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8292ba84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8292ba84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c209acae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c209acae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c209acae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c209acae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c209acae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c209acae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c209acae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c209acae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c209acae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c209acae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100c0ac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100c0ac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c209acae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c209acae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1c209aca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1c209aca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c4f961d7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c4f961d7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c4f961d7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c4f961d7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c4f961d7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c4f961d7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c4f961d7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c4f961d7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c4f961d7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c4f961d7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c209acae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c209acae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towardsdatascience.com/an-extensive-guide-to-exploratory-data-analysis-ddd99a03199e" TargetMode="External"/><Relationship Id="rId4" Type="http://schemas.openxmlformats.org/officeDocument/2006/relationships/hyperlink" Target="http://guidetodatamining.com/" TargetMode="External"/><Relationship Id="rId9" Type="http://schemas.openxmlformats.org/officeDocument/2006/relationships/hyperlink" Target="https://en.wikipedia.org/wiki/Data_mining" TargetMode="External"/><Relationship Id="rId5" Type="http://schemas.openxmlformats.org/officeDocument/2006/relationships/hyperlink" Target="https://www.researchgate.net/profile/Dr-Subhendu-Pani/publication/337146539_IJITEE/links/5dc70b124585151435fb427e/IJITEE.pdf" TargetMode="External"/><Relationship Id="rId6" Type="http://schemas.openxmlformats.org/officeDocument/2006/relationships/hyperlink" Target="https://www.microsoft.com/en-sg/power-platform/products/power-bi/topics/data-storytelling" TargetMode="External"/><Relationship Id="rId7" Type="http://schemas.openxmlformats.org/officeDocument/2006/relationships/hyperlink" Target="https://www.redalyc.org/pdf/2990/299023509014.pdf" TargetMode="External"/><Relationship Id="rId8" Type="http://schemas.openxmlformats.org/officeDocument/2006/relationships/hyperlink" Target="https://en.wikipedia.org/wiki/Exploratory_data_analysi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839100"/>
            <a:ext cx="8520600" cy="28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5200"/>
              <a:t>Data Manipulation</a:t>
            </a:r>
            <a:endParaRPr sz="5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311700" y="445025"/>
            <a:ext cx="8520600" cy="6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 sz="3200">
                <a:solidFill>
                  <a:srgbClr val="17253D"/>
                </a:solidFill>
                <a:highlight>
                  <a:schemeClr val="lt1"/>
                </a:highlight>
              </a:rPr>
              <a:t>The benefits of data storytelling</a:t>
            </a:r>
            <a:endParaRPr b="1" sz="3200">
              <a:solidFill>
                <a:srgbClr val="17253D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highlight>
                <a:schemeClr val="lt1"/>
              </a:highlight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3603450" y="2444650"/>
            <a:ext cx="430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311700" y="2078325"/>
            <a:ext cx="8520600" cy="28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l" sz="1600">
                <a:solidFill>
                  <a:schemeClr val="dk1"/>
                </a:solidFill>
                <a:highlight>
                  <a:schemeClr val="lt1"/>
                </a:highlight>
              </a:rPr>
              <a:t>Adding value to your data and insights.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l" sz="1600">
                <a:solidFill>
                  <a:schemeClr val="dk1"/>
                </a:solidFill>
                <a:highlight>
                  <a:schemeClr val="lt1"/>
                </a:highlight>
              </a:rPr>
              <a:t>Interpreting complex information and highlighting essential key points for the audience.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l" sz="1600">
                <a:solidFill>
                  <a:schemeClr val="dk1"/>
                </a:solidFill>
                <a:highlight>
                  <a:schemeClr val="lt1"/>
                </a:highlight>
              </a:rPr>
              <a:t>Providing a human touch to your data.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l" sz="1600">
                <a:solidFill>
                  <a:schemeClr val="dk1"/>
                </a:solidFill>
                <a:highlight>
                  <a:schemeClr val="lt1"/>
                </a:highlight>
              </a:rPr>
              <a:t>Offering value to your audience and industry.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l" sz="1600">
                <a:solidFill>
                  <a:schemeClr val="dk1"/>
                </a:solidFill>
                <a:highlight>
                  <a:schemeClr val="lt1"/>
                </a:highlight>
              </a:rPr>
              <a:t>Building credibility as an industry and topic thought leader.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/>
        </p:nvSpPr>
        <p:spPr>
          <a:xfrm>
            <a:off x="311700" y="445025"/>
            <a:ext cx="8520600" cy="6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3200">
                <a:solidFill>
                  <a:srgbClr val="17253D"/>
                </a:solidFill>
                <a:highlight>
                  <a:schemeClr val="lt1"/>
                </a:highlight>
              </a:rPr>
              <a:t>Making sure your data story is valuable</a:t>
            </a:r>
            <a:endParaRPr b="1" sz="3200">
              <a:solidFill>
                <a:srgbClr val="17253D"/>
              </a:solidFill>
              <a:highlight>
                <a:schemeClr val="lt1"/>
              </a:highlight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3603450" y="2444650"/>
            <a:ext cx="430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311700" y="1555000"/>
            <a:ext cx="8520600" cy="336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53D"/>
              </a:buClr>
              <a:buSzPts val="1600"/>
              <a:buChar char="●"/>
            </a:pPr>
            <a:r>
              <a:rPr b="1" lang="pl" sz="1600">
                <a:solidFill>
                  <a:srgbClr val="17253D"/>
                </a:solidFill>
                <a:highlight>
                  <a:srgbClr val="FBFBFB"/>
                </a:highlight>
              </a:rPr>
              <a:t>Think about your theory.</a:t>
            </a:r>
            <a:r>
              <a:rPr lang="pl" sz="1600">
                <a:solidFill>
                  <a:srgbClr val="17253D"/>
                </a:solidFill>
                <a:highlight>
                  <a:srgbClr val="FBFBFB"/>
                </a:highlight>
              </a:rPr>
              <a:t> What do you want to prove or disprove? What do you think the data will tell you?</a:t>
            </a:r>
            <a:endParaRPr sz="1600">
              <a:solidFill>
                <a:srgbClr val="17253D"/>
              </a:solidFill>
              <a:highlight>
                <a:srgbClr val="FBFBFB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53D"/>
              </a:buClr>
              <a:buSzPts val="1600"/>
              <a:buChar char="●"/>
            </a:pPr>
            <a:r>
              <a:rPr b="1" lang="pl" sz="1600">
                <a:solidFill>
                  <a:srgbClr val="17253D"/>
                </a:solidFill>
                <a:highlight>
                  <a:srgbClr val="FBFBFB"/>
                </a:highlight>
              </a:rPr>
              <a:t>Collect data.</a:t>
            </a:r>
            <a:r>
              <a:rPr lang="pl" sz="1600">
                <a:solidFill>
                  <a:srgbClr val="17253D"/>
                </a:solidFill>
                <a:highlight>
                  <a:srgbClr val="FBFBFB"/>
                </a:highlight>
              </a:rPr>
              <a:t> Collate the data you’ll need to develop your story.</a:t>
            </a:r>
            <a:endParaRPr sz="1600">
              <a:solidFill>
                <a:srgbClr val="17253D"/>
              </a:solidFill>
              <a:highlight>
                <a:srgbClr val="FBFBFB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53D"/>
              </a:buClr>
              <a:buSzPts val="1600"/>
              <a:buChar char="●"/>
            </a:pPr>
            <a:r>
              <a:rPr b="1" lang="pl" sz="1600">
                <a:solidFill>
                  <a:srgbClr val="17253D"/>
                </a:solidFill>
                <a:highlight>
                  <a:srgbClr val="FBFBFB"/>
                </a:highlight>
              </a:rPr>
              <a:t>Define the purpose of your story.</a:t>
            </a:r>
            <a:r>
              <a:rPr lang="pl" sz="1600">
                <a:solidFill>
                  <a:srgbClr val="17253D"/>
                </a:solidFill>
                <a:highlight>
                  <a:srgbClr val="FBFBFB"/>
                </a:highlight>
              </a:rPr>
              <a:t> Using the data you gathered, you should be able to write what the goal of your story is in a single sentence.</a:t>
            </a:r>
            <a:endParaRPr sz="1600">
              <a:solidFill>
                <a:srgbClr val="17253D"/>
              </a:solidFill>
              <a:highlight>
                <a:srgbClr val="FBFBFB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53D"/>
              </a:buClr>
              <a:buSzPts val="1600"/>
              <a:buChar char="●"/>
            </a:pPr>
            <a:r>
              <a:rPr b="1" lang="pl" sz="1600">
                <a:solidFill>
                  <a:srgbClr val="17253D"/>
                </a:solidFill>
                <a:highlight>
                  <a:srgbClr val="FBFBFB"/>
                </a:highlight>
              </a:rPr>
              <a:t>Think about what you want to say.</a:t>
            </a:r>
            <a:r>
              <a:rPr lang="pl" sz="1600">
                <a:solidFill>
                  <a:srgbClr val="17253D"/>
                </a:solidFill>
                <a:highlight>
                  <a:srgbClr val="FBFBFB"/>
                </a:highlight>
              </a:rPr>
              <a:t> Outline everything from the intro to the conclusion.</a:t>
            </a:r>
            <a:endParaRPr sz="1600">
              <a:solidFill>
                <a:srgbClr val="17253D"/>
              </a:solidFill>
              <a:highlight>
                <a:srgbClr val="FBFBFB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53D"/>
              </a:buClr>
              <a:buSzPts val="1600"/>
              <a:buChar char="●"/>
            </a:pPr>
            <a:r>
              <a:rPr b="1" lang="pl" sz="1600">
                <a:solidFill>
                  <a:srgbClr val="17253D"/>
                </a:solidFill>
                <a:highlight>
                  <a:srgbClr val="FBFBFB"/>
                </a:highlight>
              </a:rPr>
              <a:t>Ask questions.</a:t>
            </a:r>
            <a:r>
              <a:rPr lang="pl" sz="1600">
                <a:solidFill>
                  <a:srgbClr val="17253D"/>
                </a:solidFill>
                <a:highlight>
                  <a:srgbClr val="FBFBFB"/>
                </a:highlight>
              </a:rPr>
              <a:t> Were you right or wrong in your hypothesis? How do these answers shape the narrative of your data story?</a:t>
            </a:r>
            <a:endParaRPr sz="1600">
              <a:solidFill>
                <a:srgbClr val="17253D"/>
              </a:solidFill>
              <a:highlight>
                <a:srgbClr val="FBFBFB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53D"/>
              </a:buClr>
              <a:buSzPts val="1600"/>
              <a:buChar char="●"/>
            </a:pPr>
            <a:r>
              <a:rPr b="1" lang="pl" sz="1600">
                <a:solidFill>
                  <a:srgbClr val="17253D"/>
                </a:solidFill>
                <a:highlight>
                  <a:srgbClr val="FBFBFB"/>
                </a:highlight>
              </a:rPr>
              <a:t>Create a goal for your audience.</a:t>
            </a:r>
            <a:r>
              <a:rPr lang="pl" sz="1600">
                <a:solidFill>
                  <a:srgbClr val="17253D"/>
                </a:solidFill>
                <a:highlight>
                  <a:srgbClr val="FBFBFB"/>
                </a:highlight>
              </a:rPr>
              <a:t> What actions would you like them to take after reading your story?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/>
        </p:nvSpPr>
        <p:spPr>
          <a:xfrm>
            <a:off x="311700" y="445025"/>
            <a:ext cx="8520600" cy="62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3200">
                <a:solidFill>
                  <a:srgbClr val="17253D"/>
                </a:solidFill>
                <a:highlight>
                  <a:srgbClr val="FBFBFB"/>
                </a:highlight>
              </a:rPr>
              <a:t>Using data visualization to enhance your data storytelling</a:t>
            </a:r>
            <a:endParaRPr b="1" sz="3200">
              <a:solidFill>
                <a:srgbClr val="17253D"/>
              </a:solidFill>
              <a:highlight>
                <a:schemeClr val="lt1"/>
              </a:highlight>
            </a:endParaRPr>
          </a:p>
        </p:txBody>
      </p:sp>
      <p:sp>
        <p:nvSpPr>
          <p:cNvPr id="126" name="Google Shape;126;p24"/>
          <p:cNvSpPr txBox="1"/>
          <p:nvPr/>
        </p:nvSpPr>
        <p:spPr>
          <a:xfrm>
            <a:off x="3603450" y="2444650"/>
            <a:ext cx="430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7" name="Google Shape;127;p24"/>
          <p:cNvSpPr txBox="1"/>
          <p:nvPr/>
        </p:nvSpPr>
        <p:spPr>
          <a:xfrm>
            <a:off x="311700" y="2571750"/>
            <a:ext cx="8520600" cy="234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53D"/>
              </a:buClr>
              <a:buSzPts val="1600"/>
              <a:buChar char="●"/>
            </a:pPr>
            <a:r>
              <a:rPr lang="pl" sz="1600">
                <a:solidFill>
                  <a:srgbClr val="17253D"/>
                </a:solidFill>
                <a:highlight>
                  <a:srgbClr val="FBFBFB"/>
                </a:highlight>
              </a:rPr>
              <a:t>Reveal patterns, trends, and findings from an unbiased viewpoint.</a:t>
            </a:r>
            <a:endParaRPr sz="1600">
              <a:solidFill>
                <a:srgbClr val="17253D"/>
              </a:solidFill>
              <a:highlight>
                <a:srgbClr val="FBFBFB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53D"/>
              </a:buClr>
              <a:buSzPts val="1600"/>
              <a:buChar char="●"/>
            </a:pPr>
            <a:r>
              <a:rPr lang="pl" sz="1600">
                <a:solidFill>
                  <a:srgbClr val="17253D"/>
                </a:solidFill>
                <a:highlight>
                  <a:srgbClr val="FBFBFB"/>
                </a:highlight>
              </a:rPr>
              <a:t>Provide context, interpret results, and articulate insights.</a:t>
            </a:r>
            <a:endParaRPr sz="1600">
              <a:solidFill>
                <a:srgbClr val="17253D"/>
              </a:solidFill>
              <a:highlight>
                <a:srgbClr val="FBFBFB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53D"/>
              </a:buClr>
              <a:buSzPts val="1600"/>
              <a:buChar char="●"/>
            </a:pPr>
            <a:r>
              <a:rPr lang="pl" sz="1600">
                <a:solidFill>
                  <a:srgbClr val="17253D"/>
                </a:solidFill>
                <a:highlight>
                  <a:srgbClr val="FBFBFB"/>
                </a:highlight>
              </a:rPr>
              <a:t>Streamline data so your audience can process information.</a:t>
            </a:r>
            <a:endParaRPr sz="1600">
              <a:solidFill>
                <a:srgbClr val="17253D"/>
              </a:solidFill>
              <a:highlight>
                <a:srgbClr val="FBFBFB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53D"/>
              </a:buClr>
              <a:buSzPts val="1600"/>
              <a:buChar char="●"/>
            </a:pPr>
            <a:r>
              <a:rPr lang="pl" sz="1600">
                <a:solidFill>
                  <a:srgbClr val="17253D"/>
                </a:solidFill>
                <a:highlight>
                  <a:srgbClr val="FBFBFB"/>
                </a:highlight>
              </a:rPr>
              <a:t>Improve audience engagement.</a:t>
            </a:r>
            <a:endParaRPr sz="1600">
              <a:solidFill>
                <a:srgbClr val="6796E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/>
        </p:nvSpPr>
        <p:spPr>
          <a:xfrm>
            <a:off x="311700" y="445025"/>
            <a:ext cx="8520600" cy="6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3200">
                <a:solidFill>
                  <a:srgbClr val="17253D"/>
                </a:solidFill>
                <a:highlight>
                  <a:srgbClr val="FBFBFB"/>
                </a:highlight>
              </a:rPr>
              <a:t>The three key elements of data storytelling</a:t>
            </a:r>
            <a:endParaRPr b="1" sz="3200">
              <a:solidFill>
                <a:srgbClr val="17253D"/>
              </a:solidFill>
              <a:highlight>
                <a:schemeClr val="lt1"/>
              </a:highlight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3603450" y="2444650"/>
            <a:ext cx="430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3188700" y="1547525"/>
            <a:ext cx="2766600" cy="337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rgbClr val="17253D"/>
                </a:solidFill>
                <a:highlight>
                  <a:srgbClr val="FBFBFB"/>
                </a:highlight>
              </a:rPr>
              <a:t>Use visuals to enlighten</a:t>
            </a:r>
            <a:endParaRPr b="1"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422100" y="1547375"/>
            <a:ext cx="2766600" cy="337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rgbClr val="17253D"/>
                </a:solidFill>
                <a:highlight>
                  <a:srgbClr val="FBFBFB"/>
                </a:highlight>
              </a:rPr>
              <a:t>Build your narrative</a:t>
            </a:r>
            <a:endParaRPr b="1"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5955300" y="1547375"/>
            <a:ext cx="2766600" cy="337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rgbClr val="17253D"/>
                </a:solidFill>
                <a:highlight>
                  <a:srgbClr val="FBFBFB"/>
                </a:highlight>
              </a:rPr>
              <a:t>Show data to support</a:t>
            </a:r>
            <a:endParaRPr b="1"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37" name="Google Shape;137;p25" title="visualization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425" y="2242798"/>
            <a:ext cx="2439000" cy="2444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38" name="Google Shape;138;p25"/>
          <p:cNvSpPr/>
          <p:nvPr/>
        </p:nvSpPr>
        <p:spPr>
          <a:xfrm>
            <a:off x="6150050" y="2242800"/>
            <a:ext cx="2571900" cy="2444700"/>
          </a:xfrm>
          <a:prstGeom prst="roundRect">
            <a:avLst>
              <a:gd fmla="val 16667" name="adj"/>
            </a:avLst>
          </a:prstGeom>
          <a:solidFill>
            <a:srgbClr val="F7F7F9"/>
          </a:solidFill>
          <a:ln cap="flat" cmpd="sng" w="9525">
            <a:solidFill>
              <a:srgbClr val="F7F7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 title="suppor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8638" y="2374337"/>
            <a:ext cx="2254725" cy="21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 title="narrative.webp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123" y="2242800"/>
            <a:ext cx="2526600" cy="2444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/>
        </p:nvSpPr>
        <p:spPr>
          <a:xfrm>
            <a:off x="311700" y="445025"/>
            <a:ext cx="85206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Data sources</a:t>
            </a:r>
            <a:endParaRPr sz="3200">
              <a:solidFill>
                <a:srgbClr val="000000"/>
              </a:solidFill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1270800" y="1936275"/>
            <a:ext cx="7561500" cy="30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l" sz="1700">
                <a:solidFill>
                  <a:schemeClr val="dk1"/>
                </a:solidFill>
              </a:rPr>
              <a:t>Kaggle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l" sz="1700">
                <a:solidFill>
                  <a:schemeClr val="dk1"/>
                </a:solidFill>
              </a:rPr>
              <a:t>Public Institutions (GUS, NYC Open Data, data.gov, etc.)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l" sz="1700">
                <a:solidFill>
                  <a:schemeClr val="dk1"/>
                </a:solidFill>
              </a:rPr>
              <a:t>Wikidata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l" sz="1700">
                <a:solidFill>
                  <a:schemeClr val="dk1"/>
                </a:solidFill>
              </a:rPr>
              <a:t>Web Scraping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l" sz="1700">
                <a:solidFill>
                  <a:schemeClr val="dk1"/>
                </a:solidFill>
              </a:rPr>
              <a:t>Google Dataset Search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Reference</a:t>
            </a:r>
            <a:endParaRPr sz="3200"/>
          </a:p>
        </p:txBody>
      </p:sp>
      <p:sp>
        <p:nvSpPr>
          <p:cNvPr id="152" name="Google Shape;152;p27"/>
          <p:cNvSpPr txBox="1"/>
          <p:nvPr/>
        </p:nvSpPr>
        <p:spPr>
          <a:xfrm>
            <a:off x="493425" y="1547525"/>
            <a:ext cx="8156400" cy="30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l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https://towardsdatascience.com/an-extensive-guide-to-exploratory-data-analysis-ddd99a03199e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l" sz="12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http://guidetodatamining.com/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l" sz="1200" u="sng">
                <a:solidFill>
                  <a:schemeClr val="hlink"/>
                </a:solidFill>
                <a:hlinkClick r:id="rId5"/>
              </a:rPr>
              <a:t>https://www.researchgate.net/profile/Dr-Subhendu-Pani/publication/337146539_IJITEE/links/5dc70b124585151435fb427e/IJITEE.pdf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l" sz="1200" u="sng">
                <a:solidFill>
                  <a:schemeClr val="hlink"/>
                </a:solidFill>
                <a:hlinkClick r:id="rId6"/>
              </a:rPr>
              <a:t>https://www.microsoft.com/en-sg/power-platform/products/power-bi/topics/data-storytelling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l" sz="1200" u="sng">
                <a:solidFill>
                  <a:schemeClr val="hlink"/>
                </a:solidFill>
                <a:hlinkClick r:id="rId7"/>
              </a:rPr>
              <a:t>https://www.redalyc.org/pdf/2990/299023509014.pdf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l" sz="1200" u="sng">
                <a:solidFill>
                  <a:schemeClr val="hlink"/>
                </a:solidFill>
                <a:hlinkClick r:id="rId8"/>
              </a:rPr>
              <a:t>https://en.wikipedia.org/wiki/Exploratory_data_analysis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l" sz="1200" u="sng">
                <a:solidFill>
                  <a:schemeClr val="hlink"/>
                </a:solidFill>
                <a:hlinkClick r:id="rId9"/>
              </a:rPr>
              <a:t>https://en.wikipedia.org/wiki/Data_mining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l" sz="1200">
                <a:solidFill>
                  <a:schemeClr val="dk2"/>
                </a:solidFill>
              </a:rPr>
              <a:t>https://www.youtube.com/watch?app=desktop&amp;v=VHYOuWu9jQI&amp;ab_channel=TheOrganicChemistryTutor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1839100"/>
            <a:ext cx="8520600" cy="28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5200"/>
              <a:t>EDA vs. Data Mining</a:t>
            </a:r>
            <a:endParaRPr sz="5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2847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1580400" y="2310075"/>
            <a:ext cx="5983200" cy="22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000">
                <a:solidFill>
                  <a:schemeClr val="lt1"/>
                </a:solidFill>
              </a:rPr>
              <a:t>Exploratory Data Analysis (EDA) is an approach of analyzing data sets to summarize their main characteristics.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311700" y="445025"/>
            <a:ext cx="8520600" cy="624000"/>
          </a:xfrm>
          <a:prstGeom prst="rect">
            <a:avLst/>
          </a:prstGeom>
          <a:solidFill>
            <a:srgbClr val="072847"/>
          </a:solidFill>
          <a:ln cap="flat" cmpd="sng" w="9525">
            <a:solidFill>
              <a:srgbClr val="072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3200">
                <a:solidFill>
                  <a:schemeClr val="lt1"/>
                </a:solidFill>
                <a:highlight>
                  <a:srgbClr val="072847"/>
                </a:highlight>
              </a:rPr>
              <a:t>Exploratory Data Analysis</a:t>
            </a:r>
            <a:endParaRPr sz="3200">
              <a:solidFill>
                <a:schemeClr val="lt1"/>
              </a:solidFill>
              <a:highlight>
                <a:srgbClr val="072847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2847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311700" y="445025"/>
            <a:ext cx="8520600" cy="624000"/>
          </a:xfrm>
          <a:prstGeom prst="rect">
            <a:avLst/>
          </a:prstGeom>
          <a:solidFill>
            <a:srgbClr val="072847"/>
          </a:solidFill>
          <a:ln cap="flat" cmpd="sng" w="9525">
            <a:solidFill>
              <a:srgbClr val="072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3200">
                <a:solidFill>
                  <a:schemeClr val="lt1"/>
                </a:solidFill>
                <a:highlight>
                  <a:srgbClr val="072847"/>
                </a:highlight>
              </a:rPr>
              <a:t>Exploratory Data Analysis</a:t>
            </a:r>
            <a:endParaRPr sz="3200">
              <a:solidFill>
                <a:schemeClr val="lt1"/>
              </a:solidFill>
              <a:highlight>
                <a:srgbClr val="072847"/>
              </a:highlight>
            </a:endParaRPr>
          </a:p>
        </p:txBody>
      </p:sp>
      <p:pic>
        <p:nvPicPr>
          <p:cNvPr id="71" name="Google Shape;71;p16" title="descriptive_and_inferential_stat.png"/>
          <p:cNvPicPr preferRelativeResize="0"/>
          <p:nvPr/>
        </p:nvPicPr>
        <p:blipFill rotWithShape="1">
          <a:blip r:embed="rId3">
            <a:alphaModFix/>
          </a:blip>
          <a:srcRect b="31638" l="13419" r="61332" t="33615"/>
          <a:stretch/>
        </p:blipFill>
        <p:spPr>
          <a:xfrm>
            <a:off x="3626504" y="2571750"/>
            <a:ext cx="1891000" cy="16264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2628750" y="1469700"/>
            <a:ext cx="38865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100">
                <a:solidFill>
                  <a:schemeClr val="lt1"/>
                </a:solidFill>
              </a:rPr>
              <a:t>Descriptive Analysis</a:t>
            </a:r>
            <a:endParaRPr b="1" sz="2100"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2847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311700" y="445025"/>
            <a:ext cx="8520600" cy="624000"/>
          </a:xfrm>
          <a:prstGeom prst="rect">
            <a:avLst/>
          </a:prstGeom>
          <a:solidFill>
            <a:srgbClr val="072847"/>
          </a:solidFill>
          <a:ln cap="flat" cmpd="sng" w="9525">
            <a:solidFill>
              <a:srgbClr val="072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3200">
                <a:solidFill>
                  <a:schemeClr val="lt1"/>
                </a:solidFill>
                <a:highlight>
                  <a:srgbClr val="072847"/>
                </a:highlight>
              </a:rPr>
              <a:t>Exploratory Data Analysis</a:t>
            </a:r>
            <a:endParaRPr sz="3200">
              <a:solidFill>
                <a:schemeClr val="lt1"/>
              </a:solidFill>
              <a:highlight>
                <a:srgbClr val="072847"/>
              </a:highlight>
            </a:endParaRPr>
          </a:p>
        </p:txBody>
      </p:sp>
      <p:pic>
        <p:nvPicPr>
          <p:cNvPr id="78" name="Google Shape;78;p17" title="descriptive_and_inferential_stat.png"/>
          <p:cNvPicPr preferRelativeResize="0"/>
          <p:nvPr/>
        </p:nvPicPr>
        <p:blipFill rotWithShape="1">
          <a:blip r:embed="rId3">
            <a:alphaModFix/>
          </a:blip>
          <a:srcRect b="31638" l="13419" r="61332" t="33615"/>
          <a:stretch/>
        </p:blipFill>
        <p:spPr>
          <a:xfrm>
            <a:off x="461754" y="2571750"/>
            <a:ext cx="1891001" cy="16264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2628750" y="1469700"/>
            <a:ext cx="38865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100">
                <a:solidFill>
                  <a:schemeClr val="lt1"/>
                </a:solidFill>
              </a:rPr>
              <a:t>Descriptive Analysis</a:t>
            </a:r>
            <a:endParaRPr b="1" sz="2100" u="sng">
              <a:solidFill>
                <a:schemeClr val="lt1"/>
              </a:solidFill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2519525" y="2294200"/>
            <a:ext cx="6312900" cy="22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l" sz="1800">
                <a:solidFill>
                  <a:schemeClr val="lt1"/>
                </a:solidFill>
              </a:rPr>
              <a:t>Organizing and summarizing data using numbers &amp; graphs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l" sz="1800">
                <a:solidFill>
                  <a:schemeClr val="lt1"/>
                </a:solidFill>
              </a:rPr>
              <a:t>Data Summary: Bar Graphs, Histograms, Pie Charts, Shape of graph &amp; skewness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l" sz="1800">
                <a:solidFill>
                  <a:schemeClr val="lt1"/>
                </a:solidFill>
              </a:rPr>
              <a:t>Measures of Central Tendency: Mean, Median &amp; Mode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l" sz="1800">
                <a:solidFill>
                  <a:schemeClr val="lt1"/>
                </a:solidFill>
              </a:rPr>
              <a:t>Measures of Variability: Range, Variance &amp; Standard deviation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4B2D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1580400" y="2183000"/>
            <a:ext cx="5983200" cy="23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000">
                <a:solidFill>
                  <a:schemeClr val="lt1"/>
                </a:solidFill>
              </a:rPr>
              <a:t>Data mining is the process of extracting and discovering patterns in large data sets involving methods at the intersection of machine learning, statistics, and database systems.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1700" y="445025"/>
            <a:ext cx="8520600" cy="624000"/>
          </a:xfrm>
          <a:prstGeom prst="rect">
            <a:avLst/>
          </a:prstGeom>
          <a:solidFill>
            <a:srgbClr val="FD4B2D"/>
          </a:solidFill>
          <a:ln cap="flat" cmpd="sng" w="9525">
            <a:solidFill>
              <a:srgbClr val="FD4B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3200">
                <a:solidFill>
                  <a:schemeClr val="lt1"/>
                </a:solidFill>
                <a:highlight>
                  <a:srgbClr val="FD4B2D"/>
                </a:highlight>
              </a:rPr>
              <a:t>Data Mining</a:t>
            </a:r>
            <a:endParaRPr sz="3200">
              <a:solidFill>
                <a:schemeClr val="lt1"/>
              </a:solidFill>
              <a:highlight>
                <a:srgbClr val="FD4B2D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4B2D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311700" y="445025"/>
            <a:ext cx="8520600" cy="624000"/>
          </a:xfrm>
          <a:prstGeom prst="rect">
            <a:avLst/>
          </a:prstGeom>
          <a:solidFill>
            <a:srgbClr val="FD4B2D"/>
          </a:solidFill>
          <a:ln cap="flat" cmpd="sng" w="9525">
            <a:solidFill>
              <a:srgbClr val="FD4B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3200">
                <a:solidFill>
                  <a:schemeClr val="lt1"/>
                </a:solidFill>
                <a:highlight>
                  <a:srgbClr val="FD4B2D"/>
                </a:highlight>
              </a:rPr>
              <a:t>Data Mining</a:t>
            </a:r>
            <a:endParaRPr sz="3200">
              <a:solidFill>
                <a:schemeClr val="lt1"/>
              </a:solidFill>
              <a:highlight>
                <a:srgbClr val="FD4B2D"/>
              </a:highlight>
            </a:endParaRPr>
          </a:p>
        </p:txBody>
      </p:sp>
      <p:pic>
        <p:nvPicPr>
          <p:cNvPr id="92" name="Google Shape;92;p19" title="descriptive_and_inferential_stat.png"/>
          <p:cNvPicPr preferRelativeResize="0"/>
          <p:nvPr/>
        </p:nvPicPr>
        <p:blipFill rotWithShape="1">
          <a:blip r:embed="rId3">
            <a:alphaModFix/>
          </a:blip>
          <a:srcRect b="34990" l="68491" r="15810" t="34662"/>
          <a:stretch/>
        </p:blipFill>
        <p:spPr>
          <a:xfrm>
            <a:off x="3843088" y="2407275"/>
            <a:ext cx="1457824" cy="17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2628750" y="1469700"/>
            <a:ext cx="38865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100">
                <a:solidFill>
                  <a:schemeClr val="lt1"/>
                </a:solidFill>
              </a:rPr>
              <a:t>Inferential </a:t>
            </a:r>
            <a:r>
              <a:rPr b="1" lang="pl" sz="2100">
                <a:solidFill>
                  <a:schemeClr val="lt1"/>
                </a:solidFill>
              </a:rPr>
              <a:t>Analysis</a:t>
            </a:r>
            <a:endParaRPr b="1" sz="2100"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4B2D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311700" y="445025"/>
            <a:ext cx="8520600" cy="624000"/>
          </a:xfrm>
          <a:prstGeom prst="rect">
            <a:avLst/>
          </a:prstGeom>
          <a:solidFill>
            <a:srgbClr val="FD4B2D"/>
          </a:solidFill>
          <a:ln cap="flat" cmpd="sng" w="9525">
            <a:solidFill>
              <a:srgbClr val="FD4B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3200">
                <a:solidFill>
                  <a:schemeClr val="lt1"/>
                </a:solidFill>
                <a:highlight>
                  <a:srgbClr val="FD4B2D"/>
                </a:highlight>
              </a:rPr>
              <a:t>Data Mining</a:t>
            </a:r>
            <a:endParaRPr sz="3200">
              <a:solidFill>
                <a:schemeClr val="lt1"/>
              </a:solidFill>
              <a:highlight>
                <a:srgbClr val="FD4B2D"/>
              </a:highlight>
            </a:endParaRPr>
          </a:p>
        </p:txBody>
      </p:sp>
      <p:pic>
        <p:nvPicPr>
          <p:cNvPr id="99" name="Google Shape;99;p20" title="descriptive_and_inferential_stat.png"/>
          <p:cNvPicPr preferRelativeResize="0"/>
          <p:nvPr/>
        </p:nvPicPr>
        <p:blipFill rotWithShape="1">
          <a:blip r:embed="rId3">
            <a:alphaModFix/>
          </a:blip>
          <a:srcRect b="34990" l="68491" r="15810" t="34662"/>
          <a:stretch/>
        </p:blipFill>
        <p:spPr>
          <a:xfrm>
            <a:off x="678338" y="2571750"/>
            <a:ext cx="1457825" cy="17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2628750" y="1469700"/>
            <a:ext cx="38865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100">
                <a:solidFill>
                  <a:schemeClr val="lt1"/>
                </a:solidFill>
              </a:rPr>
              <a:t>Inferential Analysis</a:t>
            </a:r>
            <a:endParaRPr b="1" sz="2100" u="sng">
              <a:solidFill>
                <a:schemeClr val="lt1"/>
              </a:solidFill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2519525" y="2571750"/>
            <a:ext cx="6312900" cy="20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l" sz="1800">
                <a:solidFill>
                  <a:schemeClr val="lt1"/>
                </a:solidFill>
              </a:rPr>
              <a:t>Using sample data to make an inference or draw a conslusion of the population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l" sz="1800">
                <a:solidFill>
                  <a:schemeClr val="lt1"/>
                </a:solidFill>
              </a:rPr>
              <a:t>Uses probability to determine how confident we can be that the cnoclusions we make are correct. (Confidence Intervals &amp; Margin of Error)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1839100"/>
            <a:ext cx="8520600" cy="28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5200"/>
              <a:t>Storytelling</a:t>
            </a:r>
            <a:endParaRPr sz="5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