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8194832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8194832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8194832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8194832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8194832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8194832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194832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194832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8194832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8194832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fbc420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fbc420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194832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194832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8194832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8194832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8194832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8194832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7fbc420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7fbc420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194832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194832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194832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194832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8194832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8194832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8194832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8194832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8194832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8194832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81948329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81948329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8194832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8194832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81948329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81948329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81948329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81948329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8194832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8194832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7fbc420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7fbc420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0771b6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0771b6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0771b6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0771b6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c0771b6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c0771b6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771b6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c0771b6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fbc420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fbc420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0771b6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0771b6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2.jpg"/><Relationship Id="rId6" Type="http://schemas.openxmlformats.org/officeDocument/2006/relationships/image" Target="../media/image15.jpg"/><Relationship Id="rId7" Type="http://schemas.openxmlformats.org/officeDocument/2006/relationships/image" Target="../media/image11.jp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math.univ-lyon1.fr/~alachal/diaporamas/diaporama_cartographie3/Conic_Projections.htm" TargetMode="External"/><Relationship Id="rId10" Type="http://schemas.openxmlformats.org/officeDocument/2006/relationships/hyperlink" Target="https://math.univ-lyon1.fr/~alachal/diaporamas/diaporama_cartographie3/Cylindrical_Projections.htm" TargetMode="External"/><Relationship Id="rId13" Type="http://schemas.openxmlformats.org/officeDocument/2006/relationships/hyperlink" Target="https://github.com/johan/world.geo.json/blob/master/countries.geo.json" TargetMode="External"/><Relationship Id="rId12" Type="http://schemas.openxmlformats.org/officeDocument/2006/relationships/hyperlink" Target="https://www.kaggle.com/datasets/rtatman/chocolate-bar-rating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esmckinney.com/book/" TargetMode="External"/><Relationship Id="rId4" Type="http://schemas.openxmlformats.org/officeDocument/2006/relationships/hyperlink" Target="https://clauswilke.com/dataviz/" TargetMode="External"/><Relationship Id="rId9" Type="http://schemas.openxmlformats.org/officeDocument/2006/relationships/hyperlink" Target="https://en.wikipedia.org/wiki/List_of_map_projections" TargetMode="External"/><Relationship Id="rId15" Type="http://schemas.openxmlformats.org/officeDocument/2006/relationships/hyperlink" Target="https://github.com/Skamlo/Visualization-Techniques-in-Python" TargetMode="External"/><Relationship Id="rId14" Type="http://schemas.openxmlformats.org/officeDocument/2006/relationships/hyperlink" Target="https://github.com/ppatrzyk/polska-geojson/tree/master" TargetMode="External"/><Relationship Id="rId5" Type="http://schemas.openxmlformats.org/officeDocument/2006/relationships/hyperlink" Target="https://residentmario.github.io/geoplot/index.html" TargetMode="External"/><Relationship Id="rId6" Type="http://schemas.openxmlformats.org/officeDocument/2006/relationships/hyperlink" Target="https://en.wikipedia.org/wiki/Map_projection" TargetMode="External"/><Relationship Id="rId7" Type="http://schemas.openxmlformats.org/officeDocument/2006/relationships/hyperlink" Target="https://en.wikipedia.org/wiki/Mercator_projection" TargetMode="External"/><Relationship Id="rId8" Type="http://schemas.openxmlformats.org/officeDocument/2006/relationships/hyperlink" Target="https://en.wikipedia.org/wiki/Albers_proj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06" name="Google Shape;106;p22" title="gdp_eu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971875"/>
            <a:ext cx="6476993" cy="4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Many, many different projections…</a:t>
            </a:r>
            <a:endParaRPr sz="3200"/>
          </a:p>
        </p:txBody>
      </p:sp>
      <p:pic>
        <p:nvPicPr>
          <p:cNvPr id="118" name="Google Shape;118;p24" title="projection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25" y="1395950"/>
            <a:ext cx="2777875" cy="13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 title="projection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850" y="3353326"/>
            <a:ext cx="3194589" cy="13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 title="projecti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588" y="1526150"/>
            <a:ext cx="2523374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 title="projection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550" y="3417350"/>
            <a:ext cx="2523376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 title="projection5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250" y="3417350"/>
            <a:ext cx="2523374" cy="12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 title="projection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38" y="1393787"/>
            <a:ext cx="2777875" cy="14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 title="mercator_cyli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551352"/>
            <a:ext cx="8200649" cy="44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Mercator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050" y="915175"/>
            <a:ext cx="7707902" cy="42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Albers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title="mercator_proj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projection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Albers projection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vs. Albers projection comparison</a:t>
            </a:r>
            <a:endParaRPr sz="3200"/>
          </a:p>
        </p:txBody>
      </p:sp>
      <p:pic>
        <p:nvPicPr>
          <p:cNvPr id="153" name="Google Shape;153;p29" title="albers_projection.png"/>
          <p:cNvPicPr preferRelativeResize="0"/>
          <p:nvPr/>
        </p:nvPicPr>
        <p:blipFill rotWithShape="1">
          <a:blip r:embed="rId3">
            <a:alphaModFix/>
          </a:blip>
          <a:srcRect b="23069" l="22413" r="22368" t="28494"/>
          <a:stretch/>
        </p:blipFill>
        <p:spPr>
          <a:xfrm>
            <a:off x="4935900" y="1857137"/>
            <a:ext cx="3724350" cy="2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 title="mercator_projection.png"/>
          <p:cNvPicPr preferRelativeResize="0"/>
          <p:nvPr/>
        </p:nvPicPr>
        <p:blipFill rotWithShape="1">
          <a:blip r:embed="rId4">
            <a:alphaModFix/>
          </a:blip>
          <a:srcRect b="29277" l="17266" r="14539" t="30694"/>
          <a:stretch/>
        </p:blipFill>
        <p:spPr>
          <a:xfrm>
            <a:off x="311700" y="2183250"/>
            <a:ext cx="4084326" cy="1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311700" y="744575"/>
            <a:ext cx="8520600" cy="23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Types of map visualizations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65" name="Google Shape;165;p31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Uncertainty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71" name="Google Shape;171;p32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78" name="Google Shape;178;p33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3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3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87" name="Google Shape;187;p34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4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4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4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98" name="Google Shape;198;p35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5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5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5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5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11" name="Google Shape;211;p36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6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6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6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6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6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26" name="Google Shape;226;p37" title="map_poland.png"/>
          <p:cNvPicPr preferRelativeResize="0"/>
          <p:nvPr/>
        </p:nvPicPr>
        <p:blipFill rotWithShape="1">
          <a:blip r:embed="rId3">
            <a:alphaModFix/>
          </a:blip>
          <a:srcRect b="16875" l="19553" r="14850" t="20854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7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7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7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7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7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408638" y="1933450"/>
            <a:ext cx="36924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Poland = [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…,</a:t>
            </a:r>
            <a:endParaRPr sz="1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baseline="-25000" lang="pl" sz="18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GeoJSON</a:t>
            </a:r>
            <a:endParaRPr sz="3200"/>
          </a:p>
        </p:txBody>
      </p:sp>
      <p:pic>
        <p:nvPicPr>
          <p:cNvPr id="242" name="Google Shape;242;p38" title="geoj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825" y="971875"/>
            <a:ext cx="3242350" cy="3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 title="points_on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87" y="757825"/>
            <a:ext cx="6197426" cy="464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graph on map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54" name="Google Shape;254;p40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60" name="Google Shape;260;p41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 title="sklep_zabk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08" y="3354100"/>
            <a:ext cx="1477025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65" name="Google Shape;65;p15" title="standard_error_e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00" y="2193350"/>
            <a:ext cx="2030484" cy="9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confidence_intervals_e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50" y="2264596"/>
            <a:ext cx="2784950" cy="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201850"/>
            <a:ext cx="85206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267" name="Google Shape;267;p42"/>
          <p:cNvSpPr txBox="1"/>
          <p:nvPr/>
        </p:nvSpPr>
        <p:spPr>
          <a:xfrm>
            <a:off x="493425" y="904600"/>
            <a:ext cx="81564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Information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[1] Wes McKinney, </a:t>
            </a:r>
            <a:r>
              <a:rPr lang="pl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for Data Analysis, 3E</a:t>
            </a:r>
            <a:r>
              <a:rPr lang="pl" sz="1100">
                <a:solidFill>
                  <a:schemeClr val="dk1"/>
                </a:solidFill>
              </a:rPr>
              <a:t> (2022), Wes’s Blog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[2] Claus O. Wilke,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Fundamentals of Data Visualization </a:t>
            </a:r>
            <a:r>
              <a:rPr lang="pl" sz="1100">
                <a:solidFill>
                  <a:schemeClr val="dk1"/>
                </a:solidFill>
              </a:rPr>
              <a:t>(2019), Claus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[3]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Geoplot documentation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[4]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Map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[5] 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Mercator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[6] </a:t>
            </a:r>
            <a:r>
              <a:rPr lang="pl" sz="1100" u="sng">
                <a:solidFill>
                  <a:schemeClr val="hlink"/>
                </a:solidFill>
                <a:hlinkClick r:id="rId8"/>
              </a:rPr>
              <a:t>Albers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[7] </a:t>
            </a:r>
            <a:r>
              <a:rPr lang="pl" sz="1100" u="sng">
                <a:solidFill>
                  <a:schemeClr val="hlink"/>
                </a:solidFill>
                <a:hlinkClick r:id="rId9"/>
              </a:rPr>
              <a:t>List of map projections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[8] </a:t>
            </a:r>
            <a:r>
              <a:rPr lang="pl" sz="1100" u="sng">
                <a:solidFill>
                  <a:schemeClr val="hlink"/>
                </a:solidFill>
                <a:hlinkClick r:id="rId10"/>
              </a:rPr>
              <a:t>Cylindrical Projections Mercator, Miller and Pseudocylindrical </a:t>
            </a:r>
            <a:r>
              <a:rPr lang="pl" sz="1100">
                <a:solidFill>
                  <a:schemeClr val="dk1"/>
                </a:solidFill>
              </a:rPr>
              <a:t>(2024), GISGeography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[9] </a:t>
            </a:r>
            <a:r>
              <a:rPr lang="pl" sz="1100" u="sng">
                <a:solidFill>
                  <a:schemeClr val="hlink"/>
                </a:solidFill>
                <a:hlinkClick r:id="rId11"/>
              </a:rPr>
              <a:t>Conic Projection Lambert, Albers and Polyconic</a:t>
            </a:r>
            <a:r>
              <a:rPr lang="pl" sz="1100">
                <a:solidFill>
                  <a:schemeClr val="dk1"/>
                </a:solidFill>
              </a:rPr>
              <a:t> (2023), GISGeography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Data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[10] Rachael Tatman, </a:t>
            </a:r>
            <a:r>
              <a:rPr lang="pl" sz="1100" u="sng">
                <a:solidFill>
                  <a:schemeClr val="hlink"/>
                </a:solidFill>
                <a:hlinkClick r:id="rId12"/>
              </a:rPr>
              <a:t>Chocolate Bar Ratings</a:t>
            </a:r>
            <a:r>
              <a:rPr lang="pl" sz="1100">
                <a:solidFill>
                  <a:schemeClr val="dk1"/>
                </a:solidFill>
              </a:rPr>
              <a:t> (2017), Kaggle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[11] Chris Riederer, </a:t>
            </a:r>
            <a:r>
              <a:rPr lang="pl" sz="1100" u="sng">
                <a:solidFill>
                  <a:schemeClr val="hlink"/>
                </a:solidFill>
                <a:hlinkClick r:id="rId13"/>
              </a:rPr>
              <a:t>world.geo.json</a:t>
            </a:r>
            <a:r>
              <a:rPr lang="pl" sz="1100">
                <a:solidFill>
                  <a:schemeClr val="dk1"/>
                </a:solidFill>
              </a:rPr>
              <a:t>, Github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[12] Piotr Patrzyk, </a:t>
            </a:r>
            <a:r>
              <a:rPr lang="pl" sz="1100" u="sng">
                <a:solidFill>
                  <a:schemeClr val="hlink"/>
                </a:solidFill>
                <a:hlinkClick r:id="rId14"/>
              </a:rPr>
              <a:t>polska-geosjon</a:t>
            </a:r>
            <a:r>
              <a:rPr lang="pl" sz="1100">
                <a:solidFill>
                  <a:schemeClr val="dk1"/>
                </a:solidFill>
              </a:rPr>
              <a:t>, Github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Other: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[13] </a:t>
            </a:r>
            <a:r>
              <a:rPr lang="pl" sz="1100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private notes about data visualization an examples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595959"/>
                </a:solidFill>
              </a:rPr>
              <a:t>Presentation author: Maksymilian Norkiewicz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72" name="Google Shape;72;p16" title="standard_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88" y="1116800"/>
            <a:ext cx="6365215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linear regression</a:t>
            </a:r>
            <a:endParaRPr sz="3200"/>
          </a:p>
        </p:txBody>
      </p:sp>
      <p:pic>
        <p:nvPicPr>
          <p:cNvPr id="78" name="Google Shape;78;p17" title="linear_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63" y="1086900"/>
            <a:ext cx="530547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polynomial regression</a:t>
            </a:r>
            <a:endParaRPr sz="3200"/>
          </a:p>
        </p:txBody>
      </p:sp>
      <p:pic>
        <p:nvPicPr>
          <p:cNvPr id="84" name="Google Shape;84;p18" title="polinomial 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950" y="1071950"/>
            <a:ext cx="475808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Geospatial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744575"/>
            <a:ext cx="8520600" cy="25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Ways of representing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00" name="Google Shape;100;p21" title="gdp_eu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88" y="1124275"/>
            <a:ext cx="3765223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