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71" r:id="rId8"/>
    <p:sldId id="263" r:id="rId9"/>
    <p:sldId id="264" r:id="rId10"/>
    <p:sldId id="265" r:id="rId11"/>
    <p:sldId id="266" r:id="rId12"/>
    <p:sldId id="267" r:id="rId13"/>
    <p:sldId id="268" r:id="rId14"/>
    <p:sldId id="270" r:id="rId15"/>
  </p:sldIdLst>
  <p:sldSz cx="18288000" cy="10287000"/>
  <p:notesSz cx="6858000" cy="9144000"/>
  <p:embeddedFontLst>
    <p:embeddedFont>
      <p:font typeface="Tahoma" pitchFamily="34" charset="0"/>
      <p:regular r:id="rId17"/>
      <p:bold r:id="rId18"/>
    </p:embeddedFont>
    <p:embeddedFont>
      <p:font typeface="Poppins" charset="0"/>
      <p:regular r:id="rId19"/>
    </p:embeddedFont>
    <p:embeddedFont>
      <p:font typeface="Trebuchet MS" pitchFamily="34" charset="0"/>
      <p:regular r:id="rId20"/>
      <p:bold r:id="rId21"/>
      <p:italic r:id="rId22"/>
      <p:boldItalic r:id="rId23"/>
    </p:embeddedFont>
    <p:embeddedFont>
      <p:font typeface="Calibri" pitchFamily="34" charset="0"/>
      <p:regular r:id="rId24"/>
      <p:bold r:id="rId25"/>
      <p:italic r:id="rId26"/>
      <p:boldItalic r:id="rId27"/>
    </p:embeddedFont>
    <p:embeddedFont>
      <p:font typeface="Montaser Arabic" charset="-78"/>
      <p:regular r:id="rId28"/>
    </p:embeddedFont>
    <p:embeddedFont>
      <p:font typeface="Montaser Arabic Bold" charset="-78"/>
      <p:regular r:id="rId29"/>
    </p:embeddedFont>
    <p:embeddedFont>
      <p:font typeface="Lucida Sans Unicode" pitchFamily="34" charset="0"/>
      <p:regular r:id="rId30"/>
    </p:embeddedFont>
    <p:embeddedFont>
      <p:font typeface="Agency FB" pitchFamily="34" charset="0"/>
      <p:regular r:id="rId31"/>
      <p:bold r:id="rId32"/>
    </p:embeddedFont>
    <p:embeddedFont>
      <p:font typeface="Poppins Bold"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28886F"/>
    <a:srgbClr val="2B7965"/>
    <a:srgbClr val="2E82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637" autoAdjust="0"/>
  </p:normalViewPr>
  <p:slideViewPr>
    <p:cSldViewPr>
      <p:cViewPr>
        <p:scale>
          <a:sx n="50" d="100"/>
          <a:sy n="50" d="100"/>
        </p:scale>
        <p:origin x="-2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58448C-966A-4FB4-B77D-C08D56404EC0}" type="datetimeFigureOut">
              <a:rPr lang="en-US" smtClean="0"/>
              <a:t>8/16/2024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B68032-61FD-4A12-B811-7A9991E19B30}" type="slidenum">
              <a:rPr lang="en-US" smtClean="0"/>
              <a:t>‹#›</a:t>
            </a:fld>
            <a:endParaRPr lang="en-US"/>
          </a:p>
        </p:txBody>
      </p:sp>
    </p:spTree>
    <p:extLst>
      <p:ext uri="{BB962C8B-B14F-4D97-AF65-F5344CB8AC3E}">
        <p14:creationId xmlns:p14="http://schemas.microsoft.com/office/powerpoint/2010/main" val="97127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B68032-61FD-4A12-B811-7A9991E19B30}" type="slidenum">
              <a:rPr lang="en-US" smtClean="0"/>
              <a:t>4</a:t>
            </a:fld>
            <a:endParaRPr lang="en-US"/>
          </a:p>
        </p:txBody>
      </p:sp>
    </p:spTree>
    <p:extLst>
      <p:ext uri="{BB962C8B-B14F-4D97-AF65-F5344CB8AC3E}">
        <p14:creationId xmlns:p14="http://schemas.microsoft.com/office/powerpoint/2010/main" val="68825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B68032-61FD-4A12-B811-7A9991E19B30}" type="slidenum">
              <a:rPr lang="en-US" smtClean="0"/>
              <a:t>8</a:t>
            </a:fld>
            <a:endParaRPr lang="en-US"/>
          </a:p>
        </p:txBody>
      </p:sp>
    </p:spTree>
    <p:extLst>
      <p:ext uri="{BB962C8B-B14F-4D97-AF65-F5344CB8AC3E}">
        <p14:creationId xmlns:p14="http://schemas.microsoft.com/office/powerpoint/2010/main" val="4268998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10" Type="http://schemas.openxmlformats.org/officeDocument/2006/relationships/image" Target="../media/image3.jpeg"/><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409782"/>
            <a:ext cx="18288000" cy="2877218"/>
            <a:chOff x="0" y="0"/>
            <a:chExt cx="24777255" cy="3836290"/>
          </a:xfrm>
        </p:grpSpPr>
        <p:sp>
          <p:nvSpPr>
            <p:cNvPr id="3" name="AutoShape 3"/>
            <p:cNvSpPr/>
            <p:nvPr/>
          </p:nvSpPr>
          <p:spPr>
            <a:xfrm>
              <a:off x="0" y="0"/>
              <a:ext cx="24777255" cy="3836290"/>
            </a:xfrm>
            <a:prstGeom prst="rect">
              <a:avLst/>
            </a:prstGeom>
            <a:solidFill>
              <a:srgbClr val="337357"/>
            </a:solidFill>
          </p:spPr>
        </p:sp>
      </p:grpSp>
      <p:grpSp>
        <p:nvGrpSpPr>
          <p:cNvPr id="4" name="Group 4"/>
          <p:cNvGrpSpPr/>
          <p:nvPr/>
        </p:nvGrpSpPr>
        <p:grpSpPr>
          <a:xfrm>
            <a:off x="0" y="0"/>
            <a:ext cx="7268590" cy="7409782"/>
            <a:chOff x="0" y="0"/>
            <a:chExt cx="9691454" cy="13716000"/>
          </a:xfrm>
          <a:solidFill>
            <a:srgbClr val="28886F"/>
          </a:solidFill>
        </p:grpSpPr>
        <p:sp>
          <p:nvSpPr>
            <p:cNvPr id="5" name="AutoShape 5"/>
            <p:cNvSpPr/>
            <p:nvPr/>
          </p:nvSpPr>
          <p:spPr>
            <a:xfrm>
              <a:off x="0" y="0"/>
              <a:ext cx="9691454" cy="13716000"/>
            </a:xfrm>
            <a:prstGeom prst="rect">
              <a:avLst/>
            </a:prstGeom>
            <a:grpFill/>
          </p:spPr>
        </p:sp>
      </p:grpSp>
      <p:sp>
        <p:nvSpPr>
          <p:cNvPr id="10" name="Freeform 10"/>
          <p:cNvSpPr/>
          <p:nvPr/>
        </p:nvSpPr>
        <p:spPr>
          <a:xfrm>
            <a:off x="12192000" y="-2433801"/>
            <a:ext cx="8417031" cy="5569526"/>
          </a:xfrm>
          <a:custGeom>
            <a:avLst/>
            <a:gdLst/>
            <a:ahLst/>
            <a:cxnLst/>
            <a:rect l="l" t="t" r="r" b="b"/>
            <a:pathLst>
              <a:path w="8417031" h="5569526">
                <a:moveTo>
                  <a:pt x="0" y="0"/>
                </a:moveTo>
                <a:lnTo>
                  <a:pt x="8417031" y="0"/>
                </a:lnTo>
                <a:lnTo>
                  <a:pt x="8417031" y="5569527"/>
                </a:lnTo>
                <a:lnTo>
                  <a:pt x="0" y="5569527"/>
                </a:lnTo>
                <a:lnTo>
                  <a:pt x="0" y="0"/>
                </a:lnTo>
                <a:close/>
              </a:path>
            </a:pathLst>
          </a:custGeom>
          <a:blipFill>
            <a:blip r:embed="rId2">
              <a:alphaModFix amt="27000"/>
              <a:extLst>
                <a:ext uri="{96DAC541-7B7A-43D3-8B79-37D633B846F1}">
                  <asvg:svgBlip xmlns="" xmlns:asvg="http://schemas.microsoft.com/office/drawing/2016/SVG/main" r:embed="rId8"/>
                </a:ext>
              </a:extLst>
            </a:blip>
            <a:stretch>
              <a:fillRect/>
            </a:stretch>
          </a:blipFill>
        </p:spPr>
      </p:sp>
      <p:sp>
        <p:nvSpPr>
          <p:cNvPr id="11" name="TextBox 11"/>
          <p:cNvSpPr txBox="1"/>
          <p:nvPr/>
        </p:nvSpPr>
        <p:spPr>
          <a:xfrm>
            <a:off x="9189720" y="1795446"/>
            <a:ext cx="6858000" cy="749692"/>
          </a:xfrm>
          <a:prstGeom prst="rect">
            <a:avLst/>
          </a:prstGeom>
        </p:spPr>
        <p:txBody>
          <a:bodyPr wrap="square" lIns="0" tIns="0" rIns="0" bIns="0" rtlCol="0" anchor="t">
            <a:spAutoFit/>
          </a:bodyPr>
          <a:lstStyle/>
          <a:p>
            <a:pPr algn="ctr">
              <a:lnSpc>
                <a:spcPts val="6654"/>
              </a:lnSpc>
            </a:pPr>
            <a:r>
              <a:rPr lang="en-US" sz="3600" b="1" spc="332" dirty="0" smtClean="0">
                <a:solidFill>
                  <a:srgbClr val="337357"/>
                </a:solidFill>
                <a:latin typeface="Tahoma" pitchFamily="34" charset="0"/>
                <a:ea typeface="Tahoma" pitchFamily="34" charset="0"/>
                <a:cs typeface="Tahoma" pitchFamily="34" charset="0"/>
                <a:sym typeface="Montaser Arabic Bold"/>
              </a:rPr>
              <a:t>ITB STIKOM AMBON</a:t>
            </a:r>
            <a:endParaRPr lang="en-US" sz="3600" b="1" spc="332" dirty="0">
              <a:solidFill>
                <a:srgbClr val="337357"/>
              </a:solidFill>
              <a:latin typeface="Tahoma" pitchFamily="34" charset="0"/>
              <a:ea typeface="Tahoma" pitchFamily="34" charset="0"/>
              <a:cs typeface="Tahoma" pitchFamily="34" charset="0"/>
              <a:sym typeface="Montaser Arabic Bold"/>
            </a:endParaRPr>
          </a:p>
        </p:txBody>
      </p:sp>
      <p:sp>
        <p:nvSpPr>
          <p:cNvPr id="12" name="TextBox 12"/>
          <p:cNvSpPr txBox="1"/>
          <p:nvPr/>
        </p:nvSpPr>
        <p:spPr>
          <a:xfrm>
            <a:off x="9771642" y="8117421"/>
            <a:ext cx="7220957" cy="1461939"/>
          </a:xfrm>
          <a:prstGeom prst="rect">
            <a:avLst/>
          </a:prstGeom>
        </p:spPr>
        <p:txBody>
          <a:bodyPr wrap="square" lIns="0" tIns="0" rIns="0" bIns="0" rtlCol="0" anchor="t">
            <a:spAutoFit/>
          </a:bodyPr>
          <a:lstStyle/>
          <a:p>
            <a:pPr algn="ctr">
              <a:lnSpc>
                <a:spcPts val="3843"/>
              </a:lnSpc>
              <a:spcBef>
                <a:spcPct val="0"/>
              </a:spcBef>
            </a:pPr>
            <a:r>
              <a:rPr lang="en-US" sz="3200" spc="93" dirty="0" smtClean="0">
                <a:solidFill>
                  <a:srgbClr val="FFFFFF"/>
                </a:solidFill>
                <a:latin typeface="Tahoma" pitchFamily="34" charset="0"/>
                <a:ea typeface="Tahoma" pitchFamily="34" charset="0"/>
                <a:cs typeface="Tahoma" pitchFamily="34" charset="0"/>
                <a:sym typeface="Poppins"/>
              </a:rPr>
              <a:t>SISTEM INFORMASI INSTITUSI TEKNOLOGI &amp; BISNIS STIKOM AMBON</a:t>
            </a:r>
            <a:endParaRPr lang="en-US" sz="3200" spc="93" dirty="0">
              <a:solidFill>
                <a:srgbClr val="FFFFFF"/>
              </a:solidFill>
              <a:latin typeface="Tahoma" pitchFamily="34" charset="0"/>
              <a:ea typeface="Tahoma" pitchFamily="34" charset="0"/>
              <a:cs typeface="Tahoma" pitchFamily="34" charset="0"/>
              <a:sym typeface="Poppins"/>
            </a:endParaRPr>
          </a:p>
        </p:txBody>
      </p:sp>
      <p:sp>
        <p:nvSpPr>
          <p:cNvPr id="13" name="TextBox 13"/>
          <p:cNvSpPr txBox="1"/>
          <p:nvPr/>
        </p:nvSpPr>
        <p:spPr>
          <a:xfrm>
            <a:off x="9771643" y="5868302"/>
            <a:ext cx="5824022" cy="1310359"/>
          </a:xfrm>
          <a:prstGeom prst="rect">
            <a:avLst/>
          </a:prstGeom>
        </p:spPr>
        <p:txBody>
          <a:bodyPr wrap="square" lIns="0" tIns="0" rIns="0" bIns="0" rtlCol="0" anchor="t">
            <a:spAutoFit/>
          </a:bodyPr>
          <a:lstStyle/>
          <a:p>
            <a:pPr algn="ctr">
              <a:lnSpc>
                <a:spcPts val="5513"/>
              </a:lnSpc>
              <a:spcBef>
                <a:spcPct val="0"/>
              </a:spcBef>
            </a:pPr>
            <a:r>
              <a:rPr lang="en-US" sz="2400" spc="133" dirty="0" smtClean="0">
                <a:solidFill>
                  <a:srgbClr val="153024"/>
                </a:solidFill>
                <a:latin typeface="Montaser Arabic" charset="-78"/>
                <a:ea typeface="Poppins"/>
                <a:cs typeface="Montaser Arabic" charset="-78"/>
                <a:sym typeface="Poppins"/>
              </a:rPr>
              <a:t> BAXTER ORTARI TANATE</a:t>
            </a:r>
          </a:p>
          <a:p>
            <a:pPr algn="ctr">
              <a:lnSpc>
                <a:spcPts val="5513"/>
              </a:lnSpc>
              <a:spcBef>
                <a:spcPct val="0"/>
              </a:spcBef>
            </a:pPr>
            <a:r>
              <a:rPr lang="en-US" sz="2400" spc="133" dirty="0" smtClean="0">
                <a:solidFill>
                  <a:srgbClr val="153024"/>
                </a:solidFill>
                <a:latin typeface="Montaser Arabic" charset="-78"/>
                <a:ea typeface="Poppins"/>
                <a:cs typeface="Montaser Arabic" charset="-78"/>
                <a:sym typeface="Poppins"/>
              </a:rPr>
              <a:t>20010270</a:t>
            </a:r>
            <a:endParaRPr lang="en-US" sz="2400" spc="133" dirty="0">
              <a:solidFill>
                <a:srgbClr val="153024"/>
              </a:solidFill>
              <a:latin typeface="Montaser Arabic" charset="-78"/>
              <a:ea typeface="Poppins"/>
              <a:cs typeface="Montaser Arabic" charset="-78"/>
              <a:sym typeface="Poppins"/>
            </a:endParaRPr>
          </a:p>
        </p:txBody>
      </p:sp>
      <p:sp>
        <p:nvSpPr>
          <p:cNvPr id="14" name="TextBox 14"/>
          <p:cNvSpPr txBox="1"/>
          <p:nvPr/>
        </p:nvSpPr>
        <p:spPr>
          <a:xfrm>
            <a:off x="8436430" y="946134"/>
            <a:ext cx="10460836" cy="512961"/>
          </a:xfrm>
          <a:prstGeom prst="rect">
            <a:avLst/>
          </a:prstGeom>
        </p:spPr>
        <p:txBody>
          <a:bodyPr wrap="square" lIns="0" tIns="0" rIns="0" bIns="0" rtlCol="0" anchor="t">
            <a:spAutoFit/>
          </a:bodyPr>
          <a:lstStyle/>
          <a:p>
            <a:pPr algn="l">
              <a:lnSpc>
                <a:spcPts val="4040"/>
              </a:lnSpc>
              <a:spcBef>
                <a:spcPct val="0"/>
              </a:spcBef>
            </a:pPr>
            <a:r>
              <a:rPr lang="en-US" sz="4400" b="1" spc="98" dirty="0" smtClean="0">
                <a:solidFill>
                  <a:srgbClr val="28886F"/>
                </a:solidFill>
                <a:latin typeface="Tahoma" pitchFamily="34" charset="0"/>
                <a:ea typeface="Tahoma" pitchFamily="34" charset="0"/>
                <a:cs typeface="Tahoma" pitchFamily="34" charset="0"/>
                <a:sym typeface="Poppins"/>
              </a:rPr>
              <a:t>PENDATAAN DATA PENDUDUK</a:t>
            </a:r>
            <a:endParaRPr lang="en-US" sz="4400" b="1" spc="98" dirty="0">
              <a:solidFill>
                <a:srgbClr val="28886F"/>
              </a:solidFill>
              <a:latin typeface="Tahoma" pitchFamily="34" charset="0"/>
              <a:ea typeface="Tahoma" pitchFamily="34" charset="0"/>
              <a:cs typeface="Tahoma" pitchFamily="34" charset="0"/>
              <a:sym typeface="Poppins"/>
            </a:endParaRPr>
          </a:p>
        </p:txBody>
      </p:sp>
      <p:sp>
        <p:nvSpPr>
          <p:cNvPr id="15" name="TextBox 15"/>
          <p:cNvSpPr txBox="1"/>
          <p:nvPr/>
        </p:nvSpPr>
        <p:spPr>
          <a:xfrm>
            <a:off x="9771643" y="8373539"/>
            <a:ext cx="5317773" cy="634404"/>
          </a:xfrm>
          <a:prstGeom prst="rect">
            <a:avLst/>
          </a:prstGeom>
        </p:spPr>
        <p:txBody>
          <a:bodyPr lIns="0" tIns="0" rIns="0" bIns="0" rtlCol="0" anchor="t">
            <a:spAutoFit/>
          </a:bodyPr>
          <a:lstStyle/>
          <a:p>
            <a:pPr algn="l">
              <a:lnSpc>
                <a:spcPts val="5236"/>
              </a:lnSpc>
              <a:spcBef>
                <a:spcPct val="0"/>
              </a:spcBef>
            </a:pPr>
            <a:endParaRPr lang="en-US" sz="3740" spc="127" dirty="0">
              <a:solidFill>
                <a:srgbClr val="FFFFFF"/>
              </a:solidFill>
              <a:latin typeface="Poppins Bold"/>
              <a:ea typeface="Poppins Bold"/>
              <a:cs typeface="Poppins Bold"/>
              <a:sym typeface="Poppins Bold"/>
            </a:endParaRPr>
          </a:p>
        </p:txBody>
      </p:sp>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36430" y="8104721"/>
            <a:ext cx="1415139" cy="1446301"/>
          </a:xfrm>
          <a:prstGeom prst="rect">
            <a:avLst/>
          </a:prstGeom>
          <a:ln>
            <a:noFill/>
          </a:ln>
          <a:effectLst>
            <a:outerShdw blurRad="292100" dist="139700" dir="2700000" algn="tl" rotWithShape="0">
              <a:srgbClr val="333333">
                <a:alpha val="65000"/>
              </a:srgbClr>
            </a:outerShdw>
          </a:effectLst>
        </p:spPr>
      </p:pic>
      <p:cxnSp>
        <p:nvCxnSpPr>
          <p:cNvPr id="17" name="Straight Connector 16"/>
          <p:cNvCxnSpPr/>
          <p:nvPr/>
        </p:nvCxnSpPr>
        <p:spPr>
          <a:xfrm>
            <a:off x="12192000" y="3372301"/>
            <a:ext cx="0" cy="2018398"/>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12618720" y="3009900"/>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13030200" y="3403683"/>
            <a:ext cx="0" cy="2018398"/>
          </a:xfrm>
          <a:prstGeom prst="line">
            <a:avLst/>
          </a:prstGeom>
        </p:spPr>
        <p:style>
          <a:lnRef idx="3">
            <a:schemeClr val="dk1"/>
          </a:lnRef>
          <a:fillRef idx="0">
            <a:schemeClr val="dk1"/>
          </a:fillRef>
          <a:effectRef idx="2">
            <a:schemeClr val="dk1"/>
          </a:effectRef>
          <a:fontRef idx="minor">
            <a:schemeClr val="tx1"/>
          </a:fontRef>
        </p:style>
      </p:cxnSp>
      <p:pic>
        <p:nvPicPr>
          <p:cNvPr id="4098" name="Picture 2" descr="C:\Users\ACER\Pictures\53b5ad67-7c8b-42a7-9e4e-8a4532564020.jpe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7268590" cy="740978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pic>
        <p:nvPicPr>
          <p:cNvPr id="2050" name="Picture 2" descr="C:\Users\ACER\Documents\TAMPILAN MOCKUP BAXTER TANATE\HTTP_\LOCALHOST\PENDUDUK\PENDUDUK_TAMPIL.PH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2095500"/>
            <a:ext cx="8458200" cy="56610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9220200" y="1299642"/>
            <a:ext cx="6378349" cy="810478"/>
          </a:xfrm>
          <a:prstGeom prst="rect">
            <a:avLst/>
          </a:prstGeom>
        </p:spPr>
        <p:txBody>
          <a:bodyPr wrap="none">
            <a:spAutoFit/>
          </a:bodyPr>
          <a:lstStyle/>
          <a:p>
            <a:pPr>
              <a:lnSpc>
                <a:spcPts val="5611"/>
              </a:lnSpc>
            </a:pPr>
            <a:r>
              <a:rPr lang="en-US" sz="2800" spc="280" dirty="0">
                <a:solidFill>
                  <a:srgbClr val="337357"/>
                </a:solidFill>
                <a:latin typeface="Montaser Arabic Bold"/>
                <a:ea typeface="Montaser Arabic Bold"/>
                <a:cs typeface="Montaser Arabic Bold"/>
                <a:sym typeface="Montaser Arabic Bold"/>
              </a:rPr>
              <a:t>MENU </a:t>
            </a:r>
            <a:r>
              <a:rPr lang="en-US" sz="2800" spc="280" dirty="0" smtClean="0">
                <a:solidFill>
                  <a:srgbClr val="337357"/>
                </a:solidFill>
                <a:latin typeface="Montaser Arabic Bold"/>
                <a:ea typeface="Montaser Arabic Bold"/>
                <a:cs typeface="Montaser Arabic Bold"/>
                <a:sym typeface="Montaser Arabic Bold"/>
              </a:rPr>
              <a:t>TAMPILAN PENDUDUK</a:t>
            </a:r>
            <a:endParaRPr lang="en-US" sz="2800" spc="280" dirty="0">
              <a:solidFill>
                <a:srgbClr val="337357"/>
              </a:solidFill>
              <a:latin typeface="Montaser Arabic Bold"/>
              <a:ea typeface="Montaser Arabic Bold"/>
              <a:cs typeface="Montaser Arabic Bold"/>
              <a:sym typeface="Montaser Arabic Bold"/>
            </a:endParaRPr>
          </a:p>
        </p:txBody>
      </p:sp>
      <p:sp>
        <p:nvSpPr>
          <p:cNvPr id="18" name="Rectangle 17"/>
          <p:cNvSpPr/>
          <p:nvPr/>
        </p:nvSpPr>
        <p:spPr>
          <a:xfrm>
            <a:off x="990600" y="1190745"/>
            <a:ext cx="6003567" cy="810478"/>
          </a:xfrm>
          <a:prstGeom prst="rect">
            <a:avLst/>
          </a:prstGeom>
        </p:spPr>
        <p:txBody>
          <a:bodyPr wrap="none">
            <a:spAutoFit/>
          </a:bodyPr>
          <a:lstStyle/>
          <a:p>
            <a:pPr>
              <a:lnSpc>
                <a:spcPts val="5611"/>
              </a:lnSpc>
            </a:pPr>
            <a:r>
              <a:rPr lang="en-US" sz="2800" spc="280" dirty="0">
                <a:solidFill>
                  <a:srgbClr val="337357"/>
                </a:solidFill>
                <a:latin typeface="Montaser Arabic Bold"/>
                <a:ea typeface="Montaser Arabic Bold"/>
                <a:cs typeface="Montaser Arabic Bold"/>
                <a:sym typeface="Montaser Arabic Bold"/>
              </a:rPr>
              <a:t>MENU </a:t>
            </a:r>
            <a:r>
              <a:rPr lang="en-US" sz="2800" spc="280" dirty="0" smtClean="0">
                <a:solidFill>
                  <a:srgbClr val="337357"/>
                </a:solidFill>
                <a:latin typeface="Montaser Arabic Bold"/>
                <a:ea typeface="Montaser Arabic Bold"/>
                <a:cs typeface="Montaser Arabic Bold"/>
                <a:sym typeface="Montaser Arabic Bold"/>
              </a:rPr>
              <a:t>TAMBAH PENDUDUK</a:t>
            </a:r>
            <a:endParaRPr lang="en-US" sz="2800" spc="280" dirty="0">
              <a:solidFill>
                <a:srgbClr val="337357"/>
              </a:solidFill>
              <a:latin typeface="Montaser Arabic Bold"/>
              <a:ea typeface="Montaser Arabic Bold"/>
              <a:cs typeface="Montaser Arabic Bold"/>
              <a:sym typeface="Montaser Arabic Bold"/>
            </a:endParaRPr>
          </a:p>
        </p:txBody>
      </p:sp>
      <p:pic>
        <p:nvPicPr>
          <p:cNvPr id="2056" name="Picture 8" descr="C:\Users\ACER\Documents\TAMPILAN MOCKUP BAXTER TANATE\HTTP_\LOCALHOST\PENDUDUK\PENDUDUK_ADD.PH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2095500"/>
            <a:ext cx="7493000" cy="5661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CER\Pictures\USER_ADD.PH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705100"/>
            <a:ext cx="73152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ACER\Pictures\USER_EDIT.PH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000" y="2705100"/>
            <a:ext cx="7696200" cy="4851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19200" y="1745809"/>
            <a:ext cx="3927998" cy="719684"/>
          </a:xfrm>
          <a:prstGeom prst="rect">
            <a:avLst/>
          </a:prstGeom>
        </p:spPr>
        <p:txBody>
          <a:bodyPr wrap="none">
            <a:spAutoFit/>
          </a:bodyPr>
          <a:lstStyle/>
          <a:p>
            <a:pPr>
              <a:lnSpc>
                <a:spcPts val="5611"/>
              </a:lnSpc>
            </a:pPr>
            <a:r>
              <a:rPr lang="en-US" sz="2800" spc="280" dirty="0" smtClean="0">
                <a:solidFill>
                  <a:srgbClr val="337357"/>
                </a:solidFill>
                <a:latin typeface="Montaser Arabic Bold"/>
                <a:ea typeface="Montaser Arabic Bold"/>
                <a:cs typeface="Montaser Arabic Bold"/>
                <a:sym typeface="Montaser Arabic Bold"/>
              </a:rPr>
              <a:t>DATA PENGGUNA</a:t>
            </a:r>
            <a:endParaRPr lang="en-US" sz="2800" spc="280" dirty="0">
              <a:solidFill>
                <a:srgbClr val="337357"/>
              </a:solidFill>
              <a:latin typeface="Montaser Arabic Bold"/>
              <a:ea typeface="Montaser Arabic Bold"/>
              <a:cs typeface="Montaser Arabic Bold"/>
              <a:sym typeface="Montaser Arabic Bold"/>
            </a:endParaRPr>
          </a:p>
        </p:txBody>
      </p:sp>
      <p:sp>
        <p:nvSpPr>
          <p:cNvPr id="5" name="Rectangle 4"/>
          <p:cNvSpPr/>
          <p:nvPr/>
        </p:nvSpPr>
        <p:spPr>
          <a:xfrm>
            <a:off x="9525000" y="1698064"/>
            <a:ext cx="3729226" cy="719684"/>
          </a:xfrm>
          <a:prstGeom prst="rect">
            <a:avLst/>
          </a:prstGeom>
        </p:spPr>
        <p:txBody>
          <a:bodyPr wrap="none">
            <a:spAutoFit/>
          </a:bodyPr>
          <a:lstStyle/>
          <a:p>
            <a:pPr>
              <a:lnSpc>
                <a:spcPts val="5611"/>
              </a:lnSpc>
            </a:pPr>
            <a:r>
              <a:rPr lang="en-US" sz="2800" spc="280" dirty="0" smtClean="0">
                <a:solidFill>
                  <a:srgbClr val="337357"/>
                </a:solidFill>
                <a:latin typeface="Montaser Arabic Bold"/>
                <a:ea typeface="Montaser Arabic Bold"/>
                <a:cs typeface="Montaser Arabic Bold"/>
                <a:sym typeface="Montaser Arabic Bold"/>
              </a:rPr>
              <a:t>EDIT PENGGUNA</a:t>
            </a:r>
            <a:endParaRPr lang="en-US" sz="2800" spc="280" dirty="0">
              <a:solidFill>
                <a:srgbClr val="337357"/>
              </a:solidFill>
              <a:latin typeface="Montaser Arabic Bold"/>
              <a:ea typeface="Montaser Arabic Bold"/>
              <a:cs typeface="Montaser Arabic Bold"/>
              <a:sym typeface="Montaser Arabic Bo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011400" y="0"/>
            <a:ext cx="3860345" cy="10287000"/>
            <a:chOff x="0" y="0"/>
            <a:chExt cx="9219089" cy="13716000"/>
          </a:xfrm>
        </p:grpSpPr>
        <p:sp>
          <p:nvSpPr>
            <p:cNvPr id="3" name="AutoShape 3"/>
            <p:cNvSpPr/>
            <p:nvPr/>
          </p:nvSpPr>
          <p:spPr>
            <a:xfrm>
              <a:off x="0" y="0"/>
              <a:ext cx="9219089" cy="13716000"/>
            </a:xfrm>
            <a:prstGeom prst="rect">
              <a:avLst/>
            </a:prstGeom>
            <a:solidFill>
              <a:srgbClr val="337357"/>
            </a:solidFill>
          </p:spPr>
        </p:sp>
      </p:grpSp>
      <p:pic>
        <p:nvPicPr>
          <p:cNvPr id="6147" name="Picture 3" descr="C:\Users\ACER\Pictures\DATANG_MODAL.PH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3009900"/>
            <a:ext cx="7010400" cy="48650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3926" y="1866900"/>
            <a:ext cx="6919843" cy="810478"/>
          </a:xfrm>
          <a:prstGeom prst="rect">
            <a:avLst/>
          </a:prstGeom>
        </p:spPr>
        <p:txBody>
          <a:bodyPr wrap="none">
            <a:spAutoFit/>
          </a:bodyPr>
          <a:lstStyle/>
          <a:p>
            <a:pPr>
              <a:lnSpc>
                <a:spcPts val="5611"/>
              </a:lnSpc>
            </a:pPr>
            <a:r>
              <a:rPr lang="en-US" sz="2800" spc="280" dirty="0" smtClean="0">
                <a:solidFill>
                  <a:srgbClr val="337357"/>
                </a:solidFill>
                <a:latin typeface="Montaser Arabic Bold"/>
                <a:ea typeface="Montaser Arabic Bold"/>
                <a:cs typeface="Montaser Arabic Bold"/>
                <a:sym typeface="Montaser Arabic Bold"/>
              </a:rPr>
              <a:t>TAMPILAN PENDUDUK DATANG</a:t>
            </a:r>
            <a:endParaRPr lang="en-US" sz="2800" spc="280" dirty="0">
              <a:solidFill>
                <a:srgbClr val="337357"/>
              </a:solidFill>
              <a:latin typeface="Montaser Arabic Bold"/>
              <a:ea typeface="Montaser Arabic Bold"/>
              <a:cs typeface="Montaser Arabic Bold"/>
              <a:sym typeface="Montaser Arabic Bold"/>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842" y="3009900"/>
            <a:ext cx="6629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8001000" y="1894944"/>
            <a:ext cx="6281528" cy="810478"/>
          </a:xfrm>
          <a:prstGeom prst="rect">
            <a:avLst/>
          </a:prstGeom>
        </p:spPr>
        <p:txBody>
          <a:bodyPr wrap="none">
            <a:spAutoFit/>
          </a:bodyPr>
          <a:lstStyle/>
          <a:p>
            <a:pPr>
              <a:lnSpc>
                <a:spcPts val="5611"/>
              </a:lnSpc>
            </a:pPr>
            <a:r>
              <a:rPr lang="en-US" sz="2800" spc="280" dirty="0" smtClean="0">
                <a:solidFill>
                  <a:srgbClr val="337357"/>
                </a:solidFill>
                <a:latin typeface="Montaser Arabic Bold"/>
                <a:ea typeface="Montaser Arabic Bold"/>
                <a:cs typeface="Montaser Arabic Bold"/>
                <a:sym typeface="Montaser Arabic Bold"/>
              </a:rPr>
              <a:t>FORUM TAMBAH PENDUDUK</a:t>
            </a:r>
            <a:endParaRPr lang="en-US" sz="2800" spc="280" dirty="0">
              <a:solidFill>
                <a:srgbClr val="337357"/>
              </a:solidFill>
              <a:latin typeface="Montaser Arabic Bold"/>
              <a:ea typeface="Montaser Arabic Bold"/>
              <a:cs typeface="Montaser Arabic Bold"/>
              <a:sym typeface="Montaser Arabic Bo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CER\Pictures\PENDUDUK_DATANG_CETAK.PH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5346" y="2906917"/>
            <a:ext cx="11125200" cy="73800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95346" y="1910429"/>
            <a:ext cx="2266646" cy="719684"/>
          </a:xfrm>
          <a:prstGeom prst="rect">
            <a:avLst/>
          </a:prstGeom>
        </p:spPr>
        <p:txBody>
          <a:bodyPr wrap="none">
            <a:spAutoFit/>
          </a:bodyPr>
          <a:lstStyle/>
          <a:p>
            <a:pPr>
              <a:lnSpc>
                <a:spcPts val="5611"/>
              </a:lnSpc>
            </a:pPr>
            <a:r>
              <a:rPr lang="en-US" sz="2800" spc="280" dirty="0" smtClean="0">
                <a:solidFill>
                  <a:srgbClr val="337357"/>
                </a:solidFill>
                <a:latin typeface="Montaser Arabic Bold"/>
                <a:ea typeface="Montaser Arabic Bold"/>
                <a:cs typeface="Montaser Arabic Bold"/>
                <a:sym typeface="Montaser Arabic Bold"/>
              </a:rPr>
              <a:t>LAPORAN</a:t>
            </a:r>
            <a:endParaRPr lang="en-US" sz="2800" spc="280" dirty="0">
              <a:solidFill>
                <a:srgbClr val="337357"/>
              </a:solidFill>
              <a:latin typeface="Montaser Arabic Bold"/>
              <a:ea typeface="Montaser Arabic Bold"/>
              <a:cs typeface="Montaser Arabic Bold"/>
              <a:sym typeface="Montaser Arabic Bo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409782"/>
            <a:ext cx="18288000" cy="2877218"/>
            <a:chOff x="0" y="0"/>
            <a:chExt cx="24777255" cy="3836290"/>
          </a:xfrm>
        </p:grpSpPr>
        <p:sp>
          <p:nvSpPr>
            <p:cNvPr id="3" name="AutoShape 3"/>
            <p:cNvSpPr/>
            <p:nvPr/>
          </p:nvSpPr>
          <p:spPr>
            <a:xfrm>
              <a:off x="0" y="0"/>
              <a:ext cx="24777255" cy="3836290"/>
            </a:xfrm>
            <a:prstGeom prst="rect">
              <a:avLst/>
            </a:prstGeom>
            <a:solidFill>
              <a:srgbClr val="337357"/>
            </a:solidFill>
          </p:spPr>
        </p:sp>
      </p:grpSp>
      <p:sp>
        <p:nvSpPr>
          <p:cNvPr id="6" name="Freeform 6"/>
          <p:cNvSpPr/>
          <p:nvPr/>
        </p:nvSpPr>
        <p:spPr>
          <a:xfrm>
            <a:off x="4326549" y="-2308385"/>
            <a:ext cx="8417031" cy="5569526"/>
          </a:xfrm>
          <a:custGeom>
            <a:avLst/>
            <a:gdLst/>
            <a:ahLst/>
            <a:cxnLst/>
            <a:rect l="l" t="t" r="r" b="b"/>
            <a:pathLst>
              <a:path w="8417031" h="5569526">
                <a:moveTo>
                  <a:pt x="0" y="0"/>
                </a:moveTo>
                <a:lnTo>
                  <a:pt x="8417031" y="0"/>
                </a:lnTo>
                <a:lnTo>
                  <a:pt x="8417031" y="5569526"/>
                </a:lnTo>
                <a:lnTo>
                  <a:pt x="0" y="5569526"/>
                </a:lnTo>
                <a:lnTo>
                  <a:pt x="0" y="0"/>
                </a:lnTo>
                <a:close/>
              </a:path>
            </a:pathLst>
          </a:custGeom>
          <a:blipFill>
            <a:blip r:embed="rId2">
              <a:alphaModFix amt="27000"/>
              <a:extLst>
                <a:ext uri="{96DAC541-7B7A-43D3-8B79-37D633B846F1}">
                  <asvg:svgBlip xmlns="" xmlns:asvg="http://schemas.microsoft.com/office/drawing/2016/SVG/main" r:embed="rId7"/>
                </a:ext>
              </a:extLst>
            </a:blip>
            <a:stretch>
              <a:fillRect/>
            </a:stretch>
          </a:blipFill>
        </p:spPr>
      </p:sp>
      <p:sp>
        <p:nvSpPr>
          <p:cNvPr id="7" name="TextBox 7"/>
          <p:cNvSpPr txBox="1"/>
          <p:nvPr/>
        </p:nvSpPr>
        <p:spPr>
          <a:xfrm>
            <a:off x="1120152" y="3759638"/>
            <a:ext cx="8501371" cy="1016386"/>
          </a:xfrm>
          <a:prstGeom prst="rect">
            <a:avLst/>
          </a:prstGeom>
        </p:spPr>
        <p:txBody>
          <a:bodyPr lIns="0" tIns="0" rIns="0" bIns="0" rtlCol="0" anchor="t">
            <a:spAutoFit/>
          </a:bodyPr>
          <a:lstStyle/>
          <a:p>
            <a:pPr algn="l">
              <a:lnSpc>
                <a:spcPts val="7512"/>
              </a:lnSpc>
            </a:pPr>
            <a:r>
              <a:rPr lang="en-US" sz="7992" spc="375" dirty="0">
                <a:solidFill>
                  <a:srgbClr val="337357"/>
                </a:solidFill>
                <a:latin typeface="Montaser Arabic Bold"/>
                <a:ea typeface="Montaser Arabic Bold"/>
                <a:cs typeface="Montaser Arabic Bold"/>
                <a:sym typeface="Montaser Arabic Bold"/>
              </a:rPr>
              <a:t>TERIMA KASIH</a:t>
            </a:r>
          </a:p>
        </p:txBody>
      </p:sp>
      <p:grpSp>
        <p:nvGrpSpPr>
          <p:cNvPr id="12" name="Group 12"/>
          <p:cNvGrpSpPr/>
          <p:nvPr/>
        </p:nvGrpSpPr>
        <p:grpSpPr>
          <a:xfrm>
            <a:off x="11044344" y="0"/>
            <a:ext cx="7268590" cy="10287000"/>
            <a:chOff x="0" y="0"/>
            <a:chExt cx="9691454" cy="13716000"/>
          </a:xfrm>
          <a:solidFill>
            <a:srgbClr val="2B7965"/>
          </a:solidFill>
        </p:grpSpPr>
        <p:sp>
          <p:nvSpPr>
            <p:cNvPr id="13" name="AutoShape 13"/>
            <p:cNvSpPr/>
            <p:nvPr/>
          </p:nvSpPr>
          <p:spPr>
            <a:xfrm>
              <a:off x="0" y="0"/>
              <a:ext cx="9691454" cy="13716000"/>
            </a:xfrm>
            <a:prstGeom prst="rect">
              <a:avLst/>
            </a:prstGeom>
            <a:grpFill/>
          </p:spPr>
        </p:sp>
      </p:grpSp>
      <p:pic>
        <p:nvPicPr>
          <p:cNvPr id="1026" name="Picture 2" descr="C:\Users\asusa\Downloads\Photo by Negative Space on Pexels.jpe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25300" y="876300"/>
            <a:ext cx="5715000" cy="81847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677297"/>
            <a:ext cx="6896100" cy="628377"/>
          </a:xfrm>
          <a:prstGeom prst="rect">
            <a:avLst/>
          </a:prstGeom>
        </p:spPr>
        <p:txBody>
          <a:bodyPr wrap="square" lIns="0" tIns="0" rIns="0" bIns="0" rtlCol="0" anchor="t">
            <a:spAutoFit/>
          </a:bodyPr>
          <a:lstStyle/>
          <a:p>
            <a:pPr algn="l">
              <a:lnSpc>
                <a:spcPts val="4884"/>
              </a:lnSpc>
            </a:pPr>
            <a:r>
              <a:rPr lang="en-US" sz="4800" b="1" spc="244" dirty="0" smtClean="0">
                <a:solidFill>
                  <a:srgbClr val="337357"/>
                </a:solidFill>
                <a:latin typeface="Tahoma" pitchFamily="34" charset="0"/>
                <a:ea typeface="Tahoma" pitchFamily="34" charset="0"/>
                <a:cs typeface="Tahoma" pitchFamily="34" charset="0"/>
                <a:sym typeface="Montaser Arabic"/>
              </a:rPr>
              <a:t>LATAR BELAKANG : </a:t>
            </a:r>
            <a:endParaRPr lang="en-US" sz="4800" b="1" spc="244" dirty="0">
              <a:solidFill>
                <a:srgbClr val="337357"/>
              </a:solidFill>
              <a:latin typeface="Tahoma" pitchFamily="34" charset="0"/>
              <a:ea typeface="Tahoma" pitchFamily="34" charset="0"/>
              <a:cs typeface="Tahoma" pitchFamily="34" charset="0"/>
              <a:sym typeface="Montaser Arabic"/>
            </a:endParaRPr>
          </a:p>
        </p:txBody>
      </p:sp>
      <p:grpSp>
        <p:nvGrpSpPr>
          <p:cNvPr id="6" name="Group 6"/>
          <p:cNvGrpSpPr/>
          <p:nvPr/>
        </p:nvGrpSpPr>
        <p:grpSpPr>
          <a:xfrm>
            <a:off x="14952292" y="0"/>
            <a:ext cx="3919452" cy="10287000"/>
            <a:chOff x="0" y="0"/>
            <a:chExt cx="5225937" cy="13716000"/>
          </a:xfrm>
        </p:grpSpPr>
        <p:sp>
          <p:nvSpPr>
            <p:cNvPr id="7" name="AutoShape 7"/>
            <p:cNvSpPr/>
            <p:nvPr/>
          </p:nvSpPr>
          <p:spPr>
            <a:xfrm>
              <a:off x="0" y="0"/>
              <a:ext cx="5225937" cy="13716000"/>
            </a:xfrm>
            <a:prstGeom prst="rect">
              <a:avLst/>
            </a:prstGeom>
            <a:solidFill>
              <a:srgbClr val="337357"/>
            </a:solidFill>
          </p:spPr>
        </p:sp>
      </p:grpSp>
      <p:sp>
        <p:nvSpPr>
          <p:cNvPr id="11" name="Title 10"/>
          <p:cNvSpPr>
            <a:spLocks noGrp="1"/>
          </p:cNvSpPr>
          <p:nvPr>
            <p:ph type="title"/>
          </p:nvPr>
        </p:nvSpPr>
        <p:spPr>
          <a:xfrm>
            <a:off x="838200" y="2552700"/>
            <a:ext cx="9144000" cy="5638800"/>
          </a:xfrm>
        </p:spPr>
        <p:txBody>
          <a:bodyPr>
            <a:normAutofit/>
          </a:bodyPr>
          <a:lstStyle/>
          <a:p>
            <a:pPr algn="l"/>
            <a:r>
              <a:rPr lang="en-US" sz="2400" dirty="0" smtClean="0"/>
              <a:t>	</a:t>
            </a:r>
            <a:r>
              <a:rPr lang="en-US" sz="2400" dirty="0" err="1" smtClean="0"/>
              <a:t>Dalam</a:t>
            </a:r>
            <a:r>
              <a:rPr lang="en-US" sz="2400" dirty="0" smtClean="0"/>
              <a:t> </a:t>
            </a:r>
            <a:r>
              <a:rPr lang="en-US" sz="2400" dirty="0"/>
              <a:t>era </a:t>
            </a:r>
            <a:r>
              <a:rPr lang="en-US" sz="2400" dirty="0" err="1"/>
              <a:t>globalisasi</a:t>
            </a:r>
            <a:r>
              <a:rPr lang="en-US" sz="2400" dirty="0"/>
              <a:t> </a:t>
            </a:r>
            <a:r>
              <a:rPr lang="en-US" sz="2400" dirty="0" err="1"/>
              <a:t>saat</a:t>
            </a:r>
            <a:r>
              <a:rPr lang="en-US" sz="2400" dirty="0"/>
              <a:t> </a:t>
            </a:r>
            <a:r>
              <a:rPr lang="en-US" sz="2400" dirty="0" err="1"/>
              <a:t>ini</a:t>
            </a:r>
            <a:r>
              <a:rPr lang="en-US" sz="2400" dirty="0"/>
              <a:t>, </a:t>
            </a:r>
            <a:r>
              <a:rPr lang="en-US" sz="2400" dirty="0" err="1"/>
              <a:t>perkembangan</a:t>
            </a:r>
            <a:r>
              <a:rPr lang="en-US" sz="2400" dirty="0"/>
              <a:t> </a:t>
            </a:r>
            <a:r>
              <a:rPr lang="en-US" sz="2400" dirty="0" err="1"/>
              <a:t>teknologi</a:t>
            </a:r>
            <a:r>
              <a:rPr lang="en-US" sz="2400" dirty="0"/>
              <a:t> </a:t>
            </a:r>
            <a:r>
              <a:rPr lang="en-US" sz="2400" dirty="0" err="1"/>
              <a:t>informasi</a:t>
            </a:r>
            <a:r>
              <a:rPr lang="en-US" sz="2400" dirty="0"/>
              <a:t> yang </a:t>
            </a:r>
            <a:r>
              <a:rPr lang="en-US" sz="2400" dirty="0" err="1"/>
              <a:t>semakin</a:t>
            </a:r>
            <a:r>
              <a:rPr lang="en-US" sz="2400" dirty="0"/>
              <a:t> </a:t>
            </a:r>
            <a:r>
              <a:rPr lang="en-US" sz="2400" dirty="0" err="1"/>
              <a:t>cepat</a:t>
            </a:r>
            <a:r>
              <a:rPr lang="en-US" sz="2400" dirty="0"/>
              <a:t> </a:t>
            </a:r>
            <a:r>
              <a:rPr lang="en-US" sz="2400" dirty="0" err="1"/>
              <a:t>telah</a:t>
            </a:r>
            <a:r>
              <a:rPr lang="en-US" sz="2400" dirty="0"/>
              <a:t> </a:t>
            </a:r>
            <a:r>
              <a:rPr lang="en-US" sz="2400" dirty="0" err="1"/>
              <a:t>membawa</a:t>
            </a:r>
            <a:r>
              <a:rPr lang="en-US" sz="2400" dirty="0"/>
              <a:t> </a:t>
            </a:r>
            <a:r>
              <a:rPr lang="en-US" sz="2400" dirty="0" err="1"/>
              <a:t>kemajuan</a:t>
            </a:r>
            <a:r>
              <a:rPr lang="en-US" sz="2400" dirty="0"/>
              <a:t> yang </a:t>
            </a:r>
            <a:r>
              <a:rPr lang="en-US" sz="2400" dirty="0" err="1"/>
              <a:t>besar</a:t>
            </a:r>
            <a:r>
              <a:rPr lang="en-US" sz="2400" dirty="0"/>
              <a:t> </a:t>
            </a:r>
            <a:r>
              <a:rPr lang="en-US" sz="2400" dirty="0" err="1"/>
              <a:t>dalam</a:t>
            </a:r>
            <a:r>
              <a:rPr lang="en-US" sz="2400" dirty="0"/>
              <a:t> </a:t>
            </a:r>
            <a:r>
              <a:rPr lang="en-US" sz="2400" dirty="0" err="1"/>
              <a:t>berbagai</a:t>
            </a:r>
            <a:r>
              <a:rPr lang="en-US" sz="2400" dirty="0"/>
              <a:t> </a:t>
            </a:r>
            <a:r>
              <a:rPr lang="en-US" sz="2400" dirty="0" err="1"/>
              <a:t>bidang</a:t>
            </a:r>
            <a:r>
              <a:rPr lang="en-US" sz="2400" dirty="0"/>
              <a:t>, </a:t>
            </a:r>
            <a:r>
              <a:rPr lang="en-US" sz="2400" dirty="0" err="1"/>
              <a:t>baik</a:t>
            </a:r>
            <a:r>
              <a:rPr lang="en-US" sz="2400" dirty="0"/>
              <a:t> </a:t>
            </a:r>
            <a:r>
              <a:rPr lang="en-US" sz="2400" dirty="0" err="1"/>
              <a:t>instansi</a:t>
            </a:r>
            <a:r>
              <a:rPr lang="en-US" sz="2400" dirty="0"/>
              <a:t> </a:t>
            </a:r>
            <a:r>
              <a:rPr lang="en-US" sz="2400" dirty="0" err="1"/>
              <a:t>pemerintah</a:t>
            </a:r>
            <a:r>
              <a:rPr lang="en-US" sz="2400" dirty="0"/>
              <a:t>. </a:t>
            </a:r>
            <a:r>
              <a:rPr lang="en-US" sz="2400" dirty="0" err="1"/>
              <a:t>Peran</a:t>
            </a:r>
            <a:r>
              <a:rPr lang="en-US" sz="2400" dirty="0"/>
              <a:t> </a:t>
            </a:r>
            <a:r>
              <a:rPr lang="en-US" sz="2400" dirty="0" err="1"/>
              <a:t>dan</a:t>
            </a:r>
            <a:r>
              <a:rPr lang="en-US" sz="2400" dirty="0"/>
              <a:t> </a:t>
            </a:r>
            <a:r>
              <a:rPr lang="en-US" sz="2400" dirty="0" err="1"/>
              <a:t>dukungan</a:t>
            </a:r>
            <a:r>
              <a:rPr lang="en-US" sz="2400" dirty="0"/>
              <a:t> </a:t>
            </a:r>
            <a:r>
              <a:rPr lang="en-US" sz="2400" dirty="0" err="1"/>
              <a:t>teknologi</a:t>
            </a:r>
            <a:r>
              <a:rPr lang="en-US" sz="2400" dirty="0"/>
              <a:t> </a:t>
            </a:r>
            <a:r>
              <a:rPr lang="en-US" sz="2400" dirty="0" err="1"/>
              <a:t>sangkat</a:t>
            </a:r>
            <a:r>
              <a:rPr lang="en-US" sz="2400" dirty="0"/>
              <a:t> </a:t>
            </a:r>
            <a:r>
              <a:rPr lang="en-US" sz="2400" dirty="0" err="1"/>
              <a:t>penting</a:t>
            </a:r>
            <a:r>
              <a:rPr lang="en-US" sz="2400" dirty="0"/>
              <a:t> </a:t>
            </a:r>
            <a:r>
              <a:rPr lang="en-US" sz="2400" dirty="0" err="1"/>
              <a:t>bertujuan</a:t>
            </a:r>
            <a:r>
              <a:rPr lang="en-US" sz="2400" dirty="0"/>
              <a:t> </a:t>
            </a:r>
            <a:r>
              <a:rPr lang="en-US" sz="2400" dirty="0" err="1"/>
              <a:t>untuk</a:t>
            </a:r>
            <a:r>
              <a:rPr lang="en-US" sz="2400" dirty="0"/>
              <a:t> </a:t>
            </a:r>
            <a:r>
              <a:rPr lang="en-US" sz="2400" dirty="0" err="1"/>
              <a:t>mempermudah</a:t>
            </a:r>
            <a:r>
              <a:rPr lang="en-US" sz="2400" dirty="0"/>
              <a:t> </a:t>
            </a:r>
            <a:r>
              <a:rPr lang="en-US" sz="2400" dirty="0" err="1"/>
              <a:t>dan</a:t>
            </a:r>
            <a:r>
              <a:rPr lang="en-US" sz="2400" dirty="0"/>
              <a:t> </a:t>
            </a:r>
            <a:r>
              <a:rPr lang="en-US" sz="2400" dirty="0" err="1"/>
              <a:t>memperlancar</a:t>
            </a:r>
            <a:r>
              <a:rPr lang="en-US" sz="2400" dirty="0"/>
              <a:t> </a:t>
            </a:r>
            <a:r>
              <a:rPr lang="en-US" sz="2400" dirty="0" err="1"/>
              <a:t>saat</a:t>
            </a:r>
            <a:r>
              <a:rPr lang="en-US" sz="2400" dirty="0"/>
              <a:t> </a:t>
            </a:r>
            <a:r>
              <a:rPr lang="en-US" sz="2400" dirty="0" err="1"/>
              <a:t>bekerja</a:t>
            </a:r>
            <a:r>
              <a:rPr lang="en-US" sz="2400" dirty="0"/>
              <a:t>. </a:t>
            </a:r>
            <a:r>
              <a:rPr lang="en-US" sz="2400" dirty="0" err="1"/>
              <a:t>Sistem</a:t>
            </a:r>
            <a:r>
              <a:rPr lang="en-US" sz="2400" dirty="0"/>
              <a:t> </a:t>
            </a:r>
            <a:r>
              <a:rPr lang="en-US" sz="2400" dirty="0" err="1"/>
              <a:t>adalah</a:t>
            </a:r>
            <a:r>
              <a:rPr lang="en-US" sz="2400" dirty="0"/>
              <a:t> </a:t>
            </a:r>
            <a:r>
              <a:rPr lang="en-US" sz="2400" dirty="0" err="1"/>
              <a:t>salah</a:t>
            </a:r>
            <a:r>
              <a:rPr lang="en-US" sz="2400" dirty="0"/>
              <a:t> </a:t>
            </a:r>
            <a:r>
              <a:rPr lang="en-US" sz="2400" dirty="0" err="1"/>
              <a:t>satu</a:t>
            </a:r>
            <a:r>
              <a:rPr lang="en-US" sz="2400" dirty="0"/>
              <a:t> </a:t>
            </a:r>
            <a:r>
              <a:rPr lang="en-US" sz="2400" dirty="0" err="1"/>
              <a:t>cara</a:t>
            </a:r>
            <a:r>
              <a:rPr lang="en-US" sz="2400" dirty="0"/>
              <a:t> </a:t>
            </a:r>
            <a:r>
              <a:rPr lang="en-US" sz="2400" dirty="0" err="1"/>
              <a:t>untuk</a:t>
            </a:r>
            <a:r>
              <a:rPr lang="en-US" sz="2400" dirty="0"/>
              <a:t> </a:t>
            </a:r>
            <a:r>
              <a:rPr lang="en-US" sz="2400" dirty="0" err="1"/>
              <a:t>mempermudah</a:t>
            </a:r>
            <a:r>
              <a:rPr lang="en-US" sz="2400" dirty="0"/>
              <a:t> </a:t>
            </a:r>
            <a:r>
              <a:rPr lang="en-US" sz="2400" dirty="0" err="1"/>
              <a:t>kinerja</a:t>
            </a:r>
            <a:r>
              <a:rPr lang="en-US" sz="2400" dirty="0"/>
              <a:t> </a:t>
            </a:r>
            <a:r>
              <a:rPr lang="en-US" sz="2400" dirty="0" err="1"/>
              <a:t>suatu</a:t>
            </a:r>
            <a:r>
              <a:rPr lang="en-US" sz="2400" dirty="0"/>
              <a:t> </a:t>
            </a:r>
            <a:r>
              <a:rPr lang="en-US" sz="2400" dirty="0" err="1"/>
              <a:t>instansi</a:t>
            </a:r>
            <a:r>
              <a:rPr lang="en-US" sz="2400" dirty="0"/>
              <a:t> </a:t>
            </a:r>
            <a:r>
              <a:rPr lang="en-US" sz="2400" dirty="0" err="1"/>
              <a:t>pemerintah</a:t>
            </a:r>
            <a:r>
              <a:rPr lang="en-US" sz="2400" dirty="0"/>
              <a:t> </a:t>
            </a:r>
            <a:r>
              <a:rPr lang="en-US" sz="2400" dirty="0" err="1"/>
              <a:t>sehigga</a:t>
            </a:r>
            <a:r>
              <a:rPr lang="en-US" sz="2400" dirty="0"/>
              <a:t> </a:t>
            </a:r>
            <a:r>
              <a:rPr lang="en-US" sz="2400" dirty="0" err="1"/>
              <a:t>dalam</a:t>
            </a:r>
            <a:r>
              <a:rPr lang="en-US" sz="2400" dirty="0"/>
              <a:t> </a:t>
            </a:r>
            <a:r>
              <a:rPr lang="en-US" sz="2400" dirty="0" err="1"/>
              <a:t>melakukan</a:t>
            </a:r>
            <a:r>
              <a:rPr lang="en-US" sz="2400" dirty="0"/>
              <a:t> </a:t>
            </a:r>
            <a:r>
              <a:rPr lang="en-US" sz="2400" dirty="0" err="1"/>
              <a:t>pengolahan</a:t>
            </a:r>
            <a:r>
              <a:rPr lang="en-US" sz="2400" dirty="0"/>
              <a:t> data </a:t>
            </a:r>
            <a:r>
              <a:rPr lang="en-US" sz="2400" dirty="0" err="1"/>
              <a:t>penduduk</a:t>
            </a:r>
            <a:r>
              <a:rPr lang="en-US" sz="2400" dirty="0"/>
              <a:t> </a:t>
            </a:r>
            <a:r>
              <a:rPr lang="en-US" sz="2400" dirty="0" err="1"/>
              <a:t>dapat</a:t>
            </a:r>
            <a:r>
              <a:rPr lang="en-US" sz="2400" dirty="0"/>
              <a:t> </a:t>
            </a:r>
            <a:r>
              <a:rPr lang="en-US" sz="2400" dirty="0" err="1"/>
              <a:t>dilakukan</a:t>
            </a:r>
            <a:r>
              <a:rPr lang="en-US" sz="2400" dirty="0"/>
              <a:t> </a:t>
            </a:r>
            <a:r>
              <a:rPr lang="en-US" sz="2400" dirty="0" err="1"/>
              <a:t>dengan</a:t>
            </a:r>
            <a:r>
              <a:rPr lang="en-US" sz="2400" dirty="0"/>
              <a:t> </a:t>
            </a:r>
            <a:r>
              <a:rPr lang="en-US" sz="2400" dirty="0" err="1"/>
              <a:t>akurat</a:t>
            </a:r>
            <a:r>
              <a:rPr lang="en-US" sz="2400" dirty="0"/>
              <a:t>, </a:t>
            </a:r>
            <a:r>
              <a:rPr lang="en-US" sz="2400" dirty="0" err="1" smtClean="0"/>
              <a:t>cepat</a:t>
            </a:r>
            <a:r>
              <a:rPr lang="en-US" sz="2400" dirty="0" smtClean="0"/>
              <a:t> </a:t>
            </a:r>
            <a:r>
              <a:rPr lang="en-US" sz="2400" dirty="0" err="1" smtClean="0"/>
              <a:t>dan</a:t>
            </a:r>
            <a:r>
              <a:rPr lang="en-US" sz="2400" dirty="0" smtClean="0"/>
              <a:t> </a:t>
            </a:r>
            <a:r>
              <a:rPr lang="en-US" sz="2400" dirty="0" err="1"/>
              <a:t>tepat</a:t>
            </a:r>
            <a:r>
              <a:rPr lang="en-US" sz="2400" dirty="0" smtClean="0"/>
              <a:t>.</a:t>
            </a:r>
            <a:br>
              <a:rPr lang="en-US" sz="2400" dirty="0" smtClean="0"/>
            </a:br>
            <a:r>
              <a:rPr lang="en-US" sz="2400" dirty="0"/>
              <a:t/>
            </a:r>
            <a:br>
              <a:rPr lang="en-US" sz="2400" dirty="0"/>
            </a:br>
            <a:r>
              <a:rPr lang="en-US" sz="2400" dirty="0" err="1" smtClean="0"/>
              <a:t>Oleh</a:t>
            </a:r>
            <a:r>
              <a:rPr lang="en-US" sz="2400" dirty="0" smtClean="0"/>
              <a:t> </a:t>
            </a:r>
            <a:r>
              <a:rPr lang="en-US" sz="2400" dirty="0" err="1"/>
              <a:t>karena</a:t>
            </a:r>
            <a:r>
              <a:rPr lang="en-US" sz="2400" dirty="0"/>
              <a:t> </a:t>
            </a:r>
            <a:r>
              <a:rPr lang="en-US" sz="2400" dirty="0" err="1"/>
              <a:t>itu</a:t>
            </a:r>
            <a:r>
              <a:rPr lang="en-US" sz="2400" dirty="0"/>
              <a:t> </a:t>
            </a:r>
            <a:r>
              <a:rPr lang="en-US" sz="2400" dirty="0" err="1"/>
              <a:t>dibutuhkan</a:t>
            </a:r>
            <a:r>
              <a:rPr lang="en-US" sz="2400" dirty="0"/>
              <a:t> </a:t>
            </a:r>
            <a:r>
              <a:rPr lang="en-US" sz="2400" dirty="0" err="1"/>
              <a:t>sebuah</a:t>
            </a:r>
            <a:r>
              <a:rPr lang="en-US" sz="2400" dirty="0"/>
              <a:t> </a:t>
            </a:r>
            <a:r>
              <a:rPr lang="en-US" sz="2400" dirty="0" err="1"/>
              <a:t>sistem</a:t>
            </a:r>
            <a:r>
              <a:rPr lang="en-US" sz="2400" dirty="0"/>
              <a:t> </a:t>
            </a:r>
            <a:r>
              <a:rPr lang="en-US" sz="2400" dirty="0" err="1"/>
              <a:t>informasi</a:t>
            </a:r>
            <a:r>
              <a:rPr lang="en-US" sz="2400" dirty="0"/>
              <a:t> </a:t>
            </a:r>
            <a:r>
              <a:rPr lang="en-US" sz="2400" dirty="0" err="1"/>
              <a:t>kependudukan</a:t>
            </a:r>
            <a:r>
              <a:rPr lang="en-US" sz="2400" dirty="0"/>
              <a:t> yang </a:t>
            </a:r>
            <a:r>
              <a:rPr lang="en-US" sz="2400" dirty="0" err="1"/>
              <a:t>dapat</a:t>
            </a:r>
            <a:r>
              <a:rPr lang="en-US" sz="2400" dirty="0"/>
              <a:t> </a:t>
            </a:r>
            <a:r>
              <a:rPr lang="en-US" sz="2400" dirty="0" err="1"/>
              <a:t>membantu</a:t>
            </a:r>
            <a:r>
              <a:rPr lang="en-US" sz="2400" dirty="0"/>
              <a:t> </a:t>
            </a:r>
            <a:r>
              <a:rPr lang="en-US" sz="2400" dirty="0" err="1"/>
              <a:t>dalam</a:t>
            </a:r>
            <a:r>
              <a:rPr lang="en-US" sz="2400" dirty="0"/>
              <a:t> </a:t>
            </a:r>
            <a:r>
              <a:rPr lang="en-US" sz="2400" dirty="0" err="1"/>
              <a:t>kependudukan</a:t>
            </a:r>
            <a:r>
              <a:rPr lang="en-US" sz="2400" dirty="0"/>
              <a:t> </a:t>
            </a:r>
            <a:r>
              <a:rPr lang="en-US" sz="2400" dirty="0" err="1"/>
              <a:t>untuk</a:t>
            </a:r>
            <a:r>
              <a:rPr lang="en-US" sz="2400" dirty="0"/>
              <a:t> </a:t>
            </a:r>
            <a:r>
              <a:rPr lang="en-US" sz="2400" dirty="0" err="1"/>
              <a:t>mempercepat</a:t>
            </a:r>
            <a:r>
              <a:rPr lang="en-US" sz="2400" dirty="0"/>
              <a:t> </a:t>
            </a:r>
            <a:r>
              <a:rPr lang="en-US" sz="2400" dirty="0" err="1"/>
              <a:t>pelayanan</a:t>
            </a:r>
            <a:r>
              <a:rPr lang="en-US" sz="2400" dirty="0"/>
              <a:t> </a:t>
            </a:r>
            <a:r>
              <a:rPr lang="en-US" sz="2400" dirty="0" err="1"/>
              <a:t>terhadap</a:t>
            </a:r>
            <a:r>
              <a:rPr lang="en-US" sz="2400" dirty="0"/>
              <a:t> </a:t>
            </a:r>
            <a:r>
              <a:rPr lang="en-US" sz="2400" dirty="0" err="1"/>
              <a:t>masyarakat</a:t>
            </a:r>
            <a:r>
              <a:rPr lang="en-US" sz="2400" dirty="0"/>
              <a:t> </a:t>
            </a:r>
            <a:r>
              <a:rPr lang="en-US" sz="2400" dirty="0" err="1"/>
              <a:t>dan</a:t>
            </a:r>
            <a:r>
              <a:rPr lang="en-US" sz="2400" dirty="0"/>
              <a:t> </a:t>
            </a:r>
            <a:r>
              <a:rPr lang="en-US" sz="2400" dirty="0" err="1"/>
              <a:t>mempengaruhi</a:t>
            </a:r>
            <a:r>
              <a:rPr lang="en-US" sz="2400" dirty="0"/>
              <a:t> </a:t>
            </a:r>
            <a:r>
              <a:rPr lang="en-US" sz="2400" dirty="0" err="1"/>
              <a:t>optimalisasi</a:t>
            </a:r>
            <a:r>
              <a:rPr lang="en-US" sz="2400" dirty="0"/>
              <a:t> proses </a:t>
            </a:r>
            <a:r>
              <a:rPr lang="en-US" sz="2400" dirty="0" err="1" smtClean="0"/>
              <a:t>pegawai</a:t>
            </a:r>
            <a:r>
              <a:rPr lang="en-US" sz="2400" dirty="0" smtClean="0"/>
              <a:t> di </a:t>
            </a:r>
            <a:r>
              <a:rPr lang="en-US" sz="2400" dirty="0" err="1" smtClean="0"/>
              <a:t>kantor</a:t>
            </a:r>
            <a:r>
              <a:rPr lang="en-US" sz="2400" dirty="0" smtClean="0"/>
              <a:t> </a:t>
            </a:r>
            <a:r>
              <a:rPr lang="en-US" sz="2400" dirty="0" err="1" smtClean="0"/>
              <a:t>Negeri</a:t>
            </a:r>
            <a:r>
              <a:rPr lang="en-US" sz="2400" dirty="0" smtClean="0"/>
              <a:t> </a:t>
            </a:r>
            <a:r>
              <a:rPr lang="en-US" sz="2400" dirty="0" err="1"/>
              <a:t>U</a:t>
            </a:r>
            <a:r>
              <a:rPr lang="en-US" sz="2400" dirty="0" err="1" smtClean="0"/>
              <a:t>sliapan</a:t>
            </a:r>
            <a:r>
              <a:rPr lang="en-US" sz="2400" dirty="0"/>
              <a:t>.</a:t>
            </a:r>
            <a:br>
              <a:rPr lang="en-US" sz="2400" dirty="0"/>
            </a:br>
            <a:r>
              <a:rPr lang="en-US" sz="2400" dirty="0"/>
              <a:t/>
            </a:r>
            <a:br>
              <a:rPr lang="en-US" sz="2400" dirty="0"/>
            </a:br>
            <a:endParaRPr lang="en-US" sz="2300" dirty="0">
              <a:latin typeface="Lucida Sans Unicode" pitchFamily="34" charset="0"/>
              <a:cs typeface="Lucida Sans Unicode"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2600" y="1028700"/>
            <a:ext cx="5338328" cy="8229600"/>
          </a:xfrm>
          <a:prstGeom prst="roundRect">
            <a:avLst>
              <a:gd name="adj" fmla="val 8594"/>
            </a:avLst>
          </a:prstGeom>
          <a:solidFill>
            <a:srgbClr val="FFFFFF">
              <a:shade val="85000"/>
            </a:srgbClr>
          </a:solidFill>
          <a:ln>
            <a:solidFill>
              <a:srgbClr val="00B050"/>
            </a:solid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762000" y="4991100"/>
            <a:ext cx="2357708" cy="1343746"/>
          </a:xfrm>
          <a:prstGeom prst="rect">
            <a:avLst/>
          </a:prstGeom>
        </p:spPr>
        <p:txBody>
          <a:bodyPr lIns="50800" tIns="50800" rIns="50800" bIns="50800" rtlCol="0" anchor="ctr"/>
          <a:lstStyle/>
          <a:p>
            <a:pPr algn="ctr">
              <a:lnSpc>
                <a:spcPts val="2659"/>
              </a:lnSpc>
              <a:spcBef>
                <a:spcPct val="0"/>
              </a:spcBef>
            </a:pPr>
            <a:endParaRPr lang="en-US" sz="2800" b="1" dirty="0">
              <a:solidFill>
                <a:srgbClr val="006600"/>
              </a:solidFill>
              <a:latin typeface="Montaser Arabic" charset="-78"/>
              <a:cs typeface="Montaser Arabic" charset="-78"/>
            </a:endParaRPr>
          </a:p>
          <a:p>
            <a:pPr algn="ctr">
              <a:lnSpc>
                <a:spcPts val="2659"/>
              </a:lnSpc>
              <a:spcBef>
                <a:spcPct val="0"/>
              </a:spcBef>
            </a:pPr>
            <a:endParaRPr sz="2800" b="1" dirty="0">
              <a:solidFill>
                <a:srgbClr val="006600"/>
              </a:solidFill>
              <a:latin typeface="Montaser Arabic" charset="-78"/>
              <a:cs typeface="Montaser Arabic" charset="-78"/>
            </a:endParaRPr>
          </a:p>
        </p:txBody>
      </p:sp>
      <p:sp>
        <p:nvSpPr>
          <p:cNvPr id="20" name="Title 19"/>
          <p:cNvSpPr>
            <a:spLocks noGrp="1"/>
          </p:cNvSpPr>
          <p:nvPr>
            <p:ph type="title"/>
          </p:nvPr>
        </p:nvSpPr>
        <p:spPr>
          <a:xfrm>
            <a:off x="1940854" y="1714500"/>
            <a:ext cx="8229600" cy="1143000"/>
          </a:xfrm>
        </p:spPr>
        <p:txBody>
          <a:bodyPr>
            <a:noAutofit/>
          </a:bodyPr>
          <a:lstStyle/>
          <a:p>
            <a:pPr algn="l"/>
            <a:r>
              <a:rPr lang="en-US" sz="4800" b="1" dirty="0" smtClean="0">
                <a:solidFill>
                  <a:srgbClr val="006600"/>
                </a:solidFill>
                <a:latin typeface="Tahoma" pitchFamily="34" charset="0"/>
                <a:ea typeface="Tahoma" pitchFamily="34" charset="0"/>
                <a:cs typeface="Tahoma" pitchFamily="34" charset="0"/>
              </a:rPr>
              <a:t>TUJUAN :</a:t>
            </a:r>
            <a:br>
              <a:rPr lang="en-US" sz="4800" b="1" dirty="0" smtClean="0">
                <a:solidFill>
                  <a:srgbClr val="006600"/>
                </a:solidFill>
                <a:latin typeface="Tahoma" pitchFamily="34" charset="0"/>
                <a:ea typeface="Tahoma" pitchFamily="34" charset="0"/>
                <a:cs typeface="Tahoma" pitchFamily="34" charset="0"/>
              </a:rPr>
            </a:br>
            <a:endParaRPr lang="en-US" sz="4800" b="1" dirty="0">
              <a:solidFill>
                <a:srgbClr val="006600"/>
              </a:solidFill>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982046"/>
            <a:ext cx="131826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p:cNvSpPr txBox="1"/>
          <p:nvPr/>
        </p:nvSpPr>
        <p:spPr>
          <a:xfrm>
            <a:off x="2286000" y="3380191"/>
            <a:ext cx="11811000" cy="6278642"/>
          </a:xfrm>
          <a:prstGeom prst="rect">
            <a:avLst/>
          </a:prstGeom>
          <a:noFill/>
        </p:spPr>
        <p:txBody>
          <a:bodyPr wrap="square" rtlCol="0">
            <a:spAutoFit/>
          </a:bodyPr>
          <a:lstStyle/>
          <a:p>
            <a:pPr algn="just"/>
            <a:endParaRPr lang="en-US" sz="2400" b="1" dirty="0" smtClean="0">
              <a:solidFill>
                <a:schemeClr val="bg1"/>
              </a:solidFill>
              <a:latin typeface="Lucida Sans Unicode" pitchFamily="34" charset="0"/>
              <a:cs typeface="Lucida Sans Unicode" pitchFamily="34" charset="0"/>
            </a:endParaRPr>
          </a:p>
          <a:p>
            <a:pPr algn="just"/>
            <a:r>
              <a:rPr lang="en-US" sz="2400" b="1" dirty="0" err="1" smtClean="0">
                <a:solidFill>
                  <a:schemeClr val="bg1"/>
                </a:solidFill>
                <a:latin typeface="Lucida Sans Unicode" pitchFamily="34" charset="0"/>
                <a:cs typeface="Lucida Sans Unicode" pitchFamily="34" charset="0"/>
              </a:rPr>
              <a:t>Meningkatkan</a:t>
            </a:r>
            <a:r>
              <a:rPr lang="en-US" sz="2400" b="1" dirty="0" smtClean="0">
                <a:solidFill>
                  <a:schemeClr val="bg1"/>
                </a:solidFill>
                <a:latin typeface="Lucida Sans Unicode" pitchFamily="34" charset="0"/>
                <a:cs typeface="Lucida Sans Unicode" pitchFamily="34" charset="0"/>
              </a:rPr>
              <a:t> </a:t>
            </a:r>
            <a:r>
              <a:rPr lang="en-US" sz="2400" b="1" dirty="0" err="1">
                <a:solidFill>
                  <a:schemeClr val="bg1"/>
                </a:solidFill>
                <a:latin typeface="Lucida Sans Unicode" pitchFamily="34" charset="0"/>
                <a:cs typeface="Lucida Sans Unicode" pitchFamily="34" charset="0"/>
              </a:rPr>
              <a:t>Efisiensi</a:t>
            </a:r>
            <a:r>
              <a:rPr lang="en-US" sz="2400" b="1" dirty="0">
                <a:solidFill>
                  <a:schemeClr val="bg1"/>
                </a:solidFill>
                <a:latin typeface="Lucida Sans Unicode" pitchFamily="34" charset="0"/>
                <a:cs typeface="Lucida Sans Unicode" pitchFamily="34" charset="0"/>
              </a:rPr>
              <a:t> </a:t>
            </a:r>
            <a:r>
              <a:rPr lang="en-US" sz="2400" b="1" dirty="0" err="1">
                <a:solidFill>
                  <a:schemeClr val="bg1"/>
                </a:solidFill>
                <a:latin typeface="Lucida Sans Unicode" pitchFamily="34" charset="0"/>
                <a:cs typeface="Lucida Sans Unicode" pitchFamily="34" charset="0"/>
              </a:rPr>
              <a:t>Pengelolaan</a:t>
            </a:r>
            <a:r>
              <a:rPr lang="en-US" sz="2400" b="1" dirty="0">
                <a:solidFill>
                  <a:schemeClr val="bg1"/>
                </a:solidFill>
                <a:latin typeface="Lucida Sans Unicode" pitchFamily="34" charset="0"/>
                <a:cs typeface="Lucida Sans Unicode" pitchFamily="34" charset="0"/>
              </a:rPr>
              <a:t> </a:t>
            </a:r>
            <a:r>
              <a:rPr lang="en-US" sz="2400" b="1" dirty="0" smtClean="0">
                <a:solidFill>
                  <a:schemeClr val="bg1"/>
                </a:solidFill>
                <a:latin typeface="Lucida Sans Unicode" pitchFamily="34" charset="0"/>
                <a:cs typeface="Lucida Sans Unicode" pitchFamily="34" charset="0"/>
              </a:rPr>
              <a:t>Data: </a:t>
            </a:r>
            <a:r>
              <a:rPr lang="en-US" sz="2400" dirty="0" err="1" smtClean="0">
                <a:solidFill>
                  <a:schemeClr val="bg1"/>
                </a:solidFill>
                <a:latin typeface="Lucida Sans Unicode" pitchFamily="34" charset="0"/>
                <a:cs typeface="Lucida Sans Unicode" pitchFamily="34" charset="0"/>
              </a:rPr>
              <a:t>mengembangkan</a:t>
            </a:r>
            <a:r>
              <a:rPr lang="en-US" sz="2400" dirty="0" smtClean="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sistem</a:t>
            </a:r>
            <a:r>
              <a:rPr lang="en-US" sz="2400" dirty="0">
                <a:solidFill>
                  <a:schemeClr val="bg1"/>
                </a:solidFill>
                <a:latin typeface="Lucida Sans Unicode" pitchFamily="34" charset="0"/>
                <a:cs typeface="Lucida Sans Unicode" pitchFamily="34" charset="0"/>
              </a:rPr>
              <a:t> </a:t>
            </a:r>
            <a:r>
              <a:rPr lang="en-US" sz="2400" dirty="0" smtClean="0">
                <a:solidFill>
                  <a:schemeClr val="bg1"/>
                </a:solidFill>
                <a:latin typeface="Lucida Sans Unicode" pitchFamily="34" charset="0"/>
                <a:cs typeface="Lucida Sans Unicode" pitchFamily="34" charset="0"/>
              </a:rPr>
              <a:t>yang </a:t>
            </a:r>
            <a:r>
              <a:rPr lang="en-US" sz="2400" dirty="0" err="1" smtClean="0">
                <a:solidFill>
                  <a:schemeClr val="bg1"/>
                </a:solidFill>
                <a:latin typeface="Lucida Sans Unicode" pitchFamily="34" charset="0"/>
                <a:cs typeface="Lucida Sans Unicode" pitchFamily="34" charset="0"/>
              </a:rPr>
              <a:t>dapat</a:t>
            </a:r>
            <a:r>
              <a:rPr lang="en-US" sz="2400" dirty="0" smtClean="0">
                <a:solidFill>
                  <a:schemeClr val="bg1"/>
                </a:solidFill>
                <a:latin typeface="Lucida Sans Unicode" pitchFamily="34" charset="0"/>
                <a:cs typeface="Lucida Sans Unicode" pitchFamily="34" charset="0"/>
              </a:rPr>
              <a:t> </a:t>
            </a:r>
            <a:r>
              <a:rPr lang="en-US" sz="2400" dirty="0" err="1" smtClean="0">
                <a:solidFill>
                  <a:schemeClr val="bg1"/>
                </a:solidFill>
                <a:latin typeface="Lucida Sans Unicode" pitchFamily="34" charset="0"/>
                <a:cs typeface="Lucida Sans Unicode" pitchFamily="34" charset="0"/>
              </a:rPr>
              <a:t>menyimpan</a:t>
            </a:r>
            <a:r>
              <a:rPr lang="en-US" sz="2400" dirty="0" smtClean="0">
                <a:solidFill>
                  <a:schemeClr val="bg1"/>
                </a:solidFill>
                <a:latin typeface="Lucida Sans Unicode" pitchFamily="34" charset="0"/>
                <a:cs typeface="Lucida Sans Unicode" pitchFamily="34" charset="0"/>
              </a:rPr>
              <a:t> </a:t>
            </a:r>
            <a:r>
              <a:rPr lang="en-US" sz="2400" dirty="0">
                <a:solidFill>
                  <a:schemeClr val="bg1"/>
                </a:solidFill>
                <a:latin typeface="Lucida Sans Unicode" pitchFamily="34" charset="0"/>
                <a:cs typeface="Lucida Sans Unicode" pitchFamily="34" charset="0"/>
              </a:rPr>
              <a:t>,</a:t>
            </a:r>
            <a:r>
              <a:rPr lang="en-US" sz="2400" dirty="0" err="1">
                <a:solidFill>
                  <a:schemeClr val="bg1"/>
                </a:solidFill>
                <a:latin typeface="Lucida Sans Unicode" pitchFamily="34" charset="0"/>
                <a:cs typeface="Lucida Sans Unicode" pitchFamily="34" charset="0"/>
              </a:rPr>
              <a:t>mengelola</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dan</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memperbaruhi</a:t>
            </a:r>
            <a:r>
              <a:rPr lang="en-US" sz="2400" dirty="0">
                <a:solidFill>
                  <a:schemeClr val="bg1"/>
                </a:solidFill>
                <a:latin typeface="Lucida Sans Unicode" pitchFamily="34" charset="0"/>
                <a:cs typeface="Lucida Sans Unicode" pitchFamily="34" charset="0"/>
              </a:rPr>
              <a:t> data </a:t>
            </a:r>
            <a:r>
              <a:rPr lang="en-US" sz="2400" dirty="0" err="1">
                <a:solidFill>
                  <a:schemeClr val="bg1"/>
                </a:solidFill>
                <a:latin typeface="Lucida Sans Unicode" pitchFamily="34" charset="0"/>
                <a:cs typeface="Lucida Sans Unicode" pitchFamily="34" charset="0"/>
              </a:rPr>
              <a:t>penduduk</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secara</a:t>
            </a:r>
            <a:r>
              <a:rPr lang="en-US" sz="2400" dirty="0">
                <a:solidFill>
                  <a:schemeClr val="bg1"/>
                </a:solidFill>
                <a:latin typeface="Lucida Sans Unicode" pitchFamily="34" charset="0"/>
                <a:cs typeface="Lucida Sans Unicode" pitchFamily="34" charset="0"/>
              </a:rPr>
              <a:t> manual</a:t>
            </a:r>
            <a:r>
              <a:rPr lang="en-US" sz="2400" dirty="0" smtClean="0">
                <a:solidFill>
                  <a:schemeClr val="bg1"/>
                </a:solidFill>
                <a:latin typeface="Lucida Sans Unicode" pitchFamily="34" charset="0"/>
                <a:cs typeface="Lucida Sans Unicode" pitchFamily="34" charset="0"/>
              </a:rPr>
              <a:t>.</a:t>
            </a:r>
          </a:p>
          <a:p>
            <a:pPr algn="just"/>
            <a:endParaRPr lang="en-US" sz="2400" dirty="0">
              <a:solidFill>
                <a:schemeClr val="bg1"/>
              </a:solidFill>
              <a:latin typeface="Lucida Sans Unicode" pitchFamily="34" charset="0"/>
              <a:cs typeface="Lucida Sans Unicode" pitchFamily="34" charset="0"/>
            </a:endParaRPr>
          </a:p>
          <a:p>
            <a:pPr algn="just"/>
            <a:r>
              <a:rPr lang="en-US" sz="2400" b="1" dirty="0" err="1" smtClean="0">
                <a:solidFill>
                  <a:schemeClr val="bg1"/>
                </a:solidFill>
                <a:latin typeface="Lucida Sans Unicode" pitchFamily="34" charset="0"/>
                <a:cs typeface="Lucida Sans Unicode" pitchFamily="34" charset="0"/>
              </a:rPr>
              <a:t>Meningkatkan</a:t>
            </a:r>
            <a:r>
              <a:rPr lang="en-US" sz="2400" b="1" dirty="0">
                <a:solidFill>
                  <a:schemeClr val="bg1"/>
                </a:solidFill>
                <a:latin typeface="Lucida Sans Unicode" pitchFamily="34" charset="0"/>
                <a:cs typeface="Lucida Sans Unicode" pitchFamily="34" charset="0"/>
              </a:rPr>
              <a:t> </a:t>
            </a:r>
            <a:r>
              <a:rPr lang="en-US" sz="2400" b="1" dirty="0" err="1" smtClean="0">
                <a:solidFill>
                  <a:schemeClr val="bg1"/>
                </a:solidFill>
                <a:latin typeface="Lucida Sans Unicode" pitchFamily="34" charset="0"/>
                <a:cs typeface="Lucida Sans Unicode" pitchFamily="34" charset="0"/>
              </a:rPr>
              <a:t>Kualitas</a:t>
            </a:r>
            <a:r>
              <a:rPr lang="en-US" sz="2400" b="1" dirty="0" smtClean="0">
                <a:solidFill>
                  <a:schemeClr val="bg1"/>
                </a:solidFill>
                <a:latin typeface="Lucida Sans Unicode" pitchFamily="34" charset="0"/>
                <a:cs typeface="Lucida Sans Unicode" pitchFamily="34" charset="0"/>
              </a:rPr>
              <a:t> </a:t>
            </a:r>
            <a:r>
              <a:rPr lang="en-US" sz="2400" b="1" dirty="0" err="1" smtClean="0">
                <a:solidFill>
                  <a:schemeClr val="bg1"/>
                </a:solidFill>
                <a:latin typeface="Lucida Sans Unicode" pitchFamily="34" charset="0"/>
                <a:cs typeface="Lucida Sans Unicode" pitchFamily="34" charset="0"/>
              </a:rPr>
              <a:t>Pelayanan</a:t>
            </a:r>
            <a:r>
              <a:rPr lang="en-US" sz="2400" b="1" dirty="0" smtClean="0">
                <a:solidFill>
                  <a:schemeClr val="bg1"/>
                </a:solidFill>
                <a:latin typeface="Lucida Sans Unicode" pitchFamily="34" charset="0"/>
                <a:cs typeface="Lucida Sans Unicode" pitchFamily="34" charset="0"/>
              </a:rPr>
              <a:t>: </a:t>
            </a:r>
            <a:r>
              <a:rPr lang="en-US" sz="2400" dirty="0" err="1" smtClean="0">
                <a:solidFill>
                  <a:schemeClr val="bg1"/>
                </a:solidFill>
                <a:latin typeface="Lucida Sans Unicode" pitchFamily="34" charset="0"/>
                <a:cs typeface="Lucida Sans Unicode" pitchFamily="34" charset="0"/>
              </a:rPr>
              <a:t>memperbaiki</a:t>
            </a:r>
            <a:r>
              <a:rPr lang="en-US" sz="2400" dirty="0" smtClean="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kualitas</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pelayanan</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dengan</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mempercepat</a:t>
            </a:r>
            <a:r>
              <a:rPr lang="en-US" sz="2400" dirty="0">
                <a:solidFill>
                  <a:schemeClr val="bg1"/>
                </a:solidFill>
                <a:latin typeface="Lucida Sans Unicode" pitchFamily="34" charset="0"/>
                <a:cs typeface="Lucida Sans Unicode" pitchFamily="34" charset="0"/>
              </a:rPr>
              <a:t> proses </a:t>
            </a:r>
            <a:r>
              <a:rPr lang="en-US" sz="2400" dirty="0" err="1">
                <a:solidFill>
                  <a:schemeClr val="bg1"/>
                </a:solidFill>
                <a:latin typeface="Lucida Sans Unicode" pitchFamily="34" charset="0"/>
                <a:cs typeface="Lucida Sans Unicode" pitchFamily="34" charset="0"/>
              </a:rPr>
              <a:t>administrasi</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dan</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mengurangi</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kesalahan</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dalam</a:t>
            </a:r>
            <a:r>
              <a:rPr lang="en-US" sz="2400" dirty="0">
                <a:solidFill>
                  <a:schemeClr val="bg1"/>
                </a:solidFill>
                <a:latin typeface="Lucida Sans Unicode" pitchFamily="34" charset="0"/>
                <a:cs typeface="Lucida Sans Unicode" pitchFamily="34" charset="0"/>
              </a:rPr>
              <a:t> data </a:t>
            </a:r>
            <a:r>
              <a:rPr lang="en-US" sz="2400" dirty="0" err="1">
                <a:solidFill>
                  <a:schemeClr val="bg1"/>
                </a:solidFill>
                <a:latin typeface="Lucida Sans Unicode" pitchFamily="34" charset="0"/>
                <a:cs typeface="Lucida Sans Unicode" pitchFamily="34" charset="0"/>
              </a:rPr>
              <a:t>penduduk</a:t>
            </a:r>
            <a:r>
              <a:rPr lang="en-US" sz="2400" dirty="0" smtClean="0">
                <a:solidFill>
                  <a:schemeClr val="bg1"/>
                </a:solidFill>
                <a:latin typeface="Lucida Sans Unicode" pitchFamily="34" charset="0"/>
                <a:cs typeface="Lucida Sans Unicode" pitchFamily="34" charset="0"/>
              </a:rPr>
              <a:t>.</a:t>
            </a:r>
          </a:p>
          <a:p>
            <a:pPr algn="just"/>
            <a:endParaRPr lang="en-US" sz="2400" dirty="0">
              <a:solidFill>
                <a:schemeClr val="bg1"/>
              </a:solidFill>
              <a:latin typeface="Lucida Sans Unicode" pitchFamily="34" charset="0"/>
              <a:cs typeface="Lucida Sans Unicode" pitchFamily="34" charset="0"/>
            </a:endParaRPr>
          </a:p>
          <a:p>
            <a:pPr algn="just"/>
            <a:r>
              <a:rPr lang="en-US" sz="2400" b="1" dirty="0" err="1">
                <a:solidFill>
                  <a:schemeClr val="bg1"/>
                </a:solidFill>
                <a:latin typeface="Lucida Sans Unicode" pitchFamily="34" charset="0"/>
                <a:cs typeface="Lucida Sans Unicode" pitchFamily="34" charset="0"/>
              </a:rPr>
              <a:t>Mempermudah</a:t>
            </a:r>
            <a:r>
              <a:rPr lang="en-US" sz="2400" b="1" dirty="0">
                <a:solidFill>
                  <a:schemeClr val="bg1"/>
                </a:solidFill>
                <a:latin typeface="Lucida Sans Unicode" pitchFamily="34" charset="0"/>
                <a:cs typeface="Lucida Sans Unicode" pitchFamily="34" charset="0"/>
              </a:rPr>
              <a:t> </a:t>
            </a:r>
            <a:r>
              <a:rPr lang="en-US" sz="2400" b="1" dirty="0" err="1">
                <a:solidFill>
                  <a:schemeClr val="bg1"/>
                </a:solidFill>
                <a:latin typeface="Lucida Sans Unicode" pitchFamily="34" charset="0"/>
                <a:cs typeface="Lucida Sans Unicode" pitchFamily="34" charset="0"/>
              </a:rPr>
              <a:t>Akses</a:t>
            </a:r>
            <a:r>
              <a:rPr lang="en-US" sz="2400" b="1" dirty="0">
                <a:solidFill>
                  <a:schemeClr val="bg1"/>
                </a:solidFill>
                <a:latin typeface="Lucida Sans Unicode" pitchFamily="34" charset="0"/>
                <a:cs typeface="Lucida Sans Unicode" pitchFamily="34" charset="0"/>
              </a:rPr>
              <a:t> </a:t>
            </a:r>
            <a:r>
              <a:rPr lang="en-US" sz="2400" b="1" dirty="0" err="1">
                <a:solidFill>
                  <a:schemeClr val="bg1"/>
                </a:solidFill>
                <a:latin typeface="Lucida Sans Unicode" pitchFamily="34" charset="0"/>
                <a:cs typeface="Lucida Sans Unicode" pitchFamily="34" charset="0"/>
              </a:rPr>
              <a:t>dan</a:t>
            </a:r>
            <a:r>
              <a:rPr lang="en-US" sz="2400" b="1" dirty="0">
                <a:solidFill>
                  <a:schemeClr val="bg1"/>
                </a:solidFill>
                <a:latin typeface="Lucida Sans Unicode" pitchFamily="34" charset="0"/>
                <a:cs typeface="Lucida Sans Unicode" pitchFamily="34" charset="0"/>
              </a:rPr>
              <a:t> </a:t>
            </a:r>
            <a:r>
              <a:rPr lang="en-US" sz="2400" b="1" dirty="0" err="1">
                <a:solidFill>
                  <a:schemeClr val="bg1"/>
                </a:solidFill>
                <a:latin typeface="Lucida Sans Unicode" pitchFamily="34" charset="0"/>
                <a:cs typeface="Lucida Sans Unicode" pitchFamily="34" charset="0"/>
              </a:rPr>
              <a:t>Pengambilan</a:t>
            </a:r>
            <a:r>
              <a:rPr lang="en-US" sz="2400" b="1" dirty="0">
                <a:solidFill>
                  <a:schemeClr val="bg1"/>
                </a:solidFill>
                <a:latin typeface="Lucida Sans Unicode" pitchFamily="34" charset="0"/>
                <a:cs typeface="Lucida Sans Unicode" pitchFamily="34" charset="0"/>
              </a:rPr>
              <a:t> data : </a:t>
            </a:r>
            <a:r>
              <a:rPr lang="en-US" sz="2400" dirty="0" err="1">
                <a:solidFill>
                  <a:schemeClr val="bg1"/>
                </a:solidFill>
                <a:latin typeface="Lucida Sans Unicode" pitchFamily="34" charset="0"/>
                <a:cs typeface="Lucida Sans Unicode" pitchFamily="34" charset="0"/>
              </a:rPr>
              <a:t>membuat</a:t>
            </a:r>
            <a:r>
              <a:rPr lang="en-US" sz="2400" dirty="0">
                <a:solidFill>
                  <a:schemeClr val="bg1"/>
                </a:solidFill>
                <a:latin typeface="Lucida Sans Unicode" pitchFamily="34" charset="0"/>
                <a:cs typeface="Lucida Sans Unicode" pitchFamily="34" charset="0"/>
              </a:rPr>
              <a:t> data </a:t>
            </a:r>
            <a:r>
              <a:rPr lang="en-US" sz="2400" dirty="0" err="1">
                <a:solidFill>
                  <a:schemeClr val="bg1"/>
                </a:solidFill>
                <a:latin typeface="Lucida Sans Unicode" pitchFamily="34" charset="0"/>
                <a:cs typeface="Lucida Sans Unicode" pitchFamily="34" charset="0"/>
              </a:rPr>
              <a:t>penduduk</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dapat</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diakses</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dengan</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mudah</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oleh</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pihak</a:t>
            </a:r>
            <a:r>
              <a:rPr lang="en-US" sz="2400" dirty="0">
                <a:solidFill>
                  <a:schemeClr val="bg1"/>
                </a:solidFill>
                <a:latin typeface="Lucida Sans Unicode" pitchFamily="34" charset="0"/>
                <a:cs typeface="Lucida Sans Unicode" pitchFamily="34" charset="0"/>
              </a:rPr>
              <a:t> yang </a:t>
            </a:r>
            <a:r>
              <a:rPr lang="en-US" sz="2400" dirty="0" err="1">
                <a:solidFill>
                  <a:schemeClr val="bg1"/>
                </a:solidFill>
                <a:latin typeface="Lucida Sans Unicode" pitchFamily="34" charset="0"/>
                <a:cs typeface="Lucida Sans Unicode" pitchFamily="34" charset="0"/>
              </a:rPr>
              <a:t>berwenang</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kapan</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saja</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pelayanan</a:t>
            </a:r>
            <a:r>
              <a:rPr lang="en-US" sz="2400" dirty="0">
                <a:solidFill>
                  <a:schemeClr val="bg1"/>
                </a:solidFill>
                <a:latin typeface="Lucida Sans Unicode" pitchFamily="34" charset="0"/>
                <a:cs typeface="Lucida Sans Unicode" pitchFamily="34" charset="0"/>
              </a:rPr>
              <a:t> yang </a:t>
            </a:r>
            <a:r>
              <a:rPr lang="en-US" sz="2400" dirty="0" err="1">
                <a:solidFill>
                  <a:schemeClr val="bg1"/>
                </a:solidFill>
                <a:latin typeface="Lucida Sans Unicode" pitchFamily="34" charset="0"/>
                <a:cs typeface="Lucida Sans Unicode" pitchFamily="34" charset="0"/>
              </a:rPr>
              <a:t>lebih</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cepat</a:t>
            </a:r>
            <a:r>
              <a:rPr lang="en-US" sz="2400" dirty="0" smtClean="0">
                <a:solidFill>
                  <a:schemeClr val="bg1"/>
                </a:solidFill>
                <a:latin typeface="Lucida Sans Unicode" pitchFamily="34" charset="0"/>
                <a:cs typeface="Lucida Sans Unicode" pitchFamily="34" charset="0"/>
              </a:rPr>
              <a:t>.</a:t>
            </a:r>
          </a:p>
          <a:p>
            <a:pPr algn="just"/>
            <a:endParaRPr lang="en-US" sz="2400" dirty="0">
              <a:solidFill>
                <a:schemeClr val="bg1"/>
              </a:solidFill>
              <a:latin typeface="Lucida Sans Unicode" pitchFamily="34" charset="0"/>
              <a:cs typeface="Lucida Sans Unicode" pitchFamily="34" charset="0"/>
            </a:endParaRPr>
          </a:p>
          <a:p>
            <a:pPr algn="just"/>
            <a:r>
              <a:rPr lang="en-US" sz="2400" b="1" dirty="0" err="1">
                <a:solidFill>
                  <a:schemeClr val="bg1"/>
                </a:solidFill>
                <a:latin typeface="Lucida Sans Unicode" pitchFamily="34" charset="0"/>
                <a:cs typeface="Lucida Sans Unicode" pitchFamily="34" charset="0"/>
              </a:rPr>
              <a:t>Skalabilitas</a:t>
            </a:r>
            <a:r>
              <a:rPr lang="en-US" sz="2400" b="1" dirty="0">
                <a:solidFill>
                  <a:schemeClr val="bg1"/>
                </a:solidFill>
                <a:latin typeface="Lucida Sans Unicode" pitchFamily="34" charset="0"/>
                <a:cs typeface="Lucida Sans Unicode" pitchFamily="34" charset="0"/>
              </a:rPr>
              <a:t> </a:t>
            </a:r>
            <a:r>
              <a:rPr lang="en-US" sz="2400" b="1" dirty="0" err="1">
                <a:solidFill>
                  <a:schemeClr val="bg1"/>
                </a:solidFill>
                <a:latin typeface="Lucida Sans Unicode" pitchFamily="34" charset="0"/>
                <a:cs typeface="Lucida Sans Unicode" pitchFamily="34" charset="0"/>
              </a:rPr>
              <a:t>Sistem</a:t>
            </a:r>
            <a:r>
              <a:rPr lang="en-US" sz="2400" b="1" dirty="0">
                <a:solidFill>
                  <a:schemeClr val="bg1"/>
                </a:solidFill>
                <a:latin typeface="Lucida Sans Unicode" pitchFamily="34" charset="0"/>
                <a:cs typeface="Lucida Sans Unicode" pitchFamily="34" charset="0"/>
              </a:rPr>
              <a:t> : </a:t>
            </a:r>
            <a:r>
              <a:rPr lang="en-US" sz="2400" dirty="0" err="1">
                <a:solidFill>
                  <a:schemeClr val="bg1"/>
                </a:solidFill>
                <a:latin typeface="Lucida Sans Unicode" pitchFamily="34" charset="0"/>
                <a:cs typeface="Lucida Sans Unicode" pitchFamily="34" charset="0"/>
              </a:rPr>
              <a:t>mengembangkan</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sistem</a:t>
            </a:r>
            <a:r>
              <a:rPr lang="en-US" sz="2400" dirty="0">
                <a:solidFill>
                  <a:schemeClr val="bg1"/>
                </a:solidFill>
                <a:latin typeface="Lucida Sans Unicode" pitchFamily="34" charset="0"/>
                <a:cs typeface="Lucida Sans Unicode" pitchFamily="34" charset="0"/>
              </a:rPr>
              <a:t> yang </a:t>
            </a:r>
            <a:r>
              <a:rPr lang="en-US" sz="2400" dirty="0" err="1">
                <a:solidFill>
                  <a:schemeClr val="bg1"/>
                </a:solidFill>
                <a:latin typeface="Lucida Sans Unicode" pitchFamily="34" charset="0"/>
                <a:cs typeface="Lucida Sans Unicode" pitchFamily="34" charset="0"/>
              </a:rPr>
              <a:t>dapat</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dengan</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mudah</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diperluas</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dan</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ditingkatkan</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sesuai</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dengan</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jumlah</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penduduk</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dan</a:t>
            </a:r>
            <a:r>
              <a:rPr lang="en-US" sz="2400" dirty="0">
                <a:solidFill>
                  <a:schemeClr val="bg1"/>
                </a:solidFill>
                <a:latin typeface="Lucida Sans Unicode" pitchFamily="34" charset="0"/>
                <a:cs typeface="Lucida Sans Unicode" pitchFamily="34" charset="0"/>
              </a:rPr>
              <a:t> </a:t>
            </a:r>
            <a:r>
              <a:rPr lang="en-US" sz="2400" dirty="0" err="1">
                <a:solidFill>
                  <a:schemeClr val="bg1"/>
                </a:solidFill>
                <a:latin typeface="Lucida Sans Unicode" pitchFamily="34" charset="0"/>
                <a:cs typeface="Lucida Sans Unicode" pitchFamily="34" charset="0"/>
              </a:rPr>
              <a:t>kebutuhan</a:t>
            </a:r>
            <a:r>
              <a:rPr lang="en-US" sz="2400" dirty="0">
                <a:solidFill>
                  <a:schemeClr val="bg1"/>
                </a:solidFill>
                <a:latin typeface="Lucida Sans Unicode" pitchFamily="34" charset="0"/>
                <a:cs typeface="Lucida Sans Unicode" pitchFamily="34" charset="0"/>
              </a:rPr>
              <a:t> data.</a:t>
            </a:r>
          </a:p>
          <a:p>
            <a:pPr algn="just"/>
            <a:r>
              <a:rPr lang="id-ID" sz="2400" dirty="0">
                <a:solidFill>
                  <a:schemeClr val="bg1"/>
                </a:solidFill>
                <a:latin typeface="Lucida Sans Unicode" pitchFamily="34" charset="0"/>
                <a:cs typeface="Lucida Sans Unicode" pitchFamily="34" charset="0"/>
              </a:rPr>
              <a:t> </a:t>
            </a:r>
            <a:endParaRPr lang="en-US" sz="2400" dirty="0">
              <a:solidFill>
                <a:schemeClr val="bg1"/>
              </a:solidFill>
              <a:latin typeface="Lucida Sans Unicode" pitchFamily="34" charset="0"/>
              <a:cs typeface="Lucida Sans Unicode" pitchFamily="34" charset="0"/>
            </a:endParaRPr>
          </a:p>
          <a:p>
            <a:pPr algn="just"/>
            <a:endParaRPr lang="en-US" dirty="0">
              <a:solidFill>
                <a:schemeClr val="bg1"/>
              </a:solidFill>
              <a:latin typeface="Lucida Sans Unicode" pitchFamily="34" charset="0"/>
              <a:cs typeface="Lucida Sans Unicode"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55118" flipH="1" flipV="1">
            <a:off x="-2585185" y="7248705"/>
            <a:ext cx="8417031" cy="5569526"/>
          </a:xfrm>
          <a:custGeom>
            <a:avLst/>
            <a:gdLst/>
            <a:ahLst/>
            <a:cxnLst/>
            <a:rect l="l" t="t" r="r" b="b"/>
            <a:pathLst>
              <a:path w="8417031" h="5569526">
                <a:moveTo>
                  <a:pt x="8417032" y="5569526"/>
                </a:moveTo>
                <a:lnTo>
                  <a:pt x="0" y="5569526"/>
                </a:lnTo>
                <a:lnTo>
                  <a:pt x="0" y="0"/>
                </a:lnTo>
                <a:lnTo>
                  <a:pt x="8417032" y="0"/>
                </a:lnTo>
                <a:lnTo>
                  <a:pt x="8417032" y="5569526"/>
                </a:lnTo>
                <a:close/>
              </a:path>
            </a:pathLst>
          </a:custGeom>
          <a:blipFill>
            <a:blip r:embed="rId3">
              <a:alphaModFix amt="27000"/>
              <a:extLst>
                <a:ext uri="{96DAC541-7B7A-43D3-8B79-37D633B846F1}">
                  <asvg:svgBlip xmlns="" xmlns:asvg="http://schemas.microsoft.com/office/drawing/2016/SVG/main" r:embed="rId4"/>
                </a:ext>
              </a:extLst>
            </a:blip>
            <a:stretch>
              <a:fillRect/>
            </a:stretch>
          </a:blipFill>
        </p:spPr>
      </p:sp>
      <p:sp>
        <p:nvSpPr>
          <p:cNvPr id="10" name="Freeform 10"/>
          <p:cNvSpPr/>
          <p:nvPr/>
        </p:nvSpPr>
        <p:spPr>
          <a:xfrm>
            <a:off x="13898931" y="8671310"/>
            <a:ext cx="2892300" cy="431216"/>
          </a:xfrm>
          <a:custGeom>
            <a:avLst/>
            <a:gdLst/>
            <a:ahLst/>
            <a:cxnLst/>
            <a:rect l="l" t="t" r="r" b="b"/>
            <a:pathLst>
              <a:path w="2892300" h="431216">
                <a:moveTo>
                  <a:pt x="0" y="0"/>
                </a:moveTo>
                <a:lnTo>
                  <a:pt x="2892299" y="0"/>
                </a:lnTo>
                <a:lnTo>
                  <a:pt x="2892299" y="431216"/>
                </a:lnTo>
                <a:lnTo>
                  <a:pt x="0" y="431216"/>
                </a:lnTo>
                <a:lnTo>
                  <a:pt x="0" y="0"/>
                </a:lnTo>
                <a:close/>
              </a:path>
            </a:pathLst>
          </a:custGeom>
          <a:blipFill>
            <a:blip r:embed="rId5">
              <a:extLst>
                <a:ext uri="{96DAC541-7B7A-43D3-8B79-37D633B846F1}">
                  <asvg:svgBlip xmlns="" xmlns:asvg="http://schemas.microsoft.com/office/drawing/2016/SVG/main" r:embed="rId7"/>
                </a:ext>
              </a:extLst>
            </a:blip>
            <a:stretch>
              <a:fillRect/>
            </a:stretch>
          </a:blipFill>
        </p:spPr>
      </p:sp>
      <p:sp>
        <p:nvSpPr>
          <p:cNvPr id="13" name="TextBox 13"/>
          <p:cNvSpPr txBox="1"/>
          <p:nvPr/>
        </p:nvSpPr>
        <p:spPr>
          <a:xfrm>
            <a:off x="1295400" y="349500"/>
            <a:ext cx="8563499" cy="790986"/>
          </a:xfrm>
          <a:prstGeom prst="rect">
            <a:avLst/>
          </a:prstGeom>
        </p:spPr>
        <p:txBody>
          <a:bodyPr lIns="0" tIns="0" rIns="0" bIns="0" rtlCol="0" anchor="t">
            <a:spAutoFit/>
          </a:bodyPr>
          <a:lstStyle/>
          <a:p>
            <a:pPr>
              <a:lnSpc>
                <a:spcPts val="6839"/>
              </a:lnSpc>
            </a:pPr>
            <a:r>
              <a:rPr lang="en-US" sz="5200" b="1" spc="341" dirty="0" smtClean="0">
                <a:solidFill>
                  <a:srgbClr val="337357"/>
                </a:solidFill>
                <a:latin typeface="Tahoma" pitchFamily="34" charset="0"/>
                <a:ea typeface="Tahoma" pitchFamily="34" charset="0"/>
                <a:cs typeface="Tahoma" pitchFamily="34" charset="0"/>
                <a:sym typeface="Montaser Arabic Bold"/>
              </a:rPr>
              <a:t> </a:t>
            </a:r>
            <a:r>
              <a:rPr lang="en-US" sz="4800" b="1" spc="341" dirty="0" err="1" smtClean="0">
                <a:solidFill>
                  <a:srgbClr val="337357"/>
                </a:solidFill>
                <a:latin typeface="Tahoma" pitchFamily="34" charset="0"/>
                <a:ea typeface="Tahoma" pitchFamily="34" charset="0"/>
                <a:cs typeface="Tahoma" pitchFamily="34" charset="0"/>
                <a:sym typeface="Montaser Arabic Bold"/>
              </a:rPr>
              <a:t>Masalah</a:t>
            </a:r>
            <a:r>
              <a:rPr lang="en-US" sz="4800" b="1" spc="341" dirty="0" smtClean="0">
                <a:solidFill>
                  <a:srgbClr val="337357"/>
                </a:solidFill>
                <a:latin typeface="Tahoma" pitchFamily="34" charset="0"/>
                <a:ea typeface="Tahoma" pitchFamily="34" charset="0"/>
                <a:cs typeface="Tahoma" pitchFamily="34" charset="0"/>
                <a:sym typeface="Montaser Arabic Bold"/>
              </a:rPr>
              <a:t> :</a:t>
            </a:r>
            <a:endParaRPr lang="en-US" sz="5200" b="1" spc="341" dirty="0">
              <a:solidFill>
                <a:srgbClr val="337357"/>
              </a:solidFill>
              <a:latin typeface="Tahoma" pitchFamily="34" charset="0"/>
              <a:ea typeface="Tahoma" pitchFamily="34" charset="0"/>
              <a:cs typeface="Tahoma" pitchFamily="34" charset="0"/>
              <a:sym typeface="Montaser Arabic Bold"/>
            </a:endParaRPr>
          </a:p>
        </p:txBody>
      </p:sp>
      <p:sp>
        <p:nvSpPr>
          <p:cNvPr id="14" name="Freeform 14"/>
          <p:cNvSpPr/>
          <p:nvPr/>
        </p:nvSpPr>
        <p:spPr>
          <a:xfrm>
            <a:off x="12017936" y="-2201818"/>
            <a:ext cx="8417031" cy="5569526"/>
          </a:xfrm>
          <a:custGeom>
            <a:avLst/>
            <a:gdLst/>
            <a:ahLst/>
            <a:cxnLst/>
            <a:rect l="l" t="t" r="r" b="b"/>
            <a:pathLst>
              <a:path w="8417031" h="5569526">
                <a:moveTo>
                  <a:pt x="0" y="0"/>
                </a:moveTo>
                <a:lnTo>
                  <a:pt x="8417031" y="0"/>
                </a:lnTo>
                <a:lnTo>
                  <a:pt x="8417031" y="5569527"/>
                </a:lnTo>
                <a:lnTo>
                  <a:pt x="0" y="5569527"/>
                </a:lnTo>
                <a:lnTo>
                  <a:pt x="0" y="0"/>
                </a:lnTo>
                <a:close/>
              </a:path>
            </a:pathLst>
          </a:custGeom>
          <a:blipFill>
            <a:blip r:embed="rId3">
              <a:alphaModFix amt="27000"/>
              <a:extLst>
                <a:ext uri="{96DAC541-7B7A-43D3-8B79-37D633B846F1}">
                  <asvg:svgBlip xmlns="" xmlns:asvg="http://schemas.microsoft.com/office/drawing/2016/SVG/main" r:embed="rId4"/>
                </a:ext>
              </a:extLst>
            </a:blip>
            <a:stretch>
              <a:fillRect/>
            </a:stretch>
          </a:blipFill>
        </p:spPr>
      </p:sp>
      <p:sp>
        <p:nvSpPr>
          <p:cNvPr id="15" name="Title 14"/>
          <p:cNvSpPr>
            <a:spLocks noGrp="1"/>
          </p:cNvSpPr>
          <p:nvPr>
            <p:ph type="title"/>
          </p:nvPr>
        </p:nvSpPr>
        <p:spPr>
          <a:xfrm>
            <a:off x="2057400" y="1910934"/>
            <a:ext cx="12117444" cy="9810676"/>
          </a:xfrm>
        </p:spPr>
        <p:txBody>
          <a:bodyPr>
            <a:noAutofit/>
          </a:bodyPr>
          <a:lstStyle/>
          <a:p>
            <a:pPr algn="l">
              <a:buSzPct val="91000"/>
            </a:pPr>
            <a:r>
              <a:rPr lang="en-US" sz="2300" dirty="0" err="1" smtClean="0">
                <a:latin typeface="Lucida Sans Unicode" pitchFamily="34" charset="0"/>
                <a:cs typeface="Lucida Sans Unicode" pitchFamily="34" charset="0"/>
              </a:rPr>
              <a:t>Sebelum</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adanya</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sistem</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informasi</a:t>
            </a:r>
            <a:r>
              <a:rPr lang="en-US" sz="2300" dirty="0" smtClean="0">
                <a:latin typeface="Lucida Sans Unicode" pitchFamily="34" charset="0"/>
                <a:cs typeface="Lucida Sans Unicode" pitchFamily="34" charset="0"/>
              </a:rPr>
              <a:t> ,data </a:t>
            </a:r>
            <a:r>
              <a:rPr lang="en-US" sz="2300" dirty="0" err="1" smtClean="0">
                <a:latin typeface="Lucida Sans Unicode" pitchFamily="34" charset="0"/>
                <a:cs typeface="Lucida Sans Unicode" pitchFamily="34" charset="0"/>
              </a:rPr>
              <a:t>penduduk</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sering</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dikelola</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secara</a:t>
            </a:r>
            <a:r>
              <a:rPr lang="en-US" sz="2300" dirty="0" smtClean="0">
                <a:latin typeface="Lucida Sans Unicode" pitchFamily="34" charset="0"/>
                <a:cs typeface="Lucida Sans Unicode" pitchFamily="34" charset="0"/>
              </a:rPr>
              <a:t> manual </a:t>
            </a:r>
            <a:r>
              <a:rPr lang="en-US" sz="2300" dirty="0" err="1" smtClean="0">
                <a:latin typeface="Lucida Sans Unicode" pitchFamily="34" charset="0"/>
                <a:cs typeface="Lucida Sans Unicode" pitchFamily="34" charset="0"/>
              </a:rPr>
              <a:t>menggunakan</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kertas</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dan</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dokumen</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fisik</a:t>
            </a:r>
            <a:r>
              <a:rPr lang="en-US" sz="2300" dirty="0" smtClean="0">
                <a:latin typeface="Lucida Sans Unicode" pitchFamily="34" charset="0"/>
                <a:cs typeface="Lucida Sans Unicode" pitchFamily="34" charset="0"/>
              </a:rPr>
              <a:t>. Proses </a:t>
            </a:r>
            <a:r>
              <a:rPr lang="en-US" sz="2300" dirty="0" err="1" smtClean="0">
                <a:latin typeface="Lucida Sans Unicode" pitchFamily="34" charset="0"/>
                <a:cs typeface="Lucida Sans Unicode" pitchFamily="34" charset="0"/>
              </a:rPr>
              <a:t>ini</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cenderung</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lambat</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dan</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rentah</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terhadap</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kesalahan</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dalam</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pencatatan</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serta</a:t>
            </a:r>
            <a:r>
              <a:rPr lang="en-US" sz="2300" dirty="0" smtClean="0">
                <a:latin typeface="Lucida Sans Unicode" pitchFamily="34" charset="0"/>
                <a:cs typeface="Lucida Sans Unicode" pitchFamily="34" charset="0"/>
              </a:rPr>
              <a:t> </a:t>
            </a:r>
            <a:r>
              <a:rPr lang="en-US" sz="2300" dirty="0" err="1" smtClean="0">
                <a:latin typeface="Lucida Sans Unicode" pitchFamily="34" charset="0"/>
                <a:cs typeface="Lucida Sans Unicode" pitchFamily="34" charset="0"/>
              </a:rPr>
              <a:t>kehilangan</a:t>
            </a:r>
            <a:r>
              <a:rPr lang="en-US" sz="2300" dirty="0" smtClean="0">
                <a:latin typeface="Lucida Sans Unicode" pitchFamily="34" charset="0"/>
                <a:cs typeface="Lucida Sans Unicode" pitchFamily="34" charset="0"/>
              </a:rPr>
              <a:t> data.</a:t>
            </a:r>
            <a:br>
              <a:rPr lang="en-US" sz="2300" dirty="0" smtClean="0">
                <a:latin typeface="Lucida Sans Unicode" pitchFamily="34" charset="0"/>
                <a:cs typeface="Lucida Sans Unicode" pitchFamily="34" charset="0"/>
              </a:rPr>
            </a:br>
            <a:r>
              <a:rPr lang="en-US" sz="2300" dirty="0" smtClean="0">
                <a:latin typeface="Lucida Sans Unicode" pitchFamily="34" charset="0"/>
                <a:cs typeface="Lucida Sans Unicode" pitchFamily="34" charset="0"/>
              </a:rPr>
              <a:t/>
            </a:r>
            <a:br>
              <a:rPr lang="en-US" sz="2300" dirty="0" smtClean="0">
                <a:latin typeface="Lucida Sans Unicode" pitchFamily="34" charset="0"/>
                <a:cs typeface="Lucida Sans Unicode" pitchFamily="34" charset="0"/>
              </a:rPr>
            </a:br>
            <a:r>
              <a:rPr lang="en-US" sz="2300" dirty="0" err="1" smtClean="0">
                <a:latin typeface="Lucida Sans Unicode" pitchFamily="34" charset="0"/>
                <a:cs typeface="Lucida Sans Unicode" pitchFamily="34" charset="0"/>
              </a:rPr>
              <a:t>Mengakses</a:t>
            </a:r>
            <a:r>
              <a:rPr lang="en-US" sz="2300" dirty="0" smtClean="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dan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mencari</a:t>
            </a:r>
            <a:r>
              <a:rPr lang="en-US" sz="2300" dirty="0">
                <a:latin typeface="Lucida Sans Unicode" pitchFamily="34" charset="0"/>
                <a:cs typeface="Lucida Sans Unicode" pitchFamily="34" charset="0"/>
              </a:rPr>
              <a:t> data </a:t>
            </a:r>
            <a:r>
              <a:rPr lang="en-US" sz="2300" dirty="0" err="1">
                <a:latin typeface="Lucida Sans Unicode" pitchFamily="34" charset="0"/>
                <a:cs typeface="Lucida Sans Unicode" pitchFamily="34" charset="0"/>
              </a:rPr>
              <a:t>penduduk</a:t>
            </a:r>
            <a:r>
              <a:rPr lang="en-US" sz="2300" dirty="0">
                <a:latin typeface="Lucida Sans Unicode" pitchFamily="34" charset="0"/>
                <a:cs typeface="Lucida Sans Unicode" pitchFamily="34" charset="0"/>
              </a:rPr>
              <a:t> di </a:t>
            </a:r>
            <a:r>
              <a:rPr lang="en-US" sz="2300" dirty="0" err="1">
                <a:latin typeface="Lucida Sans Unicode" pitchFamily="34" charset="0"/>
                <a:cs typeface="Lucida Sans Unicode" pitchFamily="34" charset="0"/>
              </a:rPr>
              <a:t>sistem</a:t>
            </a:r>
            <a:r>
              <a:rPr lang="en-US" sz="2300" dirty="0">
                <a:latin typeface="Lucida Sans Unicode" pitchFamily="34" charset="0"/>
                <a:cs typeface="Lucida Sans Unicode" pitchFamily="34" charset="0"/>
              </a:rPr>
              <a:t> manual </a:t>
            </a:r>
            <a:r>
              <a:rPr lang="en-US" sz="2300" dirty="0" err="1">
                <a:latin typeface="Lucida Sans Unicode" pitchFamily="34" charset="0"/>
                <a:cs typeface="Lucida Sans Unicode" pitchFamily="34" charset="0"/>
              </a:rPr>
              <a:t>bisa</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sangat</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memakan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waktu</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dan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memerlukan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usaha</a:t>
            </a:r>
            <a:r>
              <a:rPr lang="en-US" sz="2300" dirty="0">
                <a:latin typeface="Lucida Sans Unicode" pitchFamily="34" charset="0"/>
                <a:cs typeface="Lucida Sans Unicode" pitchFamily="34" charset="0"/>
              </a:rPr>
              <a:t> yang </a:t>
            </a:r>
            <a:r>
              <a:rPr lang="en-US" sz="2300" dirty="0" err="1">
                <a:latin typeface="Lucida Sans Unicode" pitchFamily="34" charset="0"/>
                <a:cs typeface="Lucida Sans Unicode" pitchFamily="34" charset="0"/>
              </a:rPr>
              <a:t>besar</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Ini</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menyulitkan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petugas</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dalam</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menemukan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informasi</a:t>
            </a:r>
            <a:r>
              <a:rPr lang="en-US" sz="2300" dirty="0">
                <a:latin typeface="Lucida Sans Unicode" pitchFamily="34" charset="0"/>
                <a:cs typeface="Lucida Sans Unicode" pitchFamily="34" charset="0"/>
              </a:rPr>
              <a:t> yang </a:t>
            </a:r>
            <a:r>
              <a:rPr lang="en-US" sz="2300" dirty="0" err="1">
                <a:latin typeface="Lucida Sans Unicode" pitchFamily="34" charset="0"/>
                <a:cs typeface="Lucida Sans Unicode" pitchFamily="34" charset="0"/>
              </a:rPr>
              <a:t>dibutuhkan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dengan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cepat</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terutama</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saat</a:t>
            </a:r>
            <a:r>
              <a:rPr lang="en-US" sz="2300" dirty="0">
                <a:latin typeface="Lucida Sans Unicode" pitchFamily="34" charset="0"/>
                <a:cs typeface="Lucida Sans Unicode" pitchFamily="34" charset="0"/>
              </a:rPr>
              <a:t> volume data </a:t>
            </a:r>
            <a:r>
              <a:rPr lang="en-US" sz="2300" dirty="0" err="1">
                <a:latin typeface="Lucida Sans Unicode" pitchFamily="34" charset="0"/>
                <a:cs typeface="Lucida Sans Unicode" pitchFamily="34" charset="0"/>
              </a:rPr>
              <a:t>besar</a:t>
            </a:r>
            <a:r>
              <a:rPr lang="en-US" sz="2300" dirty="0">
                <a:latin typeface="Lucida Sans Unicode" pitchFamily="34" charset="0"/>
                <a:cs typeface="Lucida Sans Unicode" pitchFamily="34" charset="0"/>
              </a:rPr>
              <a:t>.</a:t>
            </a:r>
            <a:br>
              <a:rPr lang="en-US" sz="2300" dirty="0">
                <a:latin typeface="Lucida Sans Unicode" pitchFamily="34" charset="0"/>
                <a:cs typeface="Lucida Sans Unicode" pitchFamily="34" charset="0"/>
              </a:rPr>
            </a:br>
            <a:r>
              <a:rPr lang="en-US" sz="2300" dirty="0">
                <a:latin typeface="Lucida Sans Unicode" pitchFamily="34" charset="0"/>
                <a:cs typeface="Lucida Sans Unicode" pitchFamily="34" charset="0"/>
              </a:rPr>
              <a:t/>
            </a:r>
            <a:br>
              <a:rPr lang="en-US" sz="2300" dirty="0">
                <a:latin typeface="Lucida Sans Unicode" pitchFamily="34" charset="0"/>
                <a:cs typeface="Lucida Sans Unicode" pitchFamily="34" charset="0"/>
              </a:rPr>
            </a:br>
            <a:r>
              <a:rPr lang="en-US" sz="2300" dirty="0">
                <a:latin typeface="Lucida Sans Unicode" pitchFamily="34" charset="0"/>
                <a:cs typeface="Lucida Sans Unicode" pitchFamily="34" charset="0"/>
              </a:rPr>
              <a:t>Proses manual </a:t>
            </a:r>
            <a:r>
              <a:rPr lang="en-US" sz="2300" dirty="0" err="1">
                <a:latin typeface="Lucida Sans Unicode" pitchFamily="34" charset="0"/>
                <a:cs typeface="Lucida Sans Unicode" pitchFamily="34" charset="0"/>
              </a:rPr>
              <a:t>meningkatkan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risiko</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terjadinya</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kesalahan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manusia</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dalam</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pencatatan</a:t>
            </a:r>
            <a:r>
              <a:rPr lang="en-US" sz="2300" dirty="0">
                <a:latin typeface="Lucida Sans Unicode" pitchFamily="34" charset="0"/>
                <a:cs typeface="Lucida Sans Unicode" pitchFamily="34" charset="0"/>
              </a:rPr>
              <a:t> data. </a:t>
            </a:r>
            <a:r>
              <a:rPr lang="en-US" sz="2300" dirty="0" err="1">
                <a:latin typeface="Lucida Sans Unicode" pitchFamily="34" charset="0"/>
                <a:cs typeface="Lucida Sans Unicode" pitchFamily="34" charset="0"/>
              </a:rPr>
              <a:t>Inkonsistensi</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dan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ketidakakuratan</a:t>
            </a:r>
            <a:r>
              <a:rPr lang="en-US" sz="2300" dirty="0">
                <a:latin typeface="Lucida Sans Unicode" pitchFamily="34" charset="0"/>
                <a:cs typeface="Lucida Sans Unicode" pitchFamily="34" charset="0"/>
              </a:rPr>
              <a:t> data </a:t>
            </a:r>
            <a:r>
              <a:rPr lang="en-US" sz="2300" dirty="0" err="1">
                <a:latin typeface="Lucida Sans Unicode" pitchFamily="34" charset="0"/>
                <a:cs typeface="Lucida Sans Unicode" pitchFamily="34" charset="0"/>
              </a:rPr>
              <a:t>dapat</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terjadi</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karena</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kesalahan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dalam</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penulisan</a:t>
            </a:r>
            <a:r>
              <a:rPr lang="en-US" sz="2300" dirty="0">
                <a:latin typeface="Lucida Sans Unicode" pitchFamily="34" charset="0"/>
                <a:cs typeface="Lucida Sans Unicode" pitchFamily="34" charset="0"/>
              </a:rPr>
              <a:t>, input yang </a:t>
            </a:r>
            <a:r>
              <a:rPr lang="en-US" sz="2300" dirty="0" err="1">
                <a:latin typeface="Lucida Sans Unicode" pitchFamily="34" charset="0"/>
                <a:cs typeface="Lucida Sans Unicode" pitchFamily="34" charset="0"/>
              </a:rPr>
              <a:t>tidak</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lengkap</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atau</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pengelolaan</a:t>
            </a:r>
            <a:r>
              <a:rPr lang="en-US" sz="2300" dirty="0">
                <a:latin typeface="Lucida Sans Unicode" pitchFamily="34" charset="0"/>
                <a:cs typeface="Lucida Sans Unicode" pitchFamily="34" charset="0"/>
              </a:rPr>
              <a:t> yang </a:t>
            </a:r>
            <a:r>
              <a:rPr lang="en-US" sz="2300" dirty="0" err="1">
                <a:latin typeface="Lucida Sans Unicode" pitchFamily="34" charset="0"/>
                <a:cs typeface="Lucida Sans Unicode" pitchFamily="34" charset="0"/>
              </a:rPr>
              <a:t>tidak</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konsisten</a:t>
            </a:r>
            <a:r>
              <a:rPr lang="en-US" sz="2300" dirty="0">
                <a:latin typeface="Lucida Sans Unicode" pitchFamily="34" charset="0"/>
                <a:cs typeface="Lucida Sans Unicode" pitchFamily="34" charset="0"/>
              </a:rPr>
              <a:t>.</a:t>
            </a:r>
            <a:br>
              <a:rPr lang="en-US" sz="2300" dirty="0">
                <a:latin typeface="Lucida Sans Unicode" pitchFamily="34" charset="0"/>
                <a:cs typeface="Lucida Sans Unicode" pitchFamily="34" charset="0"/>
              </a:rPr>
            </a:br>
            <a:r>
              <a:rPr lang="en-US" sz="2300" dirty="0" smtClean="0">
                <a:latin typeface="Lucida Sans Unicode" pitchFamily="34" charset="0"/>
                <a:cs typeface="Lucida Sans Unicode" pitchFamily="34" charset="0"/>
              </a:rPr>
              <a:t/>
            </a:r>
            <a:br>
              <a:rPr lang="en-US" sz="2300" dirty="0" smtClean="0">
                <a:latin typeface="Lucida Sans Unicode" pitchFamily="34" charset="0"/>
                <a:cs typeface="Lucida Sans Unicode" pitchFamily="34" charset="0"/>
              </a:rPr>
            </a:br>
            <a:r>
              <a:rPr lang="en-US" sz="2300" dirty="0" err="1" smtClean="0">
                <a:latin typeface="Lucida Sans Unicode" pitchFamily="34" charset="0"/>
                <a:cs typeface="Lucida Sans Unicode" pitchFamily="34" charset="0"/>
              </a:rPr>
              <a:t>Dokumen</a:t>
            </a:r>
            <a:r>
              <a:rPr lang="en-US" sz="2300" dirty="0" smtClean="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fisik</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membutuhkan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ruang</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penyimpanan</a:t>
            </a:r>
            <a:r>
              <a:rPr lang="en-US" sz="2300" dirty="0">
                <a:latin typeface="Lucida Sans Unicode" pitchFamily="34" charset="0"/>
                <a:cs typeface="Lucida Sans Unicode" pitchFamily="34" charset="0"/>
              </a:rPr>
              <a:t> yang </a:t>
            </a:r>
            <a:r>
              <a:rPr lang="en-US" sz="2300" dirty="0" err="1">
                <a:latin typeface="Lucida Sans Unicode" pitchFamily="34" charset="0"/>
                <a:cs typeface="Lucida Sans Unicode" pitchFamily="34" charset="0"/>
              </a:rPr>
              <a:t>besar</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dan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rawan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terhadap</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kerusakan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atau</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kehilangan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Pengarsipan</a:t>
            </a:r>
            <a:r>
              <a:rPr lang="en-US" sz="2300" dirty="0">
                <a:latin typeface="Lucida Sans Unicode" pitchFamily="34" charset="0"/>
                <a:cs typeface="Lucida Sans Unicode" pitchFamily="34" charset="0"/>
              </a:rPr>
              <a:t> yang </a:t>
            </a:r>
            <a:r>
              <a:rPr lang="en-US" sz="2300" dirty="0" err="1">
                <a:latin typeface="Lucida Sans Unicode" pitchFamily="34" charset="0"/>
                <a:cs typeface="Lucida Sans Unicode" pitchFamily="34" charset="0"/>
              </a:rPr>
              <a:t>tidak</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teratur</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membuat</a:t>
            </a:r>
            <a:r>
              <a:rPr lang="en-US" sz="2300" dirty="0">
                <a:latin typeface="Lucida Sans Unicode" pitchFamily="34" charset="0"/>
                <a:cs typeface="Lucida Sans Unicode" pitchFamily="34" charset="0"/>
              </a:rPr>
              <a:t> proses </a:t>
            </a:r>
            <a:r>
              <a:rPr lang="en-US" sz="2300" dirty="0" err="1">
                <a:latin typeface="Lucida Sans Unicode" pitchFamily="34" charset="0"/>
                <a:cs typeface="Lucida Sans Unicode" pitchFamily="34" charset="0"/>
              </a:rPr>
              <a:t>pencarian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dokumen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menjadi</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lebih</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sulit</a:t>
            </a:r>
            <a:r>
              <a:rPr lang="en-US" sz="2300" dirty="0" smtClean="0">
                <a:latin typeface="Lucida Sans Unicode" pitchFamily="34" charset="0"/>
                <a:cs typeface="Lucida Sans Unicode" pitchFamily="34" charset="0"/>
              </a:rPr>
              <a:t>.</a:t>
            </a:r>
            <a:br>
              <a:rPr lang="en-US" sz="2300" dirty="0" smtClean="0">
                <a:latin typeface="Lucida Sans Unicode" pitchFamily="34" charset="0"/>
                <a:cs typeface="Lucida Sans Unicode" pitchFamily="34" charset="0"/>
              </a:rPr>
            </a:br>
            <a:r>
              <a:rPr lang="en-US" sz="2300" dirty="0">
                <a:latin typeface="Lucida Sans Unicode" pitchFamily="34" charset="0"/>
                <a:cs typeface="Lucida Sans Unicode" pitchFamily="34" charset="0"/>
              </a:rPr>
              <a:t/>
            </a:r>
            <a:br>
              <a:rPr lang="en-US" sz="2300" dirty="0">
                <a:latin typeface="Lucida Sans Unicode" pitchFamily="34" charset="0"/>
                <a:cs typeface="Lucida Sans Unicode" pitchFamily="34" charset="0"/>
              </a:rPr>
            </a:br>
            <a:r>
              <a:rPr lang="en-US" sz="2300" dirty="0" err="1">
                <a:latin typeface="Lucida Sans Unicode" pitchFamily="34" charset="0"/>
                <a:cs typeface="Lucida Sans Unicode" pitchFamily="34" charset="0"/>
              </a:rPr>
              <a:t>Memperbarui</a:t>
            </a:r>
            <a:r>
              <a:rPr lang="en-US" sz="2300" dirty="0">
                <a:latin typeface="Lucida Sans Unicode" pitchFamily="34" charset="0"/>
                <a:cs typeface="Lucida Sans Unicode" pitchFamily="34" charset="0"/>
              </a:rPr>
              <a:t> data </a:t>
            </a:r>
            <a:r>
              <a:rPr lang="en-US" sz="2300" dirty="0" err="1">
                <a:latin typeface="Lucida Sans Unicode" pitchFamily="34" charset="0"/>
                <a:cs typeface="Lucida Sans Unicode" pitchFamily="34" charset="0"/>
              </a:rPr>
              <a:t>secara</a:t>
            </a:r>
            <a:r>
              <a:rPr lang="en-US" sz="2300" dirty="0">
                <a:latin typeface="Lucida Sans Unicode" pitchFamily="34" charset="0"/>
                <a:cs typeface="Lucida Sans Unicode" pitchFamily="34" charset="0"/>
              </a:rPr>
              <a:t> manual </a:t>
            </a:r>
            <a:r>
              <a:rPr lang="en-US" sz="2300" dirty="0" err="1">
                <a:latin typeface="Lucida Sans Unicode" pitchFamily="34" charset="0"/>
                <a:cs typeface="Lucida Sans Unicode" pitchFamily="34" charset="0"/>
              </a:rPr>
              <a:t>sering</a:t>
            </a:r>
            <a:r>
              <a:rPr lang="en-US" sz="2300" dirty="0">
                <a:latin typeface="Lucida Sans Unicode" pitchFamily="34" charset="0"/>
                <a:cs typeface="Lucida Sans Unicode" pitchFamily="34" charset="0"/>
              </a:rPr>
              <a:t> kali </a:t>
            </a:r>
            <a:r>
              <a:rPr lang="en-US" sz="2300" dirty="0" err="1">
                <a:latin typeface="Lucida Sans Unicode" pitchFamily="34" charset="0"/>
                <a:cs typeface="Lucida Sans Unicode" pitchFamily="34" charset="0"/>
              </a:rPr>
              <a:t>memerlukan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waktu</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dan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tenaga</a:t>
            </a:r>
            <a:r>
              <a:rPr lang="en-US" sz="2300" dirty="0">
                <a:latin typeface="Lucida Sans Unicode" pitchFamily="34" charset="0"/>
                <a:cs typeface="Lucida Sans Unicode" pitchFamily="34" charset="0"/>
              </a:rPr>
              <a:t> yang </a:t>
            </a:r>
            <a:r>
              <a:rPr lang="en-US" sz="2300" dirty="0" err="1">
                <a:latin typeface="Lucida Sans Unicode" pitchFamily="34" charset="0"/>
                <a:cs typeface="Lucida Sans Unicode" pitchFamily="34" charset="0"/>
              </a:rPr>
              <a:t>besar</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serta</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berpotensi</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menyebabkan</a:t>
            </a:r>
            <a:r>
              <a:rPr lang="en-US" sz="2300" dirty="0">
                <a:latin typeface="Lucida Sans Unicode" pitchFamily="34" charset="0"/>
                <a:cs typeface="Lucida Sans Unicode" pitchFamily="34" charset="0"/>
              </a:rPr>
              <a:t> data yang </a:t>
            </a:r>
            <a:r>
              <a:rPr lang="en-US" sz="2300" dirty="0" err="1">
                <a:latin typeface="Lucida Sans Unicode" pitchFamily="34" charset="0"/>
                <a:cs typeface="Lucida Sans Unicode" pitchFamily="34" charset="0"/>
              </a:rPr>
              <a:t>sudah</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diperbarui</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tidak</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terdistribusi</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dengan</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baik</a:t>
            </a:r>
            <a:r>
              <a:rPr lang="en-US" sz="2300" dirty="0">
                <a:latin typeface="Lucida Sans Unicode" pitchFamily="34" charset="0"/>
                <a:cs typeface="Lucida Sans Unicode" pitchFamily="34" charset="0"/>
              </a:rPr>
              <a:t> di </a:t>
            </a:r>
            <a:r>
              <a:rPr lang="en-US" sz="2300" dirty="0" err="1">
                <a:latin typeface="Lucida Sans Unicode" pitchFamily="34" charset="0"/>
                <a:cs typeface="Lucida Sans Unicode" pitchFamily="34" charset="0"/>
              </a:rPr>
              <a:t>seluruh</a:t>
            </a:r>
            <a:r>
              <a:rPr lang="en-US" sz="2300" dirty="0">
                <a:latin typeface="Lucida Sans Unicode" pitchFamily="34" charset="0"/>
                <a:cs typeface="Lucida Sans Unicode" pitchFamily="34" charset="0"/>
              </a:rPr>
              <a:t> </a:t>
            </a:r>
            <a:r>
              <a:rPr lang="en-US" sz="2300" dirty="0" err="1">
                <a:latin typeface="Lucida Sans Unicode" pitchFamily="34" charset="0"/>
                <a:cs typeface="Lucida Sans Unicode" pitchFamily="34" charset="0"/>
              </a:rPr>
              <a:t>sistem</a:t>
            </a:r>
            <a:r>
              <a:rPr lang="en-US" sz="2300" dirty="0">
                <a:latin typeface="Lucida Sans Unicode" pitchFamily="34" charset="0"/>
                <a:cs typeface="Lucida Sans Unicode" pitchFamily="34" charset="0"/>
              </a:rPr>
              <a:t>.</a:t>
            </a:r>
            <a:r>
              <a:rPr lang="en-US" sz="2300" dirty="0" smtClean="0">
                <a:latin typeface="Lucida Sans Unicode" pitchFamily="34" charset="0"/>
                <a:cs typeface="Lucida Sans Unicode" pitchFamily="34" charset="0"/>
              </a:rPr>
              <a:t/>
            </a:r>
            <a:br>
              <a:rPr lang="en-US" sz="2300" dirty="0" smtClean="0">
                <a:latin typeface="Lucida Sans Unicode" pitchFamily="34" charset="0"/>
                <a:cs typeface="Lucida Sans Unicode" pitchFamily="34" charset="0"/>
              </a:rPr>
            </a:br>
            <a:r>
              <a:rPr lang="en-US" sz="2300" dirty="0">
                <a:latin typeface="Lucida Sans Unicode" pitchFamily="34" charset="0"/>
                <a:cs typeface="Lucida Sans Unicode" pitchFamily="34" charset="0"/>
              </a:rPr>
              <a:t/>
            </a:r>
            <a:br>
              <a:rPr lang="en-US" sz="2300" dirty="0">
                <a:latin typeface="Lucida Sans Unicode" pitchFamily="34" charset="0"/>
                <a:cs typeface="Lucida Sans Unicode" pitchFamily="34" charset="0"/>
              </a:rPr>
            </a:br>
            <a:r>
              <a:rPr lang="en-US" sz="2300" dirty="0" smtClean="0">
                <a:latin typeface="Lucida Sans Unicode" pitchFamily="34" charset="0"/>
                <a:cs typeface="Lucida Sans Unicode" pitchFamily="34" charset="0"/>
              </a:rPr>
              <a:t/>
            </a:r>
            <a:br>
              <a:rPr lang="en-US" sz="2300" dirty="0" smtClean="0">
                <a:latin typeface="Lucida Sans Unicode" pitchFamily="34" charset="0"/>
                <a:cs typeface="Lucida Sans Unicode" pitchFamily="34" charset="0"/>
              </a:rPr>
            </a:br>
            <a:r>
              <a:rPr lang="en-US" sz="2300" dirty="0">
                <a:latin typeface="Lucida Sans Unicode" pitchFamily="34" charset="0"/>
                <a:cs typeface="Lucida Sans Unicode" pitchFamily="34" charset="0"/>
              </a:rPr>
              <a:t/>
            </a:r>
            <a:br>
              <a:rPr lang="en-US" sz="2300" dirty="0">
                <a:latin typeface="Lucida Sans Unicode" pitchFamily="34" charset="0"/>
                <a:cs typeface="Lucida Sans Unicode" pitchFamily="34" charset="0"/>
              </a:rPr>
            </a:br>
            <a:r>
              <a:rPr lang="en-US" sz="2300" dirty="0" smtClean="0">
                <a:latin typeface="Lucida Sans Unicode" pitchFamily="34" charset="0"/>
                <a:cs typeface="Lucida Sans Unicode" pitchFamily="34" charset="0"/>
              </a:rPr>
              <a:t/>
            </a:r>
            <a:br>
              <a:rPr lang="en-US" sz="2300" dirty="0" smtClean="0">
                <a:latin typeface="Lucida Sans Unicode" pitchFamily="34" charset="0"/>
                <a:cs typeface="Lucida Sans Unicode" pitchFamily="34" charset="0"/>
              </a:rPr>
            </a:br>
            <a:r>
              <a:rPr lang="en-US" sz="2300" dirty="0">
                <a:latin typeface="Lucida Sans Unicode" pitchFamily="34" charset="0"/>
                <a:cs typeface="Lucida Sans Unicode" pitchFamily="34" charset="0"/>
              </a:rPr>
              <a:t/>
            </a:r>
            <a:br>
              <a:rPr lang="en-US" sz="2300" dirty="0">
                <a:latin typeface="Lucida Sans Unicode" pitchFamily="34" charset="0"/>
                <a:cs typeface="Lucida Sans Unicode" pitchFamily="34" charset="0"/>
              </a:rPr>
            </a:br>
            <a:r>
              <a:rPr lang="en-US" sz="2300" dirty="0" smtClean="0">
                <a:latin typeface="Lucida Sans Unicode" pitchFamily="34" charset="0"/>
                <a:cs typeface="Lucida Sans Unicode" pitchFamily="34" charset="0"/>
              </a:rPr>
              <a:t/>
            </a:r>
            <a:br>
              <a:rPr lang="en-US" sz="2300" dirty="0" smtClean="0">
                <a:latin typeface="Lucida Sans Unicode" pitchFamily="34" charset="0"/>
                <a:cs typeface="Lucida Sans Unicode" pitchFamily="34" charset="0"/>
              </a:rPr>
            </a:br>
            <a:endParaRPr lang="en-US" sz="2300" dirty="0">
              <a:latin typeface="Lucida Sans Unicode" pitchFamily="34" charset="0"/>
              <a:cs typeface="Lucida Sans Unicode" pitchFamily="34" charset="0"/>
            </a:endParaRPr>
          </a:p>
        </p:txBody>
      </p:sp>
      <p:pic>
        <p:nvPicPr>
          <p:cNvPr id="23" name="object 6"/>
          <p:cNvPicPr/>
          <p:nvPr/>
        </p:nvPicPr>
        <p:blipFill>
          <a:blip r:embed="rId8" cstate="print"/>
          <a:stretch>
            <a:fillRect/>
          </a:stretch>
        </p:blipFill>
        <p:spPr>
          <a:xfrm>
            <a:off x="1699312" y="3390900"/>
            <a:ext cx="151964" cy="145145"/>
          </a:xfrm>
          <a:prstGeom prst="rect">
            <a:avLst/>
          </a:prstGeom>
        </p:spPr>
      </p:pic>
      <p:pic>
        <p:nvPicPr>
          <p:cNvPr id="25" name="object 6"/>
          <p:cNvPicPr/>
          <p:nvPr/>
        </p:nvPicPr>
        <p:blipFill>
          <a:blip r:embed="rId8" cstate="print"/>
          <a:stretch>
            <a:fillRect/>
          </a:stretch>
        </p:blipFill>
        <p:spPr>
          <a:xfrm>
            <a:off x="1708819" y="6896100"/>
            <a:ext cx="151964" cy="145145"/>
          </a:xfrm>
          <a:prstGeom prst="rect">
            <a:avLst/>
          </a:prstGeom>
        </p:spPr>
      </p:pic>
      <p:pic>
        <p:nvPicPr>
          <p:cNvPr id="26" name="object 6"/>
          <p:cNvPicPr/>
          <p:nvPr/>
        </p:nvPicPr>
        <p:blipFill>
          <a:blip r:embed="rId8" cstate="print"/>
          <a:stretch>
            <a:fillRect/>
          </a:stretch>
        </p:blipFill>
        <p:spPr>
          <a:xfrm>
            <a:off x="1703058" y="1990796"/>
            <a:ext cx="151964" cy="145145"/>
          </a:xfrm>
          <a:prstGeom prst="rect">
            <a:avLst/>
          </a:prstGeom>
        </p:spPr>
      </p:pic>
      <p:pic>
        <p:nvPicPr>
          <p:cNvPr id="27" name="object 6"/>
          <p:cNvPicPr/>
          <p:nvPr/>
        </p:nvPicPr>
        <p:blipFill>
          <a:blip r:embed="rId8" cstate="print"/>
          <a:stretch>
            <a:fillRect/>
          </a:stretch>
        </p:blipFill>
        <p:spPr>
          <a:xfrm>
            <a:off x="1699312" y="5156095"/>
            <a:ext cx="151964" cy="119955"/>
          </a:xfrm>
          <a:prstGeom prst="rect">
            <a:avLst/>
          </a:prstGeom>
        </p:spPr>
      </p:pic>
      <p:pic>
        <p:nvPicPr>
          <p:cNvPr id="28" name="object 6"/>
          <p:cNvPicPr/>
          <p:nvPr/>
        </p:nvPicPr>
        <p:blipFill>
          <a:blip r:embed="rId8" cstate="print"/>
          <a:stretch>
            <a:fillRect/>
          </a:stretch>
        </p:blipFill>
        <p:spPr>
          <a:xfrm>
            <a:off x="1703058" y="8267700"/>
            <a:ext cx="151964" cy="14514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2400" y="1989429"/>
            <a:ext cx="5921572" cy="6388153"/>
            <a:chOff x="0" y="0"/>
            <a:chExt cx="1559591" cy="1682476"/>
          </a:xfrm>
        </p:grpSpPr>
        <p:sp>
          <p:nvSpPr>
            <p:cNvPr id="3" name="Freeform 3"/>
            <p:cNvSpPr/>
            <p:nvPr/>
          </p:nvSpPr>
          <p:spPr>
            <a:xfrm>
              <a:off x="0" y="0"/>
              <a:ext cx="1559591" cy="1682476"/>
            </a:xfrm>
            <a:custGeom>
              <a:avLst/>
              <a:gdLst/>
              <a:ahLst/>
              <a:cxnLst/>
              <a:rect l="l" t="t" r="r" b="b"/>
              <a:pathLst>
                <a:path w="1559591" h="1682476">
                  <a:moveTo>
                    <a:pt x="0" y="0"/>
                  </a:moveTo>
                  <a:lnTo>
                    <a:pt x="1559591" y="0"/>
                  </a:lnTo>
                  <a:lnTo>
                    <a:pt x="1559591" y="1682476"/>
                  </a:lnTo>
                  <a:lnTo>
                    <a:pt x="0" y="1682476"/>
                  </a:lnTo>
                  <a:close/>
                </a:path>
              </a:pathLst>
            </a:custGeom>
            <a:solidFill>
              <a:srgbClr val="337357"/>
            </a:solidFill>
          </p:spPr>
        </p:sp>
        <p:sp>
          <p:nvSpPr>
            <p:cNvPr id="4" name="TextBox 4"/>
            <p:cNvSpPr txBox="1"/>
            <p:nvPr/>
          </p:nvSpPr>
          <p:spPr>
            <a:xfrm>
              <a:off x="0" y="-38100"/>
              <a:ext cx="1559591" cy="1720576"/>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2519613" y="-2501261"/>
            <a:ext cx="7890016" cy="5220802"/>
          </a:xfrm>
          <a:custGeom>
            <a:avLst/>
            <a:gdLst/>
            <a:ahLst/>
            <a:cxnLst/>
            <a:rect l="l" t="t" r="r" b="b"/>
            <a:pathLst>
              <a:path w="7890016" h="5220802">
                <a:moveTo>
                  <a:pt x="0" y="0"/>
                </a:moveTo>
                <a:lnTo>
                  <a:pt x="7890016" y="0"/>
                </a:lnTo>
                <a:lnTo>
                  <a:pt x="7890016" y="5220802"/>
                </a:lnTo>
                <a:lnTo>
                  <a:pt x="0" y="5220802"/>
                </a:lnTo>
                <a:lnTo>
                  <a:pt x="0" y="0"/>
                </a:lnTo>
                <a:close/>
              </a:path>
            </a:pathLst>
          </a:custGeom>
          <a:blipFill>
            <a:blip r:embed="rId2">
              <a:alphaModFix amt="27000"/>
              <a:extLst>
                <a:ext uri="{96DAC541-7B7A-43D3-8B79-37D633B846F1}">
                  <asvg:svgBlip xmlns="" xmlns:asvg="http://schemas.microsoft.com/office/drawing/2016/SVG/main" r:embed="rId5"/>
                </a:ext>
              </a:extLst>
            </a:blip>
            <a:stretch>
              <a:fillRect/>
            </a:stretch>
          </a:blipFill>
        </p:spPr>
      </p:sp>
      <p:sp>
        <p:nvSpPr>
          <p:cNvPr id="11" name="Title 10"/>
          <p:cNvSpPr>
            <a:spLocks noGrp="1"/>
          </p:cNvSpPr>
          <p:nvPr>
            <p:ph type="title"/>
          </p:nvPr>
        </p:nvSpPr>
        <p:spPr>
          <a:xfrm>
            <a:off x="6049391" y="2174095"/>
            <a:ext cx="11833028" cy="6233959"/>
          </a:xfrm>
        </p:spPr>
        <p:txBody>
          <a:bodyPr>
            <a:noAutofit/>
          </a:bodyPr>
          <a:lstStyle/>
          <a:p>
            <a:pPr lvl="0" algn="l"/>
            <a:r>
              <a:rPr lang="en-US" sz="2400" b="1" dirty="0" smtClean="0">
                <a:latin typeface="Times New Roman" pitchFamily="18" charset="0"/>
                <a:cs typeface="Times New Roman" pitchFamily="18" charset="0"/>
              </a:rPr>
              <a:t>	1.	</a:t>
            </a:r>
            <a:r>
              <a:rPr lang="en-US" sz="2400" b="1" dirty="0" err="1" smtClean="0">
                <a:latin typeface="Times New Roman" pitchFamily="18" charset="0"/>
                <a:cs typeface="Times New Roman" pitchFamily="18" charset="0"/>
              </a:rPr>
              <a:t>Kebutuhan</a:t>
            </a:r>
            <a:r>
              <a:rPr lang="en-US" sz="2400" b="1" dirty="0" smtClean="0">
                <a:latin typeface="Times New Roman" pitchFamily="18" charset="0"/>
                <a:cs typeface="Times New Roman" pitchFamily="18" charset="0"/>
              </a:rPr>
              <a:t> </a:t>
            </a:r>
            <a:r>
              <a:rPr lang="en-US" sz="2400" b="1" dirty="0" err="1">
                <a:latin typeface="Times New Roman" pitchFamily="18" charset="0"/>
                <a:cs typeface="Times New Roman" pitchFamily="18" charset="0"/>
              </a:rPr>
              <a:t>pengguna</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b="1" dirty="0"/>
              <a:t> </a:t>
            </a:r>
            <a:r>
              <a:rPr lang="en-US" sz="2400" dirty="0"/>
              <a:t/>
            </a:r>
            <a:br>
              <a:rPr lang="en-US" sz="2400" dirty="0"/>
            </a:br>
            <a:r>
              <a:rPr lang="en-US" sz="2400" dirty="0" smtClean="0"/>
              <a:t>		</a:t>
            </a:r>
            <a:r>
              <a:rPr lang="en-US" sz="2400" b="1" dirty="0" smtClean="0">
                <a:latin typeface="Times New Roman" pitchFamily="18" charset="0"/>
                <a:cs typeface="Times New Roman" pitchFamily="18" charset="0"/>
              </a:rPr>
              <a:t>•</a:t>
            </a:r>
            <a:r>
              <a:rPr lang="en-US" sz="2400" dirty="0" smtClean="0"/>
              <a:t>  </a:t>
            </a:r>
            <a:r>
              <a:rPr lang="en-US" sz="2400" dirty="0" err="1"/>
              <a:t>Pengguna</a:t>
            </a:r>
            <a:r>
              <a:rPr lang="en-US" sz="2400" dirty="0"/>
              <a:t> </a:t>
            </a:r>
            <a:r>
              <a:rPr lang="en-US" sz="2400" dirty="0" err="1"/>
              <a:t>harus</a:t>
            </a:r>
            <a:r>
              <a:rPr lang="en-US" sz="2400" dirty="0"/>
              <a:t> </a:t>
            </a:r>
            <a:r>
              <a:rPr lang="en-US" sz="2400" dirty="0" err="1"/>
              <a:t>dapat</a:t>
            </a:r>
            <a:r>
              <a:rPr lang="en-US" sz="2400" dirty="0"/>
              <a:t> </a:t>
            </a:r>
            <a:r>
              <a:rPr lang="en-US" sz="2400" dirty="0" err="1"/>
              <a:t>mengakses</a:t>
            </a:r>
            <a:r>
              <a:rPr lang="en-US" sz="2400" dirty="0"/>
              <a:t> </a:t>
            </a:r>
            <a:r>
              <a:rPr lang="en-US" sz="2400" dirty="0" err="1"/>
              <a:t>sistem</a:t>
            </a:r>
            <a:r>
              <a:rPr lang="en-US" sz="2400" dirty="0"/>
              <a:t> </a:t>
            </a:r>
            <a:r>
              <a:rPr lang="en-US" sz="2400" dirty="0" err="1"/>
              <a:t>dari</a:t>
            </a:r>
            <a:r>
              <a:rPr lang="en-US" sz="2400" dirty="0"/>
              <a:t> </a:t>
            </a:r>
            <a:r>
              <a:rPr lang="en-US" sz="2400" dirty="0" err="1"/>
              <a:t>berbagai</a:t>
            </a:r>
            <a:r>
              <a:rPr lang="en-US" sz="2400" dirty="0"/>
              <a:t> </a:t>
            </a:r>
            <a:r>
              <a:rPr lang="en-US" sz="2400" dirty="0" err="1"/>
              <a:t>perangkat</a:t>
            </a:r>
            <a:r>
              <a:rPr lang="en-US" sz="2400" dirty="0"/>
              <a:t> </a:t>
            </a:r>
            <a:r>
              <a:rPr lang="en-US" sz="2400" dirty="0" err="1" smtClean="0"/>
              <a:t>komputer</a:t>
            </a:r>
            <a:r>
              <a:rPr lang="en-US" sz="2400" dirty="0"/>
              <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a:t>Sistem</a:t>
            </a:r>
            <a:r>
              <a:rPr lang="en-US" sz="2400" dirty="0"/>
              <a:t> </a:t>
            </a:r>
            <a:r>
              <a:rPr lang="en-US" sz="2400" dirty="0" err="1"/>
              <a:t>harus</a:t>
            </a:r>
            <a:r>
              <a:rPr lang="en-US" sz="2400" dirty="0"/>
              <a:t> </a:t>
            </a:r>
            <a:r>
              <a:rPr lang="en-US" sz="2400" dirty="0" err="1"/>
              <a:t>selalu</a:t>
            </a:r>
            <a:r>
              <a:rPr lang="en-US" sz="2400" dirty="0"/>
              <a:t> </a:t>
            </a:r>
            <a:r>
              <a:rPr lang="en-US" sz="2400" dirty="0" err="1"/>
              <a:t>tersedia</a:t>
            </a:r>
            <a:r>
              <a:rPr lang="en-US" sz="2400" dirty="0"/>
              <a:t> </a:t>
            </a:r>
            <a:r>
              <a:rPr lang="en-US" sz="2400" dirty="0" err="1"/>
              <a:t>dan</a:t>
            </a:r>
            <a:r>
              <a:rPr lang="en-US" sz="2400" dirty="0"/>
              <a:t> </a:t>
            </a:r>
            <a:r>
              <a:rPr lang="en-US" sz="2400" dirty="0" err="1"/>
              <a:t>berfungsi</a:t>
            </a:r>
            <a:r>
              <a:rPr lang="en-US" sz="2400" dirty="0"/>
              <a:t> </a:t>
            </a:r>
            <a:r>
              <a:rPr lang="en-US" sz="2400" dirty="0" err="1"/>
              <a:t>dengan</a:t>
            </a:r>
            <a:r>
              <a:rPr lang="en-US" sz="2400" dirty="0"/>
              <a:t> </a:t>
            </a:r>
            <a:r>
              <a:rPr lang="en-US" sz="2400" dirty="0" err="1"/>
              <a:t>baik</a:t>
            </a:r>
            <a:r>
              <a:rPr lang="en-US" sz="2400" dirty="0"/>
              <a:t> </a:t>
            </a:r>
            <a:r>
              <a:rPr lang="en-US" sz="2400" dirty="0" smtClean="0"/>
              <a:t>.</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fi-FI" sz="2400" dirty="0"/>
              <a:t>Pengguna harus merasa aman saat memasukkan data </a:t>
            </a:r>
            <a:r>
              <a:rPr lang="fi-FI" sz="2400" dirty="0" smtClean="0"/>
              <a:t>.</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2.	</a:t>
            </a:r>
            <a:r>
              <a:rPr lang="en-US" sz="2400" b="1" dirty="0" err="1" smtClean="0">
                <a:latin typeface="Times New Roman" pitchFamily="18" charset="0"/>
                <a:ea typeface="Tahoma" pitchFamily="34" charset="0"/>
                <a:cs typeface="Times New Roman" pitchFamily="18" charset="0"/>
              </a:rPr>
              <a:t>Kebutuhan</a:t>
            </a:r>
            <a:r>
              <a:rPr lang="en-US" sz="2400" b="1" dirty="0" smtClean="0">
                <a:latin typeface="Times New Roman" pitchFamily="18" charset="0"/>
                <a:ea typeface="Tahoma" pitchFamily="34" charset="0"/>
                <a:cs typeface="Times New Roman" pitchFamily="18" charset="0"/>
              </a:rPr>
              <a:t> </a:t>
            </a:r>
            <a:r>
              <a:rPr lang="en-US" sz="2400" b="1" dirty="0" err="1" smtClean="0">
                <a:latin typeface="Times New Roman" pitchFamily="18" charset="0"/>
                <a:ea typeface="Tahoma" pitchFamily="34" charset="0"/>
                <a:cs typeface="Times New Roman" pitchFamily="18" charset="0"/>
              </a:rPr>
              <a:t>Sistem</a:t>
            </a:r>
            <a:r>
              <a:rPr lang="en-US" sz="2400" b="1" dirty="0">
                <a:latin typeface="Times New Roman" pitchFamily="18" charset="0"/>
                <a:ea typeface="Tahoma" pitchFamily="34" charset="0"/>
                <a:cs typeface="Times New Roman" pitchFamily="18" charset="0"/>
              </a:rPr>
              <a:t/>
            </a:r>
            <a:br>
              <a:rPr lang="en-US" sz="2400" b="1" dirty="0">
                <a:latin typeface="Times New Roman" pitchFamily="18" charset="0"/>
                <a:ea typeface="Tahoma" pitchFamily="34" charset="0"/>
                <a:cs typeface="Times New Roman" pitchFamily="18" charset="0"/>
              </a:rPr>
            </a:br>
            <a:r>
              <a:rPr lang="en-US" sz="2400" dirty="0" smtClean="0">
                <a:latin typeface="Trebuchet MS" pitchFamily="34" charset="0"/>
                <a:ea typeface="Tahoma" pitchFamily="34" charset="0"/>
                <a:cs typeface="Lucida Sans Unicode" pitchFamily="34" charset="0"/>
              </a:rPr>
              <a:t/>
            </a:r>
            <a:br>
              <a:rPr lang="en-US" sz="2400" dirty="0" smtClean="0">
                <a:latin typeface="Trebuchet MS" pitchFamily="34" charset="0"/>
                <a:ea typeface="Tahoma" pitchFamily="34" charset="0"/>
                <a:cs typeface="Lucida Sans Unicode" pitchFamily="34" charset="0"/>
              </a:rPr>
            </a:br>
            <a:r>
              <a:rPr lang="en-US" sz="2400" dirty="0" smtClean="0">
                <a:latin typeface="Trebuchet MS" pitchFamily="34" charset="0"/>
                <a:ea typeface="Tahoma" pitchFamily="34" charset="0"/>
                <a:cs typeface="Lucida Sans Unicode" pitchFamily="34" charset="0"/>
              </a:rPr>
              <a:t>		</a:t>
            </a:r>
            <a:r>
              <a:rPr lang="en-US" sz="2400" b="1" dirty="0" smtClean="0">
                <a:latin typeface="Times New Roman" pitchFamily="18" charset="0"/>
                <a:ea typeface="Tahoma" pitchFamily="34" charset="0"/>
                <a:cs typeface="Times New Roman" pitchFamily="18" charset="0"/>
              </a:rPr>
              <a:t>• </a:t>
            </a:r>
            <a:r>
              <a:rPr lang="en-US" sz="2400" dirty="0" smtClean="0">
                <a:latin typeface="Trebuchet MS" pitchFamily="34" charset="0"/>
                <a:ea typeface="Tahoma" pitchFamily="34" charset="0"/>
                <a:cs typeface="Lucida Sans Unicode" pitchFamily="34" charset="0"/>
              </a:rPr>
              <a:t> </a:t>
            </a:r>
            <a:r>
              <a:rPr lang="en-US" sz="2400" dirty="0" err="1" smtClean="0">
                <a:latin typeface="Times New Roman" pitchFamily="18" charset="0"/>
                <a:cs typeface="Times New Roman" pitchFamily="18" charset="0"/>
              </a:rPr>
              <a:t>Sistem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menyediakan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formulir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menambah</a:t>
            </a:r>
            <a:r>
              <a:rPr lang="en-US" sz="2400" dirty="0" smtClean="0">
                <a:latin typeface="Times New Roman" pitchFamily="18" charset="0"/>
                <a:cs typeface="Times New Roman" pitchFamily="18" charset="0"/>
              </a:rPr>
              <a:t> data </a:t>
            </a:r>
            <a:r>
              <a:rPr lang="en-US" sz="2400" dirty="0" err="1" smtClean="0">
                <a:latin typeface="Times New Roman" pitchFamily="18" charset="0"/>
                <a:cs typeface="Times New Roman" pitchFamily="18" charset="0"/>
              </a:rPr>
              <a:t>penduduk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baru</a:t>
            </a:r>
            <a:r>
              <a:rPr lang="en-US" sz="2400" dirty="0" smtClean="0">
                <a:latin typeface="Times New Roman" pitchFamily="18" charset="0"/>
                <a:cs typeface="Times New Roman" pitchFamily="18" charset="0"/>
              </a:rPr>
              <a: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Sistem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dapat</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menyimpan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mengedit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menghapus</a:t>
            </a:r>
            <a:r>
              <a:rPr lang="en-US" sz="2400" dirty="0">
                <a:latin typeface="Times New Roman" pitchFamily="18" charset="0"/>
                <a:cs typeface="Times New Roman" pitchFamily="18" charset="0"/>
              </a:rPr>
              <a:t> data </a:t>
            </a:r>
            <a:r>
              <a:rPr lang="en-US" sz="2400" dirty="0" err="1">
                <a:latin typeface="Times New Roman" pitchFamily="18" charset="0"/>
                <a:cs typeface="Times New Roman" pitchFamily="18" charset="0"/>
              </a:rPr>
              <a:t>penduduk</a:t>
            </a:r>
            <a:r>
              <a:rPr lang="en-US" sz="2400" dirty="0" smtClean="0">
                <a:latin typeface="Times New Roman" pitchFamily="18" charset="0"/>
                <a:cs typeface="Times New Roman" pitchFamily="18" charset="0"/>
              </a:rPr>
              <a: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Sistem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menampilkan</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daftar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penduduk</a:t>
            </a:r>
            <a:r>
              <a:rPr lang="en-US" sz="2400" dirty="0">
                <a:latin typeface="Times New Roman" pitchFamily="18" charset="0"/>
                <a:cs typeface="Times New Roman" pitchFamily="18" charset="0"/>
              </a:rPr>
              <a:t> yang </a:t>
            </a:r>
            <a:r>
              <a:rPr lang="en-US" sz="2400" dirty="0" err="1">
                <a:latin typeface="Times New Roman" pitchFamily="18" charset="0"/>
                <a:cs typeface="Times New Roman" pitchFamily="18" charset="0"/>
              </a:rPr>
              <a:t>dapat</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dicari</a:t>
            </a:r>
            <a:r>
              <a:rPr lang="en-US" sz="2400" dirty="0">
                <a:latin typeface="Times New Roman" pitchFamily="18" charset="0"/>
                <a:cs typeface="Times New Roman" pitchFamily="18" charset="0"/>
              </a:rPr>
              <a:t>.</a:t>
            </a:r>
            <a:endParaRPr lang="en-US" sz="2400" dirty="0">
              <a:latin typeface="Times New Roman" pitchFamily="18" charset="0"/>
              <a:ea typeface="Tahoma" pitchFamily="34" charset="0"/>
              <a:cs typeface="Times New Roman" pitchFamily="18" charset="0"/>
            </a:endParaRPr>
          </a:p>
        </p:txBody>
      </p:sp>
      <p:sp>
        <p:nvSpPr>
          <p:cNvPr id="16" name="Title 10"/>
          <p:cNvSpPr txBox="1">
            <a:spLocks/>
          </p:cNvSpPr>
          <p:nvPr/>
        </p:nvSpPr>
        <p:spPr>
          <a:xfrm>
            <a:off x="6073972" y="1233263"/>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err="1" smtClean="0">
                <a:solidFill>
                  <a:srgbClr val="006600"/>
                </a:solidFill>
                <a:latin typeface="Trebuchet MS" pitchFamily="34" charset="0"/>
                <a:ea typeface="Tahoma" pitchFamily="34" charset="0"/>
                <a:cs typeface="Tahoma" pitchFamily="34" charset="0"/>
              </a:rPr>
              <a:t>Analisis</a:t>
            </a:r>
            <a:r>
              <a:rPr lang="en-US" sz="4000" b="1" dirty="0" smtClean="0">
                <a:solidFill>
                  <a:srgbClr val="006600"/>
                </a:solidFill>
                <a:latin typeface="Trebuchet MS" pitchFamily="34" charset="0"/>
                <a:ea typeface="Tahoma" pitchFamily="34" charset="0"/>
                <a:cs typeface="Tahoma" pitchFamily="34" charset="0"/>
              </a:rPr>
              <a:t> </a:t>
            </a:r>
            <a:r>
              <a:rPr lang="en-US" sz="4000" b="1" dirty="0" err="1" smtClean="0">
                <a:solidFill>
                  <a:srgbClr val="006600"/>
                </a:solidFill>
                <a:latin typeface="Trebuchet MS" pitchFamily="34" charset="0"/>
                <a:ea typeface="Tahoma" pitchFamily="34" charset="0"/>
                <a:cs typeface="Tahoma" pitchFamily="34" charset="0"/>
              </a:rPr>
              <a:t>Kebutuhan</a:t>
            </a:r>
            <a:r>
              <a:rPr lang="en-US" sz="4000" dirty="0" smtClean="0">
                <a:solidFill>
                  <a:srgbClr val="006600"/>
                </a:solidFill>
                <a:latin typeface="Trebuchet MS" pitchFamily="34" charset="0"/>
                <a:ea typeface="Tahoma" pitchFamily="34" charset="0"/>
                <a:cs typeface="Tahoma" pitchFamily="34" charset="0"/>
              </a:rPr>
              <a:t/>
            </a:r>
            <a:br>
              <a:rPr lang="en-US" sz="4000" dirty="0" smtClean="0">
                <a:solidFill>
                  <a:srgbClr val="006600"/>
                </a:solidFill>
                <a:latin typeface="Trebuchet MS" pitchFamily="34" charset="0"/>
                <a:ea typeface="Tahoma" pitchFamily="34" charset="0"/>
                <a:cs typeface="Tahoma" pitchFamily="34" charset="0"/>
              </a:rPr>
            </a:br>
            <a:endParaRPr lang="en-US" sz="4000" dirty="0">
              <a:solidFill>
                <a:srgbClr val="006600"/>
              </a:solidFill>
              <a:latin typeface="Trebuchet MS" pitchFamily="34" charset="0"/>
              <a:ea typeface="Tahoma" pitchFamily="34" charset="0"/>
              <a:cs typeface="Tahoma" pitchFamily="34" charset="0"/>
            </a:endParaRPr>
          </a:p>
        </p:txBody>
      </p:sp>
      <p:sp>
        <p:nvSpPr>
          <p:cNvPr id="17" name="TextBox 16"/>
          <p:cNvSpPr txBox="1"/>
          <p:nvPr/>
        </p:nvSpPr>
        <p:spPr>
          <a:xfrm>
            <a:off x="4724400" y="1804763"/>
            <a:ext cx="1143000" cy="369332"/>
          </a:xfrm>
          <a:prstGeom prst="rect">
            <a:avLst/>
          </a:prstGeom>
          <a:noFill/>
        </p:spPr>
        <p:txBody>
          <a:bodyPr wrap="square" rtlCol="0">
            <a:spAutoFit/>
          </a:bodyPr>
          <a:lstStyle/>
          <a:p>
            <a:endParaRPr lang="en-US" dirty="0"/>
          </a:p>
        </p:txBody>
      </p:sp>
      <p:pic>
        <p:nvPicPr>
          <p:cNvPr id="3074" name="Picture 2" descr="C:\Users\asusa\Downloads\Developer.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3199" y="2406342"/>
            <a:ext cx="3799974" cy="5655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293" y="7962900"/>
            <a:ext cx="18507836" cy="2666382"/>
            <a:chOff x="0" y="0"/>
            <a:chExt cx="4874492" cy="1122940"/>
          </a:xfrm>
        </p:grpSpPr>
        <p:sp>
          <p:nvSpPr>
            <p:cNvPr id="3" name="Freeform 3"/>
            <p:cNvSpPr/>
            <p:nvPr/>
          </p:nvSpPr>
          <p:spPr>
            <a:xfrm>
              <a:off x="0" y="0"/>
              <a:ext cx="4874492" cy="1122940"/>
            </a:xfrm>
            <a:custGeom>
              <a:avLst/>
              <a:gdLst/>
              <a:ahLst/>
              <a:cxnLst/>
              <a:rect l="l" t="t" r="r" b="b"/>
              <a:pathLst>
                <a:path w="4874492" h="1122940">
                  <a:moveTo>
                    <a:pt x="0" y="0"/>
                  </a:moveTo>
                  <a:lnTo>
                    <a:pt x="4874492" y="0"/>
                  </a:lnTo>
                  <a:lnTo>
                    <a:pt x="4874492" y="1122940"/>
                  </a:lnTo>
                  <a:lnTo>
                    <a:pt x="0" y="1122940"/>
                  </a:lnTo>
                  <a:close/>
                </a:path>
              </a:pathLst>
            </a:custGeom>
            <a:solidFill>
              <a:srgbClr val="337357"/>
            </a:solidFill>
          </p:spPr>
        </p:sp>
        <p:sp>
          <p:nvSpPr>
            <p:cNvPr id="4" name="TextBox 4"/>
            <p:cNvSpPr txBox="1"/>
            <p:nvPr/>
          </p:nvSpPr>
          <p:spPr>
            <a:xfrm>
              <a:off x="0" y="-38100"/>
              <a:ext cx="4874492" cy="1161040"/>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12017936" y="-2201818"/>
            <a:ext cx="8417031" cy="5569526"/>
          </a:xfrm>
          <a:custGeom>
            <a:avLst/>
            <a:gdLst/>
            <a:ahLst/>
            <a:cxnLst/>
            <a:rect l="l" t="t" r="r" b="b"/>
            <a:pathLst>
              <a:path w="8417031" h="5569526">
                <a:moveTo>
                  <a:pt x="0" y="0"/>
                </a:moveTo>
                <a:lnTo>
                  <a:pt x="8417031" y="0"/>
                </a:lnTo>
                <a:lnTo>
                  <a:pt x="8417031" y="5569527"/>
                </a:lnTo>
                <a:lnTo>
                  <a:pt x="0" y="5569527"/>
                </a:lnTo>
                <a:lnTo>
                  <a:pt x="0" y="0"/>
                </a:lnTo>
                <a:close/>
              </a:path>
            </a:pathLst>
          </a:custGeom>
          <a:blipFill>
            <a:blip r:embed="rId2">
              <a:alphaModFix amt="27000"/>
              <a:extLst>
                <a:ext uri="{96DAC541-7B7A-43D3-8B79-37D633B846F1}">
                  <asvg:svgBlip xmlns="" xmlns:asvg="http://schemas.microsoft.com/office/drawing/2016/SVG/main" r:embed="rId6"/>
                </a:ext>
              </a:extLst>
            </a:blip>
            <a:stretch>
              <a:fillRect/>
            </a:stretch>
          </a:blipFill>
        </p:spPr>
      </p:sp>
      <p:sp>
        <p:nvSpPr>
          <p:cNvPr id="26" name="Title 25"/>
          <p:cNvSpPr>
            <a:spLocks noGrp="1"/>
          </p:cNvSpPr>
          <p:nvPr>
            <p:ph type="title"/>
          </p:nvPr>
        </p:nvSpPr>
        <p:spPr>
          <a:xfrm>
            <a:off x="457200" y="1"/>
            <a:ext cx="11963400" cy="7962899"/>
          </a:xfrm>
        </p:spPr>
        <p:txBody>
          <a:bodyPr numCol="1">
            <a:normAutofit fontScale="90000"/>
          </a:bodyPr>
          <a:lstStyle/>
          <a:p>
            <a:pPr algn="l"/>
            <a:r>
              <a:rPr lang="en-US" sz="2800" b="1" dirty="0" smtClean="0">
                <a:latin typeface="Times New Roman" pitchFamily="18" charset="0"/>
                <a:cs typeface="Times New Roman" pitchFamily="18" charset="0"/>
              </a:rPr>
              <a:t>2.1.	</a:t>
            </a:r>
            <a:r>
              <a:rPr lang="en-US" sz="2800" b="1" dirty="0" err="1" smtClean="0">
                <a:latin typeface="Times New Roman" pitchFamily="18" charset="0"/>
                <a:cs typeface="Times New Roman" pitchFamily="18" charset="0"/>
              </a:rPr>
              <a:t>Kebutuhan</a:t>
            </a:r>
            <a:r>
              <a:rPr lang="en-US" sz="2800" b="1" dirty="0" smtClean="0">
                <a:latin typeface="Times New Roman" pitchFamily="18" charset="0"/>
                <a:cs typeface="Times New Roman" pitchFamily="18" charset="0"/>
              </a:rPr>
              <a:t> </a:t>
            </a:r>
            <a:r>
              <a:rPr lang="en-US" sz="2800" b="1" dirty="0" err="1">
                <a:latin typeface="Times New Roman" pitchFamily="18" charset="0"/>
                <a:cs typeface="Times New Roman" pitchFamily="18" charset="0"/>
              </a:rPr>
              <a:t>P</a:t>
            </a:r>
            <a:r>
              <a:rPr lang="en-US" sz="2800" b="1" dirty="0" err="1" smtClean="0">
                <a:latin typeface="Times New Roman" pitchFamily="18" charset="0"/>
                <a:cs typeface="Times New Roman" pitchFamily="18" charset="0"/>
              </a:rPr>
              <a:t>erangkat</a:t>
            </a:r>
            <a:r>
              <a:rPr lang="en-US" sz="2800" b="1" dirty="0" smtClean="0">
                <a:latin typeface="Times New Roman" pitchFamily="18" charset="0"/>
                <a:cs typeface="Times New Roman" pitchFamily="18" charset="0"/>
              </a:rPr>
              <a:t> </a:t>
            </a:r>
            <a:r>
              <a:rPr lang="en-US" sz="2800" b="1" dirty="0" err="1">
                <a:latin typeface="Times New Roman" pitchFamily="18" charset="0"/>
                <a:cs typeface="Times New Roman" pitchFamily="18" charset="0"/>
              </a:rPr>
              <a:t>L</a:t>
            </a:r>
            <a:r>
              <a:rPr lang="en-US" sz="2800" b="1" dirty="0" err="1" smtClean="0">
                <a:latin typeface="Times New Roman" pitchFamily="18" charset="0"/>
                <a:cs typeface="Times New Roman" pitchFamily="18" charset="0"/>
              </a:rPr>
              <a:t>unak</a:t>
            </a:r>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(Software) </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Visual </a:t>
            </a:r>
            <a:r>
              <a:rPr lang="en-US" sz="2800" dirty="0">
                <a:latin typeface="Times New Roman" pitchFamily="18" charset="0"/>
                <a:cs typeface="Times New Roman" pitchFamily="18" charset="0"/>
              </a:rPr>
              <a:t>Studio Code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Web Browser</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Figma</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Draw.io</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UML</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HTML</a:t>
            </a:r>
            <a:r>
              <a:rPr lang="en-US" sz="2800" dirty="0">
                <a:latin typeface="Times New Roman" pitchFamily="18" charset="0"/>
                <a:cs typeface="Times New Roman" pitchFamily="18" charset="0"/>
              </a:rPr>
              <a:t>, CSS</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Boostrap</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Bahasa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Pemrograman</a:t>
            </a:r>
            <a:r>
              <a:rPr lang="en-US" sz="2800" dirty="0">
                <a:latin typeface="Times New Roman" pitchFamily="18" charset="0"/>
                <a:cs typeface="Times New Roman" pitchFamily="18" charset="0"/>
              </a:rPr>
              <a:t> JavaScript </a:t>
            </a:r>
            <a:r>
              <a:rPr lang="en-US" sz="2800" dirty="0" err="1">
                <a:latin typeface="Times New Roman" pitchFamily="18" charset="0"/>
                <a:cs typeface="Times New Roman" pitchFamily="18" charset="0"/>
              </a:rPr>
              <a:t>dan</a:t>
            </a:r>
            <a:r>
              <a:rPr lang="en-US" sz="2800" dirty="0">
                <a:latin typeface="Times New Roman" pitchFamily="18" charset="0"/>
                <a:cs typeface="Times New Roman" pitchFamily="18" charset="0"/>
              </a:rPr>
              <a:t> PHP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XAMPP</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b="1" dirty="0" smtClean="0">
                <a:latin typeface="Times New Roman" pitchFamily="18" charset="0"/>
                <a:cs typeface="Times New Roman" pitchFamily="18" charset="0"/>
              </a:rPr>
              <a:t>2.2.</a:t>
            </a:r>
            <a:r>
              <a:rPr lang="en-US" sz="2800"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Kebutuhan</a:t>
            </a:r>
            <a:r>
              <a:rPr lang="en-US" sz="2800" b="1" dirty="0" smtClean="0">
                <a:latin typeface="Times New Roman" pitchFamily="18" charset="0"/>
                <a:cs typeface="Times New Roman" pitchFamily="18" charset="0"/>
              </a:rPr>
              <a:t> </a:t>
            </a:r>
            <a:r>
              <a:rPr lang="en-US" sz="2800" b="1" dirty="0" err="1">
                <a:latin typeface="Times New Roman" pitchFamily="18" charset="0"/>
                <a:cs typeface="Times New Roman" pitchFamily="18" charset="0"/>
              </a:rPr>
              <a:t>P</a:t>
            </a:r>
            <a:r>
              <a:rPr lang="en-US" sz="2800" b="1" dirty="0" err="1" smtClean="0">
                <a:latin typeface="Times New Roman" pitchFamily="18" charset="0"/>
                <a:cs typeface="Times New Roman" pitchFamily="18" charset="0"/>
              </a:rPr>
              <a:t>erangkat</a:t>
            </a:r>
            <a:r>
              <a:rPr lang="en-US" sz="2800" b="1" dirty="0" smtClean="0">
                <a:latin typeface="Times New Roman" pitchFamily="18" charset="0"/>
                <a:cs typeface="Times New Roman" pitchFamily="18" charset="0"/>
              </a:rPr>
              <a:t> </a:t>
            </a:r>
            <a:r>
              <a:rPr lang="en-US" sz="2800" b="1" dirty="0" err="1">
                <a:latin typeface="Times New Roman" pitchFamily="18" charset="0"/>
                <a:cs typeface="Times New Roman" pitchFamily="18" charset="0"/>
              </a:rPr>
              <a:t>K</a:t>
            </a:r>
            <a:r>
              <a:rPr lang="en-US" sz="2800" b="1" dirty="0" err="1" smtClean="0">
                <a:latin typeface="Times New Roman" pitchFamily="18" charset="0"/>
                <a:cs typeface="Times New Roman" pitchFamily="18" charset="0"/>
              </a:rPr>
              <a:t>eras</a:t>
            </a:r>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(Hardware) </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Sistem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operasi</a:t>
            </a:r>
            <a:r>
              <a:rPr lang="en-US" sz="2800" dirty="0">
                <a:latin typeface="Times New Roman" pitchFamily="18" charset="0"/>
                <a:cs typeface="Times New Roman" pitchFamily="18" charset="0"/>
              </a:rPr>
              <a:t> Windows 11</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PC </a:t>
            </a:r>
            <a:r>
              <a:rPr lang="en-US" sz="2800" dirty="0" err="1">
                <a:latin typeface="Times New Roman" pitchFamily="18" charset="0"/>
                <a:cs typeface="Times New Roman" pitchFamily="18" charset="0"/>
              </a:rPr>
              <a:t>atau</a:t>
            </a:r>
            <a:r>
              <a:rPr lang="en-US" sz="2800" dirty="0">
                <a:latin typeface="Times New Roman" pitchFamily="18" charset="0"/>
                <a:cs typeface="Times New Roman" pitchFamily="18" charset="0"/>
              </a:rPr>
              <a:t> laptop </a:t>
            </a:r>
            <a:r>
              <a:rPr lang="en-US" sz="2800" dirty="0" err="1">
                <a:latin typeface="Times New Roman" pitchFamily="18" charset="0"/>
                <a:cs typeface="Times New Roman" pitchFamily="18" charset="0"/>
              </a:rPr>
              <a:t>dengan</a:t>
            </a:r>
            <a:r>
              <a:rPr lang="en-US" sz="2800" dirty="0">
                <a:latin typeface="Times New Roman" pitchFamily="18" charset="0"/>
                <a:cs typeface="Times New Roman" pitchFamily="18" charset="0"/>
              </a:rPr>
              <a:t> minimal processor </a:t>
            </a:r>
            <a:r>
              <a:rPr lang="en-US" sz="2800" dirty="0" smtClean="0">
                <a:latin typeface="Times New Roman" pitchFamily="18" charset="0"/>
                <a:cs typeface="Times New Roman" pitchFamily="18" charset="0"/>
              </a:rPr>
              <a:t>i5</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RAM </a:t>
            </a:r>
            <a:r>
              <a:rPr lang="en-US" sz="2800" dirty="0">
                <a:latin typeface="Times New Roman" pitchFamily="18" charset="0"/>
                <a:cs typeface="Times New Roman" pitchFamily="18" charset="0"/>
              </a:rPr>
              <a:t>8</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GB </a:t>
            </a:r>
            <a:r>
              <a:rPr lang="en-US" sz="2800" dirty="0" err="1">
                <a:latin typeface="Times New Roman" pitchFamily="18" charset="0"/>
                <a:cs typeface="Times New Roman" pitchFamily="18" charset="0"/>
              </a:rPr>
              <a:t>Harddisk</a:t>
            </a:r>
            <a:r>
              <a:rPr lang="en-US" sz="2800" dirty="0">
                <a:latin typeface="Times New Roman" pitchFamily="18" charset="0"/>
                <a:cs typeface="Times New Roman" pitchFamily="18" charset="0"/>
              </a:rPr>
              <a:t> 512 GB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Keyboard </a:t>
            </a:r>
            <a:r>
              <a:rPr lang="en-US" sz="2800" dirty="0" err="1">
                <a:latin typeface="Times New Roman" pitchFamily="18" charset="0"/>
                <a:cs typeface="Times New Roman" pitchFamily="18" charset="0"/>
              </a:rPr>
              <a:t>dan</a:t>
            </a:r>
            <a:r>
              <a:rPr lang="en-US" sz="2800" dirty="0">
                <a:latin typeface="Times New Roman" pitchFamily="18" charset="0"/>
                <a:cs typeface="Times New Roman" pitchFamily="18" charset="0"/>
              </a:rPr>
              <a:t> mouse </a:t>
            </a:r>
            <a:r>
              <a:rPr lang="en-US" sz="2800" dirty="0" err="1">
                <a:latin typeface="Times New Roman" pitchFamily="18" charset="0"/>
                <a:cs typeface="Times New Roman" pitchFamily="18" charset="0"/>
              </a:rPr>
              <a:t>sebagai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piranti</a:t>
            </a:r>
            <a:r>
              <a:rPr lang="en-US" sz="2800" dirty="0">
                <a:latin typeface="Times New Roman" pitchFamily="18" charset="0"/>
                <a:cs typeface="Times New Roman" pitchFamily="18" charset="0"/>
              </a:rPr>
              <a:t> input</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6459200" cy="8297862"/>
          </a:xfrm>
        </p:spPr>
        <p:txBody>
          <a:bodyPr>
            <a:normAutofit fontScale="90000"/>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2800" b="1" dirty="0" smtClean="0">
                <a:latin typeface="Times New Roman" pitchFamily="18" charset="0"/>
                <a:cs typeface="Times New Roman" pitchFamily="18" charset="0"/>
              </a:rPr>
              <a:t>3.	</a:t>
            </a:r>
            <a:r>
              <a:rPr lang="en-US" sz="2800" b="1" dirty="0" err="1" smtClean="0">
                <a:latin typeface="Times New Roman" pitchFamily="18" charset="0"/>
                <a:cs typeface="Times New Roman" pitchFamily="18" charset="0"/>
              </a:rPr>
              <a:t>Kebutuhan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Fungsional</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M</a:t>
            </a:r>
            <a:r>
              <a:rPr lang="en-US" sz="2800" dirty="0" err="1" smtClean="0">
                <a:latin typeface="Times New Roman" pitchFamily="18" charset="0"/>
                <a:cs typeface="Times New Roman" pitchFamily="18" charset="0"/>
              </a:rPr>
              <a:t>enyediakan</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halaman</a:t>
            </a:r>
            <a:r>
              <a:rPr lang="en-US" sz="2800" dirty="0">
                <a:latin typeface="Times New Roman" pitchFamily="18" charset="0"/>
                <a:cs typeface="Times New Roman" pitchFamily="18" charset="0"/>
              </a:rPr>
              <a:t> login </a:t>
            </a:r>
            <a:r>
              <a:rPr lang="en-US" sz="2800" dirty="0" err="1">
                <a:latin typeface="Times New Roman" pitchFamily="18" charset="0"/>
                <a:cs typeface="Times New Roman" pitchFamily="18" charset="0"/>
              </a:rPr>
              <a:t>dengan</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menggunakan</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username </a:t>
            </a:r>
            <a:r>
              <a:rPr lang="en-US" sz="2800" dirty="0" err="1">
                <a:latin typeface="Times New Roman" pitchFamily="18" charset="0"/>
                <a:cs typeface="Times New Roman" pitchFamily="18" charset="0"/>
              </a:rPr>
              <a:t>dan</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password.</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Admin </a:t>
            </a:r>
            <a:r>
              <a:rPr lang="en-US" sz="2800" dirty="0" err="1" smtClean="0">
                <a:latin typeface="Times New Roman" pitchFamily="18" charset="0"/>
                <a:cs typeface="Times New Roman" pitchFamily="18" charset="0"/>
              </a:rPr>
              <a:t>dapat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menambah</a:t>
            </a:r>
            <a:r>
              <a:rPr lang="en-US" sz="2800" dirty="0" smtClean="0">
                <a:latin typeface="Times New Roman" pitchFamily="18" charset="0"/>
                <a:cs typeface="Times New Roman" pitchFamily="18" charset="0"/>
              </a:rPr>
              <a:t> data </a:t>
            </a:r>
            <a:r>
              <a:rPr lang="en-US" sz="2800" dirty="0" err="1" smtClean="0">
                <a:latin typeface="Times New Roman" pitchFamily="18" charset="0"/>
                <a:cs typeface="Times New Roman" pitchFamily="18" charset="0"/>
              </a:rPr>
              <a:t>penduduk</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baru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dengan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memasukan</a:t>
            </a:r>
            <a:r>
              <a:rPr lang="en-US" sz="2800" dirty="0" smtClean="0">
                <a:latin typeface="Times New Roman" pitchFamily="18" charset="0"/>
                <a:cs typeface="Times New Roman" pitchFamily="18" charset="0"/>
              </a:rPr>
              <a:t> NIK, </a:t>
            </a:r>
            <a:r>
              <a:rPr lang="en-US" sz="2800" dirty="0" err="1" smtClean="0">
                <a:latin typeface="Times New Roman" pitchFamily="18" charset="0"/>
                <a:cs typeface="Times New Roman" pitchFamily="18" charset="0"/>
              </a:rPr>
              <a:t>nama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alamat</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Tanggal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lahir</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jenis</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kelamin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informasi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lainnya</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a:t>
            </a:r>
            <a:r>
              <a:rPr lang="en-US" sz="2800" dirty="0">
                <a:latin typeface="Times New Roman" pitchFamily="18" charset="0"/>
                <a:cs typeface="Times New Roman" pitchFamily="18" charset="0"/>
              </a:rPr>
              <a:t>Admin </a:t>
            </a:r>
            <a:r>
              <a:rPr lang="en-US" sz="2800" dirty="0" err="1">
                <a:latin typeface="Times New Roman" pitchFamily="18" charset="0"/>
                <a:cs typeface="Times New Roman" pitchFamily="18" charset="0"/>
              </a:rPr>
              <a:t>dapat</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menghapus</a:t>
            </a:r>
            <a:r>
              <a:rPr lang="en-US" sz="2800" dirty="0" smtClean="0">
                <a:latin typeface="Times New Roman" pitchFamily="18" charset="0"/>
                <a:cs typeface="Times New Roman" pitchFamily="18" charset="0"/>
              </a:rPr>
              <a:t> data </a:t>
            </a:r>
            <a:r>
              <a:rPr lang="en-US" sz="2800" dirty="0" err="1" smtClean="0">
                <a:latin typeface="Times New Roman" pitchFamily="18" charset="0"/>
                <a:cs typeface="Times New Roman" pitchFamily="18" charset="0"/>
              </a:rPr>
              <a:t>penduduk</a:t>
            </a:r>
            <a:r>
              <a:rPr lang="en-US" sz="2800" dirty="0" smtClean="0">
                <a:latin typeface="Times New Roman" pitchFamily="18" charset="0"/>
                <a:cs typeface="Times New Roman" pitchFamily="18" charset="0"/>
              </a:rPr>
              <a:t> yang </a:t>
            </a:r>
            <a:r>
              <a:rPr lang="en-US" sz="2800" dirty="0" err="1" smtClean="0">
                <a:latin typeface="Times New Roman" pitchFamily="18" charset="0"/>
                <a:cs typeface="Times New Roman" pitchFamily="18" charset="0"/>
              </a:rPr>
              <a:t>sudah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tidak</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diperlukan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dari</a:t>
            </a:r>
            <a:r>
              <a:rPr lang="en-US" sz="2800" dirty="0" smtClean="0">
                <a:latin typeface="Times New Roman" pitchFamily="18" charset="0"/>
                <a:cs typeface="Times New Roman" pitchFamily="18" charset="0"/>
              </a:rPr>
              <a:t> database.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Admin </a:t>
            </a:r>
            <a:r>
              <a:rPr lang="en-US" sz="2800" dirty="0" err="1" smtClean="0">
                <a:latin typeface="Times New Roman" pitchFamily="18" charset="0"/>
                <a:cs typeface="Times New Roman" pitchFamily="18" charset="0"/>
              </a:rPr>
              <a:t>dapat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mencari</a:t>
            </a:r>
            <a:r>
              <a:rPr lang="en-US" sz="2800" dirty="0" smtClean="0">
                <a:latin typeface="Times New Roman" pitchFamily="18" charset="0"/>
                <a:cs typeface="Times New Roman" pitchFamily="18" charset="0"/>
              </a:rPr>
              <a:t> data </a:t>
            </a:r>
            <a:r>
              <a:rPr lang="en-US" sz="2800" dirty="0" err="1" smtClean="0">
                <a:latin typeface="Times New Roman" pitchFamily="18" charset="0"/>
                <a:cs typeface="Times New Roman" pitchFamily="18" charset="0"/>
              </a:rPr>
              <a:t>penduduk</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berdasarkan</a:t>
            </a:r>
            <a:r>
              <a:rPr lang="en-US" sz="2800" dirty="0" smtClean="0">
                <a:latin typeface="Times New Roman" pitchFamily="18" charset="0"/>
                <a:cs typeface="Times New Roman" pitchFamily="18" charset="0"/>
              </a:rPr>
              <a:t> NIK, </a:t>
            </a:r>
            <a:r>
              <a:rPr lang="en-US" sz="2800" dirty="0" err="1" smtClean="0">
                <a:latin typeface="Times New Roman" pitchFamily="18" charset="0"/>
                <a:cs typeface="Times New Roman" pitchFamily="18" charset="0"/>
              </a:rPr>
              <a:t>nama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alamat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atau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lainnya</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b="1" dirty="0" smtClean="0">
                <a:latin typeface="Agency FB"/>
                <a:cs typeface="Times New Roman" pitchFamily="18" charset="0"/>
              </a:rPr>
              <a:t>4.	</a:t>
            </a:r>
            <a:r>
              <a:rPr lang="en-US" sz="2800" b="1" dirty="0" err="1" smtClean="0">
                <a:latin typeface="Times New Roman" pitchFamily="18" charset="0"/>
                <a:cs typeface="Times New Roman" pitchFamily="18" charset="0"/>
              </a:rPr>
              <a:t>Kebutuhan</a:t>
            </a:r>
            <a:r>
              <a:rPr lang="en-US" sz="2800" b="1" dirty="0" smtClean="0">
                <a:latin typeface="Times New Roman" pitchFamily="18" charset="0"/>
                <a:cs typeface="Times New Roman" pitchFamily="18" charset="0"/>
              </a:rPr>
              <a:t> Non-</a:t>
            </a:r>
            <a:r>
              <a:rPr lang="en-US" sz="2800" b="1" dirty="0" err="1" smtClean="0">
                <a:latin typeface="Times New Roman" pitchFamily="18" charset="0"/>
                <a:cs typeface="Times New Roman" pitchFamily="18" charset="0"/>
              </a:rPr>
              <a:t>Fungsional</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Keamanan</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2800" b="1" dirty="0" smtClean="0">
                <a:latin typeface="Times New Roman" pitchFamily="18" charset="0"/>
                <a:cs typeface="Times New Roman" pitchFamily="18" charset="0"/>
              </a:rPr>
              <a:t>	•  </a:t>
            </a:r>
            <a:r>
              <a:rPr lang="en-US" sz="2800" dirty="0">
                <a:latin typeface="Times New Roman" pitchFamily="18" charset="0"/>
                <a:cs typeface="Times New Roman" pitchFamily="18" charset="0"/>
              </a:rPr>
              <a:t>Data </a:t>
            </a:r>
            <a:r>
              <a:rPr lang="en-US" sz="2800" dirty="0" err="1">
                <a:latin typeface="Times New Roman" pitchFamily="18" charset="0"/>
                <a:cs typeface="Times New Roman" pitchFamily="18" charset="0"/>
              </a:rPr>
              <a:t>sensitif</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seperti</a:t>
            </a:r>
            <a:r>
              <a:rPr lang="en-US" sz="2800" dirty="0">
                <a:latin typeface="Times New Roman" pitchFamily="18" charset="0"/>
                <a:cs typeface="Times New Roman" pitchFamily="18" charset="0"/>
              </a:rPr>
              <a:t> password </a:t>
            </a:r>
            <a:r>
              <a:rPr lang="en-US" sz="2800" dirty="0" err="1">
                <a:latin typeface="Times New Roman" pitchFamily="18" charset="0"/>
                <a:cs typeface="Times New Roman" pitchFamily="18" charset="0"/>
              </a:rPr>
              <a:t>harus</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dienkripsi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sebelum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disimpan</a:t>
            </a:r>
            <a:r>
              <a:rPr lang="en-US" sz="2800" dirty="0">
                <a:latin typeface="Times New Roman" pitchFamily="18" charset="0"/>
                <a:cs typeface="Times New Roman" pitchFamily="18" charset="0"/>
              </a:rPr>
              <a:t> di database</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Sistem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harus</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membatasi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akses</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berdasarkan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hak</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pengguna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memastikan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hanya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pengguna</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yang </a:t>
            </a:r>
            <a:r>
              <a:rPr lang="en-US" sz="2800" dirty="0" err="1" smtClean="0">
                <a:latin typeface="Times New Roman" pitchFamily="18" charset="0"/>
                <a:cs typeface="Times New Roman" pitchFamily="18" charset="0"/>
              </a:rPr>
              <a:t>diotorisasi</a:t>
            </a:r>
            <a:r>
              <a:rPr lang="en-US" sz="2800" dirty="0" smtClean="0">
                <a:latin typeface="Times New Roman" pitchFamily="18" charset="0"/>
                <a:cs typeface="Times New Roman" pitchFamily="18" charset="0"/>
              </a:rPr>
              <a:t> yang </a:t>
            </a:r>
            <a:r>
              <a:rPr lang="en-US" sz="2800" dirty="0" err="1">
                <a:latin typeface="Times New Roman" pitchFamily="18" charset="0"/>
                <a:cs typeface="Times New Roman" pitchFamily="18" charset="0"/>
              </a:rPr>
              <a:t>dapat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mengakses</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atau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mengedit</a:t>
            </a:r>
            <a:r>
              <a:rPr lang="en-US" sz="2800" dirty="0">
                <a:latin typeface="Times New Roman" pitchFamily="18" charset="0"/>
                <a:cs typeface="Times New Roman" pitchFamily="18" charset="0"/>
              </a:rPr>
              <a:t> data </a:t>
            </a:r>
            <a:r>
              <a:rPr lang="en-US" sz="2800" dirty="0" err="1">
                <a:latin typeface="Times New Roman" pitchFamily="18" charset="0"/>
                <a:cs typeface="Times New Roman" pitchFamily="18" charset="0"/>
              </a:rPr>
              <a:t>tertentu</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700" b="1" dirty="0" err="1" smtClean="0">
                <a:latin typeface="Times New Roman" pitchFamily="18" charset="0"/>
                <a:cs typeface="Times New Roman" pitchFamily="18" charset="0"/>
              </a:rPr>
              <a:t>Kinerja</a:t>
            </a:r>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a:t>
            </a:r>
            <a:r>
              <a:rPr lang="sv-SE" sz="2700" dirty="0" smtClean="0">
                <a:latin typeface="Times New Roman" pitchFamily="18" charset="0"/>
                <a:cs typeface="Times New Roman" pitchFamily="18" charset="0"/>
              </a:rPr>
              <a:t>Sistem </a:t>
            </a:r>
            <a:r>
              <a:rPr lang="sv-SE" sz="2700" dirty="0">
                <a:latin typeface="Times New Roman" pitchFamily="18" charset="0"/>
                <a:cs typeface="Times New Roman" pitchFamily="18" charset="0"/>
              </a:rPr>
              <a:t>harus mampu menangani peningkatan jumlah data penduduk dan pengguna tanpa </a:t>
            </a:r>
            <a:r>
              <a:rPr lang="sv-SE" sz="2700" dirty="0" smtClean="0">
                <a:latin typeface="Times New Roman" pitchFamily="18" charset="0"/>
                <a:cs typeface="Times New Roman" pitchFamily="18" charset="0"/>
              </a:rPr>
              <a:t>mengalami </a:t>
            </a:r>
            <a:r>
              <a:rPr lang="en-US" sz="2700" dirty="0" err="1">
                <a:latin typeface="Times New Roman" pitchFamily="18" charset="0"/>
                <a:cs typeface="Times New Roman" pitchFamily="18" charset="0"/>
              </a:rPr>
              <a:t>signifikan</a:t>
            </a:r>
            <a:r>
              <a:rPr lang="en-US" sz="2700" dirty="0" smtClean="0">
                <a:latin typeface="Times New Roman" pitchFamily="18" charset="0"/>
                <a:cs typeface="Times New Roman" pitchFamily="18" charset="0"/>
              </a:rPr>
              <a:t>.</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t>
            </a:r>
            <a:r>
              <a:rPr lang="en-US" sz="2700" b="1" dirty="0" err="1" smtClean="0">
                <a:latin typeface="Times New Roman" pitchFamily="18" charset="0"/>
                <a:cs typeface="Times New Roman" pitchFamily="18" charset="0"/>
              </a:rPr>
              <a:t>Skalabilitas</a:t>
            </a:r>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  </a:t>
            </a:r>
            <a:r>
              <a:rPr lang="en-US" sz="2700" dirty="0" err="1" smtClean="0">
                <a:latin typeface="Times New Roman" pitchFamily="18" charset="0"/>
                <a:cs typeface="Times New Roman" pitchFamily="18" charset="0"/>
              </a:rPr>
              <a:t>Sistem</a:t>
            </a:r>
            <a:r>
              <a:rPr lang="en-US" sz="2700" dirty="0" smtClean="0">
                <a:latin typeface="Times New Roman" pitchFamily="18" charset="0"/>
                <a:cs typeface="Times New Roman" pitchFamily="18" charset="0"/>
              </a:rPr>
              <a:t> </a:t>
            </a:r>
            <a:r>
              <a:rPr lang="en-US" sz="2700" dirty="0" err="1">
                <a:latin typeface="Times New Roman" pitchFamily="18" charset="0"/>
                <a:cs typeface="Times New Roman" pitchFamily="18" charset="0"/>
              </a:rPr>
              <a:t>harus</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mampu</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menangani</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peningkatan</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jumlah</a:t>
            </a:r>
            <a:r>
              <a:rPr lang="en-US" sz="2700" dirty="0">
                <a:latin typeface="Times New Roman" pitchFamily="18" charset="0"/>
                <a:cs typeface="Times New Roman" pitchFamily="18" charset="0"/>
              </a:rPr>
              <a:t> data </a:t>
            </a:r>
            <a:r>
              <a:rPr lang="en-US" sz="2700" dirty="0" err="1">
                <a:latin typeface="Times New Roman" pitchFamily="18" charset="0"/>
                <a:cs typeface="Times New Roman" pitchFamily="18" charset="0"/>
              </a:rPr>
              <a:t>penduduk</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dan</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pengguna</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tanpa</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mengalami</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penurunan</a:t>
            </a:r>
            <a:r>
              <a:rPr lang="en-US" sz="2700" dirty="0">
                <a:latin typeface="Times New Roman" pitchFamily="18" charset="0"/>
                <a:cs typeface="Times New Roman" pitchFamily="18" charset="0"/>
              </a:rPr>
              <a:t> </a:t>
            </a:r>
            <a:r>
              <a:rPr lang="en-US" sz="2700" dirty="0" err="1" smtClean="0">
                <a:latin typeface="Times New Roman" pitchFamily="18" charset="0"/>
                <a:cs typeface="Times New Roman" pitchFamily="18" charset="0"/>
              </a:rPr>
              <a:t>kinerja</a:t>
            </a:r>
            <a:r>
              <a:rPr lang="en-US" sz="2700" dirty="0" smtClean="0">
                <a:latin typeface="Times New Roman" pitchFamily="18" charset="0"/>
                <a:cs typeface="Times New Roman" pitchFamily="18" charset="0"/>
              </a:rPr>
              <a:t> 	   yang </a:t>
            </a:r>
            <a:r>
              <a:rPr lang="en-US" sz="2700" dirty="0" err="1">
                <a:latin typeface="Times New Roman" pitchFamily="18" charset="0"/>
                <a:cs typeface="Times New Roman" pitchFamily="18" charset="0"/>
              </a:rPr>
              <a:t>signifikan</a:t>
            </a:r>
            <a:r>
              <a:rPr lang="en-US" sz="2700" dirty="0">
                <a:latin typeface="Times New Roman" pitchFamily="18" charset="0"/>
                <a:cs typeface="Times New Roman" pitchFamily="18" charset="0"/>
              </a:rPr>
              <a:t>.</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a:latin typeface="Times New Roman" pitchFamily="18" charset="0"/>
                <a:cs typeface="Times New Roman" pitchFamily="18" charset="0"/>
              </a:rPr>
              <a:t>	</a:t>
            </a:r>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a:latin typeface="Times New Roman" pitchFamily="18" charset="0"/>
                <a:cs typeface="Times New Roman" pitchFamily="18" charset="0"/>
              </a:rPr>
              <a:t/>
            </a:r>
            <a:br>
              <a:rPr lang="en-US" sz="2700" b="1" dirty="0">
                <a:latin typeface="Times New Roman" pitchFamily="18" charset="0"/>
                <a:cs typeface="Times New Roman" pitchFamily="18" charset="0"/>
              </a:rPr>
            </a:br>
            <a:endParaRPr lang="en-US" sz="2700" b="1" dirty="0">
              <a:latin typeface="Times New Roman" pitchFamily="18" charset="0"/>
              <a:cs typeface="Times New Roman" pitchFamily="18" charset="0"/>
            </a:endParaRPr>
          </a:p>
        </p:txBody>
      </p:sp>
    </p:spTree>
    <p:extLst>
      <p:ext uri="{BB962C8B-B14F-4D97-AF65-F5344CB8AC3E}">
        <p14:creationId xmlns:p14="http://schemas.microsoft.com/office/powerpoint/2010/main" val="3068018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757464" y="0"/>
            <a:ext cx="7114280" cy="10287000"/>
            <a:chOff x="0" y="0"/>
            <a:chExt cx="9485707" cy="13716000"/>
          </a:xfrm>
        </p:grpSpPr>
        <p:sp>
          <p:nvSpPr>
            <p:cNvPr id="3" name="AutoShape 3"/>
            <p:cNvSpPr/>
            <p:nvPr/>
          </p:nvSpPr>
          <p:spPr>
            <a:xfrm>
              <a:off x="0" y="0"/>
              <a:ext cx="9485707" cy="13716000"/>
            </a:xfrm>
            <a:prstGeom prst="rect">
              <a:avLst/>
            </a:prstGeom>
            <a:solidFill>
              <a:srgbClr val="337357"/>
            </a:solidFill>
          </p:spPr>
        </p:sp>
      </p:grpSp>
      <p:sp>
        <p:nvSpPr>
          <p:cNvPr id="9" name="Rectangle 8"/>
          <p:cNvSpPr/>
          <p:nvPr/>
        </p:nvSpPr>
        <p:spPr>
          <a:xfrm>
            <a:off x="990600" y="1157071"/>
            <a:ext cx="8833425" cy="769441"/>
          </a:xfrm>
          <a:prstGeom prst="rect">
            <a:avLst/>
          </a:prstGeom>
        </p:spPr>
        <p:txBody>
          <a:bodyPr wrap="square">
            <a:spAutoFit/>
          </a:bodyPr>
          <a:lstStyle/>
          <a:p>
            <a:pPr algn="ctr"/>
            <a:r>
              <a:rPr lang="en-US" sz="4400" b="1" dirty="0" err="1">
                <a:solidFill>
                  <a:srgbClr val="006600"/>
                </a:solidFill>
                <a:latin typeface="Times New Roman" pitchFamily="18" charset="0"/>
                <a:cs typeface="Times New Roman" pitchFamily="18" charset="0"/>
              </a:rPr>
              <a:t>Perancangan</a:t>
            </a:r>
            <a:r>
              <a:rPr lang="en-US" sz="4400" b="1" dirty="0">
                <a:solidFill>
                  <a:srgbClr val="006600"/>
                </a:solidFill>
                <a:latin typeface="Times New Roman" pitchFamily="18" charset="0"/>
                <a:cs typeface="Times New Roman" pitchFamily="18" charset="0"/>
              </a:rPr>
              <a:t> </a:t>
            </a:r>
            <a:r>
              <a:rPr lang="en-US" sz="4400" b="1" dirty="0" err="1">
                <a:solidFill>
                  <a:srgbClr val="006600"/>
                </a:solidFill>
                <a:latin typeface="Times New Roman" pitchFamily="18" charset="0"/>
                <a:cs typeface="Times New Roman" pitchFamily="18" charset="0"/>
              </a:rPr>
              <a:t>dan</a:t>
            </a:r>
            <a:r>
              <a:rPr lang="en-US" sz="4400" b="1" dirty="0">
                <a:solidFill>
                  <a:srgbClr val="006600"/>
                </a:solidFill>
                <a:latin typeface="Times New Roman" pitchFamily="18" charset="0"/>
                <a:cs typeface="Times New Roman" pitchFamily="18" charset="0"/>
              </a:rPr>
              <a:t> </a:t>
            </a:r>
            <a:r>
              <a:rPr lang="en-US" sz="4400" b="1" dirty="0" err="1">
                <a:solidFill>
                  <a:srgbClr val="006600"/>
                </a:solidFill>
                <a:latin typeface="Times New Roman" pitchFamily="18" charset="0"/>
                <a:cs typeface="Times New Roman" pitchFamily="18" charset="0"/>
              </a:rPr>
              <a:t>pemodelan</a:t>
            </a:r>
            <a:r>
              <a:rPr lang="en-US" sz="4400" b="1" dirty="0">
                <a:solidFill>
                  <a:srgbClr val="006600"/>
                </a:solidFill>
                <a:latin typeface="Times New Roman" pitchFamily="18" charset="0"/>
                <a:cs typeface="Times New Roman" pitchFamily="18" charset="0"/>
              </a:rPr>
              <a:t> </a:t>
            </a:r>
            <a:r>
              <a:rPr lang="en-US" sz="4400" b="1" dirty="0" err="1" smtClean="0">
                <a:solidFill>
                  <a:srgbClr val="006600"/>
                </a:solidFill>
                <a:latin typeface="Times New Roman" pitchFamily="18" charset="0"/>
                <a:cs typeface="Times New Roman" pitchFamily="18" charset="0"/>
              </a:rPr>
              <a:t>sistem</a:t>
            </a:r>
            <a:endParaRPr lang="en-US" sz="4400" b="1" dirty="0" smtClean="0">
              <a:solidFill>
                <a:srgbClr val="006600"/>
              </a:solidFill>
              <a:latin typeface="Times New Roman" pitchFamily="18" charset="0"/>
              <a:cs typeface="Times New Roman" pitchFamily="18" charset="0"/>
            </a:endParaRPr>
          </a:p>
        </p:txBody>
      </p:sp>
      <p:sp>
        <p:nvSpPr>
          <p:cNvPr id="10" name="Title 9"/>
          <p:cNvSpPr>
            <a:spLocks noGrp="1"/>
          </p:cNvSpPr>
          <p:nvPr>
            <p:ph type="title"/>
          </p:nvPr>
        </p:nvSpPr>
        <p:spPr>
          <a:xfrm>
            <a:off x="1066800" y="2095501"/>
            <a:ext cx="9982200" cy="7543800"/>
          </a:xfrm>
        </p:spPr>
        <p:txBody>
          <a:bodyPr>
            <a:normAutofit fontScale="90000"/>
          </a:bodyPr>
          <a:lstStyle/>
          <a:p>
            <a:pPr algn="l"/>
            <a:r>
              <a:rPr lang="en-US" sz="2000" b="1" dirty="0" smtClean="0">
                <a:latin typeface="Times New Roman" pitchFamily="18" charset="0"/>
                <a:cs typeface="Times New Roman" pitchFamily="18" charset="0"/>
              </a:rPr>
              <a:t>1</a:t>
            </a:r>
            <a:r>
              <a:rPr lang="en-US" sz="2000" b="1" dirty="0" smtClean="0">
                <a:solidFill>
                  <a:srgbClr val="006600"/>
                </a:solidFill>
                <a:latin typeface="Times New Roman" pitchFamily="18" charset="0"/>
                <a:cs typeface="Times New Roman" pitchFamily="18" charset="0"/>
              </a:rPr>
              <a:t>. </a:t>
            </a:r>
            <a:r>
              <a:rPr lang="en-US" sz="2000" b="1" dirty="0" err="1" smtClean="0">
                <a:solidFill>
                  <a:srgbClr val="006600"/>
                </a:solidFill>
                <a:latin typeface="Times New Roman" pitchFamily="18" charset="0"/>
                <a:cs typeface="Times New Roman" pitchFamily="18" charset="0"/>
              </a:rPr>
              <a:t>Pemodelan</a:t>
            </a:r>
            <a:r>
              <a:rPr lang="en-US" sz="2000" b="1" dirty="0" smtClean="0">
                <a:solidFill>
                  <a:srgbClr val="006600"/>
                </a:solidFill>
                <a:latin typeface="Times New Roman" pitchFamily="18" charset="0"/>
                <a:cs typeface="Times New Roman" pitchFamily="18" charset="0"/>
              </a:rPr>
              <a:t> </a:t>
            </a:r>
            <a:r>
              <a:rPr lang="en-US" sz="2000" b="1" dirty="0" err="1">
                <a:solidFill>
                  <a:srgbClr val="006600"/>
                </a:solidFill>
                <a:latin typeface="Times New Roman" pitchFamily="18" charset="0"/>
                <a:cs typeface="Times New Roman" pitchFamily="18" charset="0"/>
              </a:rPr>
              <a:t>sistem</a:t>
            </a:r>
            <a:r>
              <a:rPr lang="en-US" sz="2000" b="1" dirty="0">
                <a:solidFill>
                  <a:srgbClr val="006600"/>
                </a:solidFill>
                <a:latin typeface="Times New Roman" pitchFamily="18" charset="0"/>
                <a:cs typeface="Times New Roman" pitchFamily="18" charset="0"/>
              </a:rPr>
              <a:t> </a:t>
            </a:r>
            <a:r>
              <a:rPr lang="en-US" sz="2000" b="1" dirty="0" err="1">
                <a:solidFill>
                  <a:srgbClr val="006600"/>
                </a:solidFill>
                <a:latin typeface="Times New Roman" pitchFamily="18" charset="0"/>
                <a:cs typeface="Times New Roman" pitchFamily="18" charset="0"/>
              </a:rPr>
              <a:t>dengan</a:t>
            </a:r>
            <a:r>
              <a:rPr lang="en-US" sz="2000" b="1" dirty="0">
                <a:solidFill>
                  <a:srgbClr val="006600"/>
                </a:solidFill>
                <a:latin typeface="Times New Roman" pitchFamily="18" charset="0"/>
                <a:cs typeface="Times New Roman" pitchFamily="18" charset="0"/>
              </a:rPr>
              <a:t> Unified Modeling Language (UML</a:t>
            </a:r>
            <a:r>
              <a:rPr lang="en-US" sz="2000" b="1" dirty="0" smtClean="0">
                <a:solidFill>
                  <a:srgbClr val="006600"/>
                </a:solidFill>
                <a:latin typeface="Times New Roman" pitchFamily="18" charset="0"/>
                <a:cs typeface="Times New Roman" pitchFamily="18" charset="0"/>
              </a:rPr>
              <a:t>)</a:t>
            </a:r>
            <a:br>
              <a:rPr lang="en-US" sz="2000" b="1" dirty="0" smtClean="0">
                <a:solidFill>
                  <a:srgbClr val="006600"/>
                </a:solidFill>
                <a:latin typeface="Times New Roman" pitchFamily="18" charset="0"/>
                <a:cs typeface="Times New Roman" pitchFamily="18" charset="0"/>
              </a:rPr>
            </a:br>
            <a:r>
              <a:rPr lang="en-US" sz="2000" b="1" dirty="0">
                <a:solidFill>
                  <a:srgbClr val="006600"/>
                </a:solidFill>
                <a:latin typeface="Times New Roman" pitchFamily="18" charset="0"/>
                <a:cs typeface="Times New Roman" pitchFamily="18" charset="0"/>
              </a:rPr>
              <a:t>1.1 Use Case Diagram </a:t>
            </a:r>
            <a:r>
              <a:rPr lang="en-US" sz="2000" b="1" dirty="0" smtClean="0">
                <a:solidFill>
                  <a:srgbClr val="006600"/>
                </a:solidFill>
                <a:latin typeface="Times New Roman" pitchFamily="18" charset="0"/>
                <a:cs typeface="Times New Roman" pitchFamily="18" charset="0"/>
              </a:rPr>
              <a:t/>
            </a:r>
            <a:br>
              <a:rPr lang="en-US" sz="2000" b="1" dirty="0" smtClean="0">
                <a:solidFill>
                  <a:srgbClr val="006600"/>
                </a:solidFill>
                <a:latin typeface="Times New Roman" pitchFamily="18" charset="0"/>
                <a:cs typeface="Times New Roman" pitchFamily="18" charset="0"/>
              </a:rPr>
            </a:br>
            <a:r>
              <a:rPr lang="en-US" sz="2000" b="1" dirty="0" smtClean="0">
                <a:solidFill>
                  <a:srgbClr val="006600"/>
                </a:solidFill>
                <a:latin typeface="Times New Roman" pitchFamily="18" charset="0"/>
                <a:cs typeface="Times New Roman" pitchFamily="18" charset="0"/>
              </a:rPr>
              <a:t>1.2 </a:t>
            </a:r>
            <a:r>
              <a:rPr lang="en-US" sz="2000" b="1" dirty="0">
                <a:solidFill>
                  <a:srgbClr val="006600"/>
                </a:solidFill>
                <a:latin typeface="Times New Roman" pitchFamily="18" charset="0"/>
                <a:cs typeface="Times New Roman" pitchFamily="18" charset="0"/>
              </a:rPr>
              <a:t>Activity </a:t>
            </a:r>
            <a:r>
              <a:rPr lang="en-US" sz="2000" b="1" dirty="0" smtClean="0">
                <a:solidFill>
                  <a:srgbClr val="006600"/>
                </a:solidFill>
                <a:latin typeface="Times New Roman" pitchFamily="18" charset="0"/>
                <a:cs typeface="Times New Roman" pitchFamily="18" charset="0"/>
              </a:rPr>
              <a:t>Diagram </a:t>
            </a:r>
            <a:br>
              <a:rPr lang="en-US" sz="2000" b="1" dirty="0" smtClean="0">
                <a:solidFill>
                  <a:srgbClr val="006600"/>
                </a:solidFill>
                <a:latin typeface="Times New Roman" pitchFamily="18" charset="0"/>
                <a:cs typeface="Times New Roman" pitchFamily="18" charset="0"/>
              </a:rPr>
            </a:br>
            <a:r>
              <a:rPr lang="en-US" sz="2000" b="1" dirty="0">
                <a:solidFill>
                  <a:srgbClr val="006600"/>
                </a:solidFill>
                <a:latin typeface="Times New Roman" pitchFamily="18" charset="0"/>
                <a:cs typeface="Times New Roman" pitchFamily="18" charset="0"/>
              </a:rPr>
              <a:t/>
            </a:r>
            <a:br>
              <a:rPr lang="en-US" sz="2000" b="1" dirty="0">
                <a:solidFill>
                  <a:srgbClr val="006600"/>
                </a:solidFill>
                <a:latin typeface="Times New Roman" pitchFamily="18" charset="0"/>
                <a:cs typeface="Times New Roman" pitchFamily="18" charset="0"/>
              </a:rPr>
            </a:br>
            <a:r>
              <a:rPr lang="en-US" sz="2000" b="1" dirty="0" smtClean="0">
                <a:solidFill>
                  <a:srgbClr val="006600"/>
                </a:solidFill>
                <a:latin typeface="Times New Roman" pitchFamily="18" charset="0"/>
                <a:cs typeface="Times New Roman" pitchFamily="18" charset="0"/>
              </a:rPr>
              <a:t/>
            </a:r>
            <a:br>
              <a:rPr lang="en-US" sz="2000" b="1" dirty="0" smtClean="0">
                <a:solidFill>
                  <a:srgbClr val="006600"/>
                </a:solidFill>
                <a:latin typeface="Times New Roman" pitchFamily="18" charset="0"/>
                <a:cs typeface="Times New Roman" pitchFamily="18" charset="0"/>
              </a:rPr>
            </a:br>
            <a:r>
              <a:rPr lang="en-US" sz="2000" b="1" dirty="0">
                <a:solidFill>
                  <a:srgbClr val="006600"/>
                </a:solidFill>
                <a:latin typeface="Times New Roman" pitchFamily="18" charset="0"/>
                <a:cs typeface="Times New Roman" pitchFamily="18" charset="0"/>
              </a:rPr>
              <a:t/>
            </a:r>
            <a:br>
              <a:rPr lang="en-US" sz="2000" b="1" dirty="0">
                <a:solidFill>
                  <a:srgbClr val="006600"/>
                </a:solidFill>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3074" name="Picture 2" descr="C:\Users\ACER\Pictures\c0dcb278-599e-4cba-91b3-117e0ef343ff.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7464" y="0"/>
            <a:ext cx="7114280" cy="1028699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C:\Users\asusa\Pictures\USE CASE BAXTER TANATE.drawi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 y="3543300"/>
            <a:ext cx="8991600"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
          <p:cNvGrpSpPr/>
          <p:nvPr/>
        </p:nvGrpSpPr>
        <p:grpSpPr>
          <a:xfrm>
            <a:off x="-100293" y="7962900"/>
            <a:ext cx="18388293" cy="2666382"/>
            <a:chOff x="0" y="0"/>
            <a:chExt cx="4874492" cy="1122940"/>
          </a:xfrm>
        </p:grpSpPr>
        <p:sp>
          <p:nvSpPr>
            <p:cNvPr id="31" name="Freeform 3"/>
            <p:cNvSpPr/>
            <p:nvPr/>
          </p:nvSpPr>
          <p:spPr>
            <a:xfrm>
              <a:off x="0" y="0"/>
              <a:ext cx="4874492" cy="1122940"/>
            </a:xfrm>
            <a:custGeom>
              <a:avLst/>
              <a:gdLst/>
              <a:ahLst/>
              <a:cxnLst/>
              <a:rect l="l" t="t" r="r" b="b"/>
              <a:pathLst>
                <a:path w="4874492" h="1122940">
                  <a:moveTo>
                    <a:pt x="0" y="0"/>
                  </a:moveTo>
                  <a:lnTo>
                    <a:pt x="4874492" y="0"/>
                  </a:lnTo>
                  <a:lnTo>
                    <a:pt x="4874492" y="1122940"/>
                  </a:lnTo>
                  <a:lnTo>
                    <a:pt x="0" y="1122940"/>
                  </a:lnTo>
                  <a:close/>
                </a:path>
              </a:pathLst>
            </a:custGeom>
            <a:solidFill>
              <a:srgbClr val="337357"/>
            </a:solidFill>
          </p:spPr>
        </p:sp>
        <p:sp>
          <p:nvSpPr>
            <p:cNvPr id="32" name="TextBox 4"/>
            <p:cNvSpPr txBox="1"/>
            <p:nvPr/>
          </p:nvSpPr>
          <p:spPr>
            <a:xfrm>
              <a:off x="0" y="-38100"/>
              <a:ext cx="4874492" cy="1161040"/>
            </a:xfrm>
            <a:prstGeom prst="rect">
              <a:avLst/>
            </a:prstGeom>
          </p:spPr>
          <p:txBody>
            <a:bodyPr lIns="50800" tIns="50800" rIns="50800" bIns="50800" rtlCol="0" anchor="ctr"/>
            <a:lstStyle/>
            <a:p>
              <a:pPr algn="ctr">
                <a:lnSpc>
                  <a:spcPts val="2659"/>
                </a:lnSpc>
              </a:pPr>
              <a:endParaRPr/>
            </a:p>
          </p:txBody>
        </p:sp>
      </p:grpSp>
      <p:pic>
        <p:nvPicPr>
          <p:cNvPr id="1026" name="Picture 2" descr="C:\Users\ACER\Documents\TAMPILAN MOCKUP BAXTER TANATE\HTTP_\LOCALHOST\PENDUDUK\LOGIN.PH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43100"/>
            <a:ext cx="8941453" cy="571500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8521874" y="4958834"/>
            <a:ext cx="237566" cy="369332"/>
          </a:xfrm>
          <a:prstGeom prst="rect">
            <a:avLst/>
          </a:prstGeom>
        </p:spPr>
        <p:txBody>
          <a:bodyPr wrap="none">
            <a:spAutoFit/>
          </a:bodyPr>
          <a:lstStyle/>
          <a:p>
            <a:r>
              <a:rPr lang="en-US" dirty="0" smtClean="0"/>
              <a:t> </a:t>
            </a:r>
            <a:endParaRPr lang="en-US" dirty="0"/>
          </a:p>
        </p:txBody>
      </p:sp>
      <p:sp>
        <p:nvSpPr>
          <p:cNvPr id="34" name="Rectangle 33"/>
          <p:cNvSpPr/>
          <p:nvPr/>
        </p:nvSpPr>
        <p:spPr>
          <a:xfrm>
            <a:off x="471151" y="1000978"/>
            <a:ext cx="2922595" cy="719684"/>
          </a:xfrm>
          <a:prstGeom prst="rect">
            <a:avLst/>
          </a:prstGeom>
        </p:spPr>
        <p:txBody>
          <a:bodyPr wrap="none">
            <a:spAutoFit/>
          </a:bodyPr>
          <a:lstStyle/>
          <a:p>
            <a:pPr>
              <a:lnSpc>
                <a:spcPts val="5611"/>
              </a:lnSpc>
            </a:pPr>
            <a:r>
              <a:rPr lang="en-US" sz="2800" spc="280" dirty="0" smtClean="0">
                <a:solidFill>
                  <a:srgbClr val="337357"/>
                </a:solidFill>
                <a:latin typeface="Montaser Arabic Bold"/>
                <a:ea typeface="Montaser Arabic Bold"/>
                <a:cs typeface="Montaser Arabic Bold"/>
                <a:sym typeface="Montaser Arabic Bold"/>
              </a:rPr>
              <a:t>MENU LOGIN</a:t>
            </a:r>
            <a:endParaRPr lang="en-US" sz="2800" spc="280" dirty="0">
              <a:solidFill>
                <a:srgbClr val="337357"/>
              </a:solidFill>
              <a:latin typeface="Montaser Arabic Bold"/>
              <a:ea typeface="Montaser Arabic Bold"/>
              <a:cs typeface="Montaser Arabic Bold"/>
              <a:sym typeface="Montaser Arabic Bold"/>
            </a:endParaRPr>
          </a:p>
        </p:txBody>
      </p:sp>
      <p:sp>
        <p:nvSpPr>
          <p:cNvPr id="37" name="Rectangle 36"/>
          <p:cNvSpPr/>
          <p:nvPr/>
        </p:nvSpPr>
        <p:spPr>
          <a:xfrm>
            <a:off x="10287000" y="990574"/>
            <a:ext cx="3712555" cy="719684"/>
          </a:xfrm>
          <a:prstGeom prst="rect">
            <a:avLst/>
          </a:prstGeom>
        </p:spPr>
        <p:txBody>
          <a:bodyPr wrap="none">
            <a:spAutoFit/>
          </a:bodyPr>
          <a:lstStyle/>
          <a:p>
            <a:pPr>
              <a:lnSpc>
                <a:spcPts val="5611"/>
              </a:lnSpc>
            </a:pPr>
            <a:r>
              <a:rPr lang="en-US" sz="2800" spc="280" dirty="0" smtClean="0">
                <a:solidFill>
                  <a:srgbClr val="337357"/>
                </a:solidFill>
                <a:latin typeface="Montaser Arabic Bold"/>
                <a:ea typeface="Montaser Arabic Bold"/>
                <a:cs typeface="Montaser Arabic Bold"/>
                <a:sym typeface="Montaser Arabic Bold"/>
              </a:rPr>
              <a:t>MENU BERANDA</a:t>
            </a:r>
            <a:endParaRPr lang="en-US" sz="2800" spc="280" dirty="0">
              <a:solidFill>
                <a:srgbClr val="337357"/>
              </a:solidFill>
              <a:latin typeface="Montaser Arabic Bold"/>
              <a:ea typeface="Montaser Arabic Bold"/>
              <a:cs typeface="Montaser Arabic Bold"/>
              <a:sym typeface="Montaser Arabic Bold"/>
            </a:endParaRPr>
          </a:p>
        </p:txBody>
      </p:sp>
      <p:pic>
        <p:nvPicPr>
          <p:cNvPr id="39" name="Picture 3" descr="C:\Users\ACER\Documents\TAMPILAN MOCKUP BAXTER TANATE\HTTP_\LOCALHOST\PENDUDUK\BERANDA.PH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600" y="1925782"/>
            <a:ext cx="7924800" cy="5796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1685</TotalTime>
  <Words>184</Words>
  <Application>Microsoft Office PowerPoint</Application>
  <PresentationFormat>Custom</PresentationFormat>
  <Paragraphs>38</Paragraphs>
  <Slides>14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Tahoma</vt:lpstr>
      <vt:lpstr>Poppins</vt:lpstr>
      <vt:lpstr>Trebuchet MS</vt:lpstr>
      <vt:lpstr>Times New Roman</vt:lpstr>
      <vt:lpstr>Calibri</vt:lpstr>
      <vt:lpstr>Montaser Arabic</vt:lpstr>
      <vt:lpstr>Montaser Arabic Bold</vt:lpstr>
      <vt:lpstr>Lucida Sans Unicode</vt:lpstr>
      <vt:lpstr>Agency FB</vt:lpstr>
      <vt:lpstr>Poppins Bold</vt:lpstr>
      <vt:lpstr>Office Theme</vt:lpstr>
      <vt:lpstr>PowerPoint Presentation</vt:lpstr>
      <vt:lpstr> Dalam era globalisasi saat ini, perkembangan teknologi informasi yang semakin cepat telah membawa kemajuan yang besar dalam berbagai bidang, baik instansi pemerintah. Peran dan dukungan teknologi sangkat penting bertujuan untuk mempermudah dan memperlancar saat bekerja. Sistem adalah salah satu cara untuk mempermudah kinerja suatu instansi pemerintah sehigga dalam melakukan pengolahan data penduduk dapat dilakukan dengan akurat, cepat dan tepat.  Oleh karena itu dibutuhkan sebuah sistem informasi kependudukan yang dapat membantu dalam kependudukan untuk mempercepat pelayanan terhadap masyarakat dan mempengaruhi optimalisasi proses pegawai di kantor Negeri Usliapan.  </vt:lpstr>
      <vt:lpstr>TUJUAN : </vt:lpstr>
      <vt:lpstr>Sebelum adanya sistem informasi ,data penduduk  sering dikelola secara manual menggunakan kertas dan dokumen fisik. Proses ini cenderung lambat dan rentah terhadap kesalahan dalam pencatatan serta kehilangan data.  Mengakses dan mencari data penduduk di sistem manual bisa sangat memakan waktu dan memerlukan usaha yang besar. Ini menyulitkan petugas dalam menemukan informasi yang dibutuhkan dengan cepat, terutama saat volume data besar.  Proses manual meningkatkan risiko terjadinya kesalahan manusia dalam pencatatan data. Inkonsistensi dan ketidakakuratan data dapat terjadi karena kesalahan dalam penulisan, input yang tidak lengkap, atau pengelolaan yang tidak konsisten.  Dokumen fisik membutuhkan ruang penyimpanan yang besar dan rawan terhadap kerusakan atau kehilangan. Pengarsipan yang tidak teratur membuat proses pencarian dokumen menjadi lebih sulit.  Memperbarui data secara manual sering kali memerlukan waktu dan tenaga yang besar, serta berpotensi menyebabkan data yang sudah diperbarui tidak terdistribusi dengan baik di seluruh sistem.       </vt:lpstr>
      <vt:lpstr> 1. Kebutuhan pengguna     •  Pengguna harus dapat mengakses sistem dari berbagai perangkat komputer.   •  Sistem harus selalu tersedia dan berfungsi dengan baik .   •  Pengguna harus merasa aman saat memasukkan data .   2. Kebutuhan Sistem    •  Sistem dapat menyediakan formulir untuk menambah data penduduk baru.   •  Sistem dapat dapat menyimpan, mengedit, dan menghapus data penduduk.   •  Sistem dapat menampilkan daftar penduduk yang dapat dicari.</vt:lpstr>
      <vt:lpstr>2.1. Kebutuhan Perangkat Lunak (Software)    •  Visual Studio Code       •  Web Browser      •  Figma  • Draw.io       •  UML      •  HTML, CSS, Boostrap, Bahasa Pemrograman JavaScript dan PHP         •  XAMPP  2.2. Kebutuhan Perangkat Keras (Hardware)    •  Sistem operasi Windows 11  •  PC atau laptop dengan minimal processor i5  •  RAM 8  •  GB Harddisk 512 GB   •  Keyboard dan mouse sebagai piranti input  </vt:lpstr>
      <vt:lpstr>      3. Kebutuhan Fungsional   •   Menyediakan halaman login dengan menggunakan username dan password.  •   Admin dapat menambah data penduduk baru dengan memasukan NIK, nama, alamat,      Tanggal lahir, jenis kelamin, dan informasi lainnya.  •   Admin dapat menghapus data penduduk yang sudah tidak diperlukan dari database.  •   Admin dapat mencari data penduduk berdasarkan NIK, nama, alamat, atau  lainnya.  4. Kebutuhan Non-Fungsional   Keamanan   •  Data sensitif seperti password harus dienkripsi sebelum disimpan di database.  •  Sistem harus membatasi akses berdasarkan hak pengguna, memastikan hanya pengguna      yang diotorisasi yang dapat mengakses atau mengedit data tertentu.   Kinerja   •  Sistem harus mampu menangani peningkatan jumlah data penduduk dan pengguna tanpa mengalami signifikan.   Skalabilitas   •  Sistem harus mampu menangani peningkatan jumlah data penduduk dan pengguna tanpa mengalami penurunan kinerja     yang signifikan.     </vt:lpstr>
      <vt:lpstr>1. Pemodelan sistem dengan Unified Modeling Language (UML) 1.1 Use Case Diagram  1.2 Activity Diagram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Putih dan Hijau Modern Cara Mengembangkan Jaringan Bisnis Presentasi</dc:title>
  <dc:creator>ELSDAYY</dc:creator>
  <cp:lastModifiedBy>asusa1400black@outlook.co.id</cp:lastModifiedBy>
  <cp:revision>96</cp:revision>
  <dcterms:created xsi:type="dcterms:W3CDTF">2006-08-16T00:00:00Z</dcterms:created>
  <dcterms:modified xsi:type="dcterms:W3CDTF">2024-08-16T13:54:49Z</dcterms:modified>
  <dc:identifier>DAGJ_l1brpo</dc:identifier>
</cp:coreProperties>
</file>