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8" r:id="rId5"/>
    <p:sldId id="261" r:id="rId6"/>
    <p:sldId id="259" r:id="rId7"/>
    <p:sldId id="263" r:id="rId8"/>
    <p:sldId id="260" r:id="rId9"/>
    <p:sldId id="262"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5"/>
    <p:restoredTop sz="94590"/>
  </p:normalViewPr>
  <p:slideViewPr>
    <p:cSldViewPr snapToGrid="0" snapToObjects="1">
      <p:cViewPr varScale="1">
        <p:scale>
          <a:sx n="85" d="100"/>
          <a:sy n="85" d="100"/>
        </p:scale>
        <p:origin x="17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5A3C-E32B-7F42-8233-9023EE431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5E042-38E5-0C4F-B857-09303EF5AA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D23D5C-E991-9843-99EE-E17E3272123B}"/>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4DF9255C-166D-C04F-831D-DC172C704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D82A8C-49C6-8A46-8803-56986614CFA3}"/>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95413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5939-9B1D-3146-B61C-3AD0A547B7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FE81D1-322C-2842-A9E1-69AE5828D5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168E25-4FCB-8C48-8EDA-47D01DC0B133}"/>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62D36A84-9766-6946-9291-9170704F6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9C377E-54C0-7747-84FD-30FF3AE38949}"/>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7738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88DBF-6948-9046-8355-1C8BC248D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CB8BD6-D800-C84C-8D10-23E72F3AD0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EA4B43-2E33-A147-9D6C-4C26E58676F7}"/>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F272647B-0FBA-A64C-998A-902B90BF24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1277B8-A607-E74B-A191-7AA736FCB32A}"/>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366746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7DA4-2DC8-9B46-93F4-5A218AA02E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9F5CD2-0E8A-274C-94D1-5F7CB34B73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6F99C8-A05C-2449-8ED8-CA5537B24F09}"/>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7E573756-0428-1C42-AEF6-5D20B2478D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F19D42-C033-5744-9ABE-FB4CDAC808F2}"/>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415333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AEB0-F1B7-7147-AB38-5452450C7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5C740C-B241-074A-AF81-FF458E269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BD2FE5-E79B-3A48-B50E-06798D82B67F}"/>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3061C443-8FE8-4A42-8C75-946D80DD3F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C303C-A568-634B-BA14-70FBFFFD1825}"/>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01055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F8F3-EE96-BF45-8554-6AF6D35E52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5C0565-5224-0840-B248-856005A5B1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DDA778-BD3D-664B-9518-5473C45206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7212C7-16F6-B940-B994-8D3E7FE1DF65}"/>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6" name="Footer Placeholder 5">
            <a:extLst>
              <a:ext uri="{FF2B5EF4-FFF2-40B4-BE49-F238E27FC236}">
                <a16:creationId xmlns:a16="http://schemas.microsoft.com/office/drawing/2014/main" id="{B1719844-544C-5A48-8879-D800006486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1836A2-9636-6847-9A74-66879ED14EB7}"/>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176366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D2AB-D45C-9B4D-866F-F5FBD1EED3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310700-2B12-BC48-A0D8-C6001C43D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C50FE5-F7D1-674D-B48B-5BD5B208E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FB4BB64-7772-2C42-A213-3FD1F123A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CC7A7C-E19A-B242-8ABA-CCE148CDB2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97F925-68D5-B04F-A3CE-BA6ACE7BC0A9}"/>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8" name="Footer Placeholder 7">
            <a:extLst>
              <a:ext uri="{FF2B5EF4-FFF2-40B4-BE49-F238E27FC236}">
                <a16:creationId xmlns:a16="http://schemas.microsoft.com/office/drawing/2014/main" id="{98D6F2F2-6C34-7147-B748-EFCD630BA3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68668B7-0848-2145-BC79-CCA856243F95}"/>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48813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2828-2A8E-3749-87C8-66854C910E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C0DD4B-4179-3648-8DB5-C25D6FABE934}"/>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4" name="Footer Placeholder 3">
            <a:extLst>
              <a:ext uri="{FF2B5EF4-FFF2-40B4-BE49-F238E27FC236}">
                <a16:creationId xmlns:a16="http://schemas.microsoft.com/office/drawing/2014/main" id="{97DCF771-5842-A94F-9E50-8C3CF7E732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E35251-ECB3-4340-8A25-DE24BB499C20}"/>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28605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8284D-9E71-5E4D-820C-04016C703508}"/>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3" name="Footer Placeholder 2">
            <a:extLst>
              <a:ext uri="{FF2B5EF4-FFF2-40B4-BE49-F238E27FC236}">
                <a16:creationId xmlns:a16="http://schemas.microsoft.com/office/drawing/2014/main" id="{780B168A-B9A5-C64D-826F-41A30F12A64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DF2610-7B32-444F-8F1E-6A0D2FA84EEA}"/>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60841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FAF4-31D3-7644-A700-3D679BC16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68DCF6-D9E9-6548-90AB-A2AC21117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46130F-D2CE-084D-8FFF-76220D867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9B6154-A6C8-804C-AC9D-C14FEFA0C5CB}"/>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6" name="Footer Placeholder 5">
            <a:extLst>
              <a:ext uri="{FF2B5EF4-FFF2-40B4-BE49-F238E27FC236}">
                <a16:creationId xmlns:a16="http://schemas.microsoft.com/office/drawing/2014/main" id="{137714BC-D905-0044-A9F4-54CF8AF6A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A12675-80B1-AC45-81AC-DBA7E8BE30F3}"/>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115772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7F31-BFF1-A140-8804-314CFEF88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CB4992C-84E1-B84B-A18E-F104336CF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12D0EF-AB35-D14F-BC04-45FA7D28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F0CA6A-8007-4F4B-AEAA-40BDF7426479}"/>
              </a:ext>
            </a:extLst>
          </p:cNvPr>
          <p:cNvSpPr>
            <a:spLocks noGrp="1"/>
          </p:cNvSpPr>
          <p:nvPr>
            <p:ph type="dt" sz="half" idx="10"/>
          </p:nvPr>
        </p:nvSpPr>
        <p:spPr/>
        <p:txBody>
          <a:bodyPr/>
          <a:lstStyle/>
          <a:p>
            <a:fld id="{192D5227-B1D0-1643-8C1E-0C42A50EA829}" type="datetimeFigureOut">
              <a:rPr lang="en-GB" smtClean="0"/>
              <a:t>01/04/2022</a:t>
            </a:fld>
            <a:endParaRPr lang="en-GB"/>
          </a:p>
        </p:txBody>
      </p:sp>
      <p:sp>
        <p:nvSpPr>
          <p:cNvPr id="6" name="Footer Placeholder 5">
            <a:extLst>
              <a:ext uri="{FF2B5EF4-FFF2-40B4-BE49-F238E27FC236}">
                <a16:creationId xmlns:a16="http://schemas.microsoft.com/office/drawing/2014/main" id="{99A96D34-920C-474A-8DF0-460282F79A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BFBD83-BE2B-DB48-8A49-120EDA392F34}"/>
              </a:ext>
            </a:extLst>
          </p:cNvPr>
          <p:cNvSpPr>
            <a:spLocks noGrp="1"/>
          </p:cNvSpPr>
          <p:nvPr>
            <p:ph type="sldNum" sz="quarter" idx="12"/>
          </p:nvPr>
        </p:nvSpPr>
        <p:spPr/>
        <p:txBody>
          <a:bodyPr/>
          <a:lstStyle/>
          <a:p>
            <a:fld id="{D4E97577-F91F-0E47-B56F-E20EDA971048}" type="slidenum">
              <a:rPr lang="en-GB" smtClean="0"/>
              <a:t>‹#›</a:t>
            </a:fld>
            <a:endParaRPr lang="en-GB"/>
          </a:p>
        </p:txBody>
      </p:sp>
    </p:spTree>
    <p:extLst>
      <p:ext uri="{BB962C8B-B14F-4D97-AF65-F5344CB8AC3E}">
        <p14:creationId xmlns:p14="http://schemas.microsoft.com/office/powerpoint/2010/main" val="262677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CEE9C-F127-2F46-B9E7-8C825413C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A2A53F-612D-1F43-AD0E-C64F1BCB8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9B77D9-EA0F-034E-86D4-DFBC9AF87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D5227-B1D0-1643-8C1E-0C42A50EA829}" type="datetimeFigureOut">
              <a:rPr lang="en-GB" smtClean="0"/>
              <a:t>01/04/2022</a:t>
            </a:fld>
            <a:endParaRPr lang="en-GB"/>
          </a:p>
        </p:txBody>
      </p:sp>
      <p:sp>
        <p:nvSpPr>
          <p:cNvPr id="5" name="Footer Placeholder 4">
            <a:extLst>
              <a:ext uri="{FF2B5EF4-FFF2-40B4-BE49-F238E27FC236}">
                <a16:creationId xmlns:a16="http://schemas.microsoft.com/office/drawing/2014/main" id="{94CF69D7-6E39-1E4D-A4EB-A64EF4986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31B578-4A11-1441-85CE-330FFC824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7577-F91F-0E47-B56F-E20EDA971048}" type="slidenum">
              <a:rPr lang="en-GB" smtClean="0"/>
              <a:t>‹#›</a:t>
            </a:fld>
            <a:endParaRPr lang="en-GB"/>
          </a:p>
        </p:txBody>
      </p:sp>
    </p:spTree>
    <p:extLst>
      <p:ext uri="{BB962C8B-B14F-4D97-AF65-F5344CB8AC3E}">
        <p14:creationId xmlns:p14="http://schemas.microsoft.com/office/powerpoint/2010/main" val="39222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03B9-4C02-5E43-B345-EF80BA00E759}"/>
              </a:ext>
            </a:extLst>
          </p:cNvPr>
          <p:cNvSpPr>
            <a:spLocks noGrp="1"/>
          </p:cNvSpPr>
          <p:nvPr>
            <p:ph type="ctrTitle"/>
          </p:nvPr>
        </p:nvSpPr>
        <p:spPr/>
        <p:txBody>
          <a:bodyPr/>
          <a:lstStyle/>
          <a:p>
            <a:r>
              <a:rPr lang="en-GB" dirty="0"/>
              <a:t>Delivery Monkey App</a:t>
            </a:r>
          </a:p>
        </p:txBody>
      </p:sp>
      <p:sp>
        <p:nvSpPr>
          <p:cNvPr id="3" name="Subtitle 2">
            <a:extLst>
              <a:ext uri="{FF2B5EF4-FFF2-40B4-BE49-F238E27FC236}">
                <a16:creationId xmlns:a16="http://schemas.microsoft.com/office/drawing/2014/main" id="{910FCCA5-8070-A146-99A4-4823EED0DCC9}"/>
              </a:ext>
            </a:extLst>
          </p:cNvPr>
          <p:cNvSpPr>
            <a:spLocks noGrp="1"/>
          </p:cNvSpPr>
          <p:nvPr>
            <p:ph type="subTitle" idx="1"/>
          </p:nvPr>
        </p:nvSpPr>
        <p:spPr/>
        <p:txBody>
          <a:bodyPr/>
          <a:lstStyle/>
          <a:p>
            <a:r>
              <a:rPr lang="en-GB" dirty="0"/>
              <a:t>The online shopping database management</a:t>
            </a:r>
          </a:p>
        </p:txBody>
      </p:sp>
    </p:spTree>
    <p:extLst>
      <p:ext uri="{BB962C8B-B14F-4D97-AF65-F5344CB8AC3E}">
        <p14:creationId xmlns:p14="http://schemas.microsoft.com/office/powerpoint/2010/main" val="159638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29E9-EEE3-0E48-B254-E651926BF767}"/>
              </a:ext>
            </a:extLst>
          </p:cNvPr>
          <p:cNvSpPr>
            <a:spLocks noGrp="1"/>
          </p:cNvSpPr>
          <p:nvPr>
            <p:ph type="title"/>
          </p:nvPr>
        </p:nvSpPr>
        <p:spPr/>
        <p:txBody>
          <a:bodyPr/>
          <a:lstStyle/>
          <a:p>
            <a:pPr algn="ctr"/>
            <a:r>
              <a:rPr lang="en-GB" dirty="0"/>
              <a:t>EER-Diagram</a:t>
            </a:r>
          </a:p>
        </p:txBody>
      </p:sp>
      <p:pic>
        <p:nvPicPr>
          <p:cNvPr id="5" name="Content Placeholder 4">
            <a:extLst>
              <a:ext uri="{FF2B5EF4-FFF2-40B4-BE49-F238E27FC236}">
                <a16:creationId xmlns:a16="http://schemas.microsoft.com/office/drawing/2014/main" id="{BC16938B-869C-0E4B-A41C-30E35CAD5588}"/>
              </a:ext>
            </a:extLst>
          </p:cNvPr>
          <p:cNvPicPr>
            <a:picLocks noGrp="1" noChangeAspect="1"/>
          </p:cNvPicPr>
          <p:nvPr>
            <p:ph idx="1"/>
          </p:nvPr>
        </p:nvPicPr>
        <p:blipFill>
          <a:blip r:embed="rId2"/>
          <a:stretch>
            <a:fillRect/>
          </a:stretch>
        </p:blipFill>
        <p:spPr>
          <a:xfrm>
            <a:off x="224852" y="1825624"/>
            <a:ext cx="11707318" cy="5032375"/>
          </a:xfrm>
        </p:spPr>
      </p:pic>
    </p:spTree>
    <p:extLst>
      <p:ext uri="{BB962C8B-B14F-4D97-AF65-F5344CB8AC3E}">
        <p14:creationId xmlns:p14="http://schemas.microsoft.com/office/powerpoint/2010/main" val="190405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005-B8A7-4849-AEA1-46832F7FE15D}"/>
              </a:ext>
            </a:extLst>
          </p:cNvPr>
          <p:cNvSpPr>
            <a:spLocks noGrp="1"/>
          </p:cNvSpPr>
          <p:nvPr>
            <p:ph type="title"/>
          </p:nvPr>
        </p:nvSpPr>
        <p:spPr/>
        <p:txBody>
          <a:bodyPr/>
          <a:lstStyle/>
          <a:p>
            <a:pPr algn="ctr"/>
            <a:r>
              <a:rPr lang="en-GB" dirty="0"/>
              <a:t>Grocery </a:t>
            </a:r>
            <a:r>
              <a:rPr lang="en-GB"/>
              <a:t>- Hopping</a:t>
            </a:r>
            <a:endParaRPr lang="en-GB" dirty="0"/>
          </a:p>
        </p:txBody>
      </p:sp>
      <p:sp>
        <p:nvSpPr>
          <p:cNvPr id="3" name="Content Placeholder 2">
            <a:extLst>
              <a:ext uri="{FF2B5EF4-FFF2-40B4-BE49-F238E27FC236}">
                <a16:creationId xmlns:a16="http://schemas.microsoft.com/office/drawing/2014/main" id="{7E6DB15B-ADDA-6B48-B9FA-048B6AB5EC39}"/>
              </a:ext>
            </a:extLst>
          </p:cNvPr>
          <p:cNvSpPr>
            <a:spLocks noGrp="1"/>
          </p:cNvSpPr>
          <p:nvPr>
            <p:ph idx="1"/>
          </p:nvPr>
        </p:nvSpPr>
        <p:spPr/>
        <p:txBody>
          <a:bodyPr/>
          <a:lstStyle/>
          <a:p>
            <a:r>
              <a:rPr lang="en-GB" dirty="0"/>
              <a:t>This database design is a method for people that can’t go shopping because no free time from their schedule is always busy, it helps them to manage time for study and work, the supermarket supply online orders, the concept creates a small job for agent-delivery but require supermarket employees approval.</a:t>
            </a:r>
          </a:p>
          <a:p>
            <a:endParaRPr lang="en-GB" dirty="0"/>
          </a:p>
        </p:txBody>
      </p:sp>
    </p:spTree>
    <p:extLst>
      <p:ext uri="{BB962C8B-B14F-4D97-AF65-F5344CB8AC3E}">
        <p14:creationId xmlns:p14="http://schemas.microsoft.com/office/powerpoint/2010/main" val="176717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679F-0E0E-D54D-94EC-8E0479F68767}"/>
              </a:ext>
            </a:extLst>
          </p:cNvPr>
          <p:cNvSpPr>
            <a:spLocks noGrp="1"/>
          </p:cNvSpPr>
          <p:nvPr>
            <p:ph type="title"/>
          </p:nvPr>
        </p:nvSpPr>
        <p:spPr/>
        <p:txBody>
          <a:bodyPr/>
          <a:lstStyle/>
          <a:p>
            <a:pPr algn="ctr"/>
            <a:r>
              <a:rPr lang="en-GB" dirty="0"/>
              <a:t>Grocery - Diagram </a:t>
            </a:r>
          </a:p>
        </p:txBody>
      </p:sp>
      <p:sp>
        <p:nvSpPr>
          <p:cNvPr id="4" name="Rounded Rectangle 3">
            <a:extLst>
              <a:ext uri="{FF2B5EF4-FFF2-40B4-BE49-F238E27FC236}">
                <a16:creationId xmlns:a16="http://schemas.microsoft.com/office/drawing/2014/main" id="{4C80087B-D5CF-FA4E-B9F3-09807DDCEF9D}"/>
              </a:ext>
            </a:extLst>
          </p:cNvPr>
          <p:cNvSpPr/>
          <p:nvPr/>
        </p:nvSpPr>
        <p:spPr>
          <a:xfrm>
            <a:off x="1469037" y="2038662"/>
            <a:ext cx="152899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Customer</a:t>
            </a:r>
          </a:p>
        </p:txBody>
      </p:sp>
      <p:sp>
        <p:nvSpPr>
          <p:cNvPr id="5" name="Rounded Rectangle 4">
            <a:extLst>
              <a:ext uri="{FF2B5EF4-FFF2-40B4-BE49-F238E27FC236}">
                <a16:creationId xmlns:a16="http://schemas.microsoft.com/office/drawing/2014/main" id="{AE5AC2C8-14B5-664C-89A5-4D936BD390CB}"/>
              </a:ext>
            </a:extLst>
          </p:cNvPr>
          <p:cNvSpPr/>
          <p:nvPr/>
        </p:nvSpPr>
        <p:spPr>
          <a:xfrm>
            <a:off x="6220917" y="2038662"/>
            <a:ext cx="152899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Employee</a:t>
            </a:r>
          </a:p>
        </p:txBody>
      </p:sp>
      <p:sp>
        <p:nvSpPr>
          <p:cNvPr id="6" name="Rounded Rectangle 5">
            <a:extLst>
              <a:ext uri="{FF2B5EF4-FFF2-40B4-BE49-F238E27FC236}">
                <a16:creationId xmlns:a16="http://schemas.microsoft.com/office/drawing/2014/main" id="{A930E459-8066-9849-8528-32CB34B31C52}"/>
              </a:ext>
            </a:extLst>
          </p:cNvPr>
          <p:cNvSpPr/>
          <p:nvPr/>
        </p:nvSpPr>
        <p:spPr>
          <a:xfrm>
            <a:off x="9824804" y="3691677"/>
            <a:ext cx="152899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Agent</a:t>
            </a:r>
          </a:p>
        </p:txBody>
      </p:sp>
      <p:sp>
        <p:nvSpPr>
          <p:cNvPr id="7" name="Rounded Rectangle 6">
            <a:extLst>
              <a:ext uri="{FF2B5EF4-FFF2-40B4-BE49-F238E27FC236}">
                <a16:creationId xmlns:a16="http://schemas.microsoft.com/office/drawing/2014/main" id="{BBAB0A23-78FC-8D44-B5FB-5F1A282D713B}"/>
              </a:ext>
            </a:extLst>
          </p:cNvPr>
          <p:cNvSpPr/>
          <p:nvPr/>
        </p:nvSpPr>
        <p:spPr>
          <a:xfrm>
            <a:off x="1489022" y="3691677"/>
            <a:ext cx="153899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a:t>
            </a:r>
          </a:p>
        </p:txBody>
      </p:sp>
      <p:sp>
        <p:nvSpPr>
          <p:cNvPr id="8" name="Oval 7">
            <a:extLst>
              <a:ext uri="{FF2B5EF4-FFF2-40B4-BE49-F238E27FC236}">
                <a16:creationId xmlns:a16="http://schemas.microsoft.com/office/drawing/2014/main" id="{4C48C2DE-5ACA-5149-8CC9-C2F8187ECA34}"/>
              </a:ext>
            </a:extLst>
          </p:cNvPr>
          <p:cNvSpPr/>
          <p:nvPr/>
        </p:nvSpPr>
        <p:spPr>
          <a:xfrm>
            <a:off x="3792511" y="3691677"/>
            <a:ext cx="233846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Delivery-Order</a:t>
            </a:r>
          </a:p>
        </p:txBody>
      </p:sp>
      <p:cxnSp>
        <p:nvCxnSpPr>
          <p:cNvPr id="10" name="Straight Arrow Connector 9">
            <a:extLst>
              <a:ext uri="{FF2B5EF4-FFF2-40B4-BE49-F238E27FC236}">
                <a16:creationId xmlns:a16="http://schemas.microsoft.com/office/drawing/2014/main" id="{A1473B8C-36BB-D549-A457-13D20E9B83FD}"/>
              </a:ext>
            </a:extLst>
          </p:cNvPr>
          <p:cNvCxnSpPr>
            <a:cxnSpLocks/>
          </p:cNvCxnSpPr>
          <p:nvPr/>
        </p:nvCxnSpPr>
        <p:spPr>
          <a:xfrm>
            <a:off x="2833141" y="2495862"/>
            <a:ext cx="3377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83827DD-75DC-A148-97DE-BE08F7F77D9A}"/>
              </a:ext>
            </a:extLst>
          </p:cNvPr>
          <p:cNvSpPr/>
          <p:nvPr/>
        </p:nvSpPr>
        <p:spPr>
          <a:xfrm>
            <a:off x="6721840" y="4348598"/>
            <a:ext cx="233846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Approval-Delivery</a:t>
            </a:r>
          </a:p>
        </p:txBody>
      </p:sp>
      <p:sp>
        <p:nvSpPr>
          <p:cNvPr id="18" name="Rounded Rectangle 17">
            <a:extLst>
              <a:ext uri="{FF2B5EF4-FFF2-40B4-BE49-F238E27FC236}">
                <a16:creationId xmlns:a16="http://schemas.microsoft.com/office/drawing/2014/main" id="{08D3753B-8D62-DF42-BAEF-50A019F89063}"/>
              </a:ext>
            </a:extLst>
          </p:cNvPr>
          <p:cNvSpPr/>
          <p:nvPr/>
        </p:nvSpPr>
        <p:spPr>
          <a:xfrm>
            <a:off x="1489022" y="5307918"/>
            <a:ext cx="152899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payment</a:t>
            </a:r>
          </a:p>
        </p:txBody>
      </p:sp>
      <p:cxnSp>
        <p:nvCxnSpPr>
          <p:cNvPr id="19" name="Straight Arrow Connector 18">
            <a:extLst>
              <a:ext uri="{FF2B5EF4-FFF2-40B4-BE49-F238E27FC236}">
                <a16:creationId xmlns:a16="http://schemas.microsoft.com/office/drawing/2014/main" id="{47BC02E5-71F4-E24D-B1F5-76EC6F28E31C}"/>
              </a:ext>
            </a:extLst>
          </p:cNvPr>
          <p:cNvCxnSpPr>
            <a:cxnSpLocks/>
          </p:cNvCxnSpPr>
          <p:nvPr/>
        </p:nvCxnSpPr>
        <p:spPr>
          <a:xfrm>
            <a:off x="2233535" y="2953062"/>
            <a:ext cx="0" cy="738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560296-491F-EB49-8E45-53064511F89D}"/>
              </a:ext>
            </a:extLst>
          </p:cNvPr>
          <p:cNvCxnSpPr>
            <a:cxnSpLocks/>
          </p:cNvCxnSpPr>
          <p:nvPr/>
        </p:nvCxnSpPr>
        <p:spPr>
          <a:xfrm>
            <a:off x="9458793" y="3367787"/>
            <a:ext cx="354765" cy="536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1C8BB-D736-1449-BEC7-D01D58AAA431}"/>
              </a:ext>
            </a:extLst>
          </p:cNvPr>
          <p:cNvCxnSpPr>
            <a:cxnSpLocks/>
          </p:cNvCxnSpPr>
          <p:nvPr/>
        </p:nvCxnSpPr>
        <p:spPr>
          <a:xfrm flipV="1">
            <a:off x="2978049" y="4805798"/>
            <a:ext cx="3733796" cy="53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ECA235CE-A776-4E45-878B-A795E12D7242}"/>
              </a:ext>
            </a:extLst>
          </p:cNvPr>
          <p:cNvSpPr/>
          <p:nvPr/>
        </p:nvSpPr>
        <p:spPr>
          <a:xfrm>
            <a:off x="8114673" y="2453387"/>
            <a:ext cx="233846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Approval-agent</a:t>
            </a:r>
          </a:p>
        </p:txBody>
      </p:sp>
      <p:cxnSp>
        <p:nvCxnSpPr>
          <p:cNvPr id="28" name="Straight Arrow Connector 27">
            <a:extLst>
              <a:ext uri="{FF2B5EF4-FFF2-40B4-BE49-F238E27FC236}">
                <a16:creationId xmlns:a16="http://schemas.microsoft.com/office/drawing/2014/main" id="{403F4231-E463-2C42-B873-55A07E628CF7}"/>
              </a:ext>
            </a:extLst>
          </p:cNvPr>
          <p:cNvCxnSpPr>
            <a:cxnSpLocks/>
          </p:cNvCxnSpPr>
          <p:nvPr/>
        </p:nvCxnSpPr>
        <p:spPr>
          <a:xfrm flipH="1" flipV="1">
            <a:off x="7759911" y="2354016"/>
            <a:ext cx="682232" cy="23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554D1D-8902-A643-B2C1-480CD2788DEF}"/>
              </a:ext>
            </a:extLst>
          </p:cNvPr>
          <p:cNvCxnSpPr>
            <a:cxnSpLocks/>
          </p:cNvCxnSpPr>
          <p:nvPr/>
        </p:nvCxnSpPr>
        <p:spPr>
          <a:xfrm>
            <a:off x="2233535" y="4558410"/>
            <a:ext cx="0" cy="738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75ADD7A-C048-3541-9546-03321118C65C}"/>
              </a:ext>
            </a:extLst>
          </p:cNvPr>
          <p:cNvCxnSpPr>
            <a:cxnSpLocks/>
          </p:cNvCxnSpPr>
          <p:nvPr/>
        </p:nvCxnSpPr>
        <p:spPr>
          <a:xfrm flipH="1" flipV="1">
            <a:off x="2998033" y="2728211"/>
            <a:ext cx="1019331" cy="114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51215BE-5C3B-7540-8E02-F358046CD9A8}"/>
              </a:ext>
            </a:extLst>
          </p:cNvPr>
          <p:cNvCxnSpPr>
            <a:cxnSpLocks/>
          </p:cNvCxnSpPr>
          <p:nvPr/>
        </p:nvCxnSpPr>
        <p:spPr>
          <a:xfrm flipH="1">
            <a:off x="8881675" y="4348599"/>
            <a:ext cx="991844" cy="20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20C73D5-84E5-284B-819B-B0563F88D80D}"/>
              </a:ext>
            </a:extLst>
          </p:cNvPr>
          <p:cNvCxnSpPr>
            <a:cxnSpLocks/>
          </p:cNvCxnSpPr>
          <p:nvPr/>
        </p:nvCxnSpPr>
        <p:spPr>
          <a:xfrm flipH="1" flipV="1">
            <a:off x="6112865" y="4191798"/>
            <a:ext cx="1194214" cy="25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5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F89A-E846-D24F-9A46-4F9EE387C913}"/>
              </a:ext>
            </a:extLst>
          </p:cNvPr>
          <p:cNvSpPr>
            <a:spLocks noGrp="1"/>
          </p:cNvSpPr>
          <p:nvPr>
            <p:ph type="title"/>
          </p:nvPr>
        </p:nvSpPr>
        <p:spPr/>
        <p:txBody>
          <a:bodyPr/>
          <a:lstStyle/>
          <a:p>
            <a:pPr algn="ctr"/>
            <a:r>
              <a:rPr lang="en-GB" dirty="0"/>
              <a:t>Employees</a:t>
            </a:r>
          </a:p>
        </p:txBody>
      </p:sp>
      <p:sp>
        <p:nvSpPr>
          <p:cNvPr id="3" name="Content Placeholder 2">
            <a:extLst>
              <a:ext uri="{FF2B5EF4-FFF2-40B4-BE49-F238E27FC236}">
                <a16:creationId xmlns:a16="http://schemas.microsoft.com/office/drawing/2014/main" id="{8625F041-838D-3F42-806B-D90DB619585E}"/>
              </a:ext>
            </a:extLst>
          </p:cNvPr>
          <p:cNvSpPr>
            <a:spLocks noGrp="1"/>
          </p:cNvSpPr>
          <p:nvPr>
            <p:ph idx="1"/>
          </p:nvPr>
        </p:nvSpPr>
        <p:spPr/>
        <p:txBody>
          <a:bodyPr/>
          <a:lstStyle/>
          <a:p>
            <a:r>
              <a:rPr lang="en-GB" dirty="0"/>
              <a:t>The employee have two responsibility</a:t>
            </a:r>
          </a:p>
          <a:p>
            <a:pPr marL="514350" indent="-514350">
              <a:buAutoNum type="arabicPeriod"/>
            </a:pPr>
            <a:r>
              <a:rPr lang="en-GB" dirty="0"/>
              <a:t>When customer registered it’s require to choice any employee because if you have any issues of products that you order contact he/she.</a:t>
            </a:r>
          </a:p>
          <a:p>
            <a:pPr marL="514350" indent="-514350">
              <a:buAutoNum type="arabicPeriod"/>
            </a:pPr>
            <a:r>
              <a:rPr lang="en-GB" dirty="0"/>
              <a:t>Agent require employee approval for he/she to be granted delivery any orders.</a:t>
            </a:r>
          </a:p>
        </p:txBody>
      </p:sp>
    </p:spTree>
    <p:extLst>
      <p:ext uri="{BB962C8B-B14F-4D97-AF65-F5344CB8AC3E}">
        <p14:creationId xmlns:p14="http://schemas.microsoft.com/office/powerpoint/2010/main" val="16992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86B4-AF1E-F443-877C-DF86CDEAB1C1}"/>
              </a:ext>
            </a:extLst>
          </p:cNvPr>
          <p:cNvSpPr>
            <a:spLocks noGrp="1"/>
          </p:cNvSpPr>
          <p:nvPr>
            <p:ph type="title"/>
          </p:nvPr>
        </p:nvSpPr>
        <p:spPr/>
        <p:txBody>
          <a:bodyPr/>
          <a:lstStyle/>
          <a:p>
            <a:pPr algn="ctr"/>
            <a:r>
              <a:rPr lang="en-GB" dirty="0"/>
              <a:t>Entities of the employee</a:t>
            </a:r>
          </a:p>
        </p:txBody>
      </p:sp>
      <p:sp>
        <p:nvSpPr>
          <p:cNvPr id="3" name="Content Placeholder 2">
            <a:extLst>
              <a:ext uri="{FF2B5EF4-FFF2-40B4-BE49-F238E27FC236}">
                <a16:creationId xmlns:a16="http://schemas.microsoft.com/office/drawing/2014/main" id="{0B256B5B-1837-4541-844B-B04814C6E81E}"/>
              </a:ext>
            </a:extLst>
          </p:cNvPr>
          <p:cNvSpPr>
            <a:spLocks noGrp="1"/>
          </p:cNvSpPr>
          <p:nvPr>
            <p:ph idx="1"/>
          </p:nvPr>
        </p:nvSpPr>
        <p:spPr/>
        <p:txBody>
          <a:bodyPr>
            <a:normAutofit/>
          </a:bodyPr>
          <a:lstStyle/>
          <a:p>
            <a:r>
              <a:rPr lang="en-GB" sz="1800" dirty="0">
                <a:latin typeface="Arial" panose="020B0604020202020204" pitchFamily="34" charset="0"/>
                <a:cs typeface="Arial" panose="020B0604020202020204" pitchFamily="34" charset="0"/>
              </a:rPr>
              <a:t>Employee: new register</a:t>
            </a:r>
          </a:p>
          <a:p>
            <a:r>
              <a:rPr lang="en-GB" sz="1800" dirty="0">
                <a:latin typeface="Arial" panose="020B0604020202020204" pitchFamily="34" charset="0"/>
                <a:cs typeface="Arial" panose="020B0604020202020204" pitchFamily="34" charset="0"/>
              </a:rPr>
              <a:t>Address: enable for multiple keep the old address</a:t>
            </a:r>
          </a:p>
          <a:p>
            <a:r>
              <a:rPr lang="en-GB" sz="1800" dirty="0">
                <a:latin typeface="Arial" panose="020B0604020202020204" pitchFamily="34" charset="0"/>
                <a:cs typeface="Arial" panose="020B0604020202020204" pitchFamily="34" charset="0"/>
              </a:rPr>
              <a:t>Two department entities: Current-department and Department, related ability to change department also keep the old</a:t>
            </a:r>
          </a:p>
          <a:p>
            <a:r>
              <a:rPr lang="en-GB" sz="1800" dirty="0">
                <a:latin typeface="Arial" panose="020B0604020202020204" pitchFamily="34" charset="0"/>
                <a:cs typeface="Arial" panose="020B0604020202020204" pitchFamily="34" charset="0"/>
              </a:rPr>
              <a:t>Education: the employee education record</a:t>
            </a:r>
          </a:p>
          <a:p>
            <a:r>
              <a:rPr lang="en-GB" sz="1800" dirty="0">
                <a:latin typeface="Arial" panose="020B0604020202020204" pitchFamily="34" charset="0"/>
                <a:cs typeface="Arial" panose="020B0604020202020204" pitchFamily="34" charset="0"/>
              </a:rPr>
              <a:t>Medical: check all health of the employees every three months </a:t>
            </a:r>
          </a:p>
          <a:p>
            <a:r>
              <a:rPr lang="en-GB" sz="1800" dirty="0">
                <a:latin typeface="Arial" panose="020B0604020202020204" pitchFamily="34" charset="0"/>
                <a:cs typeface="Arial" panose="020B0604020202020204" pitchFamily="34" charset="0"/>
              </a:rPr>
              <a:t>Attendance: presented in office</a:t>
            </a:r>
          </a:p>
          <a:p>
            <a:r>
              <a:rPr lang="en-GB" sz="1800" dirty="0">
                <a:latin typeface="Arial" panose="020B0604020202020204" pitchFamily="34" charset="0"/>
                <a:cs typeface="Arial" panose="020B0604020202020204" pitchFamily="34" charset="0"/>
              </a:rPr>
              <a:t>Bank: account details for payment</a:t>
            </a:r>
          </a:p>
          <a:p>
            <a:r>
              <a:rPr lang="en-GB" sz="1800" dirty="0">
                <a:latin typeface="Arial" panose="020B0604020202020204" pitchFamily="34" charset="0"/>
                <a:cs typeface="Arial" panose="020B0604020202020204" pitchFamily="34" charset="0"/>
              </a:rPr>
              <a:t>Salary: keep the record of monthly payment</a:t>
            </a:r>
          </a:p>
          <a:p>
            <a:r>
              <a:rPr lang="en-GB" sz="1800" dirty="0">
                <a:latin typeface="Arial" panose="020B0604020202020204" pitchFamily="34" charset="0"/>
                <a:cs typeface="Arial" panose="020B0604020202020204" pitchFamily="34" charset="0"/>
              </a:rPr>
              <a:t>Holiday-Leave: any leave require record</a:t>
            </a:r>
          </a:p>
          <a:p>
            <a:r>
              <a:rPr lang="en-GB" sz="1800" dirty="0">
                <a:latin typeface="Arial" panose="020B0604020202020204" pitchFamily="34" charset="0"/>
                <a:cs typeface="Arial" panose="020B0604020202020204" pitchFamily="34" charset="0"/>
              </a:rPr>
              <a:t>Loan: Education improvement</a:t>
            </a:r>
          </a:p>
          <a:p>
            <a:r>
              <a:rPr lang="en-GB" sz="1800" dirty="0">
                <a:latin typeface="Arial" panose="020B0604020202020204" pitchFamily="34" charset="0"/>
                <a:cs typeface="Arial" panose="020B0604020202020204" pitchFamily="34" charset="0"/>
              </a:rPr>
              <a:t>Loan-return: record the loan-return</a:t>
            </a:r>
          </a:p>
        </p:txBody>
      </p:sp>
    </p:spTree>
    <p:extLst>
      <p:ext uri="{BB962C8B-B14F-4D97-AF65-F5344CB8AC3E}">
        <p14:creationId xmlns:p14="http://schemas.microsoft.com/office/powerpoint/2010/main" val="353825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7AE2-DDF5-EA4B-AA44-9E42A82AC5E2}"/>
              </a:ext>
            </a:extLst>
          </p:cNvPr>
          <p:cNvSpPr>
            <a:spLocks noGrp="1"/>
          </p:cNvSpPr>
          <p:nvPr>
            <p:ph type="title"/>
          </p:nvPr>
        </p:nvSpPr>
        <p:spPr/>
        <p:txBody>
          <a:bodyPr/>
          <a:lstStyle/>
          <a:p>
            <a:pPr algn="ctr"/>
            <a:r>
              <a:rPr lang="en-GB" dirty="0"/>
              <a:t>Customer’s</a:t>
            </a:r>
          </a:p>
        </p:txBody>
      </p:sp>
      <p:sp>
        <p:nvSpPr>
          <p:cNvPr id="3" name="Content Placeholder 2">
            <a:extLst>
              <a:ext uri="{FF2B5EF4-FFF2-40B4-BE49-F238E27FC236}">
                <a16:creationId xmlns:a16="http://schemas.microsoft.com/office/drawing/2014/main" id="{7702F78E-D012-6E47-BB86-9012D232D481}"/>
              </a:ext>
            </a:extLst>
          </p:cNvPr>
          <p:cNvSpPr>
            <a:spLocks noGrp="1"/>
          </p:cNvSpPr>
          <p:nvPr>
            <p:ph idx="1"/>
          </p:nvPr>
        </p:nvSpPr>
        <p:spPr/>
        <p:txBody>
          <a:bodyPr/>
          <a:lstStyle/>
          <a:p>
            <a:pPr marL="0" indent="0">
              <a:buNone/>
            </a:pPr>
            <a:r>
              <a:rPr lang="en-GB" dirty="0"/>
              <a:t>The customer register before order any product after the pay for the product then it can be delivery by the agent.</a:t>
            </a:r>
          </a:p>
          <a:p>
            <a:pPr marL="0" indent="0">
              <a:buNone/>
            </a:pPr>
            <a:endParaRPr lang="en-GB" dirty="0"/>
          </a:p>
        </p:txBody>
      </p:sp>
    </p:spTree>
    <p:extLst>
      <p:ext uri="{BB962C8B-B14F-4D97-AF65-F5344CB8AC3E}">
        <p14:creationId xmlns:p14="http://schemas.microsoft.com/office/powerpoint/2010/main" val="106123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F08F-C3AF-8348-91E0-9670975364D3}"/>
              </a:ext>
            </a:extLst>
          </p:cNvPr>
          <p:cNvSpPr>
            <a:spLocks noGrp="1"/>
          </p:cNvSpPr>
          <p:nvPr>
            <p:ph type="title"/>
          </p:nvPr>
        </p:nvSpPr>
        <p:spPr/>
        <p:txBody>
          <a:bodyPr/>
          <a:lstStyle/>
          <a:p>
            <a:r>
              <a:rPr lang="en-GB" dirty="0"/>
              <a:t>Entities of the customer’s </a:t>
            </a:r>
          </a:p>
        </p:txBody>
      </p:sp>
      <p:sp>
        <p:nvSpPr>
          <p:cNvPr id="3" name="Content Placeholder 2">
            <a:extLst>
              <a:ext uri="{FF2B5EF4-FFF2-40B4-BE49-F238E27FC236}">
                <a16:creationId xmlns:a16="http://schemas.microsoft.com/office/drawing/2014/main" id="{B4CAFBD1-8CCB-4F48-8707-AEEF3DFE0DFF}"/>
              </a:ext>
            </a:extLst>
          </p:cNvPr>
          <p:cNvSpPr>
            <a:spLocks noGrp="1"/>
          </p:cNvSpPr>
          <p:nvPr>
            <p:ph idx="1"/>
          </p:nvPr>
        </p:nvSpPr>
        <p:spPr/>
        <p:txBody>
          <a:bodyPr>
            <a:normAutofit lnSpcReduction="10000"/>
          </a:bodyPr>
          <a:lstStyle/>
          <a:p>
            <a:r>
              <a:rPr lang="en-GB" dirty="0"/>
              <a:t>Customer: new register</a:t>
            </a:r>
          </a:p>
          <a:p>
            <a:r>
              <a:rPr lang="en-GB" dirty="0"/>
              <a:t>Address: </a:t>
            </a:r>
            <a:r>
              <a:rPr lang="en-GB" dirty="0">
                <a:latin typeface="Arial" panose="020B0604020202020204" pitchFamily="34" charset="0"/>
                <a:cs typeface="Arial" panose="020B0604020202020204" pitchFamily="34" charset="0"/>
              </a:rPr>
              <a:t>enable for multiple keep the old address</a:t>
            </a:r>
          </a:p>
          <a:p>
            <a:r>
              <a:rPr lang="en-GB" dirty="0"/>
              <a:t>Order: items in pending status</a:t>
            </a:r>
          </a:p>
          <a:p>
            <a:r>
              <a:rPr lang="en-GB" dirty="0"/>
              <a:t>Product: the collection items</a:t>
            </a:r>
          </a:p>
          <a:p>
            <a:r>
              <a:rPr lang="en-GB" dirty="0"/>
              <a:t>Category: set of classes product in sequence</a:t>
            </a:r>
          </a:p>
          <a:p>
            <a:r>
              <a:rPr lang="en-GB" dirty="0"/>
              <a:t>Product-Price: items price</a:t>
            </a:r>
          </a:p>
          <a:p>
            <a:r>
              <a:rPr lang="en-GB" dirty="0"/>
              <a:t>Order-Detail: information of the order product </a:t>
            </a:r>
          </a:p>
          <a:p>
            <a:r>
              <a:rPr lang="en-GB" dirty="0"/>
              <a:t>Order-detail-delivery: the product will be collected by the customer</a:t>
            </a:r>
          </a:p>
          <a:p>
            <a:r>
              <a:rPr lang="en-GB" dirty="0"/>
              <a:t>Payment: Items it’s being payed</a:t>
            </a:r>
          </a:p>
          <a:p>
            <a:endParaRPr lang="en-GB" dirty="0"/>
          </a:p>
        </p:txBody>
      </p:sp>
    </p:spTree>
    <p:extLst>
      <p:ext uri="{BB962C8B-B14F-4D97-AF65-F5344CB8AC3E}">
        <p14:creationId xmlns:p14="http://schemas.microsoft.com/office/powerpoint/2010/main" val="423146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D4C0-5C48-F54C-B685-3D15796665EA}"/>
              </a:ext>
            </a:extLst>
          </p:cNvPr>
          <p:cNvSpPr>
            <a:spLocks noGrp="1"/>
          </p:cNvSpPr>
          <p:nvPr>
            <p:ph type="title"/>
          </p:nvPr>
        </p:nvSpPr>
        <p:spPr/>
        <p:txBody>
          <a:bodyPr/>
          <a:lstStyle/>
          <a:p>
            <a:pPr algn="ctr"/>
            <a:r>
              <a:rPr lang="en-GB" dirty="0"/>
              <a:t>Agents</a:t>
            </a:r>
          </a:p>
        </p:txBody>
      </p:sp>
      <p:sp>
        <p:nvSpPr>
          <p:cNvPr id="3" name="Content Placeholder 2">
            <a:extLst>
              <a:ext uri="{FF2B5EF4-FFF2-40B4-BE49-F238E27FC236}">
                <a16:creationId xmlns:a16="http://schemas.microsoft.com/office/drawing/2014/main" id="{DDFDB395-2B7B-B946-BDAD-61C3CE0C4439}"/>
              </a:ext>
            </a:extLst>
          </p:cNvPr>
          <p:cNvSpPr>
            <a:spLocks noGrp="1"/>
          </p:cNvSpPr>
          <p:nvPr>
            <p:ph idx="1"/>
          </p:nvPr>
        </p:nvSpPr>
        <p:spPr/>
        <p:txBody>
          <a:bodyPr/>
          <a:lstStyle/>
          <a:p>
            <a:r>
              <a:rPr lang="en-GB" dirty="0"/>
              <a:t>The register for delivery any product that is order by the customer’s before then it most be approval by the employee. </a:t>
            </a:r>
          </a:p>
          <a:p>
            <a:r>
              <a:rPr lang="en-GB" dirty="0"/>
              <a:t>The active status pending waiting for approval.</a:t>
            </a:r>
          </a:p>
        </p:txBody>
      </p:sp>
    </p:spTree>
    <p:extLst>
      <p:ext uri="{BB962C8B-B14F-4D97-AF65-F5344CB8AC3E}">
        <p14:creationId xmlns:p14="http://schemas.microsoft.com/office/powerpoint/2010/main" val="290214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9772-D189-4244-A738-A53C0DF8738B}"/>
              </a:ext>
            </a:extLst>
          </p:cNvPr>
          <p:cNvSpPr>
            <a:spLocks noGrp="1"/>
          </p:cNvSpPr>
          <p:nvPr>
            <p:ph type="title"/>
          </p:nvPr>
        </p:nvSpPr>
        <p:spPr/>
        <p:txBody>
          <a:bodyPr/>
          <a:lstStyle/>
          <a:p>
            <a:pPr algn="ctr"/>
            <a:r>
              <a:rPr lang="en-GB" dirty="0"/>
              <a:t>Entities of the agents</a:t>
            </a:r>
          </a:p>
        </p:txBody>
      </p:sp>
      <p:sp>
        <p:nvSpPr>
          <p:cNvPr id="3" name="Content Placeholder 2">
            <a:extLst>
              <a:ext uri="{FF2B5EF4-FFF2-40B4-BE49-F238E27FC236}">
                <a16:creationId xmlns:a16="http://schemas.microsoft.com/office/drawing/2014/main" id="{C702C0F8-1075-0947-84D6-407C667FD90E}"/>
              </a:ext>
            </a:extLst>
          </p:cNvPr>
          <p:cNvSpPr>
            <a:spLocks noGrp="1"/>
          </p:cNvSpPr>
          <p:nvPr>
            <p:ph idx="1"/>
          </p:nvPr>
        </p:nvSpPr>
        <p:spPr/>
        <p:txBody>
          <a:bodyPr/>
          <a:lstStyle/>
          <a:p>
            <a:r>
              <a:rPr lang="en-GB" dirty="0"/>
              <a:t>Agent: new register</a:t>
            </a:r>
          </a:p>
          <a:p>
            <a:r>
              <a:rPr lang="en-GB" dirty="0"/>
              <a:t>Address: </a:t>
            </a:r>
            <a:r>
              <a:rPr lang="en-GB" dirty="0">
                <a:latin typeface="Arial" panose="020B0604020202020204" pitchFamily="34" charset="0"/>
                <a:cs typeface="Arial" panose="020B0604020202020204" pitchFamily="34" charset="0"/>
              </a:rPr>
              <a:t>enable for multiple keep the old address</a:t>
            </a:r>
          </a:p>
          <a:p>
            <a:r>
              <a:rPr lang="en-GB" dirty="0"/>
              <a:t>Agent-approval: employee grant permit</a:t>
            </a:r>
          </a:p>
          <a:p>
            <a:r>
              <a:rPr lang="en-GB"/>
              <a:t>Delivery: daily detail record</a:t>
            </a:r>
            <a:endParaRPr lang="en-GB" dirty="0"/>
          </a:p>
          <a:p>
            <a:r>
              <a:rPr lang="en-GB" dirty="0"/>
              <a:t>Payment: After delivered you receive payment</a:t>
            </a:r>
          </a:p>
        </p:txBody>
      </p:sp>
    </p:spTree>
    <p:extLst>
      <p:ext uri="{BB962C8B-B14F-4D97-AF65-F5344CB8AC3E}">
        <p14:creationId xmlns:p14="http://schemas.microsoft.com/office/powerpoint/2010/main" val="185092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359</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Delivery Monkey App</vt:lpstr>
      <vt:lpstr>Grocery - Hopping</vt:lpstr>
      <vt:lpstr>Grocery - Diagram </vt:lpstr>
      <vt:lpstr>Employees</vt:lpstr>
      <vt:lpstr>Entities of the employee</vt:lpstr>
      <vt:lpstr>Customer’s</vt:lpstr>
      <vt:lpstr>Entities of the customer’s </vt:lpstr>
      <vt:lpstr>Agents</vt:lpstr>
      <vt:lpstr>Entities of the agents</vt:lpstr>
      <vt:lpstr>EER-Diagram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104</cp:revision>
  <dcterms:created xsi:type="dcterms:W3CDTF">2022-03-28T08:14:54Z</dcterms:created>
  <dcterms:modified xsi:type="dcterms:W3CDTF">2022-04-01T22:06:54Z</dcterms:modified>
</cp:coreProperties>
</file>