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handoutMasterIdLst>
    <p:handoutMasterId r:id="rId29"/>
  </p:handoutMasterIdLst>
  <p:sldIdLst>
    <p:sldId id="256" r:id="rId5"/>
    <p:sldId id="266" r:id="rId6"/>
    <p:sldId id="299" r:id="rId7"/>
    <p:sldId id="323" r:id="rId8"/>
    <p:sldId id="300" r:id="rId9"/>
    <p:sldId id="321" r:id="rId10"/>
    <p:sldId id="322" r:id="rId11"/>
    <p:sldId id="324" r:id="rId12"/>
    <p:sldId id="320" r:id="rId13"/>
    <p:sldId id="325" r:id="rId14"/>
    <p:sldId id="309" r:id="rId15"/>
    <p:sldId id="310" r:id="rId16"/>
    <p:sldId id="311" r:id="rId17"/>
    <p:sldId id="313" r:id="rId18"/>
    <p:sldId id="326" r:id="rId19"/>
    <p:sldId id="312" r:id="rId20"/>
    <p:sldId id="314" r:id="rId21"/>
    <p:sldId id="316" r:id="rId22"/>
    <p:sldId id="327" r:id="rId23"/>
    <p:sldId id="317" r:id="rId24"/>
    <p:sldId id="318" r:id="rId25"/>
    <p:sldId id="288"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598" autoAdjust="0"/>
  </p:normalViewPr>
  <p:slideViewPr>
    <p:cSldViewPr snapToGrid="0">
      <p:cViewPr>
        <p:scale>
          <a:sx n="65" d="100"/>
          <a:sy n="65" d="100"/>
        </p:scale>
        <p:origin x="6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pPr/>
              <a:t>12/5/2023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pPr/>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pPr/>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pPr/>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pPr/>
              <a:t>1</a:t>
            </a:fld>
            <a:endParaRPr lang="en-US" dirty="0"/>
          </a:p>
        </p:txBody>
      </p:sp>
    </p:spTree>
    <p:extLst>
      <p:ext uri="{BB962C8B-B14F-4D97-AF65-F5344CB8AC3E}">
        <p14:creationId xmlns:p14="http://schemas.microsoft.com/office/powerpoint/2010/main" val="30317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pPr/>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pPr/>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pPr/>
              <a:t>22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pPr/>
              <a:t>23</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89697"/>
            <a:ext cx="5142653" cy="2466197"/>
          </a:xfrm>
        </p:spPr>
        <p:txBody>
          <a:bodyPr anchor="b" anchorCtr="0">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405105" y="3483912"/>
            <a:ext cx="5124177" cy="2484391"/>
          </a:xfrm>
        </p:spPr>
        <p:txBody>
          <a:bodyPr anchor="ctr" anchorCtr="0">
            <a:noAutofit/>
          </a:bodyPr>
          <a:lstStyle>
            <a:lvl1pPr marL="0" indent="0">
              <a:buNone/>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marL="0" indent="0" algn="ctr">
              <a:buNone/>
              <a:defRPr/>
            </a:lvl1pPr>
          </a:lstStyle>
          <a:p>
            <a:r>
              <a:rPr lang="en-US" dirty="0"/>
              <a:t>Click to add picture</a:t>
            </a:r>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8252642"/>
      </p:ext>
    </p:extLst>
  </p:cSld>
  <p:clrMapOvr>
    <a:masterClrMapping/>
  </p:clrMapOvr>
  <p:transition advClick="0" advTm="500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91440"/>
            <a:ext cx="10900146" cy="1115934"/>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1C84EF9E-6407-0DD3-7326-3E41B7FACC61}"/>
              </a:ext>
            </a:extLst>
          </p:cNvPr>
          <p:cNvSpPr>
            <a:spLocks noGrp="1"/>
          </p:cNvSpPr>
          <p:nvPr>
            <p:ph type="body" sz="quarter" idx="16" hasCustomPrompt="1"/>
          </p:nvPr>
        </p:nvSpPr>
        <p:spPr>
          <a:xfrm>
            <a:off x="642938" y="1741996"/>
            <a:ext cx="4727575" cy="641282"/>
          </a:xfrm>
        </p:spPr>
        <p:txBody>
          <a:bodyPr>
            <a:noAutofit/>
          </a:bodyPr>
          <a:lstStyle>
            <a:lvl1pPr marL="0" indent="0">
              <a:buNone/>
              <a:defRPr sz="2000"/>
            </a:lvl1pPr>
          </a:lstStyle>
          <a:p>
            <a:pPr lvl="0"/>
            <a:r>
              <a:rPr lang="en-US" dirty="0"/>
              <a:t>Click to add subtitle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p:nvPr>
        </p:nvSpPr>
        <p:spPr>
          <a:xfrm>
            <a:off x="648934" y="2422380"/>
            <a:ext cx="4721579" cy="3039917"/>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6">
            <a:extLst>
              <a:ext uri="{FF2B5EF4-FFF2-40B4-BE49-F238E27FC236}">
                <a16:creationId xmlns:a16="http://schemas.microsoft.com/office/drawing/2014/main" id="{55C877DC-6425-8E5B-A605-80E02348F5E9}"/>
              </a:ext>
            </a:extLst>
          </p:cNvPr>
          <p:cNvSpPr>
            <a:spLocks noGrp="1"/>
          </p:cNvSpPr>
          <p:nvPr>
            <p:ph type="body" sz="quarter" idx="17" hasCustomPrompt="1"/>
          </p:nvPr>
        </p:nvSpPr>
        <p:spPr>
          <a:xfrm>
            <a:off x="6099008" y="1741996"/>
            <a:ext cx="4727575" cy="641282"/>
          </a:xfrm>
        </p:spPr>
        <p:txBody>
          <a:bodyPr>
            <a:noAutofit/>
          </a:bodyPr>
          <a:lstStyle>
            <a:lvl1pPr marL="0" indent="0">
              <a:buNone/>
              <a:defRPr sz="2000"/>
            </a:lvl1pPr>
          </a:lstStyle>
          <a:p>
            <a:pPr lvl="0"/>
            <a:r>
              <a:rPr lang="en-US" dirty="0"/>
              <a:t>Click to add subtitle</a:t>
            </a:r>
          </a:p>
        </p:txBody>
      </p:sp>
      <p:sp>
        <p:nvSpPr>
          <p:cNvPr id="15" name="Content Placeholder 2">
            <a:extLst>
              <a:ext uri="{FF2B5EF4-FFF2-40B4-BE49-F238E27FC236}">
                <a16:creationId xmlns:a16="http://schemas.microsoft.com/office/drawing/2014/main" id="{373713E4-B7E6-26C4-82F5-72DAAE26A687}"/>
              </a:ext>
            </a:extLst>
          </p:cNvPr>
          <p:cNvSpPr>
            <a:spLocks noGrp="1"/>
          </p:cNvSpPr>
          <p:nvPr>
            <p:ph sz="quarter" idx="14"/>
          </p:nvPr>
        </p:nvSpPr>
        <p:spPr>
          <a:xfrm>
            <a:off x="6105004" y="2422380"/>
            <a:ext cx="4721579" cy="3039917"/>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9/8/20XX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transition advClick="0" advTm="500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91440"/>
            <a:ext cx="10900146" cy="1115934"/>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20CFA06E-1C24-739A-1DD4-ED1433B34D89}"/>
              </a:ext>
            </a:extLst>
          </p:cNvPr>
          <p:cNvSpPr>
            <a:spLocks noGrp="1"/>
          </p:cNvSpPr>
          <p:nvPr>
            <p:ph type="body" sz="quarter" idx="19" hasCustomPrompt="1"/>
          </p:nvPr>
        </p:nvSpPr>
        <p:spPr>
          <a:xfrm>
            <a:off x="652646" y="1662661"/>
            <a:ext cx="3519028" cy="705291"/>
          </a:xfrm>
        </p:spPr>
        <p:txBody>
          <a:bodyPr>
            <a:noAutofit/>
          </a:bodyPr>
          <a:lstStyle>
            <a:lvl1pPr marL="0" indent="0">
              <a:buNone/>
              <a:defRPr sz="2000"/>
            </a:lvl1pPr>
          </a:lstStyle>
          <a:p>
            <a:pPr lvl="0"/>
            <a:r>
              <a:rPr lang="en-US" dirty="0"/>
              <a:t>Click to add subtitle</a:t>
            </a:r>
          </a:p>
        </p:txBody>
      </p:sp>
      <p:sp>
        <p:nvSpPr>
          <p:cNvPr id="14" name="Content Placeholder 2">
            <a:extLst>
              <a:ext uri="{FF2B5EF4-FFF2-40B4-BE49-F238E27FC236}">
                <a16:creationId xmlns:a16="http://schemas.microsoft.com/office/drawing/2014/main" id="{55A4DB05-126B-20BC-3602-90307F7E6801}"/>
              </a:ext>
            </a:extLst>
          </p:cNvPr>
          <p:cNvSpPr>
            <a:spLocks noGrp="1"/>
          </p:cNvSpPr>
          <p:nvPr>
            <p:ph sz="quarter" idx="14"/>
          </p:nvPr>
        </p:nvSpPr>
        <p:spPr>
          <a:xfrm>
            <a:off x="648935" y="2422380"/>
            <a:ext cx="3519028" cy="3194435"/>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6">
            <a:extLst>
              <a:ext uri="{FF2B5EF4-FFF2-40B4-BE49-F238E27FC236}">
                <a16:creationId xmlns:a16="http://schemas.microsoft.com/office/drawing/2014/main" id="{D0E27603-2204-A2C4-2745-EBCDAE1BD9B6}"/>
              </a:ext>
            </a:extLst>
          </p:cNvPr>
          <p:cNvSpPr>
            <a:spLocks noGrp="1"/>
          </p:cNvSpPr>
          <p:nvPr>
            <p:ph type="body" sz="quarter" idx="20" hasCustomPrompt="1"/>
          </p:nvPr>
        </p:nvSpPr>
        <p:spPr>
          <a:xfrm>
            <a:off x="4336486" y="1662661"/>
            <a:ext cx="3519028" cy="705291"/>
          </a:xfrm>
        </p:spPr>
        <p:txBody>
          <a:bodyPr>
            <a:noAutofit/>
          </a:bodyPr>
          <a:lstStyle>
            <a:lvl1pPr marL="0" indent="0">
              <a:buNone/>
              <a:defRPr sz="2000"/>
            </a:lvl1pPr>
          </a:lstStyle>
          <a:p>
            <a:pPr lvl="0"/>
            <a:r>
              <a:rPr lang="en-US" dirty="0"/>
              <a:t>Click to add subtitle</a:t>
            </a:r>
          </a:p>
        </p:txBody>
      </p:sp>
      <p:sp>
        <p:nvSpPr>
          <p:cNvPr id="15" name="Content Placeholder 2">
            <a:extLst>
              <a:ext uri="{FF2B5EF4-FFF2-40B4-BE49-F238E27FC236}">
                <a16:creationId xmlns:a16="http://schemas.microsoft.com/office/drawing/2014/main" id="{C79EA982-846E-2756-49D5-12FFC1EBC388}"/>
              </a:ext>
            </a:extLst>
          </p:cNvPr>
          <p:cNvSpPr>
            <a:spLocks noGrp="1"/>
          </p:cNvSpPr>
          <p:nvPr>
            <p:ph sz="quarter" idx="22"/>
          </p:nvPr>
        </p:nvSpPr>
        <p:spPr>
          <a:xfrm>
            <a:off x="4336487" y="2422380"/>
            <a:ext cx="3519028" cy="3194435"/>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6">
            <a:extLst>
              <a:ext uri="{FF2B5EF4-FFF2-40B4-BE49-F238E27FC236}">
                <a16:creationId xmlns:a16="http://schemas.microsoft.com/office/drawing/2014/main" id="{B3B5C766-DDF3-7082-73C4-43F0711CC6F9}"/>
              </a:ext>
            </a:extLst>
          </p:cNvPr>
          <p:cNvSpPr>
            <a:spLocks noGrp="1"/>
          </p:cNvSpPr>
          <p:nvPr>
            <p:ph type="body" sz="quarter" idx="21" hasCustomPrompt="1"/>
          </p:nvPr>
        </p:nvSpPr>
        <p:spPr>
          <a:xfrm>
            <a:off x="8020326" y="1662661"/>
            <a:ext cx="3519028" cy="705291"/>
          </a:xfrm>
        </p:spPr>
        <p:txBody>
          <a:bodyPr>
            <a:noAutofit/>
          </a:bodyPr>
          <a:lstStyle>
            <a:lvl1pPr marL="0" indent="0">
              <a:buNone/>
              <a:defRPr sz="2000"/>
            </a:lvl1pPr>
          </a:lstStyle>
          <a:p>
            <a:pPr lvl="0"/>
            <a:r>
              <a:rPr lang="en-US" dirty="0"/>
              <a:t>Click to add subtitle</a:t>
            </a:r>
          </a:p>
        </p:txBody>
      </p:sp>
      <p:sp>
        <p:nvSpPr>
          <p:cNvPr id="16" name="Content Placeholder 2">
            <a:extLst>
              <a:ext uri="{FF2B5EF4-FFF2-40B4-BE49-F238E27FC236}">
                <a16:creationId xmlns:a16="http://schemas.microsoft.com/office/drawing/2014/main" id="{2C18BF93-6E3F-9D72-3E5F-55C94E541300}"/>
              </a:ext>
            </a:extLst>
          </p:cNvPr>
          <p:cNvSpPr>
            <a:spLocks noGrp="1"/>
          </p:cNvSpPr>
          <p:nvPr>
            <p:ph sz="quarter" idx="23"/>
          </p:nvPr>
        </p:nvSpPr>
        <p:spPr>
          <a:xfrm>
            <a:off x="8020326" y="2422380"/>
            <a:ext cx="3519028" cy="3194435"/>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9/8/20XX</a:t>
            </a:r>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63755519"/>
      </p:ext>
    </p:extLst>
  </p:cSld>
  <p:clrMapOvr>
    <a:masterClrMapping/>
  </p:clrMapOvr>
  <p:transition advClick="0" advTm="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91441"/>
            <a:ext cx="6172412" cy="1429228"/>
          </a:xfrm>
        </p:spPr>
        <p:txBody>
          <a:bodyPr anchor="b" anchorCtr="0">
            <a:noAutofit/>
          </a:bodyPr>
          <a:lstStyle>
            <a:lvl1pPr>
              <a:defRPr sz="3200"/>
            </a:lvl1pPr>
          </a:lstStyle>
          <a:p>
            <a:r>
              <a:rPr lang="en-US" dirty="0"/>
              <a:t>Click to add title</a:t>
            </a:r>
          </a:p>
        </p:txBody>
      </p:sp>
      <p:sp>
        <p:nvSpPr>
          <p:cNvPr id="2" name="Content Placeholder 2">
            <a:extLst>
              <a:ext uri="{FF2B5EF4-FFF2-40B4-BE49-F238E27FC236}">
                <a16:creationId xmlns:a16="http://schemas.microsoft.com/office/drawing/2014/main" id="{86262B34-8389-8F4C-2007-9FEB66A41474}"/>
              </a:ext>
            </a:extLst>
          </p:cNvPr>
          <p:cNvSpPr>
            <a:spLocks noGrp="1"/>
          </p:cNvSpPr>
          <p:nvPr>
            <p:ph sz="quarter" idx="16"/>
          </p:nvPr>
        </p:nvSpPr>
        <p:spPr>
          <a:xfrm>
            <a:off x="5376668" y="1735744"/>
            <a:ext cx="6172415" cy="3767495"/>
          </a:xfrm>
        </p:spPr>
        <p:txBody>
          <a:bodyPr anchor="t">
            <a:normAutofit/>
          </a:bodyPr>
          <a:lstStyle>
            <a:lvl1pPr marL="0" indent="0">
              <a:buNone/>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normAutofit/>
          </a:bodyPr>
          <a:lstStyle>
            <a:lvl1pPr marL="0" indent="0" algn="ctr">
              <a:buNone/>
              <a:defRPr sz="1400"/>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normAutofit/>
          </a:bodyPr>
          <a:lstStyle>
            <a:lvl1pPr marL="0" indent="0" algn="ctr">
              <a:buNone/>
              <a:defRPr sz="1400"/>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597879"/>
            <a:ext cx="4613544" cy="2257213"/>
          </a:xfrm>
        </p:spPr>
        <p:txBody>
          <a:bodyPr anchor="t">
            <a:normAutofit/>
          </a:bodyPr>
          <a:lstStyle>
            <a:lvl1pPr marL="0" indent="0" algn="ctr">
              <a:buNone/>
              <a:defRPr sz="1400"/>
            </a:lvl1pPr>
          </a:lstStyle>
          <a:p>
            <a:r>
              <a:rPr lang="en-US" dirty="0"/>
              <a:t>Click to add picture</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r>
              <a:rPr lang="en-US"/>
              <a:t>9/8/20XX</a:t>
            </a:r>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58457789"/>
      </p:ext>
    </p:extLst>
  </p:cSld>
  <p:clrMapOvr>
    <a:masterClrMapping/>
  </p:clrMapOvr>
  <p:transition advClick="0" advTm="500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048176"/>
            <a:ext cx="5102365" cy="2109353"/>
          </a:xfrm>
        </p:spPr>
        <p:txBody>
          <a:bodyPr anchor="b"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marL="0" indent="0" algn="ctr">
              <a:buNone/>
              <a:defRPr/>
            </a:lvl1pPr>
          </a:lstStyle>
          <a:p>
            <a:r>
              <a:rPr lang="en-US" dirty="0"/>
              <a:t>Click to add picture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1"/>
            <a:ext cx="5333977" cy="3396995"/>
          </a:xfrm>
        </p:spPr>
        <p:txBody>
          <a:bodyPr anchor="t"/>
          <a:lstStyle>
            <a:lvl1pPr marL="0" indent="0" algn="ctr">
              <a:buNone/>
              <a:defRPr/>
            </a:lvl1pPr>
          </a:lstStyle>
          <a:p>
            <a:r>
              <a:rPr lang="en-US" dirty="0"/>
              <a:t>Click to add picture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marL="0" indent="0">
              <a:lnSpc>
                <a:spcPct val="100000"/>
              </a:lnSpc>
              <a:buNone/>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9/8/20XX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19767057"/>
      </p:ext>
    </p:extLst>
  </p:cSld>
  <p:clrMapOvr>
    <a:masterClrMapping/>
  </p:clrMapOvr>
  <p:transition advClick="0" advTm="5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134475"/>
            <a:ext cx="6623040" cy="1288434"/>
          </a:xfrm>
        </p:spPr>
        <p:txBody>
          <a:bodyPr anchor="b" anchorCtr="0">
            <a:noAutofit/>
          </a:bodyPr>
          <a:lstStyle>
            <a:lvl1pPr>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p:nvPr>
        </p:nvSpPr>
        <p:spPr>
          <a:xfrm>
            <a:off x="787399" y="2502046"/>
            <a:ext cx="6622819" cy="3039917"/>
          </a:xfrm>
        </p:spPr>
        <p:txBody>
          <a:bodyPr anchor="t"/>
          <a:lstStyle>
            <a:lvl1pPr marL="0" indent="0">
              <a:buNone/>
              <a:defRPr sz="20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marL="0" indent="0" algn="ctr">
              <a:buNone/>
              <a:defRPr/>
            </a:lvl1pPr>
          </a:lstStyle>
          <a:p>
            <a:r>
              <a:rPr lang="en-US" dirty="0"/>
              <a:t>Click to add picture</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9/8/20XX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7348373"/>
      </p:ext>
    </p:extLst>
  </p:cSld>
  <p:clrMapOvr>
    <a:masterClrMapping/>
  </p:clrMapOvr>
  <p:transition advClick="0" advTm="500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167463"/>
            <a:ext cx="6457717" cy="1580890"/>
          </a:xfrm>
        </p:spPr>
        <p:txBody>
          <a:bodyPr anchor="b" anchorCtr="0">
            <a:noAutofit/>
          </a:bodyPr>
          <a:lstStyle>
            <a:lvl1pPr>
              <a:defRPr sz="3200"/>
            </a:lvl1pPr>
          </a:lstStyle>
          <a:p>
            <a:r>
              <a:rPr lang="en-US" dirty="0"/>
              <a:t>Click to add title</a:t>
            </a:r>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marL="0" indent="0" algn="ctr">
              <a:buNone/>
              <a:defRPr/>
            </a:lvl1pPr>
          </a:lstStyle>
          <a:p>
            <a:r>
              <a:rPr lang="en-US" dirty="0"/>
              <a:t>Click to add picture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marL="0" indent="0" algn="ctr">
              <a:buNone/>
              <a:defRPr/>
            </a:lvl1pPr>
          </a:lstStyle>
          <a:p>
            <a:r>
              <a:rPr lang="en-US" dirty="0"/>
              <a:t>Click to add picture</a:t>
            </a:r>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p:nvPr>
        </p:nvSpPr>
        <p:spPr>
          <a:xfrm>
            <a:off x="5205303" y="2353584"/>
            <a:ext cx="6458329" cy="3767496"/>
          </a:xfrm>
        </p:spPr>
        <p:txBody>
          <a:bodyPr anchor="t">
            <a:normAutofit/>
          </a:bodyPr>
          <a:lstStyle>
            <a:lvl1pPr marL="0" indent="0">
              <a:buNone/>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r>
              <a:rPr lang="en-US">
                <a:solidFill>
                  <a:schemeClr val="tx2"/>
                </a:solidFill>
              </a:rPr>
              <a:t>9/8/20XX</a:t>
            </a:r>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48522935"/>
      </p:ext>
    </p:extLst>
  </p:cSld>
  <p:clrMapOvr>
    <a:masterClrMapping/>
  </p:clrMapOvr>
  <p:transition advClick="0" advTm="5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381328"/>
            <a:ext cx="3754671" cy="2856717"/>
          </a:xfrm>
        </p:spPr>
        <p:txBody>
          <a:bodyPr anchor="b">
            <a:noAutofit/>
          </a:bodyPr>
          <a:lstStyle>
            <a:lvl1pPr>
              <a:lnSpc>
                <a:spcPct val="100000"/>
              </a:lnSpc>
              <a:defRPr sz="3200"/>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0452" y="4281088"/>
            <a:ext cx="3757723" cy="1698361"/>
          </a:xfrm>
        </p:spPr>
        <p:txBody>
          <a:bodyPr anchor="ctr" anchorCtr="0">
            <a:noAutofit/>
          </a:bodyPr>
          <a:lstStyle>
            <a:lvl1pPr marL="0" indent="0">
              <a:buNone/>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6097" y="1095509"/>
            <a:ext cx="7534656" cy="5016892"/>
          </a:xfrm>
        </p:spPr>
        <p:txBody>
          <a:bodyPr anchor="t"/>
          <a:lstStyle>
            <a:lvl1pPr marL="0" indent="0" algn="ctr">
              <a:buNone/>
              <a:defRPr/>
            </a:lvl1pPr>
          </a:lstStyle>
          <a:p>
            <a:r>
              <a:rPr lang="en-US" dirty="0"/>
              <a:t>Click to add picture</a:t>
            </a:r>
          </a:p>
        </p:txBody>
      </p:sp>
    </p:spTree>
    <p:extLst>
      <p:ext uri="{BB962C8B-B14F-4D97-AF65-F5344CB8AC3E}">
        <p14:creationId xmlns:p14="http://schemas.microsoft.com/office/powerpoint/2010/main" val="3640490536"/>
      </p:ext>
    </p:extLst>
  </p:cSld>
  <p:clrMapOvr>
    <a:masterClrMapping/>
  </p:clrMapOvr>
  <p:transition advClick="0" advTm="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962423"/>
            <a:ext cx="10013709" cy="1111991"/>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r>
              <a:rPr lang="en-US"/>
              <a:t>9/8/20XX</a:t>
            </a:r>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0435124"/>
      </p:ext>
    </p:extLst>
  </p:cSld>
  <p:clrMapOvr>
    <a:masterClrMapping/>
  </p:clrMapOvr>
  <p:transition advClick="0" advTm="5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111991"/>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15D631A4-1BEC-25AB-3F9D-9530F953CA95}"/>
              </a:ext>
            </a:extLst>
          </p:cNvPr>
          <p:cNvSpPr>
            <a:spLocks noGrp="1"/>
          </p:cNvSpPr>
          <p:nvPr>
            <p:ph sz="quarter" idx="13"/>
          </p:nvPr>
        </p:nvSpPr>
        <p:spPr>
          <a:xfrm>
            <a:off x="1535371" y="2601913"/>
            <a:ext cx="10013692" cy="3359150"/>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r>
              <a:rPr lang="en-US"/>
              <a:t>9/8/20XX</a:t>
            </a:r>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84561420"/>
      </p:ext>
    </p:extLst>
  </p:cSld>
  <p:clrMapOvr>
    <a:masterClrMapping/>
  </p:clrMapOvr>
  <p:transition advClick="0" advTm="500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noAutofit/>
          </a:bodyPr>
          <a:lstStyle>
            <a:lvl1pPr marL="365760">
              <a:lnSpc>
                <a:spcPct val="100000"/>
              </a:lnSpc>
              <a:spcBef>
                <a:spcPts val="1000"/>
              </a:spcBef>
              <a:defRPr sz="32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noAutofit/>
          </a:bodyPr>
          <a:lstStyle>
            <a:lvl1pPr marL="365760" indent="0">
              <a:spcBef>
                <a:spcPts val="1000"/>
              </a:spcBef>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9/8/20XX</a:t>
            </a:r>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transition advClick="0" advTm="500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hasCustomPrompt="1"/>
          </p:nvPr>
        </p:nvSpPr>
        <p:spPr>
          <a:xfrm>
            <a:off x="1791431" y="908329"/>
            <a:ext cx="2029968" cy="2029968"/>
          </a:xfrm>
          <a:prstGeom prst="rect">
            <a:avLst/>
          </a:prstGeom>
        </p:spPr>
        <p:txBody>
          <a:bodyPr anchor="t">
            <a:normAutofit/>
          </a:bodyPr>
          <a:lstStyle>
            <a:lvl1pPr algn="ctr">
              <a:defRPr sz="1200"/>
            </a:lvl1pPr>
          </a:lstStyle>
          <a:p>
            <a:pPr marL="0" marR="0" lvl="0" indent="0" algn="ctr"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lang="en-US" dirty="0"/>
              <a:t>Click to add picture</a:t>
            </a:r>
          </a:p>
          <a:p>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2967481"/>
            <a:ext cx="2029968" cy="384071"/>
          </a:xfrm>
        </p:spPr>
        <p:txBody>
          <a:bodyPr tIns="91440" anchor="ctr" anchorCtr="0">
            <a:noAutofit/>
          </a:bodyPr>
          <a:lstStyle>
            <a:lvl1pPr marL="0" indent="0" algn="ctr">
              <a:lnSpc>
                <a:spcPct val="100000"/>
              </a:lnSpc>
              <a:spcBef>
                <a:spcPts val="0"/>
              </a:spcBef>
              <a:spcAft>
                <a:spcPts val="0"/>
              </a:spcAft>
              <a:buNone/>
              <a:defRPr lang="en-US" sz="1800" b="1" kern="1200" spc="20" dirty="0">
                <a:solidFill>
                  <a:schemeClr val="tx1"/>
                </a:solidFill>
                <a:latin typeface="+mj-lt"/>
                <a:ea typeface="+mn-ea"/>
                <a:cs typeface="+mn-cs"/>
              </a:defRPr>
            </a:lvl1pPr>
          </a:lstStyle>
          <a:p>
            <a:pPr lvl="0"/>
            <a:r>
              <a:rPr lang="en-US" dirty="0"/>
              <a:t>Add text </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84624"/>
            <a:ext cx="2029968" cy="769087"/>
          </a:xfrm>
        </p:spPr>
        <p:txBody>
          <a:bodyPr tIns="0" anchor="t" anchorCtr="0">
            <a:norm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Click to add text</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hasCustomPrompt="1"/>
          </p:nvPr>
        </p:nvSpPr>
        <p:spPr>
          <a:xfrm>
            <a:off x="4334461" y="908329"/>
            <a:ext cx="2029968" cy="2029968"/>
          </a:xfrm>
          <a:prstGeom prst="rect">
            <a:avLst/>
          </a:prstGeom>
        </p:spPr>
        <p:txBody>
          <a:bodyPr anchor="t">
            <a:normAutofit/>
          </a:bodyPr>
          <a:lstStyle>
            <a:lvl1pPr algn="ctr">
              <a:defRPr sz="1200"/>
            </a:lvl1pPr>
          </a:lstStyle>
          <a:p>
            <a:pPr marL="0" marR="0" lvl="0" indent="0" algn="ctr"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lang="en-US" dirty="0"/>
              <a:t>Click to add picture</a:t>
            </a:r>
          </a:p>
          <a:p>
            <a:endParaRPr lang="en-US" dirty="0"/>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2967481"/>
            <a:ext cx="2029968" cy="384071"/>
          </a:xfrm>
        </p:spPr>
        <p:txBody>
          <a:bodyPr tIns="91440" anchor="ctr" anchorCtr="0">
            <a:noAutofit/>
          </a:bodyPr>
          <a:lstStyle>
            <a:lvl1pPr marL="0" indent="0" algn="ctr">
              <a:lnSpc>
                <a:spcPct val="100000"/>
              </a:lnSpc>
              <a:spcBef>
                <a:spcPts val="0"/>
              </a:spcBef>
              <a:spcAft>
                <a:spcPts val="0"/>
              </a:spcAft>
              <a:buNone/>
              <a:defRPr lang="en-US" sz="1800" b="1" kern="1200" spc="20" dirty="0">
                <a:solidFill>
                  <a:schemeClr val="tx1"/>
                </a:solidFill>
                <a:latin typeface="+mj-lt"/>
                <a:ea typeface="+mn-ea"/>
                <a:cs typeface="+mn-cs"/>
              </a:defRPr>
            </a:lvl1pPr>
          </a:lstStyle>
          <a:p>
            <a:pPr lvl="0"/>
            <a:r>
              <a:rPr lang="en-US" dirty="0"/>
              <a:t>Add text </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84624"/>
            <a:ext cx="2029968" cy="769087"/>
          </a:xfrm>
        </p:spPr>
        <p:txBody>
          <a:bodyPr tIns="0" anchor="t" anchorCtr="0">
            <a:norm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Click to add text</a:t>
            </a:r>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hasCustomPrompt="1"/>
          </p:nvPr>
        </p:nvSpPr>
        <p:spPr>
          <a:xfrm>
            <a:off x="6877491" y="908329"/>
            <a:ext cx="2029968" cy="2029968"/>
          </a:xfrm>
          <a:prstGeom prst="rect">
            <a:avLst/>
          </a:prstGeom>
        </p:spPr>
        <p:txBody>
          <a:bodyPr anchor="t">
            <a:normAutofit/>
          </a:bodyPr>
          <a:lstStyle>
            <a:lvl1pPr algn="ctr">
              <a:defRPr sz="1200"/>
            </a:lvl1pPr>
          </a:lstStyle>
          <a:p>
            <a:pPr marL="0" marR="0" lvl="0" indent="0" algn="ctr"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lang="en-US" dirty="0"/>
              <a:t>Click to add picture</a:t>
            </a:r>
          </a:p>
          <a:p>
            <a:endParaRPr lang="en-US" dirty="0"/>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2967481"/>
            <a:ext cx="2029968" cy="384071"/>
          </a:xfrm>
        </p:spPr>
        <p:txBody>
          <a:bodyPr tIns="91440" anchor="ctr" anchorCtr="0">
            <a:noAutofit/>
          </a:bodyPr>
          <a:lstStyle>
            <a:lvl1pPr marL="0" indent="0" algn="ctr">
              <a:lnSpc>
                <a:spcPct val="100000"/>
              </a:lnSpc>
              <a:spcBef>
                <a:spcPts val="0"/>
              </a:spcBef>
              <a:spcAft>
                <a:spcPts val="0"/>
              </a:spcAft>
              <a:buNone/>
              <a:defRPr lang="en-US" sz="1800" b="1" kern="1200" spc="20" dirty="0">
                <a:solidFill>
                  <a:schemeClr val="tx1"/>
                </a:solidFill>
                <a:latin typeface="+mj-lt"/>
                <a:ea typeface="+mn-ea"/>
                <a:cs typeface="+mn-cs"/>
              </a:defRPr>
            </a:lvl1pPr>
          </a:lstStyle>
          <a:p>
            <a:pPr lvl="0"/>
            <a:r>
              <a:rPr lang="en-US" dirty="0"/>
              <a:t>Add text </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84624"/>
            <a:ext cx="2029968" cy="769087"/>
          </a:xfrm>
        </p:spPr>
        <p:txBody>
          <a:bodyPr tIns="0" anchor="t" anchorCtr="0">
            <a:norm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Click to add text</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hasCustomPrompt="1"/>
          </p:nvPr>
        </p:nvSpPr>
        <p:spPr>
          <a:xfrm>
            <a:off x="9420521" y="908329"/>
            <a:ext cx="2029968" cy="2029968"/>
          </a:xfrm>
          <a:prstGeom prst="rect">
            <a:avLst/>
          </a:prstGeom>
        </p:spPr>
        <p:txBody>
          <a:bodyPr anchor="t">
            <a:normAutofit/>
          </a:bodyPr>
          <a:lstStyle>
            <a:lvl1pPr algn="ctr">
              <a:defRPr sz="1200"/>
            </a:lvl1pPr>
          </a:lstStyle>
          <a:p>
            <a:pPr marL="0" marR="0" lvl="0" indent="0" algn="ctr"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lang="en-US" dirty="0"/>
              <a:t>Click to add picture</a:t>
            </a:r>
          </a:p>
          <a:p>
            <a:endParaRPr lang="en-US" dirty="0"/>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2967481"/>
            <a:ext cx="2029968" cy="384071"/>
          </a:xfrm>
        </p:spPr>
        <p:txBody>
          <a:bodyPr tIns="91440" anchor="ctr" anchorCtr="0">
            <a:noAutofit/>
          </a:bodyPr>
          <a:lstStyle>
            <a:lvl1pPr marL="0" indent="0" algn="ctr">
              <a:lnSpc>
                <a:spcPct val="100000"/>
              </a:lnSpc>
              <a:spcBef>
                <a:spcPts val="0"/>
              </a:spcBef>
              <a:spcAft>
                <a:spcPts val="0"/>
              </a:spcAft>
              <a:buNone/>
              <a:defRPr lang="en-US" sz="1800" b="1" kern="1200" spc="20" dirty="0">
                <a:solidFill>
                  <a:schemeClr val="tx1"/>
                </a:solidFill>
                <a:latin typeface="+mj-lt"/>
                <a:ea typeface="+mn-ea"/>
                <a:cs typeface="+mn-cs"/>
              </a:defRPr>
            </a:lvl1pPr>
          </a:lstStyle>
          <a:p>
            <a:pPr lvl="0"/>
            <a:r>
              <a:rPr lang="en-US" dirty="0"/>
              <a:t>Add text </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84624"/>
            <a:ext cx="2029968" cy="769087"/>
          </a:xfrm>
        </p:spPr>
        <p:txBody>
          <a:bodyPr tIns="0" anchor="t" anchorCtr="0">
            <a:norm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Click to add text</a:t>
            </a:r>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r>
              <a:rPr lang="en-US"/>
              <a:t>9/8/20XX</a:t>
            </a:r>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72599757"/>
      </p:ext>
    </p:extLst>
  </p:cSld>
  <p:clrMapOvr>
    <a:masterClrMapping/>
  </p:clrMapOvr>
  <p:transition advClick="0" advTm="500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r>
              <a:rPr lang="en-US"/>
              <a:t>9/8/20XX</a:t>
            </a:r>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66893268"/>
      </p:ext>
    </p:extLst>
  </p:cSld>
  <p:clrMapOvr>
    <a:masterClrMapping/>
  </p:clrMapOvr>
  <p:transition advClick="0" advTm="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ransition advClick="0" advTm="5000"/>
  <p:hf hdr="0" dt="0"/>
  <p:txStyles>
    <p:titleStyle>
      <a:lvl1pPr algn="l" defTabSz="914400" rtl="0" eaLnBrk="1" latinLnBrk="0" hangingPunct="1">
        <a:lnSpc>
          <a:spcPct val="15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283464" indent="-285750" algn="l" defTabSz="914400" rtl="0" eaLnBrk="1" latinLnBrk="0" hangingPunct="1">
        <a:lnSpc>
          <a:spcPct val="140000"/>
        </a:lnSpc>
        <a:spcBef>
          <a:spcPts val="930"/>
        </a:spcBef>
        <a:buFont typeface="Wingdings" panose="05000000000000000000" pitchFamily="2" charset="2"/>
        <a:buChar char="§"/>
        <a:defRPr sz="1800" b="1" kern="1200" spc="150" baseline="0">
          <a:solidFill>
            <a:schemeClr val="tx1">
              <a:lumMod val="75000"/>
              <a:lumOff val="25000"/>
            </a:schemeClr>
          </a:solidFill>
          <a:latin typeface="+mn-lt"/>
          <a:ea typeface="+mn-ea"/>
          <a:cs typeface="+mn-cs"/>
        </a:defRPr>
      </a:lvl1pPr>
      <a:lvl2pPr marL="566928" indent="-285750" algn="l" defTabSz="914400" rtl="0" eaLnBrk="1" latinLnBrk="0" hangingPunct="1">
        <a:lnSpc>
          <a:spcPct val="140000"/>
        </a:lnSpc>
        <a:spcBef>
          <a:spcPts val="930"/>
        </a:spcBef>
        <a:buFont typeface="Wingdings" panose="05000000000000000000" pitchFamily="2" charset="2"/>
        <a:buChar char="§"/>
        <a:defRPr sz="1600" i="0" kern="1200" spc="150" baseline="0">
          <a:solidFill>
            <a:schemeClr val="tx1">
              <a:lumMod val="75000"/>
              <a:lumOff val="25000"/>
            </a:schemeClr>
          </a:solidFill>
          <a:latin typeface="+mn-lt"/>
          <a:ea typeface="+mn-ea"/>
          <a:cs typeface="+mn-cs"/>
        </a:defRPr>
      </a:lvl2pPr>
      <a:lvl3pPr marL="850392"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3pPr>
      <a:lvl4pPr marL="1133856"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4pPr>
      <a:lvl5pPr marL="1417320"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54100" y="889697"/>
            <a:ext cx="5765799" cy="2466197"/>
          </a:xfrm>
          <a:solidFill>
            <a:schemeClr val="accent5">
              <a:lumMod val="75000"/>
            </a:schemeClr>
          </a:solidFill>
        </p:spPr>
        <p:txBody>
          <a:bodyPr vert="horz" lIns="109728" tIns="109728" rIns="109728" bIns="91440" rtlCol="0" anchor="b">
            <a:normAutofit/>
          </a:bodyPr>
          <a:lstStyle/>
          <a:p>
            <a:pPr algn="ctr"/>
            <a:r>
              <a:rPr lang="en-US" sz="2400" dirty="0" err="1">
                <a:solidFill>
                  <a:schemeClr val="tx1"/>
                </a:solidFill>
              </a:rPr>
              <a:t>Oeson</a:t>
            </a:r>
            <a:r>
              <a:rPr lang="en-US" sz="2400" dirty="0">
                <a:solidFill>
                  <a:schemeClr val="tx1"/>
                </a:solidFill>
              </a:rPr>
              <a:t> Project 2:</a:t>
            </a:r>
            <a:br>
              <a:rPr lang="en-US" sz="2400" dirty="0">
                <a:solidFill>
                  <a:schemeClr val="tx1"/>
                </a:solidFill>
              </a:rPr>
            </a:br>
            <a:r>
              <a:rPr lang="en-US" sz="2400" dirty="0">
                <a:solidFill>
                  <a:schemeClr val="tx1"/>
                </a:solidFill>
              </a:rPr>
              <a:t>data visualization on </a:t>
            </a:r>
            <a:r>
              <a:rPr lang="en-US" sz="2400" dirty="0" err="1">
                <a:solidFill>
                  <a:schemeClr val="tx1"/>
                </a:solidFill>
              </a:rPr>
              <a:t>hr</a:t>
            </a:r>
            <a:r>
              <a:rPr lang="en-US" sz="2400" dirty="0">
                <a:solidFill>
                  <a:schemeClr val="tx1"/>
                </a:solidFill>
              </a:rPr>
              <a:t> dataset</a:t>
            </a:r>
            <a:br>
              <a:rPr lang="en-US" sz="2400" dirty="0">
                <a:solidFill>
                  <a:schemeClr val="tx1"/>
                </a:solidFill>
              </a:rPr>
            </a:br>
            <a:br>
              <a:rPr lang="en-US" sz="2400" dirty="0">
                <a:solidFill>
                  <a:schemeClr val="tx1"/>
                </a:solidFill>
              </a:rPr>
            </a:br>
            <a:r>
              <a:rPr lang="en-US" sz="2000" dirty="0"/>
              <a:t>OGTIP Data Science Batch 2023</a:t>
            </a:r>
            <a:endParaRPr lang="en-US" sz="2400" dirty="0">
              <a:solidFill>
                <a:schemeClr val="tx1"/>
              </a:solidFill>
            </a:endParaRP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117600" y="3483913"/>
            <a:ext cx="5156201" cy="830912"/>
          </a:xfrm>
        </p:spPr>
        <p:txBody>
          <a:bodyPr vert="horz" lIns="109728" tIns="109728" rIns="109728" bIns="91440" rtlCol="0" anchor="t">
            <a:normAutofit/>
          </a:bodyPr>
          <a:lstStyle/>
          <a:p>
            <a:pPr algn="ctr"/>
            <a:r>
              <a:rPr lang="en-US" b="1" dirty="0"/>
              <a:t>IBRAHIM OGUNTOLA</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2" r="2"/>
          <a:stretch/>
        </p:blipFill>
        <p:spPr>
          <a:xfrm>
            <a:off x="6859936" y="-2"/>
            <a:ext cx="5332064" cy="6858002"/>
          </a:xfrm>
        </p:spPr>
      </p:pic>
    </p:spTree>
    <p:extLst>
      <p:ext uri="{BB962C8B-B14F-4D97-AF65-F5344CB8AC3E}">
        <p14:creationId xmlns:p14="http://schemas.microsoft.com/office/powerpoint/2010/main" val="3111549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78" y="1604374"/>
            <a:ext cx="6858222" cy="1469025"/>
          </a:xfrm>
          <a:solidFill>
            <a:schemeClr val="accent6">
              <a:lumMod val="60000"/>
              <a:lumOff val="40000"/>
            </a:schemeClr>
          </a:solidFill>
          <a:effectLst>
            <a:outerShdw blurRad="76200" dist="12700" dir="8100000" sy="-23000" kx="800400" algn="br" rotWithShape="0">
              <a:prstClr val="black">
                <a:alpha val="20000"/>
              </a:prstClr>
            </a:outerShdw>
          </a:effectLst>
        </p:spPr>
        <p:txBody>
          <a:bodyPr/>
          <a:lstStyle/>
          <a:p>
            <a:pPr algn="ctr"/>
            <a:r>
              <a:rPr lang="en-US" sz="2400" dirty="0">
                <a:effectLst>
                  <a:outerShdw blurRad="75057" dist="38100" dir="5400000" sy="-20000" rotWithShape="0">
                    <a:prstClr val="black">
                      <a:alpha val="25000"/>
                    </a:prstClr>
                  </a:outerShdw>
                </a:effectLst>
              </a:rPr>
              <a:t>DATA ANALYSES AND VISUALIZATION</a:t>
            </a:r>
            <a:endParaRPr lang="en-GB" sz="2400" dirty="0">
              <a:effectLst>
                <a:outerShdw blurRad="75057" dist="38100" dir="5400000" sy="-20000" rotWithShape="0">
                  <a:prstClr val="black">
                    <a:alpha val="25000"/>
                  </a:prstClr>
                </a:outerShdw>
              </a:effectLst>
            </a:endParaRPr>
          </a:p>
        </p:txBody>
      </p:sp>
      <p:sp>
        <p:nvSpPr>
          <p:cNvPr id="3" name="Content Placeholder 2"/>
          <p:cNvSpPr>
            <a:spLocks noGrp="1"/>
          </p:cNvSpPr>
          <p:nvPr>
            <p:ph sz="quarter" idx="14"/>
          </p:nvPr>
        </p:nvSpPr>
        <p:spPr>
          <a:xfrm>
            <a:off x="825499" y="2565546"/>
            <a:ext cx="6622819" cy="3039917"/>
          </a:xfrm>
        </p:spPr>
        <p:txBody>
          <a:bodyPr>
            <a:normAutofit/>
          </a:bodyPr>
          <a:lstStyle/>
          <a:p>
            <a:r>
              <a:rPr lang="en-US" sz="1800" dirty="0"/>
              <a:t>                  </a:t>
            </a:r>
            <a:endParaRPr lang="en-US" sz="1800" b="1" dirty="0"/>
          </a:p>
          <a:p>
            <a:pPr algn="ctr"/>
            <a:r>
              <a:rPr lang="en-US" sz="1800" dirty="0"/>
              <a:t> </a:t>
            </a:r>
          </a:p>
          <a:p>
            <a:pPr algn="ctr"/>
            <a:r>
              <a:rPr lang="en-US" sz="1800" dirty="0"/>
              <a:t>-PERFORMANCE-BASED ANALYSES</a:t>
            </a:r>
            <a:endParaRPr lang="en-GB" sz="1800" dirty="0"/>
          </a:p>
        </p:txBody>
      </p:sp>
      <p:pic>
        <p:nvPicPr>
          <p:cNvPr id="7" name="Picture Placeholder 6" descr="Picture1.jpg"/>
          <p:cNvPicPr>
            <a:picLocks noGrp="1" noChangeAspect="1"/>
          </p:cNvPicPr>
          <p:nvPr>
            <p:ph type="pic" sz="quarter" idx="13"/>
          </p:nvPr>
        </p:nvPicPr>
        <p:blipFill>
          <a:blip r:embed="rId2"/>
          <a:stretch>
            <a:fillRect/>
          </a:stretch>
        </p:blipFill>
        <p:spPr>
          <a:xfrm rot="5400000">
            <a:off x="7677150" y="1606550"/>
            <a:ext cx="5054600" cy="3975100"/>
          </a:xfrm>
        </p:spPr>
      </p:pic>
      <p:sp>
        <p:nvSpPr>
          <p:cNvPr id="6" name="Slide Number Placeholder 5"/>
          <p:cNvSpPr>
            <a:spLocks noGrp="1"/>
          </p:cNvSpPr>
          <p:nvPr>
            <p:ph type="sldNum" sz="quarter" idx="12"/>
          </p:nvPr>
        </p:nvSpPr>
        <p:spPr/>
        <p:txBody>
          <a:bodyPr/>
          <a:lstStyle/>
          <a:p>
            <a:fld id="{FAEF9944-A4F6-4C59-AEBD-678D6480B8EA}" type="slidenum">
              <a:rPr lang="en-US" smtClean="0"/>
              <a:pPr/>
              <a:t>10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AEF9944-A4F6-4C59-AEBD-678D6480B8EA}" type="slidenum">
              <a:rPr lang="en-US" smtClean="0"/>
              <a:pPr/>
              <a:t>11</a:t>
            </a:fld>
            <a:endParaRPr lang="en-US" dirty="0"/>
          </a:p>
        </p:txBody>
      </p:sp>
      <p:pic>
        <p:nvPicPr>
          <p:cNvPr id="13" name="Content Placeholder 12" descr="A chart with colored boxes&#10;&#10;Description automatically generated with medium confidence"/>
          <p:cNvPicPr>
            <a:picLocks noGrp="1"/>
          </p:cNvPicPr>
          <p:nvPr>
            <p:ph sz="quarter" idx="14"/>
          </p:nvPr>
        </p:nvPicPr>
        <p:blipFill>
          <a:blip r:embed="rId2"/>
          <a:srcRect t="5553"/>
          <a:stretch>
            <a:fillRect/>
          </a:stretch>
        </p:blipFill>
        <p:spPr>
          <a:xfrm>
            <a:off x="510640" y="2341330"/>
            <a:ext cx="4940134" cy="2859320"/>
          </a:xfrm>
          <a:prstGeom prst="rect">
            <a:avLst/>
          </a:prstGeom>
        </p:spPr>
      </p:pic>
      <p:sp>
        <p:nvSpPr>
          <p:cNvPr id="14" name="TextBox 13"/>
          <p:cNvSpPr txBox="1"/>
          <p:nvPr/>
        </p:nvSpPr>
        <p:spPr>
          <a:xfrm>
            <a:off x="314326" y="5295901"/>
            <a:ext cx="5197474" cy="769441"/>
          </a:xfrm>
          <a:prstGeom prst="rect">
            <a:avLst/>
          </a:prstGeom>
          <a:noFill/>
        </p:spPr>
        <p:txBody>
          <a:bodyPr wrap="square" rtlCol="0">
            <a:spAutoFit/>
          </a:bodyPr>
          <a:lstStyle/>
          <a:p>
            <a:pPr algn="just"/>
            <a:r>
              <a:rPr lang="en-CA" sz="1100" b="1" dirty="0"/>
              <a:t>Answer:</a:t>
            </a:r>
            <a:r>
              <a:rPr lang="en-CA" sz="1100" dirty="0"/>
              <a:t> Higher performance scores are generally associated with higher salaries, highlighting performance as a key factor in salary decisions. It could also mean employees earning well are more motivated to perform better.</a:t>
            </a:r>
            <a:endParaRPr lang="en-GB" sz="1100" dirty="0"/>
          </a:p>
        </p:txBody>
      </p:sp>
      <p:sp>
        <p:nvSpPr>
          <p:cNvPr id="17" name="TextBox 16"/>
          <p:cNvSpPr txBox="1"/>
          <p:nvPr/>
        </p:nvSpPr>
        <p:spPr>
          <a:xfrm>
            <a:off x="238125" y="1524000"/>
            <a:ext cx="5191125" cy="461665"/>
          </a:xfrm>
          <a:prstGeom prst="rect">
            <a:avLst/>
          </a:prstGeom>
          <a:noFill/>
        </p:spPr>
        <p:txBody>
          <a:bodyPr wrap="square" rtlCol="0">
            <a:spAutoFit/>
          </a:bodyPr>
          <a:lstStyle/>
          <a:p>
            <a:pPr lvl="0"/>
            <a:r>
              <a:rPr lang="en-CA" sz="1200" b="1" dirty="0"/>
              <a:t>Question 3: </a:t>
            </a:r>
            <a:r>
              <a:rPr lang="en-CA" sz="1200" dirty="0"/>
              <a:t>Does a higher salary correlate with better performance scores?</a:t>
            </a:r>
            <a:endParaRPr lang="en-GB" sz="1200" dirty="0"/>
          </a:p>
        </p:txBody>
      </p:sp>
      <p:pic>
        <p:nvPicPr>
          <p:cNvPr id="18" name="Content Placeholder 17" descr="A comparison of different colored bars&#10;&#10;Description automatically generated"/>
          <p:cNvPicPr>
            <a:picLocks noGrp="1"/>
          </p:cNvPicPr>
          <p:nvPr>
            <p:ph sz="quarter" idx="14"/>
          </p:nvPr>
        </p:nvPicPr>
        <p:blipFill>
          <a:blip r:embed="rId3" cstate="print"/>
          <a:srcRect t="6132"/>
          <a:stretch>
            <a:fillRect/>
          </a:stretch>
        </p:blipFill>
        <p:spPr>
          <a:xfrm>
            <a:off x="6096000" y="2422935"/>
            <a:ext cx="5451170" cy="2618973"/>
          </a:xfrm>
          <a:prstGeom prst="rect">
            <a:avLst/>
          </a:prstGeom>
        </p:spPr>
      </p:pic>
      <p:sp>
        <p:nvSpPr>
          <p:cNvPr id="19" name="TextBox 18"/>
          <p:cNvSpPr txBox="1"/>
          <p:nvPr/>
        </p:nvSpPr>
        <p:spPr>
          <a:xfrm>
            <a:off x="5886449" y="1514475"/>
            <a:ext cx="5353051" cy="461665"/>
          </a:xfrm>
          <a:prstGeom prst="rect">
            <a:avLst/>
          </a:prstGeom>
          <a:noFill/>
        </p:spPr>
        <p:txBody>
          <a:bodyPr wrap="square" rtlCol="0">
            <a:spAutoFit/>
          </a:bodyPr>
          <a:lstStyle/>
          <a:p>
            <a:pPr lvl="0" algn="just"/>
            <a:r>
              <a:rPr lang="en-CA" sz="1200" b="1" dirty="0"/>
              <a:t>Question 4: </a:t>
            </a:r>
            <a:r>
              <a:rPr lang="en-CA" sz="1200" dirty="0"/>
              <a:t>How does sex and marital status influence performance?</a:t>
            </a:r>
            <a:endParaRPr lang="en-GB" sz="1200" dirty="0"/>
          </a:p>
        </p:txBody>
      </p:sp>
      <p:sp>
        <p:nvSpPr>
          <p:cNvPr id="20" name="TextBox 19"/>
          <p:cNvSpPr txBox="1"/>
          <p:nvPr/>
        </p:nvSpPr>
        <p:spPr>
          <a:xfrm>
            <a:off x="6024848" y="5248276"/>
            <a:ext cx="5851335" cy="861774"/>
          </a:xfrm>
          <a:prstGeom prst="rect">
            <a:avLst/>
          </a:prstGeom>
          <a:noFill/>
        </p:spPr>
        <p:txBody>
          <a:bodyPr wrap="square" rtlCol="0">
            <a:spAutoFit/>
          </a:bodyPr>
          <a:lstStyle/>
          <a:p>
            <a:pPr algn="just"/>
            <a:r>
              <a:rPr lang="en-CA" sz="1000" b="1" dirty="0"/>
              <a:t>Answer:</a:t>
            </a:r>
            <a:r>
              <a:rPr lang="en-CA" sz="1000" dirty="0"/>
              <a:t> The average performance scores are relatively similar across different sexes and marital statuses, suggesting a minimal impact of these factors on performance.</a:t>
            </a:r>
            <a:endParaRPr lang="en-GB" sz="1000" dirty="0"/>
          </a:p>
          <a:p>
            <a:pPr algn="just"/>
            <a:r>
              <a:rPr lang="en-CA" sz="1000" dirty="0"/>
              <a:t>The bar plots reveal very small differences in performance scores between sexes or across marital statuses, indicating these demographic factors don't notably influence performance.</a:t>
            </a:r>
            <a:endParaRPr lang="en-GB" sz="1000" dirty="0"/>
          </a:p>
        </p:txBody>
      </p:sp>
      <p:sp>
        <p:nvSpPr>
          <p:cNvPr id="16" name="Rectangle 1"/>
          <p:cNvSpPr>
            <a:spLocks noChangeArrowheads="1"/>
          </p:cNvSpPr>
          <p:nvPr/>
        </p:nvSpPr>
        <p:spPr bwMode="auto">
          <a:xfrm>
            <a:off x="0" y="512117"/>
            <a:ext cx="12192000" cy="461665"/>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cs typeface="Arial" pitchFamily="34" charset="0"/>
              </a:rPr>
              <a:t>    Performance Analyses- What leads to better performance?</a:t>
            </a:r>
            <a:endParaRPr kumimoji="0" lang="en-GB" sz="2400" b="1" i="0" u="none" strike="noStrike" cap="none" normalizeH="0" baseline="0" dirty="0">
              <a:ln>
                <a:noFill/>
              </a:ln>
              <a:solidFill>
                <a:schemeClr val="tx1"/>
              </a:solidFill>
              <a:effectLst/>
              <a:cs typeface="Arial" pitchFamily="34" charset="0"/>
            </a:endParaRPr>
          </a:p>
        </p:txBody>
      </p:sp>
      <p:sp>
        <p:nvSpPr>
          <p:cNvPr id="12" name="Text Placeholder 11"/>
          <p:cNvSpPr>
            <a:spLocks noGrp="1"/>
          </p:cNvSpPr>
          <p:nvPr>
            <p:ph type="body" sz="quarter" idx="17"/>
          </p:nvPr>
        </p:nvSpPr>
        <p:spPr>
          <a:xfrm>
            <a:off x="5972633" y="2148288"/>
            <a:ext cx="4609078" cy="201748"/>
          </a:xfrm>
          <a:prstGeom prst="chevron">
            <a:avLst/>
          </a:prstGeom>
          <a:solidFill>
            <a:schemeClr val="tx2">
              <a:lumMod val="60000"/>
              <a:lumOff val="40000"/>
            </a:schemeClr>
          </a:solidFill>
        </p:spPr>
        <p:txBody>
          <a:bodyPr/>
          <a:lstStyle/>
          <a:p>
            <a:pPr algn="just"/>
            <a:r>
              <a:rPr lang="en-US" sz="1000" dirty="0">
                <a:solidFill>
                  <a:schemeClr val="tx1"/>
                </a:solidFill>
              </a:rPr>
              <a:t>Average Performance By Sex and Marital Status</a:t>
            </a:r>
            <a:endParaRPr lang="en-GB" sz="1000" dirty="0">
              <a:solidFill>
                <a:schemeClr val="tx1"/>
              </a:solidFill>
            </a:endParaRPr>
          </a:p>
        </p:txBody>
      </p:sp>
      <p:sp>
        <p:nvSpPr>
          <p:cNvPr id="21" name="Text Placeholder 11"/>
          <p:cNvSpPr>
            <a:spLocks noGrp="1"/>
          </p:cNvSpPr>
          <p:nvPr>
            <p:ph type="body" sz="quarter" idx="17"/>
          </p:nvPr>
        </p:nvSpPr>
        <p:spPr>
          <a:xfrm>
            <a:off x="473718" y="2148287"/>
            <a:ext cx="4147443" cy="198305"/>
          </a:xfrm>
          <a:prstGeom prst="chevron">
            <a:avLst/>
          </a:prstGeom>
          <a:solidFill>
            <a:schemeClr val="tx2">
              <a:lumMod val="60000"/>
              <a:lumOff val="40000"/>
            </a:schemeClr>
          </a:solidFill>
        </p:spPr>
        <p:txBody>
          <a:bodyPr/>
          <a:lstStyle/>
          <a:p>
            <a:pPr algn="just"/>
            <a:r>
              <a:rPr lang="en-US" sz="1000" dirty="0">
                <a:solidFill>
                  <a:schemeClr val="tx1"/>
                </a:solidFill>
              </a:rPr>
              <a:t>Salary Distribution By Performance Score</a:t>
            </a:r>
            <a:endParaRPr lang="en-GB" sz="1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bg/>
                                          </p:spTgt>
                                        </p:tgtEl>
                                        <p:attrNameLst>
                                          <p:attrName>style.visibility</p:attrName>
                                        </p:attrNameLst>
                                      </p:cBhvr>
                                      <p:to>
                                        <p:strVal val="visible"/>
                                      </p:to>
                                    </p:set>
                                    <p:animEffect transition="in" filter="fade">
                                      <p:cBhvr>
                                        <p:cTn id="15" dur="500"/>
                                        <p:tgtEl>
                                          <p:spTgt spid="21">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bg/>
                                          </p:spTgt>
                                        </p:tgtEl>
                                        <p:attrNameLst>
                                          <p:attrName>style.visibility</p:attrName>
                                        </p:attrNameLst>
                                      </p:cBhvr>
                                      <p:to>
                                        <p:strVal val="visible"/>
                                      </p:to>
                                    </p:set>
                                    <p:animEffect transition="in" filter="fade">
                                      <p:cBhvr>
                                        <p:cTn id="35" dur="500"/>
                                        <p:tgtEl>
                                          <p:spTgt spid="12">
                                            <p:bg/>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500"/>
                                        <p:tgtEl>
                                          <p:spTgt spid="12">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P spid="20" grpId="0"/>
      <p:bldP spid="16" grpId="0" animBg="1"/>
      <p:bldP spid="12" grpId="0" build="p" animBg="1"/>
      <p:bldP spid="21"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AEF9944-A4F6-4C59-AEBD-678D6480B8EA}" type="slidenum">
              <a:rPr lang="en-US" smtClean="0"/>
              <a:pPr/>
              <a:t>12</a:t>
            </a:fld>
            <a:endParaRPr lang="en-US" dirty="0"/>
          </a:p>
        </p:txBody>
      </p:sp>
      <p:sp>
        <p:nvSpPr>
          <p:cNvPr id="14" name="TextBox 13"/>
          <p:cNvSpPr txBox="1"/>
          <p:nvPr/>
        </p:nvSpPr>
        <p:spPr>
          <a:xfrm>
            <a:off x="266699" y="5213268"/>
            <a:ext cx="5350329" cy="1000274"/>
          </a:xfrm>
          <a:prstGeom prst="rect">
            <a:avLst/>
          </a:prstGeom>
          <a:noFill/>
        </p:spPr>
        <p:txBody>
          <a:bodyPr wrap="square" rtlCol="0">
            <a:spAutoFit/>
          </a:bodyPr>
          <a:lstStyle/>
          <a:p>
            <a:pPr algn="just"/>
            <a:r>
              <a:rPr lang="en-CA" sz="1200" b="1" dirty="0"/>
              <a:t>Answer: </a:t>
            </a:r>
            <a:r>
              <a:rPr lang="en-CA" sz="1200" dirty="0"/>
              <a:t>The bar plot shows notable variation in average performance scores across departments. Some departments, like ‘Software Engineering' and ‘IT/IS', trend towards higher scores, suggesting department-specific factors influencing performance.</a:t>
            </a:r>
            <a:endParaRPr lang="en-GB" sz="1200" dirty="0"/>
          </a:p>
          <a:p>
            <a:pPr algn="just"/>
            <a:endParaRPr lang="en-GB" sz="1100" dirty="0"/>
          </a:p>
        </p:txBody>
      </p:sp>
      <p:sp>
        <p:nvSpPr>
          <p:cNvPr id="1025" name="Rectangle 1"/>
          <p:cNvSpPr>
            <a:spLocks noChangeArrowheads="1"/>
          </p:cNvSpPr>
          <p:nvPr/>
        </p:nvSpPr>
        <p:spPr bwMode="auto">
          <a:xfrm>
            <a:off x="0" y="502593"/>
            <a:ext cx="12192000" cy="461665"/>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cs typeface="Arial" pitchFamily="34" charset="0"/>
              </a:rPr>
              <a:t>    Performance Analyses- What leads to better performance?    </a:t>
            </a:r>
            <a:endParaRPr kumimoji="0" lang="en-GB" sz="2400" b="1" i="0" u="none" strike="noStrike" cap="none" normalizeH="0" baseline="0" dirty="0">
              <a:ln>
                <a:noFill/>
              </a:ln>
              <a:solidFill>
                <a:schemeClr val="tx1"/>
              </a:solidFill>
              <a:effectLst/>
              <a:cs typeface="Arial" pitchFamily="34" charset="0"/>
            </a:endParaRPr>
          </a:p>
        </p:txBody>
      </p:sp>
      <p:sp>
        <p:nvSpPr>
          <p:cNvPr id="17" name="TextBox 16"/>
          <p:cNvSpPr txBox="1"/>
          <p:nvPr/>
        </p:nvSpPr>
        <p:spPr>
          <a:xfrm>
            <a:off x="309377" y="1524000"/>
            <a:ext cx="5191125" cy="630942"/>
          </a:xfrm>
          <a:prstGeom prst="rect">
            <a:avLst/>
          </a:prstGeom>
          <a:noFill/>
        </p:spPr>
        <p:txBody>
          <a:bodyPr wrap="square" rtlCol="0">
            <a:spAutoFit/>
          </a:bodyPr>
          <a:lstStyle/>
          <a:p>
            <a:pPr algn="just"/>
            <a:r>
              <a:rPr lang="en-CA" sz="1200" b="1" dirty="0"/>
              <a:t>Question 5: </a:t>
            </a:r>
            <a:r>
              <a:rPr lang="en-GB" sz="1200" dirty="0"/>
              <a:t>Which department has the best average performance?</a:t>
            </a:r>
            <a:endParaRPr lang="en-GB" sz="1200" b="1" dirty="0"/>
          </a:p>
          <a:p>
            <a:pPr lvl="0"/>
            <a:endParaRPr lang="en-GB" sz="1100" dirty="0"/>
          </a:p>
        </p:txBody>
      </p:sp>
      <p:sp>
        <p:nvSpPr>
          <p:cNvPr id="19" name="TextBox 18"/>
          <p:cNvSpPr txBox="1"/>
          <p:nvPr/>
        </p:nvSpPr>
        <p:spPr>
          <a:xfrm>
            <a:off x="5848350" y="1514475"/>
            <a:ext cx="5895975" cy="461665"/>
          </a:xfrm>
          <a:prstGeom prst="rect">
            <a:avLst/>
          </a:prstGeom>
          <a:noFill/>
        </p:spPr>
        <p:txBody>
          <a:bodyPr wrap="square" rtlCol="0">
            <a:spAutoFit/>
          </a:bodyPr>
          <a:lstStyle/>
          <a:p>
            <a:pPr algn="just"/>
            <a:r>
              <a:rPr lang="en-CA" sz="1200" b="1" dirty="0"/>
              <a:t>Question 6: </a:t>
            </a:r>
            <a:r>
              <a:rPr lang="en-CA" sz="1200" dirty="0">
                <a:solidFill>
                  <a:schemeClr val="tx1">
                    <a:lumMod val="95000"/>
                    <a:lumOff val="5000"/>
                  </a:schemeClr>
                </a:solidFill>
              </a:rPr>
              <a:t>What does the distribution of performance scores across different departments indicate about employee performance?</a:t>
            </a:r>
            <a:endParaRPr lang="en-GB" sz="1200" dirty="0">
              <a:solidFill>
                <a:schemeClr val="tx1">
                  <a:lumMod val="95000"/>
                  <a:lumOff val="5000"/>
                </a:schemeClr>
              </a:solidFill>
            </a:endParaRPr>
          </a:p>
        </p:txBody>
      </p:sp>
      <p:sp>
        <p:nvSpPr>
          <p:cNvPr id="20" name="TextBox 19"/>
          <p:cNvSpPr txBox="1"/>
          <p:nvPr/>
        </p:nvSpPr>
        <p:spPr>
          <a:xfrm>
            <a:off x="5972175" y="5248276"/>
            <a:ext cx="6057529" cy="938719"/>
          </a:xfrm>
          <a:prstGeom prst="rect">
            <a:avLst/>
          </a:prstGeom>
          <a:noFill/>
        </p:spPr>
        <p:txBody>
          <a:bodyPr wrap="square" rtlCol="0">
            <a:spAutoFit/>
          </a:bodyPr>
          <a:lstStyle/>
          <a:p>
            <a:pPr algn="just"/>
            <a:r>
              <a:rPr lang="en-CA" sz="1100" b="1" dirty="0"/>
              <a:t>Answer:</a:t>
            </a:r>
            <a:r>
              <a:rPr lang="en-CA" sz="1100" dirty="0"/>
              <a:t> The performance distribution highlights varied results; IT/IS and Software Engineering have a mix, including top performers and those on Performance Improvement Plans (PIPs), suggesting diverse performance levels. Contrastingly, departments like Admin Offices show uniformity with all employees meeting expectations.</a:t>
            </a:r>
            <a:endParaRPr lang="en-GB" sz="1100" dirty="0"/>
          </a:p>
          <a:p>
            <a:pPr algn="just"/>
            <a:endParaRPr lang="en-GB" sz="1100" dirty="0"/>
          </a:p>
        </p:txBody>
      </p:sp>
      <p:pic>
        <p:nvPicPr>
          <p:cNvPr id="23" name="Content Placeholder 22"/>
          <p:cNvPicPr>
            <a:picLocks noGrp="1"/>
          </p:cNvPicPr>
          <p:nvPr>
            <p:ph sz="quarter" idx="14"/>
          </p:nvPr>
        </p:nvPicPr>
        <p:blipFill>
          <a:blip r:embed="rId2" cstate="print"/>
          <a:srcRect t="4597"/>
          <a:stretch>
            <a:fillRect/>
          </a:stretch>
        </p:blipFill>
        <p:spPr>
          <a:xfrm>
            <a:off x="389418" y="2478811"/>
            <a:ext cx="5057775" cy="2453528"/>
          </a:xfrm>
          <a:prstGeom prst="rect">
            <a:avLst/>
          </a:prstGeom>
        </p:spPr>
      </p:pic>
      <p:pic>
        <p:nvPicPr>
          <p:cNvPr id="28" name="Picture 27"/>
          <p:cNvPicPr/>
          <p:nvPr/>
        </p:nvPicPr>
        <p:blipFill>
          <a:blip r:embed="rId3"/>
          <a:srcRect t="3144"/>
          <a:stretch>
            <a:fillRect/>
          </a:stretch>
        </p:blipFill>
        <p:spPr>
          <a:xfrm>
            <a:off x="6175169" y="2470689"/>
            <a:ext cx="5664530" cy="2795374"/>
          </a:xfrm>
          <a:prstGeom prst="rect">
            <a:avLst/>
          </a:prstGeom>
        </p:spPr>
      </p:pic>
      <p:sp>
        <p:nvSpPr>
          <p:cNvPr id="11" name="Text Placeholder 10"/>
          <p:cNvSpPr>
            <a:spLocks noGrp="1"/>
          </p:cNvSpPr>
          <p:nvPr>
            <p:ph type="body" sz="quarter" idx="16"/>
          </p:nvPr>
        </p:nvSpPr>
        <p:spPr>
          <a:xfrm>
            <a:off x="352301" y="2261419"/>
            <a:ext cx="5064702" cy="217889"/>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Average Performance By Department</a:t>
            </a:r>
            <a:endParaRPr lang="en-GB" sz="1000" dirty="0"/>
          </a:p>
        </p:txBody>
      </p:sp>
      <p:sp>
        <p:nvSpPr>
          <p:cNvPr id="12" name="Text Placeholder 10"/>
          <p:cNvSpPr>
            <a:spLocks noGrp="1"/>
          </p:cNvSpPr>
          <p:nvPr>
            <p:ph type="body" sz="quarter" idx="16"/>
          </p:nvPr>
        </p:nvSpPr>
        <p:spPr>
          <a:xfrm>
            <a:off x="6113901" y="2261419"/>
            <a:ext cx="4347621" cy="209270"/>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Performance Breakdown in Each Department</a:t>
            </a:r>
            <a:endParaRPr lang="en-GB"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fade">
                                      <p:cBhvr>
                                        <p:cTn id="7" dur="500"/>
                                        <p:tgtEl>
                                          <p:spTgt spid="10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fade">
                                      <p:cBhvr>
                                        <p:cTn id="15" dur="500"/>
                                        <p:tgtEl>
                                          <p:spTgt spid="11">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bg/>
                                          </p:spTgt>
                                        </p:tgtEl>
                                        <p:attrNameLst>
                                          <p:attrName>style.visibility</p:attrName>
                                        </p:attrNameLst>
                                      </p:cBhvr>
                                      <p:to>
                                        <p:strVal val="visible"/>
                                      </p:to>
                                    </p:set>
                                    <p:animEffect transition="in" filter="fade">
                                      <p:cBhvr>
                                        <p:cTn id="35" dur="500"/>
                                        <p:tgtEl>
                                          <p:spTgt spid="12">
                                            <p:bg/>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500"/>
                                        <p:tgtEl>
                                          <p:spTgt spid="12">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fade">
                                      <p:cBhvr>
                                        <p:cTn id="4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25" grpId="0" animBg="1"/>
      <p:bldP spid="19" grpId="0"/>
      <p:bldP spid="11" grpId="0" build="p" animBg="1"/>
      <p:bldP spid="1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AEF9944-A4F6-4C59-AEBD-678D6480B8EA}" type="slidenum">
              <a:rPr lang="en-US" smtClean="0"/>
              <a:pPr/>
              <a:t>13</a:t>
            </a:fld>
            <a:endParaRPr lang="en-US" dirty="0"/>
          </a:p>
        </p:txBody>
      </p:sp>
      <p:sp>
        <p:nvSpPr>
          <p:cNvPr id="14" name="TextBox 13"/>
          <p:cNvSpPr txBox="1"/>
          <p:nvPr/>
        </p:nvSpPr>
        <p:spPr>
          <a:xfrm>
            <a:off x="266699" y="5213268"/>
            <a:ext cx="5385956" cy="1184940"/>
          </a:xfrm>
          <a:prstGeom prst="rect">
            <a:avLst/>
          </a:prstGeom>
          <a:noFill/>
        </p:spPr>
        <p:txBody>
          <a:bodyPr wrap="square" rtlCol="0">
            <a:spAutoFit/>
          </a:bodyPr>
          <a:lstStyle/>
          <a:p>
            <a:pPr algn="just"/>
            <a:r>
              <a:rPr lang="en-CA" sz="1200" b="1" dirty="0"/>
              <a:t>Answer:</a:t>
            </a:r>
            <a:r>
              <a:rPr lang="en-CA" sz="1200" dirty="0"/>
              <a:t> The bar plot indicates differences in average performance based on recruitment sources. Those employed through 'Employee Referral‘ seem to have higher performance scores than the rest, suggesting its effectiveness in attracting high-performing candidates.</a:t>
            </a:r>
            <a:endParaRPr lang="en-GB" sz="1200" dirty="0"/>
          </a:p>
          <a:p>
            <a:pPr algn="just"/>
            <a:endParaRPr lang="en-GB" sz="1200" dirty="0"/>
          </a:p>
          <a:p>
            <a:pPr algn="just"/>
            <a:endParaRPr lang="en-GB" sz="1100" dirty="0"/>
          </a:p>
        </p:txBody>
      </p:sp>
      <p:sp>
        <p:nvSpPr>
          <p:cNvPr id="1025" name="Rectangle 1"/>
          <p:cNvSpPr>
            <a:spLocks noChangeArrowheads="1"/>
          </p:cNvSpPr>
          <p:nvPr/>
        </p:nvSpPr>
        <p:spPr bwMode="auto">
          <a:xfrm>
            <a:off x="0" y="502593"/>
            <a:ext cx="12192000" cy="461665"/>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cs typeface="Arial" pitchFamily="34" charset="0"/>
              </a:rPr>
              <a:t>    Performance Analyses- What leads to better performance?</a:t>
            </a:r>
            <a:endParaRPr kumimoji="0" lang="en-GB" sz="2400" b="1" i="0" u="none" strike="noStrike" cap="none" normalizeH="0" baseline="0" dirty="0">
              <a:ln>
                <a:noFill/>
              </a:ln>
              <a:solidFill>
                <a:schemeClr val="tx1"/>
              </a:solidFill>
              <a:effectLst/>
              <a:cs typeface="Arial" pitchFamily="34" charset="0"/>
            </a:endParaRPr>
          </a:p>
        </p:txBody>
      </p:sp>
      <p:sp>
        <p:nvSpPr>
          <p:cNvPr id="17" name="TextBox 16"/>
          <p:cNvSpPr txBox="1"/>
          <p:nvPr/>
        </p:nvSpPr>
        <p:spPr>
          <a:xfrm>
            <a:off x="309377" y="1524001"/>
            <a:ext cx="5191125" cy="630942"/>
          </a:xfrm>
          <a:prstGeom prst="rect">
            <a:avLst/>
          </a:prstGeom>
          <a:noFill/>
        </p:spPr>
        <p:txBody>
          <a:bodyPr wrap="square" rtlCol="0">
            <a:spAutoFit/>
          </a:bodyPr>
          <a:lstStyle/>
          <a:p>
            <a:pPr algn="just"/>
            <a:r>
              <a:rPr lang="en-CA" sz="1200" b="1" dirty="0"/>
              <a:t>Question 7: </a:t>
            </a:r>
            <a:r>
              <a:rPr lang="en-GB" sz="1200" dirty="0"/>
              <a:t>Which of the recruitment sources is efficient in employee high-performing employees?</a:t>
            </a:r>
            <a:r>
              <a:rPr lang="en-CA" sz="1200" dirty="0"/>
              <a:t> </a:t>
            </a:r>
            <a:endParaRPr lang="en-GB" sz="1200" dirty="0"/>
          </a:p>
          <a:p>
            <a:pPr lvl="0"/>
            <a:endParaRPr lang="en-GB" sz="1050" dirty="0"/>
          </a:p>
        </p:txBody>
      </p:sp>
      <p:sp>
        <p:nvSpPr>
          <p:cNvPr id="19" name="TextBox 18"/>
          <p:cNvSpPr txBox="1"/>
          <p:nvPr/>
        </p:nvSpPr>
        <p:spPr>
          <a:xfrm>
            <a:off x="5747658" y="1514475"/>
            <a:ext cx="6068290" cy="646331"/>
          </a:xfrm>
          <a:prstGeom prst="rect">
            <a:avLst/>
          </a:prstGeom>
          <a:noFill/>
        </p:spPr>
        <p:txBody>
          <a:bodyPr wrap="square" rtlCol="0">
            <a:spAutoFit/>
          </a:bodyPr>
          <a:lstStyle/>
          <a:p>
            <a:pPr lvl="0" algn="just"/>
            <a:r>
              <a:rPr lang="en-CA" sz="1200" b="1" dirty="0"/>
              <a:t>Question 8: </a:t>
            </a:r>
            <a:r>
              <a:rPr lang="en-CA" sz="1200" dirty="0"/>
              <a:t>How do performance scores vary among employees from different birth year groups?</a:t>
            </a:r>
            <a:endParaRPr lang="en-GB" sz="1200" dirty="0"/>
          </a:p>
          <a:p>
            <a:pPr algn="just"/>
            <a:endParaRPr lang="en-GB" sz="1200" dirty="0">
              <a:solidFill>
                <a:schemeClr val="tx1">
                  <a:lumMod val="95000"/>
                  <a:lumOff val="5000"/>
                </a:schemeClr>
              </a:solidFill>
            </a:endParaRPr>
          </a:p>
        </p:txBody>
      </p:sp>
      <p:sp>
        <p:nvSpPr>
          <p:cNvPr id="20" name="TextBox 19"/>
          <p:cNvSpPr txBox="1"/>
          <p:nvPr/>
        </p:nvSpPr>
        <p:spPr>
          <a:xfrm>
            <a:off x="5890199" y="5248276"/>
            <a:ext cx="6092042" cy="646331"/>
          </a:xfrm>
          <a:prstGeom prst="rect">
            <a:avLst/>
          </a:prstGeom>
          <a:noFill/>
        </p:spPr>
        <p:txBody>
          <a:bodyPr wrap="square" rtlCol="0">
            <a:spAutoFit/>
          </a:bodyPr>
          <a:lstStyle/>
          <a:p>
            <a:pPr algn="just"/>
            <a:r>
              <a:rPr lang="en-CA" sz="1200" b="1" dirty="0"/>
              <a:t>Answer: </a:t>
            </a:r>
            <a:r>
              <a:rPr lang="en-CA" sz="1200" dirty="0"/>
              <a:t>The graph shows a consistent performance across all birth year groups, with a slight edge for employees born before 1960. </a:t>
            </a:r>
            <a:endParaRPr lang="en-GB" sz="1200" dirty="0"/>
          </a:p>
          <a:p>
            <a:pPr algn="just"/>
            <a:endParaRPr lang="en-GB" sz="1200" dirty="0"/>
          </a:p>
        </p:txBody>
      </p:sp>
      <p:pic>
        <p:nvPicPr>
          <p:cNvPr id="13" name="Content Placeholder 12"/>
          <p:cNvPicPr>
            <a:picLocks noGrp="1"/>
          </p:cNvPicPr>
          <p:nvPr>
            <p:ph sz="quarter" idx="14"/>
          </p:nvPr>
        </p:nvPicPr>
        <p:blipFill>
          <a:blip r:embed="rId2"/>
          <a:srcRect t="7405"/>
          <a:stretch>
            <a:fillRect/>
          </a:stretch>
        </p:blipFill>
        <p:spPr>
          <a:xfrm>
            <a:off x="413998" y="2387533"/>
            <a:ext cx="4985278" cy="2644108"/>
          </a:xfrm>
          <a:prstGeom prst="rect">
            <a:avLst/>
          </a:prstGeom>
        </p:spPr>
      </p:pic>
      <p:sp>
        <p:nvSpPr>
          <p:cNvPr id="18" name="Text Placeholder 10"/>
          <p:cNvSpPr>
            <a:spLocks noGrp="1"/>
          </p:cNvSpPr>
          <p:nvPr>
            <p:ph type="body" sz="quarter" idx="16"/>
          </p:nvPr>
        </p:nvSpPr>
        <p:spPr>
          <a:xfrm>
            <a:off x="5890199" y="2148290"/>
            <a:ext cx="4001053" cy="198303"/>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Performance Score By Birth Year Group</a:t>
            </a:r>
            <a:endParaRPr lang="en-GB" sz="1000" dirty="0"/>
          </a:p>
        </p:txBody>
      </p:sp>
      <p:sp>
        <p:nvSpPr>
          <p:cNvPr id="15" name="Text Placeholder 10"/>
          <p:cNvSpPr>
            <a:spLocks noGrp="1"/>
          </p:cNvSpPr>
          <p:nvPr>
            <p:ph type="body" sz="quarter" idx="16"/>
          </p:nvPr>
        </p:nvSpPr>
        <p:spPr>
          <a:xfrm>
            <a:off x="376052" y="2151014"/>
            <a:ext cx="4443504" cy="198303"/>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Average Performance By Recruitment Source</a:t>
            </a:r>
            <a:endParaRPr lang="en-GB" sz="1000" dirty="0"/>
          </a:p>
        </p:txBody>
      </p:sp>
      <p:pic>
        <p:nvPicPr>
          <p:cNvPr id="3" name="Picture 2">
            <a:extLst>
              <a:ext uri="{FF2B5EF4-FFF2-40B4-BE49-F238E27FC236}">
                <a16:creationId xmlns:a16="http://schemas.microsoft.com/office/drawing/2014/main" id="{126F8F37-31B7-FA07-4F17-036B456C8145}"/>
              </a:ext>
            </a:extLst>
          </p:cNvPr>
          <p:cNvPicPr>
            <a:picLocks noChangeAspect="1"/>
          </p:cNvPicPr>
          <p:nvPr/>
        </p:nvPicPr>
        <p:blipFill rotWithShape="1">
          <a:blip r:embed="rId3"/>
          <a:srcRect t="6043"/>
          <a:stretch/>
        </p:blipFill>
        <p:spPr>
          <a:xfrm>
            <a:off x="5937663" y="2387533"/>
            <a:ext cx="4864233" cy="272634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fade">
                                      <p:cBhvr>
                                        <p:cTn id="7" dur="500"/>
                                        <p:tgtEl>
                                          <p:spTgt spid="10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bg/>
                                          </p:spTgt>
                                        </p:tgtEl>
                                        <p:attrNameLst>
                                          <p:attrName>style.visibility</p:attrName>
                                        </p:attrNameLst>
                                      </p:cBhvr>
                                      <p:to>
                                        <p:strVal val="visible"/>
                                      </p:to>
                                    </p:set>
                                    <p:animEffect transition="in" filter="fade">
                                      <p:cBhvr>
                                        <p:cTn id="15" dur="500"/>
                                        <p:tgtEl>
                                          <p:spTgt spid="15">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500"/>
                                        <p:tgtEl>
                                          <p:spTgt spid="15">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bg/>
                                          </p:spTgt>
                                        </p:tgtEl>
                                        <p:attrNameLst>
                                          <p:attrName>style.visibility</p:attrName>
                                        </p:attrNameLst>
                                      </p:cBhvr>
                                      <p:to>
                                        <p:strVal val="visible"/>
                                      </p:to>
                                    </p:set>
                                    <p:animEffect transition="in" filter="fade">
                                      <p:cBhvr>
                                        <p:cTn id="35" dur="500"/>
                                        <p:tgtEl>
                                          <p:spTgt spid="18">
                                            <p:bg/>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fade">
                                      <p:cBhvr>
                                        <p:cTn id="39" dur="500"/>
                                        <p:tgtEl>
                                          <p:spTgt spid="18">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25" grpId="0" animBg="1"/>
      <p:bldP spid="17" grpId="0"/>
      <p:bldP spid="19" grpId="0"/>
      <p:bldP spid="20" grpId="0"/>
      <p:bldP spid="18" grpId="0" build="p" animBg="1"/>
      <p:bldP spid="1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AEF9944-A4F6-4C59-AEBD-678D6480B8EA}" type="slidenum">
              <a:rPr lang="en-US" smtClean="0"/>
              <a:pPr/>
              <a:t>14</a:t>
            </a:fld>
            <a:endParaRPr lang="en-US" dirty="0"/>
          </a:p>
        </p:txBody>
      </p:sp>
      <p:sp>
        <p:nvSpPr>
          <p:cNvPr id="14" name="TextBox 13"/>
          <p:cNvSpPr txBox="1"/>
          <p:nvPr/>
        </p:nvSpPr>
        <p:spPr>
          <a:xfrm>
            <a:off x="1318162" y="5486400"/>
            <a:ext cx="10153402" cy="630942"/>
          </a:xfrm>
          <a:prstGeom prst="rect">
            <a:avLst/>
          </a:prstGeom>
          <a:noFill/>
        </p:spPr>
        <p:txBody>
          <a:bodyPr wrap="square" rtlCol="0">
            <a:spAutoFit/>
          </a:bodyPr>
          <a:lstStyle/>
          <a:p>
            <a:pPr algn="just"/>
            <a:r>
              <a:rPr lang="en-CA" sz="1200" b="1" dirty="0"/>
              <a:t>Answer: </a:t>
            </a:r>
            <a:r>
              <a:rPr lang="en-GB" sz="1200" dirty="0"/>
              <a:t>The bar chart shows average employee performance scores by manager. Eric </a:t>
            </a:r>
            <a:r>
              <a:rPr lang="en-GB" sz="1200" dirty="0" err="1"/>
              <a:t>Dougall's</a:t>
            </a:r>
            <a:r>
              <a:rPr lang="en-GB" sz="1200" dirty="0"/>
              <a:t> team leads in performance, while Debra </a:t>
            </a:r>
            <a:r>
              <a:rPr lang="en-GB" sz="1200" dirty="0" err="1"/>
              <a:t>Houlihan's</a:t>
            </a:r>
            <a:r>
              <a:rPr lang="en-GB" sz="1200" dirty="0"/>
              <a:t> team has the lowest score. The company could use strategies from higher-performing teams to help improve others.</a:t>
            </a:r>
          </a:p>
          <a:p>
            <a:pPr algn="just"/>
            <a:endParaRPr lang="en-GB" sz="1100" dirty="0"/>
          </a:p>
        </p:txBody>
      </p:sp>
      <p:sp>
        <p:nvSpPr>
          <p:cNvPr id="1025" name="Rectangle 1"/>
          <p:cNvSpPr>
            <a:spLocks noChangeArrowheads="1"/>
          </p:cNvSpPr>
          <p:nvPr/>
        </p:nvSpPr>
        <p:spPr bwMode="auto">
          <a:xfrm>
            <a:off x="0" y="502593"/>
            <a:ext cx="12192000" cy="461665"/>
          </a:xfrm>
          <a:prstGeom prst="rect">
            <a:avLst/>
          </a:prstGeom>
          <a:solidFill>
            <a:schemeClr val="accent6">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cs typeface="Arial" pitchFamily="34" charset="0"/>
              </a:rPr>
              <a:t>    Performance Analyses- What leads to better performance?</a:t>
            </a:r>
            <a:endParaRPr kumimoji="0" lang="en-GB" sz="2400" b="1" i="0" u="none" strike="noStrike" cap="none" normalizeH="0" baseline="0" dirty="0">
              <a:ln>
                <a:noFill/>
              </a:ln>
              <a:solidFill>
                <a:schemeClr val="tx1"/>
              </a:solidFill>
              <a:effectLst/>
              <a:cs typeface="Arial" pitchFamily="34" charset="0"/>
            </a:endParaRPr>
          </a:p>
        </p:txBody>
      </p:sp>
      <p:sp>
        <p:nvSpPr>
          <p:cNvPr id="17" name="TextBox 16"/>
          <p:cNvSpPr txBox="1"/>
          <p:nvPr/>
        </p:nvSpPr>
        <p:spPr>
          <a:xfrm>
            <a:off x="2612570" y="1590801"/>
            <a:ext cx="8106229" cy="477054"/>
          </a:xfrm>
          <a:prstGeom prst="rect">
            <a:avLst/>
          </a:prstGeom>
          <a:noFill/>
        </p:spPr>
        <p:txBody>
          <a:bodyPr wrap="square" rtlCol="0">
            <a:spAutoFit/>
          </a:bodyPr>
          <a:lstStyle/>
          <a:p>
            <a:pPr algn="just"/>
            <a:r>
              <a:rPr lang="en-GB" sz="1400" b="1" dirty="0"/>
              <a:t>Question 9: </a:t>
            </a:r>
            <a:r>
              <a:rPr lang="en-GB" sz="1400" dirty="0"/>
              <a:t>Which managers have the best performing subordinates?</a:t>
            </a:r>
          </a:p>
          <a:p>
            <a:pPr lvl="0"/>
            <a:endParaRPr lang="en-GB" sz="1100" dirty="0"/>
          </a:p>
        </p:txBody>
      </p:sp>
      <p:pic>
        <p:nvPicPr>
          <p:cNvPr id="13" name="Content Placeholder 12"/>
          <p:cNvPicPr>
            <a:picLocks noGrp="1"/>
          </p:cNvPicPr>
          <p:nvPr>
            <p:ph sz="quarter" idx="14"/>
          </p:nvPr>
        </p:nvPicPr>
        <p:blipFill>
          <a:blip r:embed="rId2"/>
          <a:srcRect t="5784"/>
          <a:stretch>
            <a:fillRect/>
          </a:stretch>
        </p:blipFill>
        <p:spPr>
          <a:xfrm>
            <a:off x="2458192" y="2275436"/>
            <a:ext cx="7267700" cy="3199913"/>
          </a:xfrm>
          <a:prstGeom prst="rect">
            <a:avLst/>
          </a:prstGeom>
        </p:spPr>
      </p:pic>
      <p:sp>
        <p:nvSpPr>
          <p:cNvPr id="8" name="Text Placeholder 10"/>
          <p:cNvSpPr>
            <a:spLocks noGrp="1"/>
          </p:cNvSpPr>
          <p:nvPr>
            <p:ph type="body" sz="quarter" idx="16"/>
          </p:nvPr>
        </p:nvSpPr>
        <p:spPr>
          <a:xfrm>
            <a:off x="2425236" y="1976284"/>
            <a:ext cx="5184931" cy="271157"/>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Average Employee Performance Score By Manager</a:t>
            </a:r>
            <a:endParaRPr lang="en-GB"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fade">
                                      <p:cBhvr>
                                        <p:cTn id="7" dur="500"/>
                                        <p:tgtEl>
                                          <p:spTgt spid="10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500"/>
                                        <p:tgtEl>
                                          <p:spTgt spid="8">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25" grpId="0" animBg="1"/>
      <p:bldP spid="17" grpId="0"/>
      <p:bldP spid="8"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78" y="1604374"/>
            <a:ext cx="6807422" cy="1443625"/>
          </a:xfrm>
          <a:solidFill>
            <a:schemeClr val="accent6">
              <a:lumMod val="60000"/>
              <a:lumOff val="40000"/>
            </a:schemeClr>
          </a:solidFill>
          <a:effectLst>
            <a:outerShdw blurRad="76200" dist="12700" dir="8100000" sy="-23000" kx="800400" algn="br" rotWithShape="0">
              <a:prstClr val="black">
                <a:alpha val="20000"/>
              </a:prstClr>
            </a:outerShdw>
          </a:effectLst>
        </p:spPr>
        <p:txBody>
          <a:bodyPr/>
          <a:lstStyle/>
          <a:p>
            <a:pPr algn="ctr"/>
            <a:r>
              <a:rPr lang="en-US" sz="2400" dirty="0">
                <a:effectLst>
                  <a:outerShdw blurRad="75057" dist="38100" dir="5400000" sy="-20000" rotWithShape="0">
                    <a:prstClr val="black">
                      <a:alpha val="25000"/>
                    </a:prstClr>
                  </a:outerShdw>
                </a:effectLst>
              </a:rPr>
              <a:t>DATA ANALYSES AND VISUALIZATION</a:t>
            </a:r>
            <a:endParaRPr lang="en-GB" sz="2400" dirty="0">
              <a:effectLst>
                <a:outerShdw blurRad="75057" dist="38100" dir="5400000" sy="-20000" rotWithShape="0">
                  <a:prstClr val="black">
                    <a:alpha val="25000"/>
                  </a:prstClr>
                </a:outerShdw>
              </a:effectLst>
            </a:endParaRPr>
          </a:p>
        </p:txBody>
      </p:sp>
      <p:sp>
        <p:nvSpPr>
          <p:cNvPr id="3" name="Content Placeholder 2"/>
          <p:cNvSpPr>
            <a:spLocks noGrp="1"/>
          </p:cNvSpPr>
          <p:nvPr>
            <p:ph sz="quarter" idx="14"/>
          </p:nvPr>
        </p:nvSpPr>
        <p:spPr>
          <a:xfrm>
            <a:off x="825499" y="2565546"/>
            <a:ext cx="6807201" cy="3039917"/>
          </a:xfrm>
        </p:spPr>
        <p:txBody>
          <a:bodyPr>
            <a:normAutofit/>
          </a:bodyPr>
          <a:lstStyle/>
          <a:p>
            <a:r>
              <a:rPr lang="en-US" sz="1800" dirty="0"/>
              <a:t>                  </a:t>
            </a:r>
          </a:p>
          <a:p>
            <a:pPr algn="ctr"/>
            <a:r>
              <a:rPr lang="en-US" sz="1800" dirty="0"/>
              <a:t> </a:t>
            </a:r>
          </a:p>
          <a:p>
            <a:pPr algn="ctr"/>
            <a:r>
              <a:rPr lang="en-US" sz="1800" dirty="0"/>
              <a:t>-SALARY-BASED ANALYSES</a:t>
            </a:r>
            <a:endParaRPr lang="en-GB" sz="1800" dirty="0"/>
          </a:p>
        </p:txBody>
      </p:sp>
      <p:pic>
        <p:nvPicPr>
          <p:cNvPr id="7" name="Picture Placeholder 6" descr="Picture1.jpg"/>
          <p:cNvPicPr>
            <a:picLocks noGrp="1" noChangeAspect="1"/>
          </p:cNvPicPr>
          <p:nvPr>
            <p:ph type="pic" sz="quarter" idx="13"/>
          </p:nvPr>
        </p:nvPicPr>
        <p:blipFill>
          <a:blip r:embed="rId2"/>
          <a:srcRect l="27663" r="27663"/>
          <a:stretch>
            <a:fillRect/>
          </a:stretch>
        </p:blipFill>
        <p:spPr/>
      </p:pic>
      <p:sp>
        <p:nvSpPr>
          <p:cNvPr id="6" name="Slide Number Placeholder 5"/>
          <p:cNvSpPr>
            <a:spLocks noGrp="1"/>
          </p:cNvSpPr>
          <p:nvPr>
            <p:ph type="sldNum" sz="quarter" idx="12"/>
          </p:nvPr>
        </p:nvSpPr>
        <p:spPr/>
        <p:txBody>
          <a:bodyPr/>
          <a:lstStyle/>
          <a:p>
            <a:fld id="{FAEF9944-A4F6-4C59-AEBD-678D6480B8EA}" type="slidenum">
              <a:rPr lang="en-US" smtClean="0"/>
              <a:pPr/>
              <a:t>15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AEF9944-A4F6-4C59-AEBD-678D6480B8EA}" type="slidenum">
              <a:rPr lang="en-US" smtClean="0"/>
              <a:pPr/>
              <a:t>16</a:t>
            </a:fld>
            <a:endParaRPr lang="en-US" dirty="0"/>
          </a:p>
        </p:txBody>
      </p:sp>
      <p:sp>
        <p:nvSpPr>
          <p:cNvPr id="14" name="TextBox 13"/>
          <p:cNvSpPr txBox="1"/>
          <p:nvPr/>
        </p:nvSpPr>
        <p:spPr>
          <a:xfrm>
            <a:off x="154236" y="5439263"/>
            <a:ext cx="5369116" cy="769441"/>
          </a:xfrm>
          <a:prstGeom prst="rect">
            <a:avLst/>
          </a:prstGeom>
          <a:noFill/>
        </p:spPr>
        <p:txBody>
          <a:bodyPr wrap="square" rtlCol="0">
            <a:spAutoFit/>
          </a:bodyPr>
          <a:lstStyle/>
          <a:p>
            <a:pPr algn="just"/>
            <a:r>
              <a:rPr lang="en-CA" sz="1100" b="1" dirty="0"/>
              <a:t>Answer:</a:t>
            </a:r>
            <a:r>
              <a:rPr lang="en-CA" sz="1100" dirty="0"/>
              <a:t> The visualization reveals that salary disparities between genders exist in several roles, with some positions showing a pronounced gap. This insight may indicate areas where gender pay equity could be addressed.</a:t>
            </a:r>
            <a:endParaRPr lang="en-GB" sz="1100" dirty="0"/>
          </a:p>
          <a:p>
            <a:pPr algn="just"/>
            <a:endParaRPr lang="en-GB" sz="1100" dirty="0"/>
          </a:p>
        </p:txBody>
      </p:sp>
      <p:sp>
        <p:nvSpPr>
          <p:cNvPr id="17" name="TextBox 16"/>
          <p:cNvSpPr txBox="1"/>
          <p:nvPr/>
        </p:nvSpPr>
        <p:spPr>
          <a:xfrm>
            <a:off x="250000" y="1535875"/>
            <a:ext cx="5291484" cy="646331"/>
          </a:xfrm>
          <a:prstGeom prst="rect">
            <a:avLst/>
          </a:prstGeom>
          <a:noFill/>
        </p:spPr>
        <p:txBody>
          <a:bodyPr wrap="square" rtlCol="0">
            <a:spAutoFit/>
          </a:bodyPr>
          <a:lstStyle/>
          <a:p>
            <a:pPr lvl="0"/>
            <a:r>
              <a:rPr lang="en-CA" sz="1200" b="1" dirty="0"/>
              <a:t>Question 10: </a:t>
            </a:r>
            <a:r>
              <a:rPr lang="en-CA" sz="1200" dirty="0"/>
              <a:t>In similar roles, how does the average salary compare between genders?</a:t>
            </a:r>
            <a:endParaRPr lang="en-GB" sz="1200" dirty="0"/>
          </a:p>
          <a:p>
            <a:endParaRPr lang="en-GB" sz="1200" dirty="0"/>
          </a:p>
        </p:txBody>
      </p:sp>
      <p:pic>
        <p:nvPicPr>
          <p:cNvPr id="18" name="Content Placeholder 17" descr="A comparison of different colored bars&#10;&#10;Description automatically generated"/>
          <p:cNvPicPr>
            <a:picLocks noGrp="1"/>
          </p:cNvPicPr>
          <p:nvPr>
            <p:ph sz="quarter" idx="14"/>
          </p:nvPr>
        </p:nvPicPr>
        <p:blipFill>
          <a:blip r:embed="rId2"/>
          <a:srcRect t="5553"/>
          <a:stretch>
            <a:fillRect/>
          </a:stretch>
        </p:blipFill>
        <p:spPr>
          <a:xfrm>
            <a:off x="5981701" y="2261356"/>
            <a:ext cx="5803900" cy="3022648"/>
          </a:xfrm>
          <a:prstGeom prst="rect">
            <a:avLst/>
          </a:prstGeom>
        </p:spPr>
      </p:pic>
      <p:sp>
        <p:nvSpPr>
          <p:cNvPr id="19" name="TextBox 18"/>
          <p:cNvSpPr txBox="1"/>
          <p:nvPr/>
        </p:nvSpPr>
        <p:spPr>
          <a:xfrm>
            <a:off x="5886449" y="1514475"/>
            <a:ext cx="6076951" cy="461665"/>
          </a:xfrm>
          <a:prstGeom prst="rect">
            <a:avLst/>
          </a:prstGeom>
          <a:noFill/>
        </p:spPr>
        <p:txBody>
          <a:bodyPr wrap="square" rtlCol="0">
            <a:spAutoFit/>
          </a:bodyPr>
          <a:lstStyle/>
          <a:p>
            <a:pPr lvl="0" algn="just"/>
            <a:r>
              <a:rPr lang="en-GB" sz="1200" b="1" dirty="0"/>
              <a:t>Question 11: </a:t>
            </a:r>
            <a:r>
              <a:rPr lang="en-GB" sz="1200" dirty="0"/>
              <a:t>Does a higher salary correlate with increased job satisfaction among employees?</a:t>
            </a:r>
          </a:p>
        </p:txBody>
      </p:sp>
      <p:sp>
        <p:nvSpPr>
          <p:cNvPr id="20" name="TextBox 19"/>
          <p:cNvSpPr txBox="1"/>
          <p:nvPr/>
        </p:nvSpPr>
        <p:spPr>
          <a:xfrm>
            <a:off x="5981701" y="5438776"/>
            <a:ext cx="5930900" cy="600164"/>
          </a:xfrm>
          <a:prstGeom prst="rect">
            <a:avLst/>
          </a:prstGeom>
          <a:noFill/>
        </p:spPr>
        <p:txBody>
          <a:bodyPr wrap="square" rtlCol="0">
            <a:spAutoFit/>
          </a:bodyPr>
          <a:lstStyle/>
          <a:p>
            <a:pPr algn="just"/>
            <a:r>
              <a:rPr lang="en-CA" sz="1000" b="1" dirty="0"/>
              <a:t>Answer: </a:t>
            </a:r>
            <a:r>
              <a:rPr lang="en-GB" sz="1100" dirty="0"/>
              <a:t>The data suggests that employees earning around $100k and above generally experience above-average job satisfaction, while those with lower salaries show a broader range of satisfaction levels.</a:t>
            </a:r>
          </a:p>
        </p:txBody>
      </p:sp>
      <p:sp>
        <p:nvSpPr>
          <p:cNvPr id="16" name="Rectangle 1"/>
          <p:cNvSpPr>
            <a:spLocks noChangeArrowheads="1"/>
          </p:cNvSpPr>
          <p:nvPr/>
        </p:nvSpPr>
        <p:spPr bwMode="auto">
          <a:xfrm>
            <a:off x="0" y="597843"/>
            <a:ext cx="12192000" cy="461665"/>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cs typeface="Arial" pitchFamily="34" charset="0"/>
              </a:rPr>
              <a:t>   Salary Analyses- What leads to a better salary?</a:t>
            </a:r>
            <a:endParaRPr kumimoji="0" lang="en-GB" sz="2400" b="1" i="0" u="none" strike="noStrike" cap="none" normalizeH="0" baseline="0" dirty="0">
              <a:ln>
                <a:noFill/>
              </a:ln>
              <a:solidFill>
                <a:schemeClr val="tx1"/>
              </a:solidFill>
              <a:effectLst/>
              <a:cs typeface="Arial" pitchFamily="34" charset="0"/>
            </a:endParaRPr>
          </a:p>
        </p:txBody>
      </p:sp>
      <p:pic>
        <p:nvPicPr>
          <p:cNvPr id="22" name="Content Placeholder 21" descr="A graph of a number of people&#10;&#10;Description automatically generated with medium confidence"/>
          <p:cNvPicPr>
            <a:picLocks noGrp="1"/>
          </p:cNvPicPr>
          <p:nvPr>
            <p:ph sz="quarter" idx="14"/>
          </p:nvPr>
        </p:nvPicPr>
        <p:blipFill>
          <a:blip r:embed="rId3" cstate="print"/>
          <a:srcRect t="3278"/>
          <a:stretch>
            <a:fillRect/>
          </a:stretch>
        </p:blipFill>
        <p:spPr>
          <a:xfrm>
            <a:off x="444500" y="2387552"/>
            <a:ext cx="5096984" cy="3022647"/>
          </a:xfrm>
          <a:prstGeom prst="rect">
            <a:avLst/>
          </a:prstGeom>
        </p:spPr>
      </p:pic>
      <p:sp>
        <p:nvSpPr>
          <p:cNvPr id="11" name="Text Placeholder 10"/>
          <p:cNvSpPr>
            <a:spLocks noGrp="1"/>
          </p:cNvSpPr>
          <p:nvPr>
            <p:ph type="body" sz="quarter" idx="16"/>
          </p:nvPr>
        </p:nvSpPr>
        <p:spPr>
          <a:xfrm>
            <a:off x="457380" y="2068848"/>
            <a:ext cx="4888634" cy="192508"/>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Salary Comparison By Gender Within Similar Roles</a:t>
            </a:r>
            <a:endParaRPr lang="en-GB" sz="1000" dirty="0"/>
          </a:p>
        </p:txBody>
      </p:sp>
      <p:sp>
        <p:nvSpPr>
          <p:cNvPr id="12" name="Text Placeholder 10"/>
          <p:cNvSpPr>
            <a:spLocks noGrp="1"/>
          </p:cNvSpPr>
          <p:nvPr>
            <p:ph type="body" sz="quarter" idx="16"/>
          </p:nvPr>
        </p:nvSpPr>
        <p:spPr>
          <a:xfrm>
            <a:off x="5980959" y="2050942"/>
            <a:ext cx="3626387" cy="192508"/>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Salary VS Employee Satisfaction</a:t>
            </a:r>
            <a:endParaRPr lang="en-GB"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fade">
                                      <p:cBhvr>
                                        <p:cTn id="15" dur="500"/>
                                        <p:tgtEl>
                                          <p:spTgt spid="11">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bg/>
                                          </p:spTgt>
                                        </p:tgtEl>
                                        <p:attrNameLst>
                                          <p:attrName>style.visibility</p:attrName>
                                        </p:attrNameLst>
                                      </p:cBhvr>
                                      <p:to>
                                        <p:strVal val="visible"/>
                                      </p:to>
                                    </p:set>
                                    <p:animEffect transition="in" filter="fade">
                                      <p:cBhvr>
                                        <p:cTn id="35" dur="500"/>
                                        <p:tgtEl>
                                          <p:spTgt spid="12">
                                            <p:bg/>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500"/>
                                        <p:tgtEl>
                                          <p:spTgt spid="12">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P spid="20" grpId="0"/>
      <p:bldP spid="16" grpId="0" animBg="1"/>
      <p:bldP spid="11" grpId="0" build="p" animBg="1"/>
      <p:bldP spid="12"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AEF9944-A4F6-4C59-AEBD-678D6480B8EA}" type="slidenum">
              <a:rPr lang="en-US" smtClean="0"/>
              <a:pPr/>
              <a:t>17</a:t>
            </a:fld>
            <a:endParaRPr lang="en-US" dirty="0"/>
          </a:p>
        </p:txBody>
      </p:sp>
      <p:sp>
        <p:nvSpPr>
          <p:cNvPr id="14" name="TextBox 13"/>
          <p:cNvSpPr txBox="1"/>
          <p:nvPr/>
        </p:nvSpPr>
        <p:spPr>
          <a:xfrm>
            <a:off x="849216" y="5652715"/>
            <a:ext cx="10668000" cy="600164"/>
          </a:xfrm>
          <a:prstGeom prst="rect">
            <a:avLst/>
          </a:prstGeom>
          <a:noFill/>
        </p:spPr>
        <p:txBody>
          <a:bodyPr wrap="square" rtlCol="0">
            <a:spAutoFit/>
          </a:bodyPr>
          <a:lstStyle/>
          <a:p>
            <a:pPr algn="just"/>
            <a:r>
              <a:rPr lang="en-CA" sz="1100" b="1" dirty="0"/>
              <a:t>Answer: </a:t>
            </a:r>
            <a:r>
              <a:rPr lang="en-GB" sz="1100" dirty="0"/>
              <a:t>Job seekers should note that candidates from the Diversity Job Fair tend to secure higher-paying roles across various positions. Strategic application through proven sources can influence starting salaries.</a:t>
            </a:r>
          </a:p>
          <a:p>
            <a:pPr algn="just"/>
            <a:endParaRPr lang="en-GB" sz="1100" dirty="0"/>
          </a:p>
        </p:txBody>
      </p:sp>
      <p:sp>
        <p:nvSpPr>
          <p:cNvPr id="17" name="TextBox 16"/>
          <p:cNvSpPr txBox="1"/>
          <p:nvPr/>
        </p:nvSpPr>
        <p:spPr>
          <a:xfrm>
            <a:off x="2247900" y="1497775"/>
            <a:ext cx="8572500" cy="461665"/>
          </a:xfrm>
          <a:prstGeom prst="rect">
            <a:avLst/>
          </a:prstGeom>
          <a:noFill/>
        </p:spPr>
        <p:txBody>
          <a:bodyPr wrap="square" rtlCol="0">
            <a:spAutoFit/>
          </a:bodyPr>
          <a:lstStyle/>
          <a:p>
            <a:pPr lvl="0" algn="just"/>
            <a:r>
              <a:rPr lang="en-GB" sz="1200" b="1" dirty="0"/>
              <a:t>Question 12: </a:t>
            </a:r>
            <a:r>
              <a:rPr lang="en-GB" sz="1200" dirty="0"/>
              <a:t>How does the recruitment source influence salary levels for different positions?</a:t>
            </a:r>
          </a:p>
          <a:p>
            <a:endParaRPr lang="en-GB" sz="1200" dirty="0"/>
          </a:p>
        </p:txBody>
      </p:sp>
      <p:sp>
        <p:nvSpPr>
          <p:cNvPr id="16" name="Rectangle 1"/>
          <p:cNvSpPr>
            <a:spLocks noChangeArrowheads="1"/>
          </p:cNvSpPr>
          <p:nvPr/>
        </p:nvSpPr>
        <p:spPr bwMode="auto">
          <a:xfrm>
            <a:off x="0" y="597843"/>
            <a:ext cx="12192000" cy="461665"/>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cs typeface="Arial" pitchFamily="34" charset="0"/>
              </a:rPr>
              <a:t>    Salary Analyses- What leads to a better salary?</a:t>
            </a:r>
            <a:endParaRPr kumimoji="0" lang="en-GB" sz="2400" b="1" i="0" u="none" strike="noStrike" cap="none" normalizeH="0" baseline="0" dirty="0">
              <a:ln>
                <a:noFill/>
              </a:ln>
              <a:solidFill>
                <a:schemeClr val="tx1"/>
              </a:solidFill>
              <a:effectLst/>
              <a:cs typeface="Arial" pitchFamily="34" charset="0"/>
            </a:endParaRPr>
          </a:p>
        </p:txBody>
      </p:sp>
      <p:pic>
        <p:nvPicPr>
          <p:cNvPr id="22" name="Content Placeholder 21" descr="A graph of a number of people&#10;&#10;Description automatically generated with medium confidence"/>
          <p:cNvPicPr>
            <a:picLocks noGrp="1"/>
          </p:cNvPicPr>
          <p:nvPr>
            <p:ph sz="quarter" idx="14"/>
          </p:nvPr>
        </p:nvPicPr>
        <p:blipFill>
          <a:blip r:embed="rId2"/>
          <a:srcRect t="3117"/>
          <a:stretch>
            <a:fillRect/>
          </a:stretch>
        </p:blipFill>
        <p:spPr>
          <a:xfrm>
            <a:off x="1986366" y="2074606"/>
            <a:ext cx="8572500" cy="3555013"/>
          </a:xfrm>
          <a:prstGeom prst="rect">
            <a:avLst/>
          </a:prstGeom>
        </p:spPr>
      </p:pic>
      <p:sp>
        <p:nvSpPr>
          <p:cNvPr id="9" name="Text Placeholder 10"/>
          <p:cNvSpPr>
            <a:spLocks noGrp="1"/>
          </p:cNvSpPr>
          <p:nvPr>
            <p:ph type="body" sz="quarter" idx="16"/>
          </p:nvPr>
        </p:nvSpPr>
        <p:spPr>
          <a:xfrm>
            <a:off x="1986366" y="1793765"/>
            <a:ext cx="7445637" cy="280841"/>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Heatmap of Average Salary By Position And Recruitment Source (with rankings)  </a:t>
            </a:r>
            <a:endParaRPr lang="en-GB"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bg/>
                                          </p:spTgt>
                                        </p:tgtEl>
                                        <p:attrNameLst>
                                          <p:attrName>style.visibility</p:attrName>
                                        </p:attrNameLst>
                                      </p:cBhvr>
                                      <p:to>
                                        <p:strVal val="visible"/>
                                      </p:to>
                                    </p:set>
                                    <p:animEffect transition="in" filter="fade">
                                      <p:cBhvr>
                                        <p:cTn id="15" dur="500"/>
                                        <p:tgtEl>
                                          <p:spTgt spid="9">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6" grpId="0" animBg="1"/>
      <p:bldP spid="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AEF9944-A4F6-4C59-AEBD-678D6480B8EA}" type="slidenum">
              <a:rPr lang="en-US" smtClean="0"/>
              <a:pPr/>
              <a:t>18</a:t>
            </a:fld>
            <a:endParaRPr lang="en-US" dirty="0"/>
          </a:p>
        </p:txBody>
      </p:sp>
      <p:sp>
        <p:nvSpPr>
          <p:cNvPr id="14" name="TextBox 13"/>
          <p:cNvSpPr txBox="1"/>
          <p:nvPr/>
        </p:nvSpPr>
        <p:spPr>
          <a:xfrm>
            <a:off x="203200" y="5297880"/>
            <a:ext cx="11988800" cy="769441"/>
          </a:xfrm>
          <a:prstGeom prst="rect">
            <a:avLst/>
          </a:prstGeom>
          <a:noFill/>
        </p:spPr>
        <p:txBody>
          <a:bodyPr wrap="square" rtlCol="0">
            <a:spAutoFit/>
          </a:bodyPr>
          <a:lstStyle/>
          <a:p>
            <a:r>
              <a:rPr lang="en-CA" sz="1100" b="1" dirty="0"/>
              <a:t>Answer: </a:t>
            </a:r>
            <a:r>
              <a:rPr lang="en-GB" sz="1100" dirty="0"/>
              <a:t>Certain departments exhibit higher salary ranges, indicative of specialized skill requirements or seniority </a:t>
            </a:r>
            <a:r>
              <a:rPr lang="en-GB" sz="1100" dirty="0" err="1"/>
              <a:t>e.g</a:t>
            </a:r>
            <a:r>
              <a:rPr lang="en-GB" sz="1100" dirty="0"/>
              <a:t>, Executive Office roles get the highest pay. This suggests job seekers should consider departmental pay scales when assessing potential employment opportunities.</a:t>
            </a:r>
          </a:p>
          <a:p>
            <a:br>
              <a:rPr lang="en-GB" sz="1100" dirty="0"/>
            </a:br>
            <a:endParaRPr lang="en-GB" sz="1100" dirty="0"/>
          </a:p>
        </p:txBody>
      </p:sp>
      <p:sp>
        <p:nvSpPr>
          <p:cNvPr id="17" name="TextBox 16"/>
          <p:cNvSpPr txBox="1"/>
          <p:nvPr/>
        </p:nvSpPr>
        <p:spPr>
          <a:xfrm>
            <a:off x="1092200" y="1535875"/>
            <a:ext cx="10134600" cy="461665"/>
          </a:xfrm>
          <a:prstGeom prst="rect">
            <a:avLst/>
          </a:prstGeom>
          <a:noFill/>
        </p:spPr>
        <p:txBody>
          <a:bodyPr wrap="square" rtlCol="0">
            <a:spAutoFit/>
          </a:bodyPr>
          <a:lstStyle/>
          <a:p>
            <a:pPr lvl="0" algn="ctr"/>
            <a:r>
              <a:rPr lang="en-GB" sz="1200" b="1" dirty="0"/>
              <a:t>Question 13: </a:t>
            </a:r>
            <a:r>
              <a:rPr lang="en-GB" sz="1200" dirty="0"/>
              <a:t>Which departments generally have the highest salary?</a:t>
            </a:r>
            <a:r>
              <a:rPr lang="en-CA" sz="1200" dirty="0"/>
              <a:t> </a:t>
            </a:r>
            <a:endParaRPr lang="en-GB" sz="1200" dirty="0"/>
          </a:p>
          <a:p>
            <a:pPr algn="just"/>
            <a:endParaRPr lang="en-GB" sz="1200" dirty="0"/>
          </a:p>
        </p:txBody>
      </p:sp>
      <p:pic>
        <p:nvPicPr>
          <p:cNvPr id="18" name="Content Placeholder 17" descr="A comparison of different colored bars&#10;&#10;Description automatically generated"/>
          <p:cNvPicPr>
            <a:picLocks noGrp="1"/>
          </p:cNvPicPr>
          <p:nvPr>
            <p:ph sz="quarter" idx="14"/>
          </p:nvPr>
        </p:nvPicPr>
        <p:blipFill>
          <a:blip r:embed="rId2"/>
          <a:srcRect t="5095"/>
          <a:stretch>
            <a:fillRect/>
          </a:stretch>
        </p:blipFill>
        <p:spPr>
          <a:xfrm>
            <a:off x="6019800" y="2422523"/>
            <a:ext cx="5803900" cy="2822577"/>
          </a:xfrm>
          <a:prstGeom prst="rect">
            <a:avLst/>
          </a:prstGeom>
        </p:spPr>
      </p:pic>
      <p:sp>
        <p:nvSpPr>
          <p:cNvPr id="16" name="Rectangle 1"/>
          <p:cNvSpPr>
            <a:spLocks noChangeArrowheads="1"/>
          </p:cNvSpPr>
          <p:nvPr/>
        </p:nvSpPr>
        <p:spPr bwMode="auto">
          <a:xfrm>
            <a:off x="0" y="565622"/>
            <a:ext cx="12192000" cy="461665"/>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cs typeface="Arial" pitchFamily="34" charset="0"/>
              </a:rPr>
              <a:t>   Salary Analyses- What leads to a better salary?</a:t>
            </a:r>
            <a:endParaRPr kumimoji="0" lang="en-GB" sz="2400" b="1" i="0" u="none" strike="noStrike" cap="none" normalizeH="0" baseline="0" dirty="0">
              <a:ln>
                <a:noFill/>
              </a:ln>
              <a:solidFill>
                <a:schemeClr val="tx1"/>
              </a:solidFill>
              <a:effectLst/>
              <a:cs typeface="Arial" pitchFamily="34" charset="0"/>
            </a:endParaRPr>
          </a:p>
        </p:txBody>
      </p:sp>
      <p:pic>
        <p:nvPicPr>
          <p:cNvPr id="22" name="Content Placeholder 21" descr="A graph of a number of people&#10;&#10;Description automatically generated with medium confidence"/>
          <p:cNvPicPr>
            <a:picLocks noGrp="1"/>
          </p:cNvPicPr>
          <p:nvPr>
            <p:ph sz="quarter" idx="14"/>
          </p:nvPr>
        </p:nvPicPr>
        <p:blipFill>
          <a:blip r:embed="rId3"/>
          <a:srcRect t="5095"/>
          <a:stretch>
            <a:fillRect/>
          </a:stretch>
        </p:blipFill>
        <p:spPr>
          <a:xfrm>
            <a:off x="473997" y="2412695"/>
            <a:ext cx="5003800" cy="2784222"/>
          </a:xfrm>
          <a:prstGeom prst="rect">
            <a:avLst/>
          </a:prstGeom>
        </p:spPr>
      </p:pic>
      <p:sp>
        <p:nvSpPr>
          <p:cNvPr id="11" name="Text Placeholder 10"/>
          <p:cNvSpPr>
            <a:spLocks noGrp="1"/>
          </p:cNvSpPr>
          <p:nvPr>
            <p:ph type="body" sz="quarter" idx="16"/>
          </p:nvPr>
        </p:nvSpPr>
        <p:spPr>
          <a:xfrm>
            <a:off x="797987" y="2180484"/>
            <a:ext cx="3439716" cy="232211"/>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  Average Salary Per Department</a:t>
            </a:r>
            <a:endParaRPr lang="en-GB" sz="1000" dirty="0"/>
          </a:p>
        </p:txBody>
      </p:sp>
      <p:sp>
        <p:nvSpPr>
          <p:cNvPr id="12" name="Text Placeholder 10"/>
          <p:cNvSpPr>
            <a:spLocks noGrp="1"/>
          </p:cNvSpPr>
          <p:nvPr>
            <p:ph type="body" sz="quarter" idx="16"/>
          </p:nvPr>
        </p:nvSpPr>
        <p:spPr>
          <a:xfrm>
            <a:off x="6403889" y="2180484"/>
            <a:ext cx="3910150" cy="243227"/>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Salary Distribution Across Departments</a:t>
            </a:r>
            <a:endParaRPr lang="en-GB"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fade">
                                      <p:cBhvr>
                                        <p:cTn id="15" dur="500"/>
                                        <p:tgtEl>
                                          <p:spTgt spid="11">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bg/>
                                          </p:spTgt>
                                        </p:tgtEl>
                                        <p:attrNameLst>
                                          <p:attrName>style.visibility</p:attrName>
                                        </p:attrNameLst>
                                      </p:cBhvr>
                                      <p:to>
                                        <p:strVal val="visible"/>
                                      </p:to>
                                    </p:set>
                                    <p:animEffect transition="in" filter="fade">
                                      <p:cBhvr>
                                        <p:cTn id="27" dur="500"/>
                                        <p:tgtEl>
                                          <p:spTgt spid="12">
                                            <p:bg/>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fade">
                                      <p:cBhvr>
                                        <p:cTn id="31" dur="500"/>
                                        <p:tgtEl>
                                          <p:spTgt spid="12">
                                            <p:txEl>
                                              <p:pRg st="0" end="0"/>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6" grpId="0" animBg="1"/>
      <p:bldP spid="11" grpId="0" build="p" animBg="1"/>
      <p:bldP spid="12"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78" y="1604374"/>
            <a:ext cx="6807422" cy="1443625"/>
          </a:xfrm>
          <a:solidFill>
            <a:schemeClr val="accent6">
              <a:lumMod val="40000"/>
              <a:lumOff val="60000"/>
            </a:schemeClr>
          </a:solidFill>
          <a:effectLst>
            <a:outerShdw blurRad="76200" dist="12700" dir="8100000" sy="-23000" kx="800400" algn="br" rotWithShape="0">
              <a:prstClr val="black">
                <a:alpha val="20000"/>
              </a:prstClr>
            </a:outerShdw>
          </a:effectLst>
        </p:spPr>
        <p:txBody>
          <a:bodyPr/>
          <a:lstStyle/>
          <a:p>
            <a:pPr algn="ctr"/>
            <a:r>
              <a:rPr lang="en-US" sz="2400" dirty="0">
                <a:effectLst>
                  <a:outerShdw blurRad="75057" dist="38100" dir="5400000" sy="-20000" rotWithShape="0">
                    <a:prstClr val="black">
                      <a:alpha val="25000"/>
                    </a:prstClr>
                  </a:outerShdw>
                </a:effectLst>
              </a:rPr>
              <a:t>DATA </a:t>
            </a:r>
            <a:r>
              <a:rPr lang="en-US" sz="2400" u="sng" dirty="0">
                <a:effectLst>
                  <a:outerShdw blurRad="75057" dist="38100" dir="5400000" sy="-20000" rotWithShape="0">
                    <a:prstClr val="black">
                      <a:alpha val="25000"/>
                    </a:prstClr>
                  </a:outerShdw>
                </a:effectLst>
              </a:rPr>
              <a:t>ANALYSES</a:t>
            </a:r>
            <a:r>
              <a:rPr lang="en-US" sz="2400" dirty="0">
                <a:effectLst>
                  <a:outerShdw blurRad="75057" dist="38100" dir="5400000" sy="-20000" rotWithShape="0">
                    <a:prstClr val="black">
                      <a:alpha val="25000"/>
                    </a:prstClr>
                  </a:outerShdw>
                </a:effectLst>
              </a:rPr>
              <a:t> AND VISUALIZATION</a:t>
            </a:r>
            <a:endParaRPr lang="en-GB" sz="2400" dirty="0">
              <a:effectLst>
                <a:outerShdw blurRad="75057" dist="38100" dir="5400000" sy="-20000" rotWithShape="0">
                  <a:prstClr val="black">
                    <a:alpha val="25000"/>
                  </a:prstClr>
                </a:outerShdw>
              </a:effectLst>
            </a:endParaRPr>
          </a:p>
        </p:txBody>
      </p:sp>
      <p:sp>
        <p:nvSpPr>
          <p:cNvPr id="3" name="Content Placeholder 2"/>
          <p:cNvSpPr>
            <a:spLocks noGrp="1"/>
          </p:cNvSpPr>
          <p:nvPr>
            <p:ph sz="quarter" idx="14"/>
          </p:nvPr>
        </p:nvSpPr>
        <p:spPr>
          <a:xfrm>
            <a:off x="825499" y="2565546"/>
            <a:ext cx="6807201" cy="3039917"/>
          </a:xfrm>
        </p:spPr>
        <p:txBody>
          <a:bodyPr>
            <a:normAutofit/>
          </a:bodyPr>
          <a:lstStyle/>
          <a:p>
            <a:r>
              <a:rPr lang="en-US" sz="1800" dirty="0"/>
              <a:t>                  </a:t>
            </a:r>
          </a:p>
          <a:p>
            <a:pPr algn="ctr"/>
            <a:r>
              <a:rPr lang="en-US" sz="1800" dirty="0"/>
              <a:t> </a:t>
            </a:r>
          </a:p>
          <a:p>
            <a:pPr algn="ctr"/>
            <a:r>
              <a:rPr lang="en-US" sz="1800" dirty="0"/>
              <a:t>-OTHER ANALYSES</a:t>
            </a:r>
            <a:endParaRPr lang="en-GB" sz="1800" dirty="0"/>
          </a:p>
        </p:txBody>
      </p:sp>
      <p:pic>
        <p:nvPicPr>
          <p:cNvPr id="7" name="Picture Placeholder 6" descr="Picture1.jpg"/>
          <p:cNvPicPr>
            <a:picLocks noGrp="1" noChangeAspect="1"/>
          </p:cNvPicPr>
          <p:nvPr>
            <p:ph type="pic" sz="quarter" idx="13"/>
          </p:nvPr>
        </p:nvPicPr>
        <p:blipFill>
          <a:blip r:embed="rId2"/>
          <a:srcRect l="27663" r="27663"/>
          <a:stretch>
            <a:fillRect/>
          </a:stretch>
        </p:blipFill>
        <p:spPr/>
      </p:pic>
      <p:sp>
        <p:nvSpPr>
          <p:cNvPr id="6" name="Slide Number Placeholder 5"/>
          <p:cNvSpPr>
            <a:spLocks noGrp="1"/>
          </p:cNvSpPr>
          <p:nvPr>
            <p:ph type="sldNum" sz="quarter" idx="12"/>
          </p:nvPr>
        </p:nvSpPr>
        <p:spPr/>
        <p:txBody>
          <a:bodyPr/>
          <a:lstStyle/>
          <a:p>
            <a:fld id="{FAEF9944-A4F6-4C59-AEBD-678D6480B8EA}" type="slidenum">
              <a:rPr lang="en-US" smtClean="0"/>
              <a:pPr/>
              <a:t>19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685578" y="1231900"/>
            <a:ext cx="6623040" cy="860808"/>
          </a:xfrm>
        </p:spPr>
        <p:txBody>
          <a:bodyPr>
            <a:normAutofit/>
          </a:bodyPr>
          <a:lstStyle/>
          <a:p>
            <a:pPr algn="just"/>
            <a:r>
              <a:rPr lang="en-US" sz="2400"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685799" y="2184546"/>
            <a:ext cx="6622819" cy="3619354"/>
          </a:xfrm>
        </p:spPr>
        <p:txBody>
          <a:bodyPr>
            <a:normAutofit fontScale="55000" lnSpcReduction="20000"/>
          </a:bodyPr>
          <a:lstStyle/>
          <a:p>
            <a:pPr algn="just">
              <a:buFont typeface="Wingdings" pitchFamily="2" charset="2"/>
              <a:buChar char="q"/>
            </a:pPr>
            <a:r>
              <a:rPr lang="en-US" sz="2200" dirty="0">
                <a:solidFill>
                  <a:schemeClr val="tx2"/>
                </a:solidFill>
              </a:rPr>
              <a:t> INTRODUCTION.</a:t>
            </a:r>
          </a:p>
          <a:p>
            <a:pPr algn="just">
              <a:buFont typeface="Wingdings" pitchFamily="2" charset="2"/>
              <a:buChar char="q"/>
            </a:pPr>
            <a:r>
              <a:rPr lang="en-US" sz="2200" dirty="0">
                <a:solidFill>
                  <a:schemeClr val="tx2"/>
                </a:solidFill>
              </a:rPr>
              <a:t> DESCRIPTIVE STATISTICS.</a:t>
            </a:r>
          </a:p>
          <a:p>
            <a:pPr algn="just"/>
            <a:r>
              <a:rPr lang="en-US" sz="2200" dirty="0">
                <a:solidFill>
                  <a:schemeClr val="tx2"/>
                </a:solidFill>
              </a:rPr>
              <a:t>    </a:t>
            </a:r>
            <a:r>
              <a:rPr lang="en-GB" sz="2200" dirty="0"/>
              <a:t>- Statistics &amp; General Distribution.</a:t>
            </a:r>
            <a:endParaRPr lang="en-US" sz="2200" dirty="0">
              <a:solidFill>
                <a:schemeClr val="tx2"/>
              </a:solidFill>
            </a:endParaRPr>
          </a:p>
          <a:p>
            <a:pPr algn="just">
              <a:buFont typeface="Wingdings" pitchFamily="2" charset="2"/>
              <a:buChar char="q"/>
            </a:pPr>
            <a:r>
              <a:rPr lang="en-US" sz="2200" dirty="0">
                <a:solidFill>
                  <a:schemeClr val="tx2"/>
                </a:solidFill>
              </a:rPr>
              <a:t> DATA ANALYSIS AND VISUALIZATION.</a:t>
            </a:r>
            <a:r>
              <a:rPr lang="en-US" sz="1400" dirty="0">
                <a:solidFill>
                  <a:schemeClr val="tx2"/>
                </a:solidFill>
              </a:rPr>
              <a:t>	</a:t>
            </a:r>
          </a:p>
          <a:p>
            <a:r>
              <a:rPr lang="en-GB" sz="2200" dirty="0"/>
              <a:t>   - Demographic Analyses.</a:t>
            </a:r>
          </a:p>
          <a:p>
            <a:r>
              <a:rPr lang="en-GB" sz="2200" dirty="0"/>
              <a:t>   - Performance-based Analyses.</a:t>
            </a:r>
          </a:p>
          <a:p>
            <a:r>
              <a:rPr lang="en-GB" sz="2200" dirty="0"/>
              <a:t>   - Salary-based Analyses.</a:t>
            </a:r>
          </a:p>
          <a:p>
            <a:r>
              <a:rPr lang="en-GB" sz="2200" dirty="0"/>
              <a:t>   - Other Analyses.</a:t>
            </a:r>
          </a:p>
          <a:p>
            <a:pPr algn="just">
              <a:buFont typeface="Wingdings" pitchFamily="2" charset="2"/>
              <a:buChar char="q"/>
            </a:pPr>
            <a:r>
              <a:rPr lang="en-US" sz="2200" dirty="0">
                <a:solidFill>
                  <a:schemeClr val="tx2"/>
                </a:solidFill>
              </a:rPr>
              <a:t> CONCLUSION.</a:t>
            </a:r>
            <a:endParaRPr lang="en-GB" sz="2200" dirty="0"/>
          </a:p>
          <a:p>
            <a:pPr algn="just"/>
            <a:endParaRPr lang="en-US" sz="1400" dirty="0">
              <a:solidFill>
                <a:schemeClr val="tx2"/>
              </a:solidFill>
            </a:endParaRPr>
          </a:p>
          <a:p>
            <a:pPr algn="just"/>
            <a:r>
              <a:rPr lang="en-US" sz="1400" dirty="0">
                <a:solidFill>
                  <a:schemeClr val="tx2"/>
                </a:solidFill>
              </a:rPr>
              <a:t>         </a:t>
            </a:r>
          </a:p>
          <a:p>
            <a:pPr algn="just">
              <a:buFont typeface="Wingdings" pitchFamily="2" charset="2"/>
              <a:buChar char="q"/>
            </a:pPr>
            <a:endParaRPr lang="en-US" sz="1400" dirty="0">
              <a:solidFill>
                <a:schemeClr val="tx2"/>
              </a:solidFill>
            </a:endParaRPr>
          </a:p>
          <a:p>
            <a:pPr algn="just"/>
            <a:endParaRPr lang="en-US" sz="1400" dirty="0">
              <a:solidFill>
                <a:schemeClr val="tx2"/>
              </a:solidFill>
            </a:endParaRP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2" b="22"/>
          <a:stretch/>
        </p:blipFill>
        <p:spPr>
          <a:xfrm>
            <a:off x="8194348" y="1085431"/>
            <a:ext cx="3997652" cy="5037857"/>
          </a:xfrm>
        </p:spPr>
      </p:pic>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fade">
                                      <p:cBhvr>
                                        <p:cTn id="4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AEF9944-A4F6-4C59-AEBD-678D6480B8EA}" type="slidenum">
              <a:rPr lang="en-US" smtClean="0"/>
              <a:pPr/>
              <a:t>20</a:t>
            </a:fld>
            <a:endParaRPr lang="en-US" dirty="0"/>
          </a:p>
        </p:txBody>
      </p:sp>
      <p:sp>
        <p:nvSpPr>
          <p:cNvPr id="14" name="TextBox 13"/>
          <p:cNvSpPr txBox="1"/>
          <p:nvPr/>
        </p:nvSpPr>
        <p:spPr>
          <a:xfrm>
            <a:off x="0" y="5306670"/>
            <a:ext cx="5761822" cy="707886"/>
          </a:xfrm>
          <a:prstGeom prst="rect">
            <a:avLst/>
          </a:prstGeom>
          <a:noFill/>
        </p:spPr>
        <p:txBody>
          <a:bodyPr wrap="square" rtlCol="0">
            <a:spAutoFit/>
          </a:bodyPr>
          <a:lstStyle/>
          <a:p>
            <a:pPr algn="just"/>
            <a:r>
              <a:rPr lang="en-CA" sz="1000" b="1" dirty="0"/>
              <a:t>Answer: </a:t>
            </a:r>
            <a:r>
              <a:rPr lang="en-GB" sz="1000" dirty="0"/>
              <a:t>The bar chart suggests a trend where married employees have the highest average days of absence, with a gradual decrease observed in widowed, divorced, single employees, and the lowest absences among separated employees. This pattern may reflect the varying levels of personal commitments or stability associated with each marital status.</a:t>
            </a:r>
            <a:endParaRPr lang="en-GB" sz="1100" dirty="0"/>
          </a:p>
        </p:txBody>
      </p:sp>
      <p:sp>
        <p:nvSpPr>
          <p:cNvPr id="17" name="TextBox 16"/>
          <p:cNvSpPr txBox="1"/>
          <p:nvPr/>
        </p:nvSpPr>
        <p:spPr>
          <a:xfrm>
            <a:off x="250000" y="1535875"/>
            <a:ext cx="5191125" cy="461665"/>
          </a:xfrm>
          <a:prstGeom prst="rect">
            <a:avLst/>
          </a:prstGeom>
          <a:noFill/>
        </p:spPr>
        <p:txBody>
          <a:bodyPr wrap="square" rtlCol="0">
            <a:spAutoFit/>
          </a:bodyPr>
          <a:lstStyle/>
          <a:p>
            <a:pPr lvl="0" algn="just"/>
            <a:r>
              <a:rPr lang="en-GB" sz="1200" b="1" dirty="0"/>
              <a:t>Question 14: </a:t>
            </a:r>
            <a:r>
              <a:rPr lang="en-GB" sz="1200" dirty="0"/>
              <a:t>How does marital status correlate with average days of absence in the workplace?</a:t>
            </a:r>
          </a:p>
        </p:txBody>
      </p:sp>
      <p:pic>
        <p:nvPicPr>
          <p:cNvPr id="18" name="Content Placeholder 17" descr="A comparison of different colored bars&#10;&#10;Description automatically generated"/>
          <p:cNvPicPr>
            <a:picLocks noGrp="1"/>
          </p:cNvPicPr>
          <p:nvPr>
            <p:ph sz="quarter" idx="14"/>
          </p:nvPr>
        </p:nvPicPr>
        <p:blipFill>
          <a:blip r:embed="rId2"/>
          <a:srcRect t="10287"/>
          <a:stretch>
            <a:fillRect/>
          </a:stretch>
        </p:blipFill>
        <p:spPr>
          <a:xfrm>
            <a:off x="6096000" y="2453688"/>
            <a:ext cx="5829300" cy="2883854"/>
          </a:xfrm>
          <a:prstGeom prst="rect">
            <a:avLst/>
          </a:prstGeom>
        </p:spPr>
      </p:pic>
      <p:sp>
        <p:nvSpPr>
          <p:cNvPr id="19" name="TextBox 18"/>
          <p:cNvSpPr txBox="1"/>
          <p:nvPr/>
        </p:nvSpPr>
        <p:spPr>
          <a:xfrm>
            <a:off x="5886449" y="1514475"/>
            <a:ext cx="6076951" cy="461665"/>
          </a:xfrm>
          <a:prstGeom prst="rect">
            <a:avLst/>
          </a:prstGeom>
          <a:noFill/>
        </p:spPr>
        <p:txBody>
          <a:bodyPr wrap="square" rtlCol="0">
            <a:spAutoFit/>
          </a:bodyPr>
          <a:lstStyle/>
          <a:p>
            <a:pPr lvl="0" algn="just"/>
            <a:r>
              <a:rPr lang="en-GB" sz="1200" b="1" dirty="0"/>
              <a:t>Question 15: </a:t>
            </a:r>
            <a:r>
              <a:rPr lang="en-GB" sz="1200" dirty="0"/>
              <a:t>How does the average number of days of absence relate to employee performance scores?</a:t>
            </a:r>
          </a:p>
        </p:txBody>
      </p:sp>
      <p:sp>
        <p:nvSpPr>
          <p:cNvPr id="20" name="TextBox 19"/>
          <p:cNvSpPr txBox="1"/>
          <p:nvPr/>
        </p:nvSpPr>
        <p:spPr>
          <a:xfrm>
            <a:off x="5956301" y="5316715"/>
            <a:ext cx="6007099" cy="769441"/>
          </a:xfrm>
          <a:prstGeom prst="rect">
            <a:avLst/>
          </a:prstGeom>
          <a:noFill/>
        </p:spPr>
        <p:txBody>
          <a:bodyPr wrap="square" rtlCol="0">
            <a:spAutoFit/>
          </a:bodyPr>
          <a:lstStyle/>
          <a:p>
            <a:pPr algn="just"/>
            <a:r>
              <a:rPr lang="en-CA" sz="1000" b="1" dirty="0"/>
              <a:t>Answer: </a:t>
            </a:r>
            <a:r>
              <a:rPr lang="en-GB" sz="1100" dirty="0"/>
              <a:t>The chart shows that employees who exceed expectations have slightly more absences than those who fully meet them, but absences rise significantly for those needing improvement and decrease again for those on Performance Improvement Plans probably due to more managerial scrutiny.</a:t>
            </a:r>
          </a:p>
        </p:txBody>
      </p:sp>
      <p:sp>
        <p:nvSpPr>
          <p:cNvPr id="16" name="Rectangle 1"/>
          <p:cNvSpPr>
            <a:spLocks noChangeArrowheads="1"/>
          </p:cNvSpPr>
          <p:nvPr/>
        </p:nvSpPr>
        <p:spPr bwMode="auto">
          <a:xfrm>
            <a:off x="0" y="597843"/>
            <a:ext cx="12192000" cy="461665"/>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cs typeface="Arial" pitchFamily="34" charset="0"/>
              </a:rPr>
              <a:t>   Other Analyses</a:t>
            </a:r>
            <a:endParaRPr kumimoji="0" lang="en-GB" sz="2400" b="1" i="0" u="none" strike="noStrike" cap="none" normalizeH="0" baseline="0" dirty="0">
              <a:ln>
                <a:noFill/>
              </a:ln>
              <a:solidFill>
                <a:schemeClr val="tx1"/>
              </a:solidFill>
              <a:effectLst/>
              <a:cs typeface="Arial" pitchFamily="34" charset="0"/>
            </a:endParaRPr>
          </a:p>
        </p:txBody>
      </p:sp>
      <p:pic>
        <p:nvPicPr>
          <p:cNvPr id="22" name="Content Placeholder 21" descr="A graph of a number of people&#10;&#10;Description automatically generated with medium confidence"/>
          <p:cNvPicPr>
            <a:picLocks noGrp="1"/>
          </p:cNvPicPr>
          <p:nvPr>
            <p:ph sz="quarter" idx="14"/>
          </p:nvPr>
        </p:nvPicPr>
        <p:blipFill>
          <a:blip r:embed="rId3"/>
          <a:srcRect t="10287"/>
          <a:stretch>
            <a:fillRect/>
          </a:stretch>
        </p:blipFill>
        <p:spPr>
          <a:xfrm>
            <a:off x="554782" y="2374311"/>
            <a:ext cx="4994708" cy="2947814"/>
          </a:xfrm>
          <a:prstGeom prst="rect">
            <a:avLst/>
          </a:prstGeom>
        </p:spPr>
      </p:pic>
      <p:sp>
        <p:nvSpPr>
          <p:cNvPr id="11" name="Text Placeholder 10"/>
          <p:cNvSpPr>
            <a:spLocks noGrp="1"/>
          </p:cNvSpPr>
          <p:nvPr>
            <p:ph type="body" sz="quarter" idx="16"/>
          </p:nvPr>
        </p:nvSpPr>
        <p:spPr>
          <a:xfrm>
            <a:off x="562699" y="2160592"/>
            <a:ext cx="2930004" cy="198303"/>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Absences VS Marital Status</a:t>
            </a:r>
            <a:endParaRPr lang="en-GB" sz="1000" dirty="0"/>
          </a:p>
        </p:txBody>
      </p:sp>
      <p:sp>
        <p:nvSpPr>
          <p:cNvPr id="12" name="Text Placeholder 10"/>
          <p:cNvSpPr>
            <a:spLocks noGrp="1"/>
          </p:cNvSpPr>
          <p:nvPr>
            <p:ph type="body" sz="quarter" idx="16"/>
          </p:nvPr>
        </p:nvSpPr>
        <p:spPr>
          <a:xfrm>
            <a:off x="6096000" y="2176514"/>
            <a:ext cx="4808471" cy="198303"/>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Average Days of Absence VS Performance Score</a:t>
            </a:r>
            <a:endParaRPr lang="en-GB"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fade">
                                      <p:cBhvr>
                                        <p:cTn id="15" dur="500"/>
                                        <p:tgtEl>
                                          <p:spTgt spid="11">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bg/>
                                          </p:spTgt>
                                        </p:tgtEl>
                                        <p:attrNameLst>
                                          <p:attrName>style.visibility</p:attrName>
                                        </p:attrNameLst>
                                      </p:cBhvr>
                                      <p:to>
                                        <p:strVal val="visible"/>
                                      </p:to>
                                    </p:set>
                                    <p:animEffect transition="in" filter="fade">
                                      <p:cBhvr>
                                        <p:cTn id="35" dur="500"/>
                                        <p:tgtEl>
                                          <p:spTgt spid="12">
                                            <p:bg/>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500"/>
                                        <p:tgtEl>
                                          <p:spTgt spid="12">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P spid="20" grpId="0"/>
      <p:bldP spid="16" grpId="0" animBg="1"/>
      <p:bldP spid="11" grpId="0" build="p" animBg="1"/>
      <p:bldP spid="12"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AEF9944-A4F6-4C59-AEBD-678D6480B8EA}" type="slidenum">
              <a:rPr lang="en-US" smtClean="0"/>
              <a:pPr/>
              <a:t>21</a:t>
            </a:fld>
            <a:endParaRPr lang="en-US" dirty="0"/>
          </a:p>
        </p:txBody>
      </p:sp>
      <p:sp>
        <p:nvSpPr>
          <p:cNvPr id="14" name="TextBox 13"/>
          <p:cNvSpPr txBox="1"/>
          <p:nvPr/>
        </p:nvSpPr>
        <p:spPr>
          <a:xfrm>
            <a:off x="91960" y="5359400"/>
            <a:ext cx="5695720" cy="1215717"/>
          </a:xfrm>
          <a:prstGeom prst="rect">
            <a:avLst/>
          </a:prstGeom>
          <a:noFill/>
        </p:spPr>
        <p:txBody>
          <a:bodyPr wrap="square" rtlCol="0">
            <a:spAutoFit/>
          </a:bodyPr>
          <a:lstStyle/>
          <a:p>
            <a:pPr algn="just"/>
            <a:r>
              <a:rPr lang="en-CA" sz="1000" b="1" dirty="0"/>
              <a:t>Answer: </a:t>
            </a:r>
            <a:r>
              <a:rPr lang="en-GB" sz="1000" dirty="0"/>
              <a:t>The chart indicates that employees terminated for cause had the highest average absences, suggesting absenteeism may be a factor in such terminations. Active employees show fewer absences, and those who left voluntarily had a moderate average, highlighting different absence patterns across employment statuses.</a:t>
            </a:r>
          </a:p>
          <a:p>
            <a:br>
              <a:rPr lang="en-GB" sz="1100" dirty="0"/>
            </a:br>
            <a:endParaRPr lang="en-GB" sz="1100" dirty="0"/>
          </a:p>
          <a:p>
            <a:pPr algn="just"/>
            <a:endParaRPr lang="en-GB" sz="1100" dirty="0"/>
          </a:p>
        </p:txBody>
      </p:sp>
      <p:sp>
        <p:nvSpPr>
          <p:cNvPr id="17" name="TextBox 16"/>
          <p:cNvSpPr txBox="1"/>
          <p:nvPr/>
        </p:nvSpPr>
        <p:spPr>
          <a:xfrm>
            <a:off x="250000" y="1535875"/>
            <a:ext cx="5191125" cy="461665"/>
          </a:xfrm>
          <a:prstGeom prst="rect">
            <a:avLst/>
          </a:prstGeom>
          <a:noFill/>
        </p:spPr>
        <p:txBody>
          <a:bodyPr wrap="square" rtlCol="0">
            <a:spAutoFit/>
          </a:bodyPr>
          <a:lstStyle/>
          <a:p>
            <a:pPr lvl="0" algn="just"/>
            <a:r>
              <a:rPr lang="en-GB" sz="1200" b="1" dirty="0"/>
              <a:t>Question 16: </a:t>
            </a:r>
            <a:r>
              <a:rPr lang="en-GB" sz="1200" dirty="0"/>
              <a:t>How does the average absence duration differ between employees' job status</a:t>
            </a:r>
          </a:p>
        </p:txBody>
      </p:sp>
      <p:pic>
        <p:nvPicPr>
          <p:cNvPr id="18" name="Content Placeholder 17" descr="A comparison of different colored bars&#10;&#10;Description automatically generated"/>
          <p:cNvPicPr>
            <a:picLocks noGrp="1"/>
          </p:cNvPicPr>
          <p:nvPr>
            <p:ph sz="quarter" idx="14"/>
          </p:nvPr>
        </p:nvPicPr>
        <p:blipFill>
          <a:blip r:embed="rId2"/>
          <a:srcRect t="7785"/>
          <a:stretch>
            <a:fillRect/>
          </a:stretch>
        </p:blipFill>
        <p:spPr>
          <a:xfrm>
            <a:off x="6180463" y="2291049"/>
            <a:ext cx="5516237" cy="3068351"/>
          </a:xfrm>
          <a:prstGeom prst="rect">
            <a:avLst/>
          </a:prstGeom>
        </p:spPr>
      </p:pic>
      <p:sp>
        <p:nvSpPr>
          <p:cNvPr id="19" name="TextBox 18"/>
          <p:cNvSpPr txBox="1"/>
          <p:nvPr/>
        </p:nvSpPr>
        <p:spPr>
          <a:xfrm>
            <a:off x="5886449" y="1514475"/>
            <a:ext cx="6076951" cy="461665"/>
          </a:xfrm>
          <a:prstGeom prst="rect">
            <a:avLst/>
          </a:prstGeom>
          <a:noFill/>
        </p:spPr>
        <p:txBody>
          <a:bodyPr wrap="square" rtlCol="0">
            <a:spAutoFit/>
          </a:bodyPr>
          <a:lstStyle/>
          <a:p>
            <a:pPr lvl="0" algn="just"/>
            <a:r>
              <a:rPr lang="en-GB" sz="1200" b="1" dirty="0"/>
              <a:t>Question 17: </a:t>
            </a:r>
            <a:r>
              <a:rPr lang="en-GB" sz="1200" dirty="0"/>
              <a:t>What are the main reasons for employee departure from the organization?</a:t>
            </a:r>
          </a:p>
        </p:txBody>
      </p:sp>
      <p:sp>
        <p:nvSpPr>
          <p:cNvPr id="20" name="TextBox 19"/>
          <p:cNvSpPr txBox="1"/>
          <p:nvPr/>
        </p:nvSpPr>
        <p:spPr>
          <a:xfrm>
            <a:off x="5973131" y="5319459"/>
            <a:ext cx="5930900" cy="861774"/>
          </a:xfrm>
          <a:prstGeom prst="rect">
            <a:avLst/>
          </a:prstGeom>
          <a:noFill/>
        </p:spPr>
        <p:txBody>
          <a:bodyPr wrap="square" rtlCol="0">
            <a:spAutoFit/>
          </a:bodyPr>
          <a:lstStyle/>
          <a:p>
            <a:pPr algn="just"/>
            <a:r>
              <a:rPr lang="en-CA" sz="1000" b="1" dirty="0"/>
              <a:t>Answer: </a:t>
            </a:r>
            <a:r>
              <a:rPr lang="en-GB" sz="1000" dirty="0"/>
              <a:t>The swarm plot indicates that career change, position change and happiness are frequent reasons for employee terminations, with occasional cases related to factors like 'attendance' and 'performance'. Unique reasons like 'Learned that he is a gangster' also appear, though they are less common. Management could use these insights to address workplace issues and improve retention.</a:t>
            </a:r>
          </a:p>
        </p:txBody>
      </p:sp>
      <p:sp>
        <p:nvSpPr>
          <p:cNvPr id="16" name="Rectangle 1"/>
          <p:cNvSpPr>
            <a:spLocks noChangeArrowheads="1"/>
          </p:cNvSpPr>
          <p:nvPr/>
        </p:nvSpPr>
        <p:spPr bwMode="auto">
          <a:xfrm>
            <a:off x="0" y="597843"/>
            <a:ext cx="12192000" cy="461665"/>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cs typeface="Arial" pitchFamily="34" charset="0"/>
              </a:rPr>
              <a:t>   Other Analyses</a:t>
            </a:r>
            <a:endParaRPr kumimoji="0" lang="en-GB" sz="2400" b="1" i="0" u="none" strike="noStrike" cap="none" normalizeH="0" baseline="0" dirty="0">
              <a:ln>
                <a:noFill/>
              </a:ln>
              <a:solidFill>
                <a:schemeClr val="tx1"/>
              </a:solidFill>
              <a:effectLst/>
              <a:cs typeface="Arial" pitchFamily="34" charset="0"/>
            </a:endParaRPr>
          </a:p>
        </p:txBody>
      </p:sp>
      <p:pic>
        <p:nvPicPr>
          <p:cNvPr id="22" name="Content Placeholder 21" descr="A graph of a number of people&#10;&#10;Description automatically generated with medium confidence"/>
          <p:cNvPicPr>
            <a:picLocks noGrp="1"/>
          </p:cNvPicPr>
          <p:nvPr>
            <p:ph sz="quarter" idx="14"/>
          </p:nvPr>
        </p:nvPicPr>
        <p:blipFill>
          <a:blip r:embed="rId3"/>
          <a:srcRect t="7715"/>
          <a:stretch>
            <a:fillRect/>
          </a:stretch>
        </p:blipFill>
        <p:spPr>
          <a:xfrm>
            <a:off x="418641" y="2344245"/>
            <a:ext cx="5042359" cy="2975214"/>
          </a:xfrm>
          <a:prstGeom prst="rect">
            <a:avLst/>
          </a:prstGeom>
        </p:spPr>
      </p:pic>
      <p:sp>
        <p:nvSpPr>
          <p:cNvPr id="11" name="Text Placeholder 10"/>
          <p:cNvSpPr>
            <a:spLocks noGrp="1"/>
          </p:cNvSpPr>
          <p:nvPr>
            <p:ph type="body" sz="quarter" idx="16"/>
          </p:nvPr>
        </p:nvSpPr>
        <p:spPr>
          <a:xfrm>
            <a:off x="444345" y="2071172"/>
            <a:ext cx="4727423" cy="219878"/>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Average Days of Absence VS Employment Status</a:t>
            </a:r>
            <a:endParaRPr lang="en-GB" sz="1000" dirty="0"/>
          </a:p>
        </p:txBody>
      </p:sp>
      <p:sp>
        <p:nvSpPr>
          <p:cNvPr id="12" name="Text Placeholder 10"/>
          <p:cNvSpPr>
            <a:spLocks noGrp="1"/>
          </p:cNvSpPr>
          <p:nvPr>
            <p:ph type="body" sz="quarter" idx="16"/>
          </p:nvPr>
        </p:nvSpPr>
        <p:spPr>
          <a:xfrm>
            <a:off x="6264310" y="2071171"/>
            <a:ext cx="4570837" cy="209320"/>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algn="just"/>
            <a:r>
              <a:rPr lang="en-US" sz="1000" dirty="0"/>
              <a:t>Average Days of Absence VS Performance Score</a:t>
            </a:r>
            <a:endParaRPr lang="en-GB"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fade">
                                      <p:cBhvr>
                                        <p:cTn id="15" dur="500"/>
                                        <p:tgtEl>
                                          <p:spTgt spid="11">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bg/>
                                          </p:spTgt>
                                        </p:tgtEl>
                                        <p:attrNameLst>
                                          <p:attrName>style.visibility</p:attrName>
                                        </p:attrNameLst>
                                      </p:cBhvr>
                                      <p:to>
                                        <p:strVal val="visible"/>
                                      </p:to>
                                    </p:set>
                                    <p:animEffect transition="in" filter="fade">
                                      <p:cBhvr>
                                        <p:cTn id="35" dur="500"/>
                                        <p:tgtEl>
                                          <p:spTgt spid="12">
                                            <p:bg/>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500"/>
                                        <p:tgtEl>
                                          <p:spTgt spid="12">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P spid="20" grpId="0"/>
      <p:bldP spid="16" grpId="0" animBg="1"/>
      <p:bldP spid="11" grpId="0" build="p" animBg="1"/>
      <p:bldP spid="1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676894"/>
            <a:ext cx="6172412" cy="843774"/>
          </a:xfrm>
        </p:spPr>
        <p:txBody>
          <a:bodyPr/>
          <a:lstStyle/>
          <a:p>
            <a:br>
              <a:rPr lang="en-GB" dirty="0"/>
            </a:br>
            <a:r>
              <a:rPr lang="en-CA" sz="2400" dirty="0"/>
              <a:t>CONCLUSION</a:t>
            </a:r>
            <a:endParaRPr lang="en-US" sz="2400" dirty="0"/>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7" r="17"/>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24" b="24"/>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l="63" r="63"/>
          <a:stretch/>
        </p:blipFill>
        <p:spPr>
          <a:xfrm>
            <a:off x="-1" y="4597879"/>
            <a:ext cx="4613544" cy="2257213"/>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sz="quarter" idx="16"/>
          </p:nvPr>
        </p:nvSpPr>
        <p:spPr>
          <a:xfrm>
            <a:off x="5376668" y="1735744"/>
            <a:ext cx="6172415" cy="4360256"/>
          </a:xfrm>
        </p:spPr>
        <p:txBody>
          <a:bodyPr>
            <a:normAutofit fontScale="77500" lnSpcReduction="20000"/>
          </a:bodyPr>
          <a:lstStyle/>
          <a:p>
            <a:r>
              <a:rPr lang="en-US" dirty="0"/>
              <a:t>- In our analysis of XYZ Technologies' HR dataset, we discovered key insights into performance, salary, and employee demographics. </a:t>
            </a:r>
          </a:p>
          <a:p>
            <a:r>
              <a:rPr lang="en-US" dirty="0"/>
              <a:t>- Key findings include a strong correlation between performance and salary, and minimal demographic impact on performance, highlighting the effectiveness of current HR practices. </a:t>
            </a:r>
          </a:p>
          <a:p>
            <a:r>
              <a:rPr lang="en-US" dirty="0"/>
              <a:t>- Variations in departmental performance suggest potential areas for improvement. The analysis also underscores the importance of continually assessing and refining compensation policies to ensure fairness and effectiveness in talent acquisition.</a:t>
            </a:r>
          </a:p>
          <a:p>
            <a:r>
              <a:rPr lang="en-US" dirty="0"/>
              <a:t>- Moving forward, XYZ Technologies could benefit from focusing on equitable compensation and leveraging successful departmental practices across the organization to enhance overall performance and employee satisfaction.</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22</a:t>
            </a:fld>
            <a:endParaRPr lang="en-US" dirty="0"/>
          </a:p>
        </p:txBody>
      </p:sp>
    </p:spTree>
    <p:extLst>
      <p:ext uri="{BB962C8B-B14F-4D97-AF65-F5344CB8AC3E}">
        <p14:creationId xmlns:p14="http://schemas.microsoft.com/office/powerpoint/2010/main" val="3025728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901222" y="1333500"/>
            <a:ext cx="5969478" cy="1320800"/>
          </a:xfrm>
        </p:spPr>
        <p:txBody>
          <a:bodyPr>
            <a:scene3d>
              <a:camera prst="perspectiveFront"/>
              <a:lightRig rig="threePt" dir="t"/>
            </a:scene3d>
          </a:bodyPr>
          <a:lstStyle/>
          <a:p>
            <a:pPr algn="ctr"/>
            <a:r>
              <a:rPr lang="en-US" sz="4800" dirty="0">
                <a:solidFill>
                  <a:schemeClr val="tx1"/>
                </a:solidFill>
                <a:effectLst>
                  <a:glow rad="139700">
                    <a:schemeClr val="accent3">
                      <a:satMod val="175000"/>
                      <a:alpha val="40000"/>
                    </a:schemeClr>
                  </a:glow>
                  <a:outerShdw blurRad="60007" dir="2000400" sy="-30000" kx="-800400" algn="bl" rotWithShape="0">
                    <a:prstClr val="black">
                      <a:alpha val="20000"/>
                    </a:prstClr>
                  </a:outerShdw>
                  <a:reflection blurRad="6350" stA="50000" endA="300" endPos="50000" dist="29997" dir="5400000" sy="-100000" algn="bl" rotWithShape="0"/>
                </a:effectLst>
              </a:rPr>
              <a:t>THANK YOU</a:t>
            </a:r>
          </a:p>
        </p:txBody>
      </p:sp>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 b="5"/>
          <a:stretch/>
        </p:blipFill>
        <p:spPr>
          <a:xfrm>
            <a:off x="1067712" y="3461002"/>
            <a:ext cx="5728215" cy="3396997"/>
          </a:xfrm>
        </p:spPr>
      </p:pic>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l="26" r="26"/>
          <a:stretch/>
        </p:blipFill>
        <p:spPr>
          <a:xfrm>
            <a:off x="6858023" y="-1"/>
            <a:ext cx="5333977" cy="3396995"/>
          </a:xfrm>
        </p:spPr>
      </p:pic>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23</a:t>
            </a:fld>
            <a:endParaRPr lang="en-US" dirty="0"/>
          </a:p>
        </p:txBody>
      </p:sp>
    </p:spTree>
    <p:extLst>
      <p:ext uri="{BB962C8B-B14F-4D97-AF65-F5344CB8AC3E}">
        <p14:creationId xmlns:p14="http://schemas.microsoft.com/office/powerpoint/2010/main" val="798203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073711" y="167463"/>
            <a:ext cx="6457717" cy="1580890"/>
          </a:xfrm>
        </p:spPr>
        <p:txBody>
          <a:bodyPr/>
          <a:lstStyle/>
          <a:p>
            <a:r>
              <a:rPr lang="en-US" sz="2400" dirty="0"/>
              <a:t>INTRODUCTION</a:t>
            </a:r>
          </a:p>
        </p:txBody>
      </p:sp>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1" r="41"/>
          <a:stretch/>
        </p:blipFill>
        <p:spPr>
          <a:xfrm>
            <a:off x="0" y="0"/>
            <a:ext cx="4613548" cy="3396994"/>
          </a:xfrm>
        </p:spPr>
      </p:pic>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25" b="25"/>
          <a:stretch/>
        </p:blipFill>
        <p:spPr>
          <a:xfrm>
            <a:off x="0" y="3461004"/>
            <a:ext cx="4613547" cy="3396996"/>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sz="quarter" idx="15"/>
          </p:nvPr>
        </p:nvSpPr>
        <p:spPr>
          <a:xfrm>
            <a:off x="5122843" y="2027104"/>
            <a:ext cx="6745307" cy="1525721"/>
          </a:xfrm>
        </p:spPr>
        <p:txBody>
          <a:bodyPr>
            <a:normAutofit fontScale="25000" lnSpcReduction="20000"/>
          </a:bodyPr>
          <a:lstStyle/>
          <a:p>
            <a:pPr algn="just"/>
            <a:r>
              <a:rPr lang="en-US" sz="5600" dirty="0"/>
              <a:t>In this project, a limited HR dataset from a reputed organization XYZ technologies is given  which includes relevant information of the employees like Designation, Performance score, Salary etc.</a:t>
            </a:r>
          </a:p>
          <a:p>
            <a:pPr algn="just"/>
            <a:endParaRPr lang="en-US" dirty="0"/>
          </a:p>
          <a:p>
            <a:pPr algn="just"/>
            <a:r>
              <a:rPr lang="en-US" dirty="0"/>
              <a:t> ​</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
        <p:nvSpPr>
          <p:cNvPr id="8" name="TextBox 7"/>
          <p:cNvSpPr txBox="1"/>
          <p:nvPr/>
        </p:nvSpPr>
        <p:spPr>
          <a:xfrm>
            <a:off x="5133861" y="3562066"/>
            <a:ext cx="6820014" cy="975652"/>
          </a:xfrm>
          <a:prstGeom prst="rect">
            <a:avLst/>
          </a:prstGeom>
          <a:noFill/>
        </p:spPr>
        <p:txBody>
          <a:bodyPr wrap="square" rtlCol="0">
            <a:spAutoFit/>
          </a:bodyPr>
          <a:lstStyle/>
          <a:p>
            <a:pPr lvl="0" algn="just">
              <a:lnSpc>
                <a:spcPct val="140000"/>
              </a:lnSpc>
              <a:spcBef>
                <a:spcPts val="930"/>
              </a:spcBef>
            </a:pPr>
            <a:r>
              <a:rPr lang="en-US" sz="1400" spc="150" dirty="0">
                <a:solidFill>
                  <a:prstClr val="black">
                    <a:lumMod val="75000"/>
                    <a:lumOff val="25000"/>
                  </a:prstClr>
                </a:solidFill>
              </a:rPr>
              <a:t>This presentation will showcase visual charts created with Seaborn and Matplotlib. These visuals will help us draw insights and answer important questions about the dataset.</a:t>
            </a:r>
          </a:p>
        </p:txBody>
      </p:sp>
    </p:spTree>
    <p:extLst>
      <p:ext uri="{BB962C8B-B14F-4D97-AF65-F5344CB8AC3E}">
        <p14:creationId xmlns:p14="http://schemas.microsoft.com/office/powerpoint/2010/main" val="1109332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78" y="1604374"/>
            <a:ext cx="6807422" cy="1443625"/>
          </a:xfrm>
          <a:solidFill>
            <a:schemeClr val="accent6">
              <a:lumMod val="60000"/>
              <a:lumOff val="40000"/>
            </a:schemeClr>
          </a:solidFill>
          <a:effectLst>
            <a:outerShdw blurRad="76200" dist="12700" dir="8100000" sy="-23000" kx="800400" algn="br" rotWithShape="0">
              <a:prstClr val="black">
                <a:alpha val="20000"/>
              </a:prstClr>
            </a:outerShdw>
          </a:effectLst>
        </p:spPr>
        <p:txBody>
          <a:bodyPr/>
          <a:lstStyle/>
          <a:p>
            <a:pPr algn="ctr"/>
            <a:r>
              <a:rPr lang="en-US" sz="2400" dirty="0">
                <a:ln>
                  <a:solidFill>
                    <a:schemeClr val="tx1">
                      <a:lumMod val="65000"/>
                      <a:lumOff val="35000"/>
                    </a:schemeClr>
                  </a:solidFill>
                </a:ln>
                <a:effectLst>
                  <a:outerShdw blurRad="60007" dist="310007" dir="7680000" sy="30000" kx="1300200" algn="ctr" rotWithShape="0">
                    <a:prstClr val="black">
                      <a:alpha val="32000"/>
                    </a:prstClr>
                  </a:outerShdw>
                </a:effectLst>
              </a:rPr>
              <a:t>DESCRIPTIVE ANALYSES</a:t>
            </a:r>
            <a:endParaRPr lang="en-GB" sz="2400" dirty="0">
              <a:ln>
                <a:solidFill>
                  <a:schemeClr val="tx1">
                    <a:lumMod val="65000"/>
                    <a:lumOff val="35000"/>
                  </a:schemeClr>
                </a:solidFill>
              </a:ln>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sz="quarter" idx="14"/>
          </p:nvPr>
        </p:nvSpPr>
        <p:spPr>
          <a:xfrm>
            <a:off x="825499" y="2565546"/>
            <a:ext cx="6807201" cy="3039917"/>
          </a:xfrm>
        </p:spPr>
        <p:txBody>
          <a:bodyPr>
            <a:normAutofit/>
          </a:bodyPr>
          <a:lstStyle/>
          <a:p>
            <a:r>
              <a:rPr lang="en-US" sz="1800" dirty="0"/>
              <a:t>                  </a:t>
            </a:r>
          </a:p>
          <a:p>
            <a:pPr algn="ctr"/>
            <a:r>
              <a:rPr lang="en-US" sz="1800" dirty="0"/>
              <a:t> </a:t>
            </a:r>
          </a:p>
          <a:p>
            <a:pPr algn="ctr"/>
            <a:r>
              <a:rPr lang="en-US" sz="1800" dirty="0"/>
              <a:t>-STATISTICS &amp; GENERAL DISTRIBUTION</a:t>
            </a:r>
            <a:endParaRPr lang="en-GB" sz="1800" dirty="0"/>
          </a:p>
        </p:txBody>
      </p:sp>
      <p:pic>
        <p:nvPicPr>
          <p:cNvPr id="7" name="Picture Placeholder 6" descr="Picture1.jpg"/>
          <p:cNvPicPr>
            <a:picLocks noGrp="1" noChangeAspect="1"/>
          </p:cNvPicPr>
          <p:nvPr>
            <p:ph type="pic" sz="quarter" idx="13"/>
          </p:nvPr>
        </p:nvPicPr>
        <p:blipFill>
          <a:blip r:embed="rId2"/>
          <a:srcRect l="27663" r="27663"/>
          <a:stretch>
            <a:fillRect/>
          </a:stretch>
        </p:blipFill>
        <p:spPr/>
      </p:pic>
      <p:sp>
        <p:nvSpPr>
          <p:cNvPr id="6" name="Slide Number Placeholder 5"/>
          <p:cNvSpPr>
            <a:spLocks noGrp="1"/>
          </p:cNvSpPr>
          <p:nvPr>
            <p:ph type="sldNum" sz="quarter" idx="12"/>
          </p:nvPr>
        </p:nvSpPr>
        <p:spPr/>
        <p:txBody>
          <a:bodyPr/>
          <a:lstStyle/>
          <a:p>
            <a:fld id="{FAEF9944-A4F6-4C59-AEBD-678D6480B8EA}" type="slidenum">
              <a:rPr lang="en-US" smtClean="0"/>
              <a:pPr/>
              <a:t>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016000" y="914401"/>
            <a:ext cx="11176000" cy="1308100"/>
          </a:xfrm>
          <a:solidFill>
            <a:schemeClr val="accent6">
              <a:lumMod val="60000"/>
              <a:lumOff val="40000"/>
            </a:schemeClr>
          </a:solidFill>
        </p:spPr>
        <p:txBody>
          <a:bodyPr/>
          <a:lstStyle/>
          <a:p>
            <a:r>
              <a:rPr lang="en-US" sz="2400" dirty="0">
                <a:solidFill>
                  <a:schemeClr val="tx1"/>
                </a:solidFill>
              </a:rPr>
              <a:t>Descriptive Statistics About Relevant Fields </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pic>
        <p:nvPicPr>
          <p:cNvPr id="7" name="Picture 6">
            <a:extLst>
              <a:ext uri="{FF2B5EF4-FFF2-40B4-BE49-F238E27FC236}">
                <a16:creationId xmlns:a16="http://schemas.microsoft.com/office/drawing/2014/main" id="{774CD295-C21A-F492-3C02-D798BBF2EBA5}"/>
              </a:ext>
            </a:extLst>
          </p:cNvPr>
          <p:cNvPicPr>
            <a:picLocks noChangeAspect="1"/>
          </p:cNvPicPr>
          <p:nvPr/>
        </p:nvPicPr>
        <p:blipFill>
          <a:blip r:embed="rId2"/>
          <a:stretch>
            <a:fillRect/>
          </a:stretch>
        </p:blipFill>
        <p:spPr>
          <a:xfrm>
            <a:off x="3087329" y="2310473"/>
            <a:ext cx="6610792" cy="4547528"/>
          </a:xfrm>
          <a:prstGeom prst="rect">
            <a:avLst/>
          </a:prstGeom>
        </p:spPr>
      </p:pic>
    </p:spTree>
    <p:extLst>
      <p:ext uri="{BB962C8B-B14F-4D97-AF65-F5344CB8AC3E}">
        <p14:creationId xmlns:p14="http://schemas.microsoft.com/office/powerpoint/2010/main" val="3345023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054100" y="927100"/>
            <a:ext cx="11137900" cy="1295399"/>
          </a:xfrm>
          <a:solidFill>
            <a:schemeClr val="accent6">
              <a:lumMod val="60000"/>
              <a:lumOff val="40000"/>
            </a:schemeClr>
          </a:solidFill>
        </p:spPr>
        <p:txBody>
          <a:bodyPr/>
          <a:lstStyle/>
          <a:p>
            <a:br>
              <a:rPr lang="en-GB" sz="2400" b="0" dirty="0"/>
            </a:br>
            <a:r>
              <a:rPr lang="en-GB" sz="2400" b="0" dirty="0"/>
              <a:t>  </a:t>
            </a:r>
            <a:r>
              <a:rPr lang="en-GB" sz="2400" dirty="0">
                <a:solidFill>
                  <a:schemeClr val="tx1"/>
                </a:solidFill>
              </a:rPr>
              <a:t>GENERAL DISTRIBUTION</a:t>
            </a:r>
            <a:endParaRPr lang="en-US" sz="2400" dirty="0">
              <a:solidFill>
                <a:schemeClr val="tx1"/>
              </a:solidFill>
            </a:endParaRP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
        <p:nvSpPr>
          <p:cNvPr id="7" name="TextBox 6"/>
          <p:cNvSpPr txBox="1"/>
          <p:nvPr/>
        </p:nvSpPr>
        <p:spPr>
          <a:xfrm>
            <a:off x="1701800" y="2362200"/>
            <a:ext cx="10185400" cy="307777"/>
          </a:xfrm>
          <a:prstGeom prst="rect">
            <a:avLst/>
          </a:prstGeom>
          <a:noFill/>
        </p:spPr>
        <p:txBody>
          <a:bodyPr wrap="square" rtlCol="0">
            <a:spAutoFit/>
          </a:bodyPr>
          <a:lstStyle/>
          <a:p>
            <a:pPr algn="just"/>
            <a:r>
              <a:rPr lang="en-GB" sz="1400" b="1" dirty="0"/>
              <a:t>Question 1: </a:t>
            </a:r>
            <a:r>
              <a:rPr lang="en-GB" sz="1400" dirty="0"/>
              <a:t>What are the distribution of some of the important columns?</a:t>
            </a:r>
          </a:p>
        </p:txBody>
      </p:sp>
      <p:sp>
        <p:nvSpPr>
          <p:cNvPr id="9" name="TextBox 8"/>
          <p:cNvSpPr txBox="1"/>
          <p:nvPr/>
        </p:nvSpPr>
        <p:spPr>
          <a:xfrm>
            <a:off x="6331974" y="2611576"/>
            <a:ext cx="4650658" cy="4524315"/>
          </a:xfrm>
          <a:prstGeom prst="rect">
            <a:avLst/>
          </a:prstGeom>
          <a:noFill/>
        </p:spPr>
        <p:txBody>
          <a:bodyPr wrap="square" rtlCol="0">
            <a:spAutoFit/>
          </a:bodyPr>
          <a:lstStyle/>
          <a:p>
            <a:pPr algn="just"/>
            <a:endParaRPr lang="en-GB" sz="1200" b="1" dirty="0"/>
          </a:p>
          <a:p>
            <a:pPr algn="just"/>
            <a:r>
              <a:rPr lang="en-GB" sz="1200" b="1" dirty="0"/>
              <a:t>Salary Distribution:</a:t>
            </a:r>
            <a:r>
              <a:rPr lang="en-GB" sz="1200" dirty="0"/>
              <a:t> This histogram with a fitted line shows the distribution of salaries. It appears that the majority of salaries are clustered around the lower to mid-range with a few outliers on the higher end. This suggests a right-skewed distribution where most employees earn less than the average salary.</a:t>
            </a:r>
          </a:p>
          <a:p>
            <a:pPr algn="just"/>
            <a:endParaRPr lang="en-GB" sz="1200" dirty="0"/>
          </a:p>
          <a:p>
            <a:pPr algn="just"/>
            <a:endParaRPr lang="en-GB" sz="1200" dirty="0"/>
          </a:p>
          <a:p>
            <a:pPr algn="just"/>
            <a:r>
              <a:rPr lang="en-GB" sz="1200" b="1" dirty="0"/>
              <a:t>Engagement Survey Score Distribution:</a:t>
            </a:r>
            <a:r>
              <a:rPr lang="en-GB" sz="1200" dirty="0"/>
              <a:t> This histogram depicts how engaged employees feel based on a survey score. There's a notable concentration of high engagement scores (around 4.0 and 5.0), indicating that a significant number of employees are highly engaged.</a:t>
            </a:r>
          </a:p>
          <a:p>
            <a:pPr algn="just"/>
            <a:endParaRPr lang="en-GB" sz="1200" dirty="0"/>
          </a:p>
          <a:p>
            <a:pPr algn="just"/>
            <a:endParaRPr lang="en-GB" sz="1200" dirty="0"/>
          </a:p>
          <a:p>
            <a:pPr algn="just"/>
            <a:r>
              <a:rPr lang="en-GB" sz="1200" b="1" dirty="0"/>
              <a:t>Absences Distribution:</a:t>
            </a:r>
            <a:r>
              <a:rPr lang="en-GB" sz="1200" dirty="0"/>
              <a:t> This histogram shows a relatively uniform distribution of absences, with a slight increase around 5 and a peak at 15. This may indicate that most employees have a few absences, with some having many more. The range of absences is wide, from 1 to 20 days, indicating diverse attendance patterns among employees.</a:t>
            </a:r>
          </a:p>
          <a:p>
            <a:pPr algn="just"/>
            <a:endParaRPr lang="en-GB" sz="1200" dirty="0"/>
          </a:p>
          <a:p>
            <a:pPr algn="just"/>
            <a:endParaRPr lang="en-GB" sz="1200" dirty="0"/>
          </a:p>
        </p:txBody>
      </p:sp>
      <p:pic>
        <p:nvPicPr>
          <p:cNvPr id="3" name="Picture 2">
            <a:extLst>
              <a:ext uri="{FF2B5EF4-FFF2-40B4-BE49-F238E27FC236}">
                <a16:creationId xmlns:a16="http://schemas.microsoft.com/office/drawing/2014/main" id="{D67B745D-B030-714A-40E5-DE18EB1BE03F}"/>
              </a:ext>
            </a:extLst>
          </p:cNvPr>
          <p:cNvPicPr>
            <a:picLocks noChangeAspect="1"/>
          </p:cNvPicPr>
          <p:nvPr/>
        </p:nvPicPr>
        <p:blipFill>
          <a:blip r:embed="rId2"/>
          <a:stretch>
            <a:fillRect/>
          </a:stretch>
        </p:blipFill>
        <p:spPr>
          <a:xfrm>
            <a:off x="1927233" y="2797388"/>
            <a:ext cx="3707060" cy="3969172"/>
          </a:xfrm>
          <a:prstGeom prst="rect">
            <a:avLst/>
          </a:prstGeom>
        </p:spPr>
      </p:pic>
    </p:spTree>
    <p:extLst>
      <p:ext uri="{BB962C8B-B14F-4D97-AF65-F5344CB8AC3E}">
        <p14:creationId xmlns:p14="http://schemas.microsoft.com/office/powerpoint/2010/main" val="3345023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054100" y="901700"/>
            <a:ext cx="11137900" cy="1308099"/>
          </a:xfrm>
          <a:solidFill>
            <a:schemeClr val="accent6">
              <a:lumMod val="60000"/>
              <a:lumOff val="40000"/>
            </a:schemeClr>
          </a:solidFill>
        </p:spPr>
        <p:txBody>
          <a:bodyPr/>
          <a:lstStyle/>
          <a:p>
            <a:br>
              <a:rPr lang="en-GB" sz="2400" b="0" dirty="0"/>
            </a:br>
            <a:r>
              <a:rPr lang="en-GB" sz="2400" b="0" dirty="0"/>
              <a:t>  </a:t>
            </a:r>
            <a:r>
              <a:rPr lang="en-GB" sz="2400" dirty="0">
                <a:solidFill>
                  <a:schemeClr val="tx1"/>
                </a:solidFill>
              </a:rPr>
              <a:t>GENERAL DISTRIBUTION (cont.)</a:t>
            </a:r>
            <a:endParaRPr lang="en-US" sz="2400" dirty="0">
              <a:solidFill>
                <a:schemeClr val="tx1"/>
              </a:solidFill>
            </a:endParaRP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sp>
        <p:nvSpPr>
          <p:cNvPr id="9" name="TextBox 8"/>
          <p:cNvSpPr txBox="1"/>
          <p:nvPr/>
        </p:nvSpPr>
        <p:spPr>
          <a:xfrm>
            <a:off x="1917700" y="2777097"/>
            <a:ext cx="4178300" cy="3970318"/>
          </a:xfrm>
          <a:prstGeom prst="rect">
            <a:avLst/>
          </a:prstGeom>
          <a:noFill/>
        </p:spPr>
        <p:txBody>
          <a:bodyPr wrap="square" rtlCol="0">
            <a:spAutoFit/>
          </a:bodyPr>
          <a:lstStyle/>
          <a:p>
            <a:pPr algn="just"/>
            <a:r>
              <a:rPr lang="en-GB" sz="1200" b="1" dirty="0"/>
              <a:t>Performance Score Distribution:</a:t>
            </a:r>
            <a:r>
              <a:rPr lang="en-GB" sz="1200" dirty="0"/>
              <a:t> This bar chart shows the frequency of different performance scores. Most employees seem to "Fully Meet" performance expectations with fewer employees "Exceeding" or needing "Improvement". The least number of employees are undergoing a Performance Improvement Plan (PIP).</a:t>
            </a:r>
          </a:p>
          <a:p>
            <a:pPr algn="just"/>
            <a:endParaRPr lang="en-GB" sz="1200" dirty="0"/>
          </a:p>
          <a:p>
            <a:pPr algn="just"/>
            <a:endParaRPr lang="en-US" sz="1200" dirty="0"/>
          </a:p>
          <a:p>
            <a:pPr algn="just"/>
            <a:r>
              <a:rPr lang="en-GB" sz="1200" b="1" dirty="0"/>
              <a:t>Employee Satisfaction Distribution:</a:t>
            </a:r>
            <a:r>
              <a:rPr lang="en-GB" sz="1200" dirty="0"/>
              <a:t> This bar chart indicates a generally positive level of employee satisfaction, with the majority of employees rating their satisfaction at levels 3, 4, and 5.</a:t>
            </a:r>
          </a:p>
          <a:p>
            <a:pPr algn="just"/>
            <a:endParaRPr lang="en-GB" sz="1200" dirty="0"/>
          </a:p>
          <a:p>
            <a:pPr algn="just"/>
            <a:endParaRPr lang="en-GB" sz="1200" dirty="0"/>
          </a:p>
          <a:p>
            <a:pPr algn="just"/>
            <a:endParaRPr lang="en-GB" sz="1200" dirty="0"/>
          </a:p>
          <a:p>
            <a:pPr algn="just"/>
            <a:r>
              <a:rPr lang="en-GB" sz="1200" b="1" dirty="0"/>
              <a:t>Department Staff Distribution:</a:t>
            </a:r>
            <a:r>
              <a:rPr lang="en-GB" sz="1200" dirty="0"/>
              <a:t> This bar chart shows the number of staff in various departments. The "Production" department has the most staff, followed by "IT/IS" and "Sales".</a:t>
            </a:r>
          </a:p>
          <a:p>
            <a:pPr algn="just"/>
            <a:endParaRPr lang="en-GB" sz="1200" dirty="0"/>
          </a:p>
        </p:txBody>
      </p:sp>
      <p:pic>
        <p:nvPicPr>
          <p:cNvPr id="16" name="Picture 15">
            <a:extLst>
              <a:ext uri="{FF2B5EF4-FFF2-40B4-BE49-F238E27FC236}">
                <a16:creationId xmlns:a16="http://schemas.microsoft.com/office/drawing/2014/main" id="{E9926236-8F19-C512-7700-2B9EFEA831EC}"/>
              </a:ext>
            </a:extLst>
          </p:cNvPr>
          <p:cNvPicPr>
            <a:picLocks noChangeAspect="1"/>
          </p:cNvPicPr>
          <p:nvPr/>
        </p:nvPicPr>
        <p:blipFill>
          <a:blip r:embed="rId2"/>
          <a:stretch>
            <a:fillRect/>
          </a:stretch>
        </p:blipFill>
        <p:spPr>
          <a:xfrm>
            <a:off x="6722935" y="2669977"/>
            <a:ext cx="4178300" cy="4096583"/>
          </a:xfrm>
          <a:prstGeom prst="rect">
            <a:avLst/>
          </a:prstGeom>
        </p:spPr>
      </p:pic>
    </p:spTree>
    <p:extLst>
      <p:ext uri="{BB962C8B-B14F-4D97-AF65-F5344CB8AC3E}">
        <p14:creationId xmlns:p14="http://schemas.microsoft.com/office/powerpoint/2010/main" val="3345023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78" y="1604374"/>
            <a:ext cx="6858222" cy="1469025"/>
          </a:xfrm>
          <a:solidFill>
            <a:schemeClr val="accent6">
              <a:lumMod val="60000"/>
              <a:lumOff val="40000"/>
            </a:schemeClr>
          </a:solidFill>
          <a:effectLst>
            <a:outerShdw blurRad="76200" dist="12700" dir="8100000" sy="-23000" kx="800400" algn="br" rotWithShape="0">
              <a:prstClr val="black">
                <a:alpha val="20000"/>
              </a:prstClr>
            </a:outerShdw>
          </a:effectLst>
        </p:spPr>
        <p:txBody>
          <a:bodyPr/>
          <a:lstStyle/>
          <a:p>
            <a:pPr algn="ctr"/>
            <a:r>
              <a:rPr lang="en-US" sz="2400" dirty="0">
                <a:effectLst>
                  <a:outerShdw blurRad="75057" dist="38100" dir="5400000" sy="-20000" rotWithShape="0">
                    <a:prstClr val="black">
                      <a:alpha val="25000"/>
                    </a:prstClr>
                  </a:outerShdw>
                </a:effectLst>
              </a:rPr>
              <a:t>DATA ANALYSES AND VISUALIZATION</a:t>
            </a:r>
            <a:endParaRPr lang="en-GB" sz="2400" dirty="0">
              <a:effectLst>
                <a:outerShdw blurRad="75057" dist="38100" dir="5400000" sy="-20000" rotWithShape="0">
                  <a:prstClr val="black">
                    <a:alpha val="25000"/>
                  </a:prstClr>
                </a:outerShdw>
              </a:effectLst>
            </a:endParaRPr>
          </a:p>
        </p:txBody>
      </p:sp>
      <p:sp>
        <p:nvSpPr>
          <p:cNvPr id="3" name="Content Placeholder 2"/>
          <p:cNvSpPr>
            <a:spLocks noGrp="1"/>
          </p:cNvSpPr>
          <p:nvPr>
            <p:ph sz="quarter" idx="14"/>
          </p:nvPr>
        </p:nvSpPr>
        <p:spPr>
          <a:xfrm>
            <a:off x="825499" y="2565546"/>
            <a:ext cx="6622819" cy="3039917"/>
          </a:xfrm>
        </p:spPr>
        <p:txBody>
          <a:bodyPr>
            <a:normAutofit/>
          </a:bodyPr>
          <a:lstStyle/>
          <a:p>
            <a:r>
              <a:rPr lang="en-US" sz="1800" dirty="0"/>
              <a:t>                  </a:t>
            </a:r>
          </a:p>
          <a:p>
            <a:pPr algn="ctr"/>
            <a:r>
              <a:rPr lang="en-US" sz="1800" dirty="0"/>
              <a:t> </a:t>
            </a:r>
          </a:p>
          <a:p>
            <a:pPr algn="ctr"/>
            <a:r>
              <a:rPr lang="en-US" sz="1800" dirty="0"/>
              <a:t>-DEMOGRAPHIC ANALYSES</a:t>
            </a:r>
            <a:endParaRPr lang="en-GB" sz="1800" dirty="0"/>
          </a:p>
        </p:txBody>
      </p:sp>
      <p:pic>
        <p:nvPicPr>
          <p:cNvPr id="7" name="Picture Placeholder 6" descr="Picture1.jpg"/>
          <p:cNvPicPr>
            <a:picLocks noGrp="1" noChangeAspect="1"/>
          </p:cNvPicPr>
          <p:nvPr>
            <p:ph type="pic" sz="quarter" idx="13"/>
          </p:nvPr>
        </p:nvPicPr>
        <p:blipFill>
          <a:blip r:embed="rId2"/>
          <a:stretch>
            <a:fillRect/>
          </a:stretch>
        </p:blipFill>
        <p:spPr>
          <a:xfrm rot="5400000">
            <a:off x="7677150" y="1606550"/>
            <a:ext cx="5054600" cy="3975100"/>
          </a:xfrm>
        </p:spPr>
      </p:pic>
      <p:sp>
        <p:nvSpPr>
          <p:cNvPr id="6" name="Slide Number Placeholder 5"/>
          <p:cNvSpPr>
            <a:spLocks noGrp="1"/>
          </p:cNvSpPr>
          <p:nvPr>
            <p:ph type="sldNum" sz="quarter" idx="12"/>
          </p:nvPr>
        </p:nvSpPr>
        <p:spPr/>
        <p:txBody>
          <a:bodyPr/>
          <a:lstStyle/>
          <a:p>
            <a:fld id="{FAEF9944-A4F6-4C59-AEBD-678D6480B8EA}" type="slidenum">
              <a:rPr lang="en-US" smtClean="0"/>
              <a:pPr/>
              <a:t>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054100" y="927100"/>
            <a:ext cx="11137900" cy="1282699"/>
          </a:xfrm>
          <a:solidFill>
            <a:schemeClr val="accent6">
              <a:lumMod val="60000"/>
              <a:lumOff val="40000"/>
            </a:schemeClr>
          </a:solidFill>
        </p:spPr>
        <p:txBody>
          <a:bodyPr/>
          <a:lstStyle/>
          <a:p>
            <a:br>
              <a:rPr lang="en-GB" sz="2400" b="0" dirty="0"/>
            </a:br>
            <a:r>
              <a:rPr lang="en-GB" sz="2400" dirty="0">
                <a:solidFill>
                  <a:schemeClr val="tx1"/>
                </a:solidFill>
              </a:rPr>
              <a:t>DEMOGRAPHIC ANALYSES</a:t>
            </a:r>
            <a:endParaRPr lang="en-US" sz="2400" dirty="0">
              <a:solidFill>
                <a:schemeClr val="tx1"/>
              </a:solidFill>
            </a:endParaRP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pic>
        <p:nvPicPr>
          <p:cNvPr id="8" name="Content Placeholder 7" descr="download.png"/>
          <p:cNvPicPr>
            <a:picLocks noGrp="1" noChangeAspect="1"/>
          </p:cNvPicPr>
          <p:nvPr>
            <p:ph sz="quarter" idx="13"/>
          </p:nvPr>
        </p:nvPicPr>
        <p:blipFill>
          <a:blip r:embed="rId2"/>
          <a:srcRect t="8676"/>
          <a:stretch>
            <a:fillRect/>
          </a:stretch>
        </p:blipFill>
        <p:spPr>
          <a:xfrm>
            <a:off x="1389631" y="3407371"/>
            <a:ext cx="5061969" cy="2320329"/>
          </a:xfrm>
        </p:spPr>
      </p:pic>
      <p:sp>
        <p:nvSpPr>
          <p:cNvPr id="7" name="TextBox 6"/>
          <p:cNvSpPr txBox="1"/>
          <p:nvPr/>
        </p:nvSpPr>
        <p:spPr>
          <a:xfrm>
            <a:off x="1727200" y="2413000"/>
            <a:ext cx="10185400" cy="307777"/>
          </a:xfrm>
          <a:prstGeom prst="rect">
            <a:avLst/>
          </a:prstGeom>
          <a:noFill/>
        </p:spPr>
        <p:txBody>
          <a:bodyPr wrap="square" rtlCol="0">
            <a:spAutoFit/>
          </a:bodyPr>
          <a:lstStyle/>
          <a:p>
            <a:pPr algn="ctr"/>
            <a:r>
              <a:rPr lang="en-GB" sz="1400" b="1" dirty="0"/>
              <a:t>Question 2: </a:t>
            </a:r>
            <a:r>
              <a:rPr lang="en-GB" sz="1400" dirty="0"/>
              <a:t>What is the demographic distribution of the employees?</a:t>
            </a:r>
          </a:p>
        </p:txBody>
      </p:sp>
      <p:pic>
        <p:nvPicPr>
          <p:cNvPr id="9" name="Picture 8" descr="download (14).png"/>
          <p:cNvPicPr>
            <a:picLocks noChangeAspect="1"/>
          </p:cNvPicPr>
          <p:nvPr/>
        </p:nvPicPr>
        <p:blipFill>
          <a:blip r:embed="rId3"/>
          <a:srcRect t="6068"/>
          <a:stretch>
            <a:fillRect/>
          </a:stretch>
        </p:blipFill>
        <p:spPr>
          <a:xfrm>
            <a:off x="6908800" y="3279187"/>
            <a:ext cx="4984396" cy="2575513"/>
          </a:xfrm>
          <a:prstGeom prst="rect">
            <a:avLst/>
          </a:prstGeom>
        </p:spPr>
      </p:pic>
      <p:sp>
        <p:nvSpPr>
          <p:cNvPr id="10" name="Text Placeholder 10"/>
          <p:cNvSpPr txBox="1">
            <a:spLocks/>
          </p:cNvSpPr>
          <p:nvPr/>
        </p:nvSpPr>
        <p:spPr>
          <a:xfrm>
            <a:off x="1345737" y="2941502"/>
            <a:ext cx="3796534" cy="335098"/>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marL="283464" marR="0" lvl="0" indent="-285750" algn="just" defTabSz="914400" rtl="0" eaLnBrk="1" fontAlgn="auto" latinLnBrk="0" hangingPunct="1">
              <a:lnSpc>
                <a:spcPct val="140000"/>
              </a:lnSpc>
              <a:spcBef>
                <a:spcPts val="930"/>
              </a:spcBef>
              <a:spcAft>
                <a:spcPts val="0"/>
              </a:spcAft>
              <a:buClrTx/>
              <a:buSzTx/>
              <a:tabLst/>
              <a:defRPr/>
            </a:pPr>
            <a:r>
              <a:rPr lang="en-US" sz="1000" b="1" spc="150" dirty="0"/>
              <a:t>Gender Distribution of Employees</a:t>
            </a:r>
            <a:endParaRPr kumimoji="0" lang="en-GB" sz="1000" b="1" i="0" u="none" strike="noStrike" kern="1200" cap="none" spc="150" normalizeH="0" baseline="0" noProof="0" dirty="0">
              <a:ln>
                <a:noFill/>
              </a:ln>
              <a:solidFill>
                <a:schemeClr val="dk1"/>
              </a:solidFill>
              <a:effectLst/>
              <a:uLnTx/>
              <a:uFillTx/>
              <a:latin typeface="+mn-lt"/>
              <a:ea typeface="+mn-ea"/>
              <a:cs typeface="+mn-cs"/>
            </a:endParaRPr>
          </a:p>
        </p:txBody>
      </p:sp>
      <p:sp>
        <p:nvSpPr>
          <p:cNvPr id="11" name="Text Placeholder 10"/>
          <p:cNvSpPr txBox="1">
            <a:spLocks/>
          </p:cNvSpPr>
          <p:nvPr/>
        </p:nvSpPr>
        <p:spPr>
          <a:xfrm>
            <a:off x="6794037" y="2979602"/>
            <a:ext cx="4237757" cy="335098"/>
          </a:xfrm>
          <a:prstGeom prst="chevron">
            <a:avLst/>
          </a:prstGeom>
          <a:solidFill>
            <a:schemeClr val="tx2">
              <a:lumMod val="60000"/>
              <a:lumOff val="40000"/>
            </a:schemeClr>
          </a:solidFill>
        </p:spPr>
        <p:style>
          <a:lnRef idx="2">
            <a:schemeClr val="accent1"/>
          </a:lnRef>
          <a:fillRef idx="1">
            <a:schemeClr val="lt1"/>
          </a:fillRef>
          <a:effectRef idx="0">
            <a:schemeClr val="accent1"/>
          </a:effectRef>
          <a:fontRef idx="minor">
            <a:schemeClr val="dk1"/>
          </a:fontRef>
        </p:style>
        <p:txBody>
          <a:bodyPr/>
          <a:lstStyle/>
          <a:p>
            <a:pPr marL="283464" marR="0" lvl="0" indent="-285750" algn="just" defTabSz="914400" rtl="0" eaLnBrk="1" fontAlgn="auto" latinLnBrk="0" hangingPunct="1">
              <a:lnSpc>
                <a:spcPct val="140000"/>
              </a:lnSpc>
              <a:spcBef>
                <a:spcPts val="930"/>
              </a:spcBef>
              <a:spcAft>
                <a:spcPts val="0"/>
              </a:spcAft>
              <a:buClrTx/>
              <a:buSzTx/>
              <a:tabLst/>
              <a:defRPr/>
            </a:pPr>
            <a:r>
              <a:rPr lang="en-US" sz="1000" b="1" spc="150" dirty="0"/>
              <a:t>Frequency of Employees Marital Status</a:t>
            </a:r>
            <a:endParaRPr kumimoji="0" lang="en-GB" sz="1000" b="1" i="0" u="none" strike="noStrike" kern="1200" cap="none" spc="150" normalizeH="0" baseline="0" noProof="0" dirty="0">
              <a:ln>
                <a:noFill/>
              </a:ln>
              <a:solidFill>
                <a:schemeClr val="dk1"/>
              </a:solidFill>
              <a:effectLst/>
              <a:uLnTx/>
              <a:uFillTx/>
              <a:latin typeface="+mn-lt"/>
              <a:ea typeface="+mn-ea"/>
              <a:cs typeface="+mn-cs"/>
            </a:endParaRPr>
          </a:p>
        </p:txBody>
      </p:sp>
      <p:sp>
        <p:nvSpPr>
          <p:cNvPr id="12" name="TextBox 11"/>
          <p:cNvSpPr txBox="1"/>
          <p:nvPr/>
        </p:nvSpPr>
        <p:spPr>
          <a:xfrm>
            <a:off x="1524000" y="5906714"/>
            <a:ext cx="10668000" cy="276999"/>
          </a:xfrm>
          <a:prstGeom prst="rect">
            <a:avLst/>
          </a:prstGeom>
          <a:noFill/>
        </p:spPr>
        <p:txBody>
          <a:bodyPr wrap="square" rtlCol="0">
            <a:spAutoFit/>
          </a:bodyPr>
          <a:lstStyle/>
          <a:p>
            <a:pPr algn="just"/>
            <a:r>
              <a:rPr lang="en-CA" sz="1200" b="1" dirty="0"/>
              <a:t>Answer: </a:t>
            </a:r>
            <a:r>
              <a:rPr lang="en-GB" sz="1200" dirty="0"/>
              <a:t>There are ~57% Females and ~43% Males. The largest demographic is that of single females and the smallest is that of separated males.</a:t>
            </a:r>
          </a:p>
        </p:txBody>
      </p:sp>
    </p:spTree>
    <p:extLst>
      <p:ext uri="{BB962C8B-B14F-4D97-AF65-F5344CB8AC3E}">
        <p14:creationId xmlns:p14="http://schemas.microsoft.com/office/powerpoint/2010/main" val="3345023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animBg="1"/>
      <p:bldP spid="12" grpId="0"/>
    </p:bldLst>
  </p:timing>
</p:sld>
</file>

<file path=ppt/theme/theme1.xml><?xml version="1.0" encoding="utf-8"?>
<a:theme xmlns:a="http://schemas.openxmlformats.org/drawingml/2006/main" name="Custom">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_Win32_LW_V7" id="{F1E2C390-6C8B-410E-9865-BF3A23EDF657}" vid="{EDAFF292-738E-47D4-B134-CB9A442FCC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75890C-51C4-4E83-93D3-1F0BE433290B}">
  <ds:schemaRefs>
    <ds:schemaRef ds:uri="http://schemas.microsoft.com/sharepoint/v3/contenttype/forms"/>
  </ds:schemaRefs>
</ds:datastoreItem>
</file>

<file path=customXml/itemProps2.xml><?xml version="1.0" encoding="utf-8"?>
<ds:datastoreItem xmlns:ds="http://schemas.openxmlformats.org/officeDocument/2006/customXml" ds:itemID="{AB4C1ECA-A565-471D-A164-5CD0A9930ED9}">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109B59-6C56-4983-8EA2-C110136BDE70}">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280</TotalTime>
  <Words>1384</Words>
  <Application>Microsoft Office PowerPoint</Application>
  <PresentationFormat>Widescreen</PresentationFormat>
  <Paragraphs>156</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Meiryo</vt:lpstr>
      <vt:lpstr>Arial</vt:lpstr>
      <vt:lpstr>Calibri</vt:lpstr>
      <vt:lpstr>Corbel</vt:lpstr>
      <vt:lpstr>Wingdings</vt:lpstr>
      <vt:lpstr>Custom</vt:lpstr>
      <vt:lpstr>Oeson Project 2: data visualization on hr dataset  OGTIP Data Science Batch 2023</vt:lpstr>
      <vt:lpstr>AGENDA</vt:lpstr>
      <vt:lpstr>INTRODUCTION</vt:lpstr>
      <vt:lpstr>DESCRIPTIVE ANALYSES</vt:lpstr>
      <vt:lpstr>Descriptive Statistics About Relevant Fields </vt:lpstr>
      <vt:lpstr>   GENERAL DISTRIBUTION</vt:lpstr>
      <vt:lpstr>   GENERAL DISTRIBUTION (cont.)</vt:lpstr>
      <vt:lpstr>DATA ANALYSES AND VISUALIZATION</vt:lpstr>
      <vt:lpstr> DEMOGRAPHIC ANALYSES</vt:lpstr>
      <vt:lpstr>DATA ANALYSES AND VISUALIZATION</vt:lpstr>
      <vt:lpstr>PowerPoint Presentation</vt:lpstr>
      <vt:lpstr>PowerPoint Presentation</vt:lpstr>
      <vt:lpstr>PowerPoint Presentation</vt:lpstr>
      <vt:lpstr>PowerPoint Presentation</vt:lpstr>
      <vt:lpstr>DATA ANALYSES AND VISUALIZATION</vt:lpstr>
      <vt:lpstr>PowerPoint Presentation</vt:lpstr>
      <vt:lpstr>PowerPoint Presentation</vt:lpstr>
      <vt:lpstr>PowerPoint Presentation</vt:lpstr>
      <vt:lpstr>DATA ANALYSES AND VISUALIZATION</vt:lpstr>
      <vt:lpstr>PowerPoint Presentation</vt:lpstr>
      <vt:lpstr>PowerPoint Presentation</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Oguntola Ibrahim</dc:creator>
  <cp:lastModifiedBy>Dell</cp:lastModifiedBy>
  <cp:revision>242</cp:revision>
  <dcterms:created xsi:type="dcterms:W3CDTF">2023-09-14T18:46:43Z</dcterms:created>
  <dcterms:modified xsi:type="dcterms:W3CDTF">2023-12-05T18:21:27Z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