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5" r:id="rId7"/>
    <p:sldId id="266" r:id="rId8"/>
    <p:sldId id="267" r:id="rId9"/>
    <p:sldId id="261" r:id="rId10"/>
    <p:sldId id="262" r:id="rId11"/>
    <p:sldId id="263" r:id="rId12"/>
    <p:sldId id="264"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Proxima Nova"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a55b5f35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a55b5f3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a55b5f35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a55b5f3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a55b5f35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a55b5f35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55b5f35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55b5f35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a55b5f35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a55b5f35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a55b5f35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a55b5f35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a55b5f358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a55b5f35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Movie Gross Project </a:t>
            </a:r>
            <a:endParaRPr b="1" dirty="0"/>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Presentation done by Vincent Ogutu</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15000"/>
              </a:lnSpc>
              <a:spcBef>
                <a:spcPts val="0"/>
              </a:spcBef>
              <a:spcAft>
                <a:spcPts val="1600"/>
              </a:spcAft>
              <a:buClr>
                <a:srgbClr val="616161"/>
              </a:buClr>
              <a:buSzPts val="1800"/>
              <a:buFont typeface="Proxima Nova"/>
              <a:buNone/>
              <a:tabLst/>
              <a:defRPr/>
            </a:pPr>
            <a:r>
              <a:rPr kumimoji="0" lang="en-US" sz="2400" b="0" i="0" u="none" strike="noStrike" kern="0" cap="none" spc="0" normalizeH="0" baseline="0" noProof="0" dirty="0">
                <a:ln>
                  <a:noFill/>
                </a:ln>
                <a:solidFill>
                  <a:srgbClr val="202729"/>
                </a:solidFill>
                <a:effectLst/>
                <a:uLnTx/>
                <a:uFillTx/>
                <a:latin typeface="Proxima Nova"/>
                <a:sym typeface="Proxima Nova"/>
              </a:rPr>
              <a:t>Through analysis, it was discovered that the foreign gross is performing better domestic gross within the time period considered. It was also noted that BV studio was performing the best in both the domestic gross and foreign gross and followed by WB. This is a pointer to Microsoft to check and study what BV is doing that other studios are not doing in order for her to perform even better than BV in this front.</a:t>
            </a:r>
          </a:p>
          <a:p>
            <a:pPr marL="0" lvl="0" indent="0" algn="l" rtl="0">
              <a:spcBef>
                <a:spcPts val="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Conclusions</a:t>
            </a:r>
            <a:endParaRPr b="1" dirty="0"/>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2000" dirty="0"/>
              <a:t>While entering the market, Microsoft would want to study the business strategies used by BV Studio in order to position and take the market. More so, Microsoft would want to concentrate her efforts in the foreign markets as opposed to the domestic market as the data demonstrates that the foreign market revenue has always been in an all time high in the period under consideration.</a:t>
            </a:r>
          </a:p>
          <a:p>
            <a:pPr marL="0" lvl="0" indent="0" algn="just" rtl="0">
              <a:spcBef>
                <a:spcPts val="0"/>
              </a:spcBef>
              <a:spcAft>
                <a:spcPts val="1600"/>
              </a:spcAft>
              <a:buNone/>
            </a:pPr>
            <a:r>
              <a:rPr lang="en" sz="2000" dirty="0"/>
              <a:t>One limitation of the analysis is the missing values in the year 2015 and this should be taken into consideration if at all significant.</a:t>
            </a: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90250" y="526350"/>
            <a:ext cx="77154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a:p>
            <a:pPr marL="0" lvl="0" indent="0" algn="l" rtl="0">
              <a:spcBef>
                <a:spcPts val="0"/>
              </a:spcBef>
              <a:spcAft>
                <a:spcPts val="0"/>
              </a:spcAft>
              <a:buNone/>
            </a:pPr>
            <a:endParaRPr sz="2000" b="1" dirty="0"/>
          </a:p>
          <a:p>
            <a:pPr marL="0" lvl="0" indent="0" algn="l" rtl="0">
              <a:spcBef>
                <a:spcPts val="0"/>
              </a:spcBef>
              <a:spcAft>
                <a:spcPts val="0"/>
              </a:spcAft>
              <a:buNone/>
            </a:pPr>
            <a:r>
              <a:rPr lang="en" sz="2000" b="1" dirty="0"/>
              <a:t>Email:</a:t>
            </a:r>
            <a:r>
              <a:rPr lang="en-US" sz="2000" dirty="0"/>
              <a:t>vincent.ogutu@student.moringaschool.com</a:t>
            </a:r>
            <a:br>
              <a:rPr lang="en" sz="2000" dirty="0"/>
            </a:br>
            <a:r>
              <a:rPr lang="en" sz="2000" b="1" dirty="0"/>
              <a:t>GitHub:</a:t>
            </a:r>
            <a:r>
              <a:rPr lang="en" sz="2000" dirty="0"/>
              <a:t> </a:t>
            </a:r>
            <a:r>
              <a:rPr lang="en-US" sz="2000" dirty="0"/>
              <a:t>Ogutu33-hub</a:t>
            </a:r>
            <a:endParaRPr sz="2000" dirty="0"/>
          </a:p>
          <a:p>
            <a:pPr marL="0" lvl="0" indent="0" algn="l" rtl="0">
              <a:spcBef>
                <a:spcPts val="0"/>
              </a:spcBef>
              <a:spcAft>
                <a:spcPts val="0"/>
              </a:spcAft>
              <a:buNone/>
            </a:pPr>
            <a:r>
              <a:rPr lang="en" sz="2000" b="1" dirty="0"/>
              <a:t>LinkedIn:</a:t>
            </a:r>
            <a:r>
              <a:rPr lang="en" sz="2000" dirty="0"/>
              <a:t> </a:t>
            </a:r>
            <a:r>
              <a:rPr lang="en" sz="2000" dirty="0">
                <a:solidFill>
                  <a:schemeClr val="hlink"/>
                </a:solidFill>
              </a:rPr>
              <a:t>Vincent Ogutu</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Summary</a:t>
            </a:r>
            <a:endParaRPr b="1" dirty="0"/>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dirty="0">
                <a:solidFill>
                  <a:schemeClr val="tx1"/>
                </a:solidFill>
              </a:rPr>
              <a:t>The Project was motivated by the need of Microsoft to get into creating a new movie studio while they are a green horn in this. The consultant was charged with exploring the types of films that are currently in the box office with the findings being translated into actionable insights for Microsoft.</a:t>
            </a:r>
          </a:p>
          <a:p>
            <a:pPr marL="0" lvl="0" indent="0" algn="just" rtl="0">
              <a:spcBef>
                <a:spcPts val="0"/>
              </a:spcBef>
              <a:spcAft>
                <a:spcPts val="1600"/>
              </a:spcAft>
              <a:buNone/>
            </a:pPr>
            <a:r>
              <a:rPr lang="en-US" dirty="0">
                <a:solidFill>
                  <a:schemeClr val="tx1"/>
                </a:solidFill>
              </a:rPr>
              <a:t>The consultant used Exploratory Data Analysis (EDA), employing Pandas and Matplotlib to arrive at the findings. It was discovered that foreign markets are performing way better than the domestic markets in the time period considered. This should be of interest to Microsoft on where it would want to focus its energy. It was further discovered that BV Studio was the best both in the domestic and foreign markets. It will be of interest for Microsoft to study their business strategies.</a:t>
            </a:r>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algn="just">
              <a:lnSpc>
                <a:spcPct val="107000"/>
              </a:lnSpc>
              <a:spcBef>
                <a:spcPts val="0"/>
              </a:spcBef>
              <a:spcAft>
                <a:spcPts val="800"/>
              </a:spcAft>
            </a:pPr>
            <a:r>
              <a:rPr lang="en" sz="1400" b="1" dirty="0">
                <a:solidFill>
                  <a:schemeClr val="tx1"/>
                </a:solidFill>
              </a:rPr>
              <a:t>Business Problem: </a:t>
            </a: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Microsoft wants to get into the business of creating a new movie studio while they do not know anything about creating movies. The motivation emanates from the big companies creating original video content. </a:t>
            </a:r>
          </a:p>
          <a:p>
            <a:pPr marL="0" marR="0" indent="0" algn="just">
              <a:lnSpc>
                <a:spcPct val="107000"/>
              </a:lnSpc>
              <a:spcBef>
                <a:spcPts val="0"/>
              </a:spcBef>
              <a:spcAft>
                <a:spcPts val="800"/>
              </a:spcAft>
              <a:buNone/>
            </a:pP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consultant is charged with exploring the types of films that are currently the best at the box office. The findings must be translated into actionable insights that the head of Microsoft’s new movie studio can use in deciding the type of films to create.</a:t>
            </a:r>
          </a:p>
          <a:p>
            <a:pPr marL="0" marR="0" indent="0" algn="just">
              <a:lnSpc>
                <a:spcPct val="107000"/>
              </a:lnSpc>
              <a:spcBef>
                <a:spcPts val="0"/>
              </a:spcBef>
              <a:spcAft>
                <a:spcPts val="800"/>
              </a:spcAft>
              <a:buNone/>
            </a:pP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 sz="1400" b="1" dirty="0">
                <a:solidFill>
                  <a:schemeClr val="tx1"/>
                </a:solidFill>
              </a:rPr>
              <a:t>Data: </a:t>
            </a:r>
            <a:r>
              <a:rPr lang="en-US" sz="1400" dirty="0">
                <a:solidFill>
                  <a:schemeClr val="tx1"/>
                </a:solidFill>
              </a:rPr>
              <a:t>Exploratory Data Analysis (EDA) will be used to generate insights for Microsoft.</a:t>
            </a:r>
          </a:p>
          <a:p>
            <a:pPr marL="0" marR="0" algn="just">
              <a:lnSpc>
                <a:spcPct val="107000"/>
              </a:lnSpc>
              <a:spcBef>
                <a:spcPts val="0"/>
              </a:spcBef>
              <a:spcAft>
                <a:spcPts val="800"/>
              </a:spcAft>
            </a:pPr>
            <a:r>
              <a:rPr lang="en" sz="1400" b="1" dirty="0">
                <a:solidFill>
                  <a:schemeClr val="tx1"/>
                </a:solidFill>
              </a:rPr>
              <a:t>Methods: </a:t>
            </a:r>
            <a:r>
              <a:rPr lang="en" sz="1400" dirty="0">
                <a:solidFill>
                  <a:schemeClr val="tx1"/>
                </a:solidFill>
              </a:rPr>
              <a:t>Pandas and Matplotlib will be used for analysis.</a:t>
            </a:r>
          </a:p>
          <a:p>
            <a:pPr marL="0" marR="0" algn="just">
              <a:lnSpc>
                <a:spcPct val="107000"/>
              </a:lnSpc>
              <a:spcBef>
                <a:spcPts val="0"/>
              </a:spcBef>
              <a:spcAft>
                <a:spcPts val="800"/>
              </a:spcAft>
            </a:pPr>
            <a:r>
              <a:rPr lang="en" sz="1400" b="1" dirty="0">
                <a:solidFill>
                  <a:schemeClr val="tx1"/>
                </a:solidFill>
              </a:rPr>
              <a:t>Results: </a:t>
            </a:r>
            <a:r>
              <a:rPr lang="en" sz="1400" dirty="0">
                <a:solidFill>
                  <a:schemeClr val="tx1"/>
                </a:solidFill>
              </a:rPr>
              <a:t>The results will be shared in a non-technical term to enable comprehension of the findings.</a:t>
            </a:r>
          </a:p>
          <a:p>
            <a:pPr marL="0" marR="0" algn="just">
              <a:lnSpc>
                <a:spcPct val="107000"/>
              </a:lnSpc>
              <a:spcBef>
                <a:spcPts val="0"/>
              </a:spcBef>
              <a:spcAft>
                <a:spcPts val="800"/>
              </a:spcAft>
            </a:pPr>
            <a:r>
              <a:rPr lang="en" sz="1400" b="1" dirty="0">
                <a:solidFill>
                  <a:schemeClr val="tx1"/>
                </a:solidFill>
              </a:rPr>
              <a:t>Conclusions: </a:t>
            </a:r>
            <a:r>
              <a:rPr lang="en" sz="1400" dirty="0">
                <a:solidFill>
                  <a:schemeClr val="tx1"/>
                </a:solidFill>
              </a:rPr>
              <a:t>The conclusions will be given in such a manner that will be useful for Microsoft in making the decision regarding the Project.</a:t>
            </a:r>
            <a:endParaRPr sz="1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Problem</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800"/>
              </a:spcAft>
              <a:buClr>
                <a:srgbClr val="616161"/>
              </a:buClr>
              <a:buSzPts val="1800"/>
              <a:buNone/>
              <a:tabLst/>
              <a:defRPr/>
            </a:pPr>
            <a:r>
              <a:rPr kumimoji="0" lang="en-US" sz="2400" b="0" i="0" u="none" strike="noStrike" kern="0" cap="none" spc="0" normalizeH="0" baseline="0" noProof="0" dirty="0">
                <a:ln>
                  <a:noFill/>
                </a:ln>
                <a:solidFill>
                  <a:srgbClr val="202729"/>
                </a:solidFill>
                <a:effectLst/>
                <a:uLnTx/>
                <a:uFillTx/>
                <a:latin typeface="Calibri" panose="020F0502020204030204" pitchFamily="34" charset="0"/>
                <a:ea typeface="Calibri" panose="020F0502020204030204" pitchFamily="34" charset="0"/>
                <a:cs typeface="Times New Roman" panose="02020603050405020304" pitchFamily="18" charset="0"/>
                <a:sym typeface="Proxima Nova"/>
              </a:rPr>
              <a:t>Microsoft wants to get into the business of creating a new movie studio while they do not know anything about creating movies. The motivation emanates from the big companies creating original video content. </a:t>
            </a:r>
          </a:p>
          <a:p>
            <a:pPr marL="0" marR="0" lvl="0" indent="0" algn="just" defTabSz="914400" rtl="0" eaLnBrk="1" fontAlgn="auto" latinLnBrk="0" hangingPunct="1">
              <a:lnSpc>
                <a:spcPct val="107000"/>
              </a:lnSpc>
              <a:spcBef>
                <a:spcPts val="0"/>
              </a:spcBef>
              <a:spcAft>
                <a:spcPts val="800"/>
              </a:spcAft>
              <a:buClr>
                <a:srgbClr val="616161"/>
              </a:buClr>
              <a:buSzPts val="1800"/>
              <a:buFont typeface="Proxima Nova"/>
              <a:buNone/>
              <a:tabLst/>
              <a:defRPr/>
            </a:pPr>
            <a:r>
              <a:rPr kumimoji="0" lang="en-US" sz="2400" b="0" i="0" u="none" strike="noStrike" kern="0" cap="none" spc="0" normalizeH="0" baseline="0" noProof="0" dirty="0">
                <a:ln>
                  <a:noFill/>
                </a:ln>
                <a:solidFill>
                  <a:srgbClr val="202729"/>
                </a:solidFill>
                <a:effectLst/>
                <a:uLnTx/>
                <a:uFillTx/>
                <a:latin typeface="Calibri" panose="020F0502020204030204" pitchFamily="34" charset="0"/>
                <a:ea typeface="Calibri" panose="020F0502020204030204" pitchFamily="34" charset="0"/>
                <a:cs typeface="Times New Roman" panose="02020603050405020304" pitchFamily="18" charset="0"/>
                <a:sym typeface="Proxima Nova"/>
              </a:rPr>
              <a:t>The consultant is charged with exploring the types of films that are currently the best at the box office. The findings must be translated into actionable insights that the head of Microsoft’s new movie studio can use in deciding the type of films to create.</a:t>
            </a:r>
          </a:p>
          <a:p>
            <a:pPr marL="0" lvl="0" indent="0" algn="l" rtl="0">
              <a:spcBef>
                <a:spcPts val="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84" name="Google Shape;84;p17"/>
          <p:cNvSpPr txBox="1">
            <a:spLocks noGrp="1"/>
          </p:cNvSpPr>
          <p:nvPr>
            <p:ph type="body" idx="1"/>
          </p:nvPr>
        </p:nvSpPr>
        <p:spPr>
          <a:xfrm>
            <a:off x="311700" y="1082121"/>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3" name="Picture 2">
            <a:extLst>
              <a:ext uri="{FF2B5EF4-FFF2-40B4-BE49-F238E27FC236}">
                <a16:creationId xmlns:a16="http://schemas.microsoft.com/office/drawing/2014/main" id="{E52AE2DE-FCD4-2B00-0002-7508EAFBE22E}"/>
              </a:ext>
            </a:extLst>
          </p:cNvPr>
          <p:cNvPicPr>
            <a:picLocks noChangeAspect="1"/>
          </p:cNvPicPr>
          <p:nvPr/>
        </p:nvPicPr>
        <p:blipFill>
          <a:blip r:embed="rId3"/>
          <a:stretch>
            <a:fillRect/>
          </a:stretch>
        </p:blipFill>
        <p:spPr>
          <a:xfrm>
            <a:off x="1692127" y="1270008"/>
            <a:ext cx="5759746" cy="322851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6345-EB3C-AA61-3545-31AACF707238}"/>
              </a:ext>
            </a:extLst>
          </p:cNvPr>
          <p:cNvSpPr>
            <a:spLocks noGrp="1"/>
          </p:cNvSpPr>
          <p:nvPr>
            <p:ph type="title"/>
          </p:nvPr>
        </p:nvSpPr>
        <p:spPr/>
        <p:txBody>
          <a:bodyPr/>
          <a:lstStyle/>
          <a:p>
            <a:r>
              <a:rPr lang="en-US" b="1" dirty="0"/>
              <a:t>Cont’d</a:t>
            </a:r>
          </a:p>
        </p:txBody>
      </p:sp>
      <p:pic>
        <p:nvPicPr>
          <p:cNvPr id="3" name="Picture 2" descr="Chart, bar chart&#10;&#10;Description automatically generated">
            <a:extLst>
              <a:ext uri="{FF2B5EF4-FFF2-40B4-BE49-F238E27FC236}">
                <a16:creationId xmlns:a16="http://schemas.microsoft.com/office/drawing/2014/main" id="{4E53D091-551B-CA92-0675-B6725287809B}"/>
              </a:ext>
            </a:extLst>
          </p:cNvPr>
          <p:cNvPicPr>
            <a:picLocks noChangeAspect="1"/>
          </p:cNvPicPr>
          <p:nvPr/>
        </p:nvPicPr>
        <p:blipFill>
          <a:blip r:embed="rId2"/>
          <a:stretch>
            <a:fillRect/>
          </a:stretch>
        </p:blipFill>
        <p:spPr>
          <a:xfrm>
            <a:off x="1600200" y="1044801"/>
            <a:ext cx="5094514" cy="3664676"/>
          </a:xfrm>
          <a:prstGeom prst="rect">
            <a:avLst/>
          </a:prstGeom>
        </p:spPr>
      </p:pic>
    </p:spTree>
    <p:extLst>
      <p:ext uri="{BB962C8B-B14F-4D97-AF65-F5344CB8AC3E}">
        <p14:creationId xmlns:p14="http://schemas.microsoft.com/office/powerpoint/2010/main" val="205458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C2A93-F1C0-38E1-0EDD-B265943BEA0A}"/>
              </a:ext>
            </a:extLst>
          </p:cNvPr>
          <p:cNvSpPr>
            <a:spLocks noGrp="1"/>
          </p:cNvSpPr>
          <p:nvPr>
            <p:ph type="title"/>
          </p:nvPr>
        </p:nvSpPr>
        <p:spPr/>
        <p:txBody>
          <a:bodyPr/>
          <a:lstStyle/>
          <a:p>
            <a:r>
              <a:rPr lang="en-US" b="1" dirty="0"/>
              <a:t>Cont’d</a:t>
            </a:r>
          </a:p>
        </p:txBody>
      </p:sp>
      <p:sp>
        <p:nvSpPr>
          <p:cNvPr id="3" name="Text Placeholder 2">
            <a:extLst>
              <a:ext uri="{FF2B5EF4-FFF2-40B4-BE49-F238E27FC236}">
                <a16:creationId xmlns:a16="http://schemas.microsoft.com/office/drawing/2014/main" id="{16A8111A-2151-2CAF-6A9F-E60A3848B012}"/>
              </a:ext>
            </a:extLst>
          </p:cNvPr>
          <p:cNvSpPr>
            <a:spLocks noGrp="1"/>
          </p:cNvSpPr>
          <p:nvPr>
            <p:ph type="body" idx="1"/>
          </p:nvPr>
        </p:nvSpPr>
        <p:spPr/>
        <p:txBody>
          <a:bodyPr/>
          <a:lstStyle/>
          <a:p>
            <a:endParaRPr lang="en-US" dirty="0"/>
          </a:p>
        </p:txBody>
      </p:sp>
      <p:pic>
        <p:nvPicPr>
          <p:cNvPr id="5" name="Picture 4" descr="Chart, line chart&#10;&#10;Description automatically generated">
            <a:extLst>
              <a:ext uri="{FF2B5EF4-FFF2-40B4-BE49-F238E27FC236}">
                <a16:creationId xmlns:a16="http://schemas.microsoft.com/office/drawing/2014/main" id="{093F2FBE-7556-9010-9336-EE8184EBABB3}"/>
              </a:ext>
            </a:extLst>
          </p:cNvPr>
          <p:cNvPicPr>
            <a:picLocks noChangeAspect="1"/>
          </p:cNvPicPr>
          <p:nvPr/>
        </p:nvPicPr>
        <p:blipFill>
          <a:blip r:embed="rId2"/>
          <a:stretch>
            <a:fillRect/>
          </a:stretch>
        </p:blipFill>
        <p:spPr>
          <a:xfrm>
            <a:off x="1644650" y="1134446"/>
            <a:ext cx="4870450" cy="3602654"/>
          </a:xfrm>
          <a:prstGeom prst="rect">
            <a:avLst/>
          </a:prstGeom>
        </p:spPr>
      </p:pic>
    </p:spTree>
    <p:extLst>
      <p:ext uri="{BB962C8B-B14F-4D97-AF65-F5344CB8AC3E}">
        <p14:creationId xmlns:p14="http://schemas.microsoft.com/office/powerpoint/2010/main" val="737082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9982-6A44-CC9E-47BB-3818CF1248C7}"/>
              </a:ext>
            </a:extLst>
          </p:cNvPr>
          <p:cNvSpPr>
            <a:spLocks noGrp="1"/>
          </p:cNvSpPr>
          <p:nvPr>
            <p:ph type="title"/>
          </p:nvPr>
        </p:nvSpPr>
        <p:spPr/>
        <p:txBody>
          <a:bodyPr/>
          <a:lstStyle/>
          <a:p>
            <a:r>
              <a:rPr lang="en-US" b="1" dirty="0"/>
              <a:t>Cont’d</a:t>
            </a:r>
          </a:p>
        </p:txBody>
      </p:sp>
      <p:sp>
        <p:nvSpPr>
          <p:cNvPr id="3" name="Text Placeholder 2">
            <a:extLst>
              <a:ext uri="{FF2B5EF4-FFF2-40B4-BE49-F238E27FC236}">
                <a16:creationId xmlns:a16="http://schemas.microsoft.com/office/drawing/2014/main" id="{A2E51B1A-2448-FBED-667F-F5DC451D505A}"/>
              </a:ext>
            </a:extLst>
          </p:cNvPr>
          <p:cNvSpPr>
            <a:spLocks noGrp="1"/>
          </p:cNvSpPr>
          <p:nvPr>
            <p:ph type="body" idx="1"/>
          </p:nvPr>
        </p:nvSpPr>
        <p:spPr/>
        <p:txBody>
          <a:bodyPr/>
          <a:lstStyle/>
          <a:p>
            <a:endParaRPr lang="en-US" dirty="0"/>
          </a:p>
        </p:txBody>
      </p:sp>
      <p:pic>
        <p:nvPicPr>
          <p:cNvPr id="4" name="Picture 3" descr="Chart, bar chart&#10;&#10;Description automatically generated">
            <a:extLst>
              <a:ext uri="{FF2B5EF4-FFF2-40B4-BE49-F238E27FC236}">
                <a16:creationId xmlns:a16="http://schemas.microsoft.com/office/drawing/2014/main" id="{D7E5A918-120B-465F-BF46-FF47B3644502}"/>
              </a:ext>
            </a:extLst>
          </p:cNvPr>
          <p:cNvPicPr>
            <a:picLocks noChangeAspect="1"/>
          </p:cNvPicPr>
          <p:nvPr/>
        </p:nvPicPr>
        <p:blipFill>
          <a:blip r:embed="rId2"/>
          <a:stretch>
            <a:fillRect/>
          </a:stretch>
        </p:blipFill>
        <p:spPr>
          <a:xfrm>
            <a:off x="1682750" y="1032576"/>
            <a:ext cx="4873171" cy="3780724"/>
          </a:xfrm>
          <a:prstGeom prst="rect">
            <a:avLst/>
          </a:prstGeom>
        </p:spPr>
      </p:pic>
    </p:spTree>
    <p:extLst>
      <p:ext uri="{BB962C8B-B14F-4D97-AF65-F5344CB8AC3E}">
        <p14:creationId xmlns:p14="http://schemas.microsoft.com/office/powerpoint/2010/main" val="1590542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Methods</a:t>
            </a:r>
            <a:endParaRPr b="1" dirty="0"/>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2400" dirty="0">
                <a:solidFill>
                  <a:schemeClr val="tx1"/>
                </a:solidFill>
              </a:rPr>
              <a:t>In order to carry out the analysis the movie gross file was retrieved from the repository through the link that was provided. This was then followed by importing and analysing using Pandas and MatPlotLib in the Jupyeter Notebook. The Data was cleaned and null values dropped. It was discovered that the Year 2015 had the highest number of null values for both domestic gross and foreign gross.</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664</Words>
  <Application>Microsoft Office PowerPoint</Application>
  <PresentationFormat>On-screen Show (16:9)</PresentationFormat>
  <Paragraphs>31</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Proxima Nova</vt:lpstr>
      <vt:lpstr>Arial</vt:lpstr>
      <vt:lpstr>Spearmint</vt:lpstr>
      <vt:lpstr>Movie Gross Project </vt:lpstr>
      <vt:lpstr>Summary</vt:lpstr>
      <vt:lpstr>Outline</vt:lpstr>
      <vt:lpstr>Business Problem</vt:lpstr>
      <vt:lpstr>Data</vt:lpstr>
      <vt:lpstr>Cont’d</vt:lpstr>
      <vt:lpstr>Cont’d</vt:lpstr>
      <vt:lpstr>Cont’d</vt:lpstr>
      <vt:lpstr>Methods</vt:lpstr>
      <vt:lpstr>Results</vt:lpstr>
      <vt:lpstr>Conclusions</vt:lpstr>
      <vt:lpstr>Thank You!  Email:vincent.ogutu@student.moringaschool.com GitHub: Ogutu33-hub LinkedIn: Vincent Ogutu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dc:title>
  <dc:creator>VinOgutuJoe</dc:creator>
  <cp:lastModifiedBy>Vincent Ogutu</cp:lastModifiedBy>
  <cp:revision>3</cp:revision>
  <dcterms:modified xsi:type="dcterms:W3CDTF">2023-02-05T15:44:04Z</dcterms:modified>
</cp:coreProperties>
</file>