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Raleway Heavy" charset="1" panose="00000000000000000000"/>
      <p:regular r:id="rId17"/>
    </p:embeddedFont>
    <p:embeddedFont>
      <p:font typeface="Raleway Ultra-Bold" charset="1" panose="00000000000000000000"/>
      <p:regular r:id="rId18"/>
    </p:embeddedFont>
    <p:embeddedFont>
      <p:font typeface="DejaVu Serif Bold" charset="1" panose="02060803050605020204"/>
      <p:regular r:id="rId19"/>
    </p:embeddedFont>
    <p:embeddedFont>
      <p:font typeface="Raleway" charset="1" panose="00000000000000000000"/>
      <p:regular r:id="rId20"/>
    </p:embeddedFont>
    <p:embeddedFont>
      <p:font typeface="Helvetica Bold" charset="1" panose="020B0704020202030204"/>
      <p:regular r:id="rId21"/>
    </p:embeddedFont>
    <p:embeddedFont>
      <p:font typeface="Raleway Italics" charset="1" panose="00000000000000000000"/>
      <p:regular r:id="rId22"/>
    </p:embeddedFont>
    <p:embeddedFont>
      <p:font typeface="Raleway Semi-Bold Italics" charset="1" panose="00000000000000000000"/>
      <p:regular r:id="rId23"/>
    </p:embeddedFont>
    <p:embeddedFont>
      <p:font typeface="Arimo Bold" charset="1" panose="020B0704020202020204"/>
      <p:regular r:id="rId24"/>
    </p:embeddedFont>
    <p:embeddedFont>
      <p:font typeface="Raleway Bold" charset="1" panose="00000000000000000000"/>
      <p:regular r:id="rId25"/>
    </p:embeddedFont>
    <p:embeddedFont>
      <p:font typeface="Abril Fatface" charset="1" panose="0200050300000002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VAGNWDrTVCM.mp4" Type="http://schemas.openxmlformats.org/officeDocument/2006/relationships/video"/><Relationship Id="rId4" Target="../media/VAGNWDrTVCM.mp4" Type="http://schemas.microsoft.com/office/2007/relationships/media"/><Relationship Id="rId5" Target="../media/image6.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6.png" Type="http://schemas.openxmlformats.org/officeDocument/2006/relationships/image"/><Relationship Id="rId6"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53057" y="6928552"/>
            <a:ext cx="2147123" cy="2611615"/>
          </a:xfrm>
          <a:custGeom>
            <a:avLst/>
            <a:gdLst/>
            <a:ahLst/>
            <a:cxnLst/>
            <a:rect r="r" b="b" t="t" l="l"/>
            <a:pathLst>
              <a:path h="2611615" w="2147123">
                <a:moveTo>
                  <a:pt x="0" y="0"/>
                </a:moveTo>
                <a:lnTo>
                  <a:pt x="2147123" y="0"/>
                </a:lnTo>
                <a:lnTo>
                  <a:pt x="2147123" y="2611615"/>
                </a:lnTo>
                <a:lnTo>
                  <a:pt x="0" y="26116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28797" y="4423635"/>
            <a:ext cx="8430406" cy="1900825"/>
          </a:xfrm>
          <a:prstGeom prst="rect">
            <a:avLst/>
          </a:prstGeom>
        </p:spPr>
        <p:txBody>
          <a:bodyPr anchor="t" rtlCol="false" tIns="0" lIns="0" bIns="0" rIns="0">
            <a:spAutoFit/>
          </a:bodyPr>
          <a:lstStyle/>
          <a:p>
            <a:pPr algn="ctr">
              <a:lnSpc>
                <a:spcPts val="7583"/>
              </a:lnSpc>
              <a:spcBef>
                <a:spcPct val="0"/>
              </a:spcBef>
            </a:pPr>
            <a:r>
              <a:rPr lang="en-US" sz="5416" spc="-92">
                <a:solidFill>
                  <a:srgbClr val="000000"/>
                </a:solidFill>
                <a:latin typeface="Raleway Heavy"/>
                <a:ea typeface="Raleway Heavy"/>
                <a:cs typeface="Raleway Heavy"/>
                <a:sym typeface="Raleway Heavy"/>
              </a:rPr>
              <a:t>SPONGE ELECTRONIC TEAM</a:t>
            </a:r>
          </a:p>
        </p:txBody>
      </p:sp>
      <p:sp>
        <p:nvSpPr>
          <p:cNvPr name="Freeform 4" id="4"/>
          <p:cNvSpPr/>
          <p:nvPr/>
        </p:nvSpPr>
        <p:spPr>
          <a:xfrm flipH="false" flipV="false" rot="0">
            <a:off x="0" y="69466"/>
            <a:ext cx="1639120" cy="959234"/>
          </a:xfrm>
          <a:custGeom>
            <a:avLst/>
            <a:gdLst/>
            <a:ahLst/>
            <a:cxnLst/>
            <a:rect r="r" b="b" t="t" l="l"/>
            <a:pathLst>
              <a:path h="959234" w="1639120">
                <a:moveTo>
                  <a:pt x="0" y="0"/>
                </a:moveTo>
                <a:lnTo>
                  <a:pt x="1639120" y="0"/>
                </a:lnTo>
                <a:lnTo>
                  <a:pt x="1639120" y="959234"/>
                </a:lnTo>
                <a:lnTo>
                  <a:pt x="0" y="959234"/>
                </a:lnTo>
                <a:lnTo>
                  <a:pt x="0" y="0"/>
                </a:lnTo>
                <a:close/>
              </a:path>
            </a:pathLst>
          </a:custGeom>
          <a:blipFill>
            <a:blip r:embed="rId4"/>
            <a:stretch>
              <a:fillRect l="-7249" t="0" r="-7249" b="0"/>
            </a:stretch>
          </a:blipFill>
        </p:spPr>
      </p:sp>
      <p:sp>
        <p:nvSpPr>
          <p:cNvPr name="TextBox 5" id="5"/>
          <p:cNvSpPr txBox="true"/>
          <p:nvPr/>
        </p:nvSpPr>
        <p:spPr>
          <a:xfrm rot="0">
            <a:off x="3137814" y="715123"/>
            <a:ext cx="12012371" cy="2438867"/>
          </a:xfrm>
          <a:prstGeom prst="rect">
            <a:avLst/>
          </a:prstGeom>
        </p:spPr>
        <p:txBody>
          <a:bodyPr anchor="t" rtlCol="false" tIns="0" lIns="0" bIns="0" rIns="0">
            <a:spAutoFit/>
          </a:bodyPr>
          <a:lstStyle/>
          <a:p>
            <a:pPr algn="ctr">
              <a:lnSpc>
                <a:spcPts val="9745"/>
              </a:lnSpc>
              <a:spcBef>
                <a:spcPct val="0"/>
              </a:spcBef>
            </a:pPr>
            <a:r>
              <a:rPr lang="en-US" sz="6961" spc="-118">
                <a:solidFill>
                  <a:srgbClr val="000000"/>
                </a:solidFill>
                <a:latin typeface="Raleway Ultra-Bold"/>
                <a:ea typeface="Raleway Ultra-Bold"/>
                <a:cs typeface="Raleway Ultra-Bold"/>
                <a:sym typeface="Raleway Ultra-Bold"/>
              </a:rPr>
              <a:t>TÜRKÇE DOĞAL DIL IŞLEME SENARYOSU</a:t>
            </a:r>
          </a:p>
        </p:txBody>
      </p:sp>
      <p:sp>
        <p:nvSpPr>
          <p:cNvPr name="TextBox 6" id="6"/>
          <p:cNvSpPr txBox="true"/>
          <p:nvPr/>
        </p:nvSpPr>
        <p:spPr>
          <a:xfrm rot="0">
            <a:off x="6500180" y="7565530"/>
            <a:ext cx="5287640" cy="1194784"/>
          </a:xfrm>
          <a:prstGeom prst="rect">
            <a:avLst/>
          </a:prstGeom>
        </p:spPr>
        <p:txBody>
          <a:bodyPr anchor="t" rtlCol="false" tIns="0" lIns="0" bIns="0" rIns="0">
            <a:spAutoFit/>
          </a:bodyPr>
          <a:lstStyle/>
          <a:p>
            <a:pPr algn="ctr">
              <a:lnSpc>
                <a:spcPts val="9745"/>
              </a:lnSpc>
              <a:spcBef>
                <a:spcPct val="0"/>
              </a:spcBef>
            </a:pPr>
            <a:r>
              <a:rPr lang="en-US" sz="6961" spc="-118">
                <a:solidFill>
                  <a:srgbClr val="000000"/>
                </a:solidFill>
                <a:latin typeface="Raleway Ultra-Bold"/>
                <a:ea typeface="Raleway Ultra-Bold"/>
                <a:cs typeface="Raleway Ultra-Bold"/>
                <a:sym typeface="Raleway Ultra-Bold"/>
              </a:rPr>
              <a:t>SPONGE MAI</a:t>
            </a:r>
          </a:p>
        </p:txBody>
      </p:sp>
      <p:sp>
        <p:nvSpPr>
          <p:cNvPr name="Freeform 7" id="7"/>
          <p:cNvSpPr/>
          <p:nvPr/>
        </p:nvSpPr>
        <p:spPr>
          <a:xfrm flipH="false" flipV="false" rot="0">
            <a:off x="0" y="9102603"/>
            <a:ext cx="1171898" cy="1184397"/>
          </a:xfrm>
          <a:custGeom>
            <a:avLst/>
            <a:gdLst/>
            <a:ahLst/>
            <a:cxnLst/>
            <a:rect r="r" b="b" t="t" l="l"/>
            <a:pathLst>
              <a:path h="1184397" w="1171898">
                <a:moveTo>
                  <a:pt x="0" y="0"/>
                </a:moveTo>
                <a:lnTo>
                  <a:pt x="1171898" y="0"/>
                </a:lnTo>
                <a:lnTo>
                  <a:pt x="1171898" y="1184397"/>
                </a:lnTo>
                <a:lnTo>
                  <a:pt x="0" y="1184397"/>
                </a:lnTo>
                <a:lnTo>
                  <a:pt x="0" y="0"/>
                </a:lnTo>
                <a:close/>
              </a:path>
            </a:pathLst>
          </a:custGeom>
          <a:blipFill>
            <a:blip r:embed="rId5"/>
            <a:stretch>
              <a:fillRect l="-533" t="0" r="-533"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2448842" y="1726247"/>
            <a:ext cx="13390316" cy="7532053"/>
          </a:xfrm>
          <a:prstGeom prst="rect">
            <a:avLst/>
          </a:prstGeom>
        </p:spPr>
      </p:pic>
      <p:sp>
        <p:nvSpPr>
          <p:cNvPr name="TextBox 3" id="3"/>
          <p:cNvSpPr txBox="true"/>
          <p:nvPr/>
        </p:nvSpPr>
        <p:spPr>
          <a:xfrm rot="0">
            <a:off x="4626177" y="121603"/>
            <a:ext cx="8765232" cy="1604644"/>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ea typeface="Arimo Bold"/>
                <a:cs typeface="Arimo Bold"/>
                <a:sym typeface="Arimo Bold"/>
              </a:rPr>
              <a:t>Arayüz Videosu</a:t>
            </a:r>
          </a:p>
        </p:txBody>
      </p:sp>
      <p:sp>
        <p:nvSpPr>
          <p:cNvPr name="Freeform 4" id="4"/>
          <p:cNvSpPr/>
          <p:nvPr/>
        </p:nvSpPr>
        <p:spPr>
          <a:xfrm flipH="false" flipV="false" rot="0">
            <a:off x="249523" y="331153"/>
            <a:ext cx="2199319" cy="1347567"/>
          </a:xfrm>
          <a:custGeom>
            <a:avLst/>
            <a:gdLst/>
            <a:ahLst/>
            <a:cxnLst/>
            <a:rect r="r" b="b" t="t" l="l"/>
            <a:pathLst>
              <a:path h="1347567" w="2199319">
                <a:moveTo>
                  <a:pt x="0" y="0"/>
                </a:moveTo>
                <a:lnTo>
                  <a:pt x="2199319" y="0"/>
                </a:lnTo>
                <a:lnTo>
                  <a:pt x="2199319" y="1347567"/>
                </a:lnTo>
                <a:lnTo>
                  <a:pt x="0" y="1347567"/>
                </a:lnTo>
                <a:lnTo>
                  <a:pt x="0" y="0"/>
                </a:lnTo>
                <a:close/>
              </a:path>
            </a:pathLst>
          </a:custGeom>
          <a:blipFill>
            <a:blip r:embed="rId5"/>
            <a:stretch>
              <a:fillRect l="-9940" t="0" r="-9940" b="0"/>
            </a:stretch>
          </a:blipFill>
        </p:spPr>
      </p:sp>
      <p:sp>
        <p:nvSpPr>
          <p:cNvPr name="Freeform 5" id="5"/>
          <p:cNvSpPr/>
          <p:nvPr/>
        </p:nvSpPr>
        <p:spPr>
          <a:xfrm flipH="false" flipV="false" rot="0">
            <a:off x="16317410"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741105" y="9220200"/>
            <a:ext cx="10805790" cy="696203"/>
          </a:xfrm>
          <a:prstGeom prst="rect">
            <a:avLst/>
          </a:prstGeom>
        </p:spPr>
        <p:txBody>
          <a:bodyPr anchor="t" rtlCol="false" tIns="0" lIns="0" bIns="0" rIns="0">
            <a:spAutoFit/>
          </a:bodyPr>
          <a:lstStyle/>
          <a:p>
            <a:pPr algn="ctr">
              <a:lnSpc>
                <a:spcPts val="2812"/>
              </a:lnSpc>
            </a:pPr>
            <a:r>
              <a:rPr lang="en-US" sz="2008">
                <a:solidFill>
                  <a:srgbClr val="000000"/>
                </a:solidFill>
                <a:latin typeface="Abril Fatface"/>
                <a:ea typeface="Abril Fatface"/>
                <a:cs typeface="Abril Fatface"/>
                <a:sym typeface="Abril Fatface"/>
              </a:rPr>
              <a:t>LİNK:https://drive.google.com/file/d/1yyzGTJjjBh_NSkMzzmcVHoouLOe8WWQN/view?usp=sharing</a:t>
            </a:r>
          </a:p>
        </p:txBody>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97527" y="4439992"/>
            <a:ext cx="8822531" cy="896620"/>
          </a:xfrm>
          <a:prstGeom prst="rect">
            <a:avLst/>
          </a:prstGeom>
        </p:spPr>
        <p:txBody>
          <a:bodyPr anchor="t" rtlCol="false" tIns="0" lIns="0" bIns="0" rIns="0">
            <a:spAutoFit/>
          </a:bodyPr>
          <a:lstStyle/>
          <a:p>
            <a:pPr algn="ctr">
              <a:lnSpc>
                <a:spcPts val="7279"/>
              </a:lnSpc>
            </a:pPr>
            <a:r>
              <a:rPr lang="en-US" sz="5199">
                <a:solidFill>
                  <a:srgbClr val="000000"/>
                </a:solidFill>
                <a:latin typeface="Raleway Bold"/>
                <a:ea typeface="Raleway Bold"/>
                <a:cs typeface="Raleway Bold"/>
                <a:sym typeface="Raleway Bold"/>
              </a:rPr>
              <a:t>İlginiz İçin Teşekkür Ederiz...</a:t>
            </a:r>
          </a:p>
        </p:txBody>
      </p:sp>
      <p:grpSp>
        <p:nvGrpSpPr>
          <p:cNvPr name="Group 3" id="3"/>
          <p:cNvGrpSpPr/>
          <p:nvPr/>
        </p:nvGrpSpPr>
        <p:grpSpPr>
          <a:xfrm rot="0">
            <a:off x="5357901" y="1028700"/>
            <a:ext cx="6909657" cy="2611615"/>
            <a:chOff x="0" y="0"/>
            <a:chExt cx="9212877" cy="3482153"/>
          </a:xfrm>
        </p:grpSpPr>
        <p:sp>
          <p:nvSpPr>
            <p:cNvPr name="Freeform 4" id="4"/>
            <p:cNvSpPr/>
            <p:nvPr/>
          </p:nvSpPr>
          <p:spPr>
            <a:xfrm flipH="false" flipV="false" rot="0">
              <a:off x="0" y="0"/>
              <a:ext cx="2862831" cy="3482153"/>
            </a:xfrm>
            <a:custGeom>
              <a:avLst/>
              <a:gdLst/>
              <a:ahLst/>
              <a:cxnLst/>
              <a:rect r="r" b="b" t="t" l="l"/>
              <a:pathLst>
                <a:path h="3482153" w="2862831">
                  <a:moveTo>
                    <a:pt x="0" y="0"/>
                  </a:moveTo>
                  <a:lnTo>
                    <a:pt x="2862831" y="0"/>
                  </a:lnTo>
                  <a:lnTo>
                    <a:pt x="2862831" y="3482153"/>
                  </a:lnTo>
                  <a:lnTo>
                    <a:pt x="0" y="348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181766" y="1108405"/>
              <a:ext cx="6031111" cy="1160568"/>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ea typeface="DejaVu Serif Bold"/>
                  <a:cs typeface="DejaVu Serif Bold"/>
                  <a:sym typeface="DejaVu Serif Bold"/>
                </a:rPr>
                <a:t>Sponge MAI</a:t>
              </a:r>
            </a:p>
          </p:txBody>
        </p:sp>
      </p:grpSp>
      <p:sp>
        <p:nvSpPr>
          <p:cNvPr name="TextBox 6" id="6"/>
          <p:cNvSpPr txBox="true"/>
          <p:nvPr/>
        </p:nvSpPr>
        <p:spPr>
          <a:xfrm rot="0">
            <a:off x="4597527" y="6127187"/>
            <a:ext cx="8430406" cy="1900825"/>
          </a:xfrm>
          <a:prstGeom prst="rect">
            <a:avLst/>
          </a:prstGeom>
        </p:spPr>
        <p:txBody>
          <a:bodyPr anchor="t" rtlCol="false" tIns="0" lIns="0" bIns="0" rIns="0">
            <a:spAutoFit/>
          </a:bodyPr>
          <a:lstStyle/>
          <a:p>
            <a:pPr algn="ctr">
              <a:lnSpc>
                <a:spcPts val="7583"/>
              </a:lnSpc>
              <a:spcBef>
                <a:spcPct val="0"/>
              </a:spcBef>
            </a:pPr>
            <a:r>
              <a:rPr lang="en-US" sz="5416" spc="-92">
                <a:solidFill>
                  <a:srgbClr val="000000"/>
                </a:solidFill>
                <a:latin typeface="Raleway Heavy"/>
                <a:ea typeface="Raleway Heavy"/>
                <a:cs typeface="Raleway Heavy"/>
                <a:sym typeface="Raleway Heavy"/>
              </a:rPr>
              <a:t>SPONGE ELECTRONIC TEAM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24198" y="3985143"/>
            <a:ext cx="5141265" cy="1158357"/>
          </a:xfrm>
          <a:prstGeom prst="rect">
            <a:avLst/>
          </a:prstGeom>
        </p:spPr>
        <p:txBody>
          <a:bodyPr anchor="t" rtlCol="false" tIns="0" lIns="0" bIns="0" rIns="0">
            <a:spAutoFit/>
          </a:bodyPr>
          <a:lstStyle/>
          <a:p>
            <a:pPr algn="ctr">
              <a:lnSpc>
                <a:spcPts val="4581"/>
              </a:lnSpc>
            </a:pPr>
            <a:r>
              <a:rPr lang="en-US" sz="3272">
                <a:solidFill>
                  <a:srgbClr val="000000"/>
                </a:solidFill>
                <a:latin typeface="DejaVu Serif Bold"/>
                <a:ea typeface="DejaVu Serif Bold"/>
                <a:cs typeface="DejaVu Serif Bold"/>
                <a:sym typeface="DejaVu Serif Bold"/>
              </a:rPr>
              <a:t>Ramazan Şahan</a:t>
            </a:r>
          </a:p>
          <a:p>
            <a:pPr algn="just">
              <a:lnSpc>
                <a:spcPts val="4581"/>
              </a:lnSpc>
            </a:pPr>
            <a:r>
              <a:rPr lang="en-US" sz="3272">
                <a:solidFill>
                  <a:srgbClr val="000000"/>
                </a:solidFill>
                <a:latin typeface="DejaVu Serif Bold"/>
                <a:ea typeface="DejaVu Serif Bold"/>
                <a:cs typeface="DejaVu Serif Bold"/>
                <a:sym typeface="DejaVu Serif Bold"/>
              </a:rPr>
              <a:t>    </a:t>
            </a:r>
            <a:r>
              <a:rPr lang="en-US" sz="3272">
                <a:solidFill>
                  <a:srgbClr val="000000"/>
                </a:solidFill>
                <a:latin typeface="DejaVu Serif Bold"/>
                <a:ea typeface="DejaVu Serif Bold"/>
                <a:cs typeface="DejaVu Serif Bold"/>
                <a:sym typeface="DejaVu Serif Bold"/>
              </a:rPr>
              <a:t>Takım Danışmanı  </a:t>
            </a:r>
          </a:p>
        </p:txBody>
      </p:sp>
      <p:grpSp>
        <p:nvGrpSpPr>
          <p:cNvPr name="Group 3" id="3"/>
          <p:cNvGrpSpPr/>
          <p:nvPr/>
        </p:nvGrpSpPr>
        <p:grpSpPr>
          <a:xfrm rot="0">
            <a:off x="5081267" y="549083"/>
            <a:ext cx="6909657" cy="2611615"/>
            <a:chOff x="0" y="0"/>
            <a:chExt cx="9212877" cy="3482153"/>
          </a:xfrm>
        </p:grpSpPr>
        <p:sp>
          <p:nvSpPr>
            <p:cNvPr name="Freeform 4" id="4"/>
            <p:cNvSpPr/>
            <p:nvPr/>
          </p:nvSpPr>
          <p:spPr>
            <a:xfrm flipH="false" flipV="false" rot="0">
              <a:off x="0" y="0"/>
              <a:ext cx="2862831" cy="3482153"/>
            </a:xfrm>
            <a:custGeom>
              <a:avLst/>
              <a:gdLst/>
              <a:ahLst/>
              <a:cxnLst/>
              <a:rect r="r" b="b" t="t" l="l"/>
              <a:pathLst>
                <a:path h="3482153" w="2862831">
                  <a:moveTo>
                    <a:pt x="0" y="0"/>
                  </a:moveTo>
                  <a:lnTo>
                    <a:pt x="2862831" y="0"/>
                  </a:lnTo>
                  <a:lnTo>
                    <a:pt x="2862831" y="3482153"/>
                  </a:lnTo>
                  <a:lnTo>
                    <a:pt x="0" y="348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181766" y="1108405"/>
              <a:ext cx="6031111" cy="1160568"/>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ea typeface="DejaVu Serif Bold"/>
                  <a:cs typeface="DejaVu Serif Bold"/>
                  <a:sym typeface="DejaVu Serif Bold"/>
                </a:rPr>
                <a:t>Sponge MAI</a:t>
              </a:r>
            </a:p>
          </p:txBody>
        </p:sp>
      </p:grpSp>
      <p:sp>
        <p:nvSpPr>
          <p:cNvPr name="TextBox 6" id="6"/>
          <p:cNvSpPr txBox="true"/>
          <p:nvPr/>
        </p:nvSpPr>
        <p:spPr>
          <a:xfrm rot="0">
            <a:off x="824198" y="5669248"/>
            <a:ext cx="5141265" cy="1998979"/>
          </a:xfrm>
          <a:prstGeom prst="rect">
            <a:avLst/>
          </a:prstGeom>
        </p:spPr>
        <p:txBody>
          <a:bodyPr anchor="t" rtlCol="false" tIns="0" lIns="0" bIns="0" rIns="0">
            <a:spAutoFit/>
          </a:bodyPr>
          <a:lstStyle/>
          <a:p>
            <a:pPr algn="ctr">
              <a:lnSpc>
                <a:spcPts val="5320"/>
              </a:lnSpc>
            </a:pPr>
            <a:r>
              <a:rPr lang="en-US" sz="3800">
                <a:solidFill>
                  <a:srgbClr val="000000"/>
                </a:solidFill>
                <a:latin typeface="DejaVu Serif Bold"/>
                <a:ea typeface="DejaVu Serif Bold"/>
                <a:cs typeface="DejaVu Serif Bold"/>
                <a:sym typeface="DejaVu Serif Bold"/>
              </a:rPr>
              <a:t>Mentor/Veri Araştırma</a:t>
            </a:r>
          </a:p>
          <a:p>
            <a:pPr algn="ctr">
              <a:lnSpc>
                <a:spcPts val="5320"/>
              </a:lnSpc>
            </a:pPr>
          </a:p>
        </p:txBody>
      </p:sp>
      <p:sp>
        <p:nvSpPr>
          <p:cNvPr name="TextBox 7" id="7"/>
          <p:cNvSpPr txBox="true"/>
          <p:nvPr/>
        </p:nvSpPr>
        <p:spPr>
          <a:xfrm rot="0">
            <a:off x="6223452" y="3985143"/>
            <a:ext cx="5141265" cy="1158357"/>
          </a:xfrm>
          <a:prstGeom prst="rect">
            <a:avLst/>
          </a:prstGeom>
        </p:spPr>
        <p:txBody>
          <a:bodyPr anchor="t" rtlCol="false" tIns="0" lIns="0" bIns="0" rIns="0">
            <a:spAutoFit/>
          </a:bodyPr>
          <a:lstStyle/>
          <a:p>
            <a:pPr algn="ctr">
              <a:lnSpc>
                <a:spcPts val="4581"/>
              </a:lnSpc>
            </a:pPr>
            <a:r>
              <a:rPr lang="en-US" sz="3272">
                <a:solidFill>
                  <a:srgbClr val="000000"/>
                </a:solidFill>
                <a:latin typeface="DejaVu Serif Bold"/>
                <a:ea typeface="DejaVu Serif Bold"/>
                <a:cs typeface="DejaVu Serif Bold"/>
                <a:sym typeface="DejaVu Serif Bold"/>
              </a:rPr>
              <a:t>Oğuz Çetinkaya</a:t>
            </a:r>
          </a:p>
          <a:p>
            <a:pPr algn="ctr">
              <a:lnSpc>
                <a:spcPts val="4581"/>
              </a:lnSpc>
            </a:pPr>
            <a:r>
              <a:rPr lang="en-US" sz="3272">
                <a:solidFill>
                  <a:srgbClr val="000000"/>
                </a:solidFill>
                <a:latin typeface="DejaVu Serif Bold"/>
                <a:ea typeface="DejaVu Serif Bold"/>
                <a:cs typeface="DejaVu Serif Bold"/>
                <a:sym typeface="DejaVu Serif Bold"/>
              </a:rPr>
              <a:t>Takım Kaptanı</a:t>
            </a:r>
          </a:p>
        </p:txBody>
      </p:sp>
      <p:sp>
        <p:nvSpPr>
          <p:cNvPr name="TextBox 8" id="8"/>
          <p:cNvSpPr txBox="true"/>
          <p:nvPr/>
        </p:nvSpPr>
        <p:spPr>
          <a:xfrm rot="0">
            <a:off x="6223452" y="5669248"/>
            <a:ext cx="5141265" cy="1332229"/>
          </a:xfrm>
          <a:prstGeom prst="rect">
            <a:avLst/>
          </a:prstGeom>
        </p:spPr>
        <p:txBody>
          <a:bodyPr anchor="t" rtlCol="false" tIns="0" lIns="0" bIns="0" rIns="0">
            <a:spAutoFit/>
          </a:bodyPr>
          <a:lstStyle/>
          <a:p>
            <a:pPr algn="ctr">
              <a:lnSpc>
                <a:spcPts val="5320"/>
              </a:lnSpc>
            </a:pPr>
            <a:r>
              <a:rPr lang="en-US" sz="3800">
                <a:solidFill>
                  <a:srgbClr val="000000"/>
                </a:solidFill>
                <a:latin typeface="DejaVu Serif Bold"/>
                <a:ea typeface="DejaVu Serif Bold"/>
                <a:cs typeface="DejaVu Serif Bold"/>
                <a:sym typeface="DejaVu Serif Bold"/>
              </a:rPr>
              <a:t>Proje Teknik Yürütücüsü</a:t>
            </a:r>
          </a:p>
        </p:txBody>
      </p:sp>
      <p:sp>
        <p:nvSpPr>
          <p:cNvPr name="TextBox 9" id="9"/>
          <p:cNvSpPr txBox="true"/>
          <p:nvPr/>
        </p:nvSpPr>
        <p:spPr>
          <a:xfrm rot="0">
            <a:off x="11622706" y="3989001"/>
            <a:ext cx="5141265" cy="1154499"/>
          </a:xfrm>
          <a:prstGeom prst="rect">
            <a:avLst/>
          </a:prstGeom>
        </p:spPr>
        <p:txBody>
          <a:bodyPr anchor="t" rtlCol="false" tIns="0" lIns="0" bIns="0" rIns="0">
            <a:spAutoFit/>
          </a:bodyPr>
          <a:lstStyle/>
          <a:p>
            <a:pPr algn="ctr">
              <a:lnSpc>
                <a:spcPts val="4581"/>
              </a:lnSpc>
            </a:pPr>
            <a:r>
              <a:rPr lang="en-US" sz="3272">
                <a:solidFill>
                  <a:srgbClr val="000000"/>
                </a:solidFill>
                <a:latin typeface="DejaVu Serif Bold"/>
                <a:ea typeface="DejaVu Serif Bold"/>
                <a:cs typeface="DejaVu Serif Bold"/>
                <a:sym typeface="DejaVu Serif Bold"/>
              </a:rPr>
              <a:t>Nihat Özkan</a:t>
            </a:r>
          </a:p>
          <a:p>
            <a:pPr algn="ctr">
              <a:lnSpc>
                <a:spcPts val="4581"/>
              </a:lnSpc>
            </a:pPr>
            <a:r>
              <a:rPr lang="en-US" sz="3272">
                <a:solidFill>
                  <a:srgbClr val="000000"/>
                </a:solidFill>
                <a:latin typeface="DejaVu Serif Bold"/>
                <a:ea typeface="DejaVu Serif Bold"/>
                <a:cs typeface="DejaVu Serif Bold"/>
                <a:sym typeface="DejaVu Serif Bold"/>
              </a:rPr>
              <a:t>Takım Üyesi</a:t>
            </a:r>
          </a:p>
        </p:txBody>
      </p:sp>
      <p:sp>
        <p:nvSpPr>
          <p:cNvPr name="TextBox 10" id="10"/>
          <p:cNvSpPr txBox="true"/>
          <p:nvPr/>
        </p:nvSpPr>
        <p:spPr>
          <a:xfrm rot="0">
            <a:off x="12047883" y="5688298"/>
            <a:ext cx="4716089" cy="1210882"/>
          </a:xfrm>
          <a:prstGeom prst="rect">
            <a:avLst/>
          </a:prstGeom>
        </p:spPr>
        <p:txBody>
          <a:bodyPr anchor="t" rtlCol="false" tIns="0" lIns="0" bIns="0" rIns="0">
            <a:spAutoFit/>
          </a:bodyPr>
          <a:lstStyle/>
          <a:p>
            <a:pPr algn="ctr">
              <a:lnSpc>
                <a:spcPts val="4880"/>
              </a:lnSpc>
            </a:pPr>
            <a:r>
              <a:rPr lang="en-US" sz="3485">
                <a:solidFill>
                  <a:srgbClr val="000000"/>
                </a:solidFill>
                <a:latin typeface="DejaVu Serif Bold"/>
                <a:ea typeface="DejaVu Serif Bold"/>
                <a:cs typeface="DejaVu Serif Bold"/>
                <a:sym typeface="DejaVu Serif Bold"/>
              </a:rPr>
              <a:t>Dataset ve Yapay Zeka Sorumlusu</a:t>
            </a:r>
          </a:p>
        </p:txBody>
      </p:sp>
      <p:sp>
        <p:nvSpPr>
          <p:cNvPr name="Freeform 11" id="11"/>
          <p:cNvSpPr/>
          <p:nvPr/>
        </p:nvSpPr>
        <p:spPr>
          <a:xfrm flipH="false" flipV="false" rot="0">
            <a:off x="4638" y="69466"/>
            <a:ext cx="1639120" cy="959234"/>
          </a:xfrm>
          <a:custGeom>
            <a:avLst/>
            <a:gdLst/>
            <a:ahLst/>
            <a:cxnLst/>
            <a:rect r="r" b="b" t="t" l="l"/>
            <a:pathLst>
              <a:path h="959234" w="1639120">
                <a:moveTo>
                  <a:pt x="0" y="0"/>
                </a:moveTo>
                <a:lnTo>
                  <a:pt x="1639120" y="0"/>
                </a:lnTo>
                <a:lnTo>
                  <a:pt x="1639120" y="959234"/>
                </a:lnTo>
                <a:lnTo>
                  <a:pt x="0" y="959234"/>
                </a:lnTo>
                <a:lnTo>
                  <a:pt x="0" y="0"/>
                </a:lnTo>
                <a:close/>
              </a:path>
            </a:pathLst>
          </a:custGeom>
          <a:blipFill>
            <a:blip r:embed="rId4"/>
            <a:stretch>
              <a:fillRect l="-7249" t="0" r="-7249" b="0"/>
            </a:stretch>
          </a:blipFill>
        </p:spPr>
      </p:sp>
      <p:sp>
        <p:nvSpPr>
          <p:cNvPr name="Freeform 12" id="12"/>
          <p:cNvSpPr/>
          <p:nvPr/>
        </p:nvSpPr>
        <p:spPr>
          <a:xfrm flipH="false" flipV="false" rot="0">
            <a:off x="0" y="9102603"/>
            <a:ext cx="1171898" cy="1184397"/>
          </a:xfrm>
          <a:custGeom>
            <a:avLst/>
            <a:gdLst/>
            <a:ahLst/>
            <a:cxnLst/>
            <a:rect r="r" b="b" t="t" l="l"/>
            <a:pathLst>
              <a:path h="1184397" w="1171898">
                <a:moveTo>
                  <a:pt x="0" y="0"/>
                </a:moveTo>
                <a:lnTo>
                  <a:pt x="1171898" y="0"/>
                </a:lnTo>
                <a:lnTo>
                  <a:pt x="1171898" y="1184397"/>
                </a:lnTo>
                <a:lnTo>
                  <a:pt x="0" y="1184397"/>
                </a:lnTo>
                <a:lnTo>
                  <a:pt x="0" y="0"/>
                </a:lnTo>
                <a:close/>
              </a:path>
            </a:pathLst>
          </a:custGeom>
          <a:blipFill>
            <a:blip r:embed="rId5"/>
            <a:stretch>
              <a:fillRect l="-533" t="0" r="-533"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73455" y="2619674"/>
            <a:ext cx="15358331" cy="6554227"/>
          </a:xfrm>
          <a:prstGeom prst="rect">
            <a:avLst/>
          </a:prstGeom>
        </p:spPr>
        <p:txBody>
          <a:bodyPr anchor="t" rtlCol="false" tIns="0" lIns="0" bIns="0" rIns="0">
            <a:spAutoFit/>
          </a:bodyPr>
          <a:lstStyle/>
          <a:p>
            <a:pPr algn="ctr">
              <a:lnSpc>
                <a:spcPts val="3997"/>
              </a:lnSpc>
            </a:pPr>
            <a:r>
              <a:rPr lang="en-US" sz="2855">
                <a:solidFill>
                  <a:srgbClr val="000000"/>
                </a:solidFill>
                <a:latin typeface="Raleway"/>
                <a:ea typeface="Raleway"/>
                <a:cs typeface="Raleway"/>
                <a:sym typeface="Raleway"/>
              </a:rPr>
              <a:t>Sponge Electronic Team’in özgün olarak geliştirdiği yapay zeka (Sponge MAI)  ile beraber kullanıcıların ürün geri bildirimlerininin entityleri ile beraber Yıldız puanları’nın belirlenmesiyle kötü amaçlı yorumların ve değerlendirmeyle uyuşmayan yıldız puanlarının sonucunda iyi bir ürün ortaya koymasına rağmen müşterilerin  yazdıgı cümlede bir sürü olumlu ifade olmasına rağmen cümledeki küçük bir memnuniyetsizlikden dolayı girdiği  düşük yıldız puanı yüzünden haksız bir değer gören satıcılar için satıcıların veya mağazaların müşteri geri bildirimleri aracılığıyla  yorumları analiz edilerek yıldız puanlarının en doğru şekilde hesaplanarak her satıcının hak ettiği puanı almasının sonucunda müşteri memnuniyetini en üst seviyeye çıkarılması ve müşterilerin alacağı ürünle ilgili iyi ya da kötü özelliklerin entity tespit etme ve entity sentiment analizi yoluyla müşterilerin ürünlerin özellikleri ile ilgili bilgilere kolayca ulaşılmasını sağlar.Bunun sonucunda satıcıların pazar payı oranları yükseliş gösterir ve rekabet ortamı güçlenerek ürünlerin kalitelerinin artmasına destek olur.</a:t>
            </a:r>
          </a:p>
        </p:txBody>
      </p:sp>
      <p:sp>
        <p:nvSpPr>
          <p:cNvPr name="Freeform 3" id="3"/>
          <p:cNvSpPr/>
          <p:nvPr/>
        </p:nvSpPr>
        <p:spPr>
          <a:xfrm flipH="false" flipV="false" rot="0">
            <a:off x="7346528" y="166303"/>
            <a:ext cx="3247015" cy="600698"/>
          </a:xfrm>
          <a:custGeom>
            <a:avLst/>
            <a:gdLst/>
            <a:ahLst/>
            <a:cxnLst/>
            <a:rect r="r" b="b" t="t" l="l"/>
            <a:pathLst>
              <a:path h="600698" w="3247015">
                <a:moveTo>
                  <a:pt x="0" y="0"/>
                </a:moveTo>
                <a:lnTo>
                  <a:pt x="3247015" y="0"/>
                </a:lnTo>
                <a:lnTo>
                  <a:pt x="3247015" y="600698"/>
                </a:lnTo>
                <a:lnTo>
                  <a:pt x="0" y="600698"/>
                </a:lnTo>
                <a:lnTo>
                  <a:pt x="0" y="0"/>
                </a:lnTo>
                <a:close/>
              </a:path>
            </a:pathLst>
          </a:custGeom>
          <a:blipFill>
            <a:blip r:embed="rId2"/>
            <a:stretch>
              <a:fillRect l="0" t="0" r="0" b="0"/>
            </a:stretch>
          </a:blipFill>
        </p:spPr>
      </p:sp>
      <p:sp>
        <p:nvSpPr>
          <p:cNvPr name="Freeform 4" id="4"/>
          <p:cNvSpPr/>
          <p:nvPr/>
        </p:nvSpPr>
        <p:spPr>
          <a:xfrm flipH="false" flipV="false" rot="0">
            <a:off x="16187722" y="81412"/>
            <a:ext cx="1557614" cy="1894575"/>
          </a:xfrm>
          <a:custGeom>
            <a:avLst/>
            <a:gdLst/>
            <a:ahLst/>
            <a:cxnLst/>
            <a:rect r="r" b="b" t="t" l="l"/>
            <a:pathLst>
              <a:path h="1894575" w="1557614">
                <a:moveTo>
                  <a:pt x="0" y="0"/>
                </a:moveTo>
                <a:lnTo>
                  <a:pt x="1557614" y="0"/>
                </a:lnTo>
                <a:lnTo>
                  <a:pt x="1557614"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466652"/>
            <a:ext cx="2199319" cy="1124097"/>
          </a:xfrm>
          <a:custGeom>
            <a:avLst/>
            <a:gdLst/>
            <a:ahLst/>
            <a:cxnLst/>
            <a:rect r="r" b="b" t="t" l="l"/>
            <a:pathLst>
              <a:path h="1124097" w="2199319">
                <a:moveTo>
                  <a:pt x="0" y="0"/>
                </a:moveTo>
                <a:lnTo>
                  <a:pt x="2199319" y="0"/>
                </a:lnTo>
                <a:lnTo>
                  <a:pt x="2199319" y="1124096"/>
                </a:lnTo>
                <a:lnTo>
                  <a:pt x="0" y="1124096"/>
                </a:lnTo>
                <a:lnTo>
                  <a:pt x="0" y="0"/>
                </a:lnTo>
                <a:close/>
              </a:path>
            </a:pathLst>
          </a:custGeom>
          <a:blipFill>
            <a:blip r:embed="rId5"/>
            <a:stretch>
              <a:fillRect l="0" t="0" r="0" b="0"/>
            </a:stretch>
          </a:blipFill>
        </p:spPr>
      </p:sp>
      <p:sp>
        <p:nvSpPr>
          <p:cNvPr name="TextBox 6" id="6"/>
          <p:cNvSpPr txBox="true"/>
          <p:nvPr/>
        </p:nvSpPr>
        <p:spPr>
          <a:xfrm rot="0">
            <a:off x="4666782" y="1033460"/>
            <a:ext cx="8606507" cy="1076224"/>
          </a:xfrm>
          <a:prstGeom prst="rect">
            <a:avLst/>
          </a:prstGeom>
        </p:spPr>
        <p:txBody>
          <a:bodyPr anchor="t" rtlCol="false" tIns="0" lIns="0" bIns="0" rIns="0">
            <a:spAutoFit/>
          </a:bodyPr>
          <a:lstStyle/>
          <a:p>
            <a:pPr algn="l">
              <a:lnSpc>
                <a:spcPts val="4205"/>
              </a:lnSpc>
            </a:pPr>
            <a:r>
              <a:rPr lang="en-US" sz="3003">
                <a:solidFill>
                  <a:srgbClr val="000000"/>
                </a:solidFill>
                <a:latin typeface="Helvetica Bold"/>
                <a:ea typeface="Helvetica Bold"/>
                <a:cs typeface="Helvetica Bold"/>
                <a:sym typeface="Helvetica Bold"/>
              </a:rPr>
              <a:t>Sponge MAI ile Ürün Yorumları’nın Entityleri Ve</a:t>
            </a:r>
          </a:p>
          <a:p>
            <a:pPr algn="ctr">
              <a:lnSpc>
                <a:spcPts val="4205"/>
              </a:lnSpc>
            </a:pPr>
            <a:r>
              <a:rPr lang="en-US" sz="3003">
                <a:solidFill>
                  <a:srgbClr val="000000"/>
                </a:solidFill>
                <a:latin typeface="Helvetica Bold"/>
                <a:ea typeface="Helvetica Bold"/>
                <a:cs typeface="Helvetica Bold"/>
                <a:sym typeface="Helvetica Bold"/>
              </a:rPr>
              <a:t> Yıldız Puanları’nın Belirlenmesi</a:t>
            </a:r>
          </a:p>
        </p:txBody>
      </p:sp>
      <p:sp>
        <p:nvSpPr>
          <p:cNvPr name="Freeform 7" id="7"/>
          <p:cNvSpPr/>
          <p:nvPr/>
        </p:nvSpPr>
        <p:spPr>
          <a:xfrm flipH="false" flipV="false" rot="0">
            <a:off x="211089" y="9102603"/>
            <a:ext cx="1171898" cy="1184397"/>
          </a:xfrm>
          <a:custGeom>
            <a:avLst/>
            <a:gdLst/>
            <a:ahLst/>
            <a:cxnLst/>
            <a:rect r="r" b="b" t="t" l="l"/>
            <a:pathLst>
              <a:path h="1184397" w="1171898">
                <a:moveTo>
                  <a:pt x="0" y="0"/>
                </a:moveTo>
                <a:lnTo>
                  <a:pt x="1171898" y="0"/>
                </a:lnTo>
                <a:lnTo>
                  <a:pt x="1171898" y="1184397"/>
                </a:lnTo>
                <a:lnTo>
                  <a:pt x="0" y="1184397"/>
                </a:lnTo>
                <a:lnTo>
                  <a:pt x="0" y="0"/>
                </a:lnTo>
                <a:close/>
              </a:path>
            </a:pathLst>
          </a:custGeom>
          <a:blipFill>
            <a:blip r:embed="rId6"/>
            <a:stretch>
              <a:fillRect l="-533" t="0" r="-533"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85535" y="4130858"/>
            <a:ext cx="11297688" cy="2663422"/>
          </a:xfrm>
          <a:prstGeom prst="rect">
            <a:avLst/>
          </a:prstGeom>
        </p:spPr>
        <p:txBody>
          <a:bodyPr anchor="t" rtlCol="false" tIns="0" lIns="0" bIns="0" rIns="0">
            <a:spAutoFit/>
          </a:bodyPr>
          <a:lstStyle/>
          <a:p>
            <a:pPr algn="l">
              <a:lnSpc>
                <a:spcPts val="5292"/>
              </a:lnSpc>
            </a:pPr>
            <a:r>
              <a:rPr lang="en-US" sz="4200" spc="-71">
                <a:solidFill>
                  <a:srgbClr val="FFFFFF"/>
                </a:solidFill>
                <a:latin typeface="Raleway"/>
                <a:ea typeface="Raleway"/>
                <a:cs typeface="Raleway"/>
                <a:sym typeface="Raleway"/>
              </a:rPr>
              <a:t>Müşteri memnuniyeti, işimizin merkezindedir. Önceki projelerimizden alınan geri bildirimler, (Müşteri Memnuniyeti İle İlgili İstatistikler ve Referanslar) sunmaktadır.</a:t>
            </a:r>
          </a:p>
        </p:txBody>
      </p:sp>
      <p:sp>
        <p:nvSpPr>
          <p:cNvPr name="TextBox 3" id="3"/>
          <p:cNvSpPr txBox="true"/>
          <p:nvPr/>
        </p:nvSpPr>
        <p:spPr>
          <a:xfrm rot="0">
            <a:off x="1285535" y="7127655"/>
            <a:ext cx="9278953" cy="1345775"/>
          </a:xfrm>
          <a:prstGeom prst="rect">
            <a:avLst/>
          </a:prstGeom>
        </p:spPr>
        <p:txBody>
          <a:bodyPr anchor="t" rtlCol="false" tIns="0" lIns="0" bIns="0" rIns="0">
            <a:spAutoFit/>
          </a:bodyPr>
          <a:lstStyle/>
          <a:p>
            <a:pPr algn="l">
              <a:lnSpc>
                <a:spcPts val="2646"/>
              </a:lnSpc>
            </a:pPr>
            <a:r>
              <a:rPr lang="en-US" sz="2100" spc="-35">
                <a:solidFill>
                  <a:srgbClr val="FFFFFF"/>
                </a:solidFill>
                <a:latin typeface="Raleway Italics"/>
                <a:ea typeface="Raleway Italics"/>
                <a:cs typeface="Raleway Italics"/>
                <a:sym typeface="Raleway Italics"/>
              </a:rPr>
              <a:t>"Bu yazılım firmasıyla çalışmak gerçekten bir zevkti! Onların profesyonel ve</a:t>
            </a:r>
          </a:p>
          <a:p>
            <a:pPr algn="l">
              <a:lnSpc>
                <a:spcPts val="2646"/>
              </a:lnSpc>
            </a:pPr>
            <a:r>
              <a:rPr lang="en-US" sz="2100" spc="-35">
                <a:solidFill>
                  <a:srgbClr val="FFFFFF"/>
                </a:solidFill>
                <a:latin typeface="Raleway Italics"/>
                <a:ea typeface="Raleway Italics"/>
                <a:cs typeface="Raleway Italics"/>
                <a:sym typeface="Raleway Italics"/>
              </a:rPr>
              <a:t>özenli ekibi, projemizin her aşamasında bize destek oldu ve beklentilerimizi</a:t>
            </a:r>
          </a:p>
          <a:p>
            <a:pPr algn="l">
              <a:lnSpc>
                <a:spcPts val="2646"/>
              </a:lnSpc>
            </a:pPr>
            <a:r>
              <a:rPr lang="en-US" sz="2100" spc="-35">
                <a:solidFill>
                  <a:srgbClr val="FFFFFF"/>
                </a:solidFill>
                <a:latin typeface="Raleway Italics"/>
                <a:ea typeface="Raleway Italics"/>
                <a:cs typeface="Raleway Italics"/>
                <a:sym typeface="Raleway Italics"/>
              </a:rPr>
              <a:t>aştı. Kesinlikle başka projelerde de işbirliği yapmayı iple çekiyorum!</a:t>
            </a:r>
          </a:p>
          <a:p>
            <a:pPr algn="l">
              <a:lnSpc>
                <a:spcPts val="2646"/>
              </a:lnSpc>
            </a:pPr>
            <a:r>
              <a:rPr lang="en-US" sz="2100" spc="-35">
                <a:solidFill>
                  <a:srgbClr val="FFFFFF"/>
                </a:solidFill>
                <a:latin typeface="Raleway Italics"/>
                <a:ea typeface="Raleway Italics"/>
                <a:cs typeface="Raleway Italics"/>
                <a:sym typeface="Raleway Italics"/>
              </a:rPr>
              <a:t>Teşekkürler!"</a:t>
            </a:r>
          </a:p>
        </p:txBody>
      </p:sp>
      <p:sp>
        <p:nvSpPr>
          <p:cNvPr name="TextBox 4" id="4"/>
          <p:cNvSpPr txBox="true"/>
          <p:nvPr/>
        </p:nvSpPr>
        <p:spPr>
          <a:xfrm rot="0">
            <a:off x="1285535" y="8509440"/>
            <a:ext cx="2711848" cy="409124"/>
          </a:xfrm>
          <a:prstGeom prst="rect">
            <a:avLst/>
          </a:prstGeom>
        </p:spPr>
        <p:txBody>
          <a:bodyPr anchor="t" rtlCol="false" tIns="0" lIns="0" bIns="0" rIns="0">
            <a:spAutoFit/>
          </a:bodyPr>
          <a:lstStyle/>
          <a:p>
            <a:pPr algn="l">
              <a:lnSpc>
                <a:spcPts val="3224"/>
              </a:lnSpc>
            </a:pPr>
            <a:r>
              <a:rPr lang="en-US" sz="2559" spc="-43">
                <a:solidFill>
                  <a:srgbClr val="FFFFFF"/>
                </a:solidFill>
                <a:latin typeface="Raleway Semi-Bold Italics"/>
                <a:ea typeface="Raleway Semi-Bold Italics"/>
                <a:cs typeface="Raleway Semi-Bold Italics"/>
                <a:sym typeface="Raleway Semi-Bold Italics"/>
              </a:rPr>
              <a:t>Cen Pekmezci</a:t>
            </a:r>
          </a:p>
        </p:txBody>
      </p:sp>
      <p:sp>
        <p:nvSpPr>
          <p:cNvPr name="TextBox 5" id="5"/>
          <p:cNvSpPr txBox="true"/>
          <p:nvPr/>
        </p:nvSpPr>
        <p:spPr>
          <a:xfrm rot="0">
            <a:off x="1285535" y="1200150"/>
            <a:ext cx="9278953" cy="2601445"/>
          </a:xfrm>
          <a:prstGeom prst="rect">
            <a:avLst/>
          </a:prstGeom>
        </p:spPr>
        <p:txBody>
          <a:bodyPr anchor="t" rtlCol="false" tIns="0" lIns="0" bIns="0" rIns="0">
            <a:spAutoFit/>
          </a:bodyPr>
          <a:lstStyle/>
          <a:p>
            <a:pPr algn="l">
              <a:lnSpc>
                <a:spcPts val="10013"/>
              </a:lnSpc>
            </a:pPr>
            <a:r>
              <a:rPr lang="en-US" sz="9914" spc="-168">
                <a:solidFill>
                  <a:srgbClr val="FFFFFF"/>
                </a:solidFill>
                <a:latin typeface="Raleway Ultra-Bold"/>
                <a:ea typeface="Raleway Ultra-Bold"/>
                <a:cs typeface="Raleway Ultra-Bold"/>
                <a:sym typeface="Raleway Ultra-Bold"/>
              </a:rPr>
              <a:t>MÜŞTERI</a:t>
            </a:r>
          </a:p>
          <a:p>
            <a:pPr algn="l">
              <a:lnSpc>
                <a:spcPts val="10013"/>
              </a:lnSpc>
            </a:pPr>
            <a:r>
              <a:rPr lang="en-US" sz="9914" spc="-168">
                <a:solidFill>
                  <a:srgbClr val="FFFFFF"/>
                </a:solidFill>
                <a:latin typeface="Raleway Ultra-Bold"/>
                <a:ea typeface="Raleway Ultra-Bold"/>
                <a:cs typeface="Raleway Ultra-Bold"/>
                <a:sym typeface="Raleway Ultra-Bold"/>
              </a:rPr>
              <a:t>MEMNUNIYETI </a:t>
            </a:r>
          </a:p>
        </p:txBody>
      </p:sp>
      <p:sp>
        <p:nvSpPr>
          <p:cNvPr name="Freeform 6" id="6"/>
          <p:cNvSpPr/>
          <p:nvPr/>
        </p:nvSpPr>
        <p:spPr>
          <a:xfrm flipH="false" flipV="false" rot="0">
            <a:off x="185875" y="536150"/>
            <a:ext cx="2199319" cy="1347567"/>
          </a:xfrm>
          <a:custGeom>
            <a:avLst/>
            <a:gdLst/>
            <a:ahLst/>
            <a:cxnLst/>
            <a:rect r="r" b="b" t="t" l="l"/>
            <a:pathLst>
              <a:path h="1347567" w="2199319">
                <a:moveTo>
                  <a:pt x="0" y="0"/>
                </a:moveTo>
                <a:lnTo>
                  <a:pt x="2199320" y="0"/>
                </a:lnTo>
                <a:lnTo>
                  <a:pt x="2199320" y="1347567"/>
                </a:lnTo>
                <a:lnTo>
                  <a:pt x="0" y="1347567"/>
                </a:lnTo>
                <a:lnTo>
                  <a:pt x="0" y="0"/>
                </a:lnTo>
                <a:close/>
              </a:path>
            </a:pathLst>
          </a:custGeom>
          <a:blipFill>
            <a:blip r:embed="rId2"/>
            <a:stretch>
              <a:fillRect l="-9940" t="0" r="-9940" b="0"/>
            </a:stretch>
          </a:blipFill>
        </p:spPr>
      </p:sp>
      <p:sp>
        <p:nvSpPr>
          <p:cNvPr name="TextBox 7" id="7"/>
          <p:cNvSpPr txBox="true"/>
          <p:nvPr/>
        </p:nvSpPr>
        <p:spPr>
          <a:xfrm rot="0">
            <a:off x="4481506" y="459950"/>
            <a:ext cx="8829229" cy="1155123"/>
          </a:xfrm>
          <a:prstGeom prst="rect">
            <a:avLst/>
          </a:prstGeom>
        </p:spPr>
        <p:txBody>
          <a:bodyPr anchor="t" rtlCol="false" tIns="0" lIns="0" bIns="0" rIns="0">
            <a:spAutoFit/>
          </a:bodyPr>
          <a:lstStyle/>
          <a:p>
            <a:pPr algn="just">
              <a:lnSpc>
                <a:spcPts val="4581"/>
              </a:lnSpc>
            </a:pPr>
            <a:r>
              <a:rPr lang="en-US" sz="3272">
                <a:solidFill>
                  <a:srgbClr val="000000"/>
                </a:solidFill>
                <a:latin typeface="DejaVu Serif Bold"/>
                <a:ea typeface="DejaVu Serif Bold"/>
                <a:cs typeface="DejaVu Serif Bold"/>
                <a:sym typeface="DejaVu Serif Bold"/>
              </a:rPr>
              <a:t>Çalışmanın Sonucunda Faydalanacak </a:t>
            </a:r>
          </a:p>
          <a:p>
            <a:pPr algn="ctr">
              <a:lnSpc>
                <a:spcPts val="4581"/>
              </a:lnSpc>
              <a:spcBef>
                <a:spcPct val="0"/>
              </a:spcBef>
            </a:pPr>
            <a:r>
              <a:rPr lang="en-US" sz="3272">
                <a:solidFill>
                  <a:srgbClr val="000000"/>
                </a:solidFill>
                <a:latin typeface="DejaVu Serif Bold"/>
                <a:ea typeface="DejaVu Serif Bold"/>
                <a:cs typeface="DejaVu Serif Bold"/>
                <a:sym typeface="DejaVu Serif Bold"/>
              </a:rPr>
              <a:t>Olan Hedef Kitle Ve Sağladığı Çözüm</a:t>
            </a:r>
          </a:p>
        </p:txBody>
      </p:sp>
      <p:sp>
        <p:nvSpPr>
          <p:cNvPr name="Freeform 8" id="8"/>
          <p:cNvSpPr/>
          <p:nvPr/>
        </p:nvSpPr>
        <p:spPr>
          <a:xfrm flipH="false" flipV="false" rot="0">
            <a:off x="16480493" y="262646"/>
            <a:ext cx="1557614" cy="1894575"/>
          </a:xfrm>
          <a:custGeom>
            <a:avLst/>
            <a:gdLst/>
            <a:ahLst/>
            <a:cxnLst/>
            <a:rect r="r" b="b" t="t" l="l"/>
            <a:pathLst>
              <a:path h="1894575" w="1557614">
                <a:moveTo>
                  <a:pt x="0" y="0"/>
                </a:moveTo>
                <a:lnTo>
                  <a:pt x="1557614" y="0"/>
                </a:lnTo>
                <a:lnTo>
                  <a:pt x="1557614" y="1894575"/>
                </a:lnTo>
                <a:lnTo>
                  <a:pt x="0" y="18945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601434" y="1817042"/>
            <a:ext cx="15085132" cy="7659704"/>
          </a:xfrm>
          <a:prstGeom prst="rect">
            <a:avLst/>
          </a:prstGeom>
        </p:spPr>
        <p:txBody>
          <a:bodyPr anchor="t" rtlCol="false" tIns="0" lIns="0" bIns="0" rIns="0">
            <a:spAutoFit/>
          </a:bodyPr>
          <a:lstStyle/>
          <a:p>
            <a:pPr algn="just">
              <a:lnSpc>
                <a:spcPts val="4324"/>
              </a:lnSpc>
            </a:pPr>
            <a:r>
              <a:rPr lang="en-US" sz="3088">
                <a:solidFill>
                  <a:srgbClr val="000000"/>
                </a:solidFill>
                <a:latin typeface="Raleway"/>
                <a:ea typeface="Raleway"/>
                <a:cs typeface="Raleway"/>
                <a:sym typeface="Raleway"/>
              </a:rPr>
              <a:t>Sponge Electronic Team tarafından geliştirilen Sponge MAI yapay zeka sistemi, kullanıcı geri bildirimlerini entity tabanlı analiz eder ürünlerin yıldız puanlarını 3 ana başlıkta inceleyerek cümlenin yıldız puanını en düşük hata payıyla belirler.Bu belirleme 3 ana fonksiyonun ortalamasıyla bulunur; Sponge MAI X , Sponge MAI S ve Yorumdaki Entitylerin Yıldız Puanları. Bu 3 ana fonksiyonun analizi doğrultusunda satıcıların veya mağazaların yıldız puanları verilen hizmetlerin tam anlamıyla  yansıması olacak bunun sonucunda satıcılar emeğinin karşılığını almış olucak ve kötü amaçlı puanlamaların önüne geçilecek ve müşterilerin  ürün hakkında merak ettiği özellikleri önceki müşteri geri bildirimlerindeki entity tespit ve entitylerin olumlumu olumsuzmu veya notr olarak belirtilişine göre müşteri memnuniyeti üst seviye olucak.Ve bu özellikleri sunduğu için platformlarında kullanım sayısı artarak toplumun bağlamında ticaretin güvenilirliği ve memnuniyet üst düzey olacak.Kısacası Hedef kitle toplumun ticaret yapısını oluşturan herkesi kapsıyor.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6036" y="354916"/>
            <a:ext cx="2199319" cy="1347567"/>
          </a:xfrm>
          <a:custGeom>
            <a:avLst/>
            <a:gdLst/>
            <a:ahLst/>
            <a:cxnLst/>
            <a:rect r="r" b="b" t="t" l="l"/>
            <a:pathLst>
              <a:path h="1347567" w="2199319">
                <a:moveTo>
                  <a:pt x="0" y="0"/>
                </a:moveTo>
                <a:lnTo>
                  <a:pt x="2199319" y="0"/>
                </a:lnTo>
                <a:lnTo>
                  <a:pt x="2199319"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480493" y="81412"/>
            <a:ext cx="1557614" cy="1894575"/>
          </a:xfrm>
          <a:custGeom>
            <a:avLst/>
            <a:gdLst/>
            <a:ahLst/>
            <a:cxnLst/>
            <a:rect r="r" b="b" t="t" l="l"/>
            <a:pathLst>
              <a:path h="1894575" w="1557614">
                <a:moveTo>
                  <a:pt x="0" y="0"/>
                </a:moveTo>
                <a:lnTo>
                  <a:pt x="1557614" y="0"/>
                </a:lnTo>
                <a:lnTo>
                  <a:pt x="1557614"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217955" y="622546"/>
            <a:ext cx="7852090" cy="1079938"/>
          </a:xfrm>
          <a:prstGeom prst="rect">
            <a:avLst/>
          </a:prstGeom>
        </p:spPr>
        <p:txBody>
          <a:bodyPr anchor="t" rtlCol="false" tIns="0" lIns="0" bIns="0" rIns="0">
            <a:spAutoFit/>
          </a:bodyPr>
          <a:lstStyle/>
          <a:p>
            <a:pPr algn="ctr">
              <a:lnSpc>
                <a:spcPts val="8651"/>
              </a:lnSpc>
            </a:pPr>
            <a:r>
              <a:rPr lang="en-US" sz="6179">
                <a:solidFill>
                  <a:srgbClr val="000000"/>
                </a:solidFill>
                <a:latin typeface="Arimo Bold"/>
                <a:ea typeface="Arimo Bold"/>
                <a:cs typeface="Arimo Bold"/>
                <a:sym typeface="Arimo Bold"/>
              </a:rPr>
              <a:t>Dataset ve Özellikleri</a:t>
            </a:r>
          </a:p>
        </p:txBody>
      </p:sp>
      <p:sp>
        <p:nvSpPr>
          <p:cNvPr name="TextBox 5" id="5"/>
          <p:cNvSpPr txBox="true"/>
          <p:nvPr/>
        </p:nvSpPr>
        <p:spPr>
          <a:xfrm rot="0">
            <a:off x="459303" y="3442055"/>
            <a:ext cx="12862490" cy="4199890"/>
          </a:xfrm>
          <a:prstGeom prst="rect">
            <a:avLst/>
          </a:prstGeom>
        </p:spPr>
        <p:txBody>
          <a:bodyPr anchor="t" rtlCol="false" tIns="0" lIns="0" bIns="0" rIns="0">
            <a:spAutoFit/>
          </a:bodyPr>
          <a:lstStyle/>
          <a:p>
            <a:pPr algn="l">
              <a:lnSpc>
                <a:spcPts val="4759"/>
              </a:lnSpc>
            </a:pPr>
            <a:r>
              <a:rPr lang="en-US" sz="3399">
                <a:solidFill>
                  <a:srgbClr val="000000"/>
                </a:solidFill>
                <a:latin typeface="Raleway"/>
                <a:ea typeface="Raleway"/>
                <a:cs typeface="Raleway"/>
                <a:sym typeface="Raleway"/>
              </a:rPr>
              <a:t>Datasetimiz Kaggle Turkish Product Reviews Datasetidir.Datasette 1 den 5 e kadar puan ile etiketlenmiş 20903 adet ürün yorumu bulunmaktadır ve biz bu sayıyı veri setinin her kolonundan 4176 ya yakın ürün yorumu çekerek elde ettik. Bunun sebebi değerlerin arasındaki aralığın fazla olmamasıydı fakat işlerken datasetin değerlerini 0 ile 4 arasına ceviriyoruz Labellama sıfırdan başladığı için.</a:t>
            </a:r>
          </a:p>
        </p:txBody>
      </p:sp>
      <p:grpSp>
        <p:nvGrpSpPr>
          <p:cNvPr name="Group 6" id="6"/>
          <p:cNvGrpSpPr/>
          <p:nvPr/>
        </p:nvGrpSpPr>
        <p:grpSpPr>
          <a:xfrm rot="0">
            <a:off x="13825258" y="3527780"/>
            <a:ext cx="3960141" cy="3695091"/>
            <a:chOff x="0" y="0"/>
            <a:chExt cx="5280188" cy="4926788"/>
          </a:xfrm>
        </p:grpSpPr>
        <p:sp>
          <p:nvSpPr>
            <p:cNvPr name="Freeform 7" id="7"/>
            <p:cNvSpPr/>
            <p:nvPr/>
          </p:nvSpPr>
          <p:spPr>
            <a:xfrm flipH="false" flipV="false" rot="0">
              <a:off x="0" y="0"/>
              <a:ext cx="5280188" cy="1133173"/>
            </a:xfrm>
            <a:custGeom>
              <a:avLst/>
              <a:gdLst/>
              <a:ahLst/>
              <a:cxnLst/>
              <a:rect r="r" b="b" t="t" l="l"/>
              <a:pathLst>
                <a:path h="1133173" w="5280188">
                  <a:moveTo>
                    <a:pt x="0" y="0"/>
                  </a:moveTo>
                  <a:lnTo>
                    <a:pt x="5280188" y="0"/>
                  </a:lnTo>
                  <a:lnTo>
                    <a:pt x="5280188" y="1133173"/>
                  </a:lnTo>
                  <a:lnTo>
                    <a:pt x="0" y="1133173"/>
                  </a:lnTo>
                  <a:lnTo>
                    <a:pt x="0" y="0"/>
                  </a:lnTo>
                  <a:close/>
                </a:path>
              </a:pathLst>
            </a:custGeom>
            <a:blipFill>
              <a:blip r:embed="rId5"/>
              <a:stretch>
                <a:fillRect l="0" t="0" r="-757" b="-838987"/>
              </a:stretch>
            </a:blipFill>
          </p:spPr>
        </p:sp>
        <p:sp>
          <p:nvSpPr>
            <p:cNvPr name="Freeform 8" id="8"/>
            <p:cNvSpPr/>
            <p:nvPr/>
          </p:nvSpPr>
          <p:spPr>
            <a:xfrm flipH="false" flipV="false" rot="0">
              <a:off x="0" y="1133173"/>
              <a:ext cx="5280188" cy="968170"/>
            </a:xfrm>
            <a:custGeom>
              <a:avLst/>
              <a:gdLst/>
              <a:ahLst/>
              <a:cxnLst/>
              <a:rect r="r" b="b" t="t" l="l"/>
              <a:pathLst>
                <a:path h="968170" w="5280188">
                  <a:moveTo>
                    <a:pt x="0" y="0"/>
                  </a:moveTo>
                  <a:lnTo>
                    <a:pt x="5280188" y="0"/>
                  </a:lnTo>
                  <a:lnTo>
                    <a:pt x="5280188" y="968171"/>
                  </a:lnTo>
                  <a:lnTo>
                    <a:pt x="0" y="968171"/>
                  </a:lnTo>
                  <a:lnTo>
                    <a:pt x="0" y="0"/>
                  </a:lnTo>
                  <a:close/>
                </a:path>
              </a:pathLst>
            </a:custGeom>
            <a:blipFill>
              <a:blip r:embed="rId5"/>
              <a:stretch>
                <a:fillRect l="0" t="-211912" r="-757" b="-787104"/>
              </a:stretch>
            </a:blipFill>
          </p:spPr>
        </p:sp>
        <p:sp>
          <p:nvSpPr>
            <p:cNvPr name="Freeform 9" id="9"/>
            <p:cNvSpPr/>
            <p:nvPr/>
          </p:nvSpPr>
          <p:spPr>
            <a:xfrm flipH="false" flipV="false" rot="0">
              <a:off x="0" y="2101344"/>
              <a:ext cx="5280188" cy="1010041"/>
            </a:xfrm>
            <a:custGeom>
              <a:avLst/>
              <a:gdLst/>
              <a:ahLst/>
              <a:cxnLst/>
              <a:rect r="r" b="b" t="t" l="l"/>
              <a:pathLst>
                <a:path h="1010041" w="5280188">
                  <a:moveTo>
                    <a:pt x="0" y="0"/>
                  </a:moveTo>
                  <a:lnTo>
                    <a:pt x="5280188" y="0"/>
                  </a:lnTo>
                  <a:lnTo>
                    <a:pt x="5280188" y="1010041"/>
                  </a:lnTo>
                  <a:lnTo>
                    <a:pt x="0" y="1010041"/>
                  </a:lnTo>
                  <a:lnTo>
                    <a:pt x="0" y="0"/>
                  </a:lnTo>
                  <a:close/>
                </a:path>
              </a:pathLst>
            </a:custGeom>
            <a:blipFill>
              <a:blip r:embed="rId5"/>
              <a:stretch>
                <a:fillRect l="0" t="-389673" r="-757" b="-563783"/>
              </a:stretch>
            </a:blipFill>
          </p:spPr>
        </p:sp>
        <p:sp>
          <p:nvSpPr>
            <p:cNvPr name="Freeform 10" id="10"/>
            <p:cNvSpPr/>
            <p:nvPr/>
          </p:nvSpPr>
          <p:spPr>
            <a:xfrm flipH="false" flipV="false" rot="0">
              <a:off x="0" y="3111385"/>
              <a:ext cx="5280188" cy="884429"/>
            </a:xfrm>
            <a:custGeom>
              <a:avLst/>
              <a:gdLst/>
              <a:ahLst/>
              <a:cxnLst/>
              <a:rect r="r" b="b" t="t" l="l"/>
              <a:pathLst>
                <a:path h="884429" w="5280188">
                  <a:moveTo>
                    <a:pt x="0" y="0"/>
                  </a:moveTo>
                  <a:lnTo>
                    <a:pt x="5280188" y="0"/>
                  </a:lnTo>
                  <a:lnTo>
                    <a:pt x="5280188" y="884429"/>
                  </a:lnTo>
                  <a:lnTo>
                    <a:pt x="0" y="884429"/>
                  </a:lnTo>
                  <a:lnTo>
                    <a:pt x="0" y="0"/>
                  </a:lnTo>
                  <a:close/>
                </a:path>
              </a:pathLst>
            </a:custGeom>
            <a:blipFill>
              <a:blip r:embed="rId5"/>
              <a:stretch>
                <a:fillRect l="0" t="-662793" r="-757" b="-440283"/>
              </a:stretch>
            </a:blipFill>
          </p:spPr>
        </p:sp>
        <p:sp>
          <p:nvSpPr>
            <p:cNvPr name="Freeform 11" id="11"/>
            <p:cNvSpPr/>
            <p:nvPr/>
          </p:nvSpPr>
          <p:spPr>
            <a:xfrm flipH="false" flipV="false" rot="0">
              <a:off x="0" y="4000489"/>
              <a:ext cx="5280188" cy="926300"/>
            </a:xfrm>
            <a:custGeom>
              <a:avLst/>
              <a:gdLst/>
              <a:ahLst/>
              <a:cxnLst/>
              <a:rect r="r" b="b" t="t" l="l"/>
              <a:pathLst>
                <a:path h="926300" w="5280188">
                  <a:moveTo>
                    <a:pt x="0" y="0"/>
                  </a:moveTo>
                  <a:lnTo>
                    <a:pt x="5280188" y="0"/>
                  </a:lnTo>
                  <a:lnTo>
                    <a:pt x="5280188" y="926299"/>
                  </a:lnTo>
                  <a:lnTo>
                    <a:pt x="0" y="926299"/>
                  </a:lnTo>
                  <a:lnTo>
                    <a:pt x="0" y="0"/>
                  </a:lnTo>
                  <a:close/>
                </a:path>
              </a:pathLst>
            </a:custGeom>
            <a:blipFill>
              <a:blip r:embed="rId5"/>
              <a:stretch>
                <a:fillRect l="0" t="-836243" r="-757" b="-212451"/>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3540" y="203098"/>
            <a:ext cx="2199319" cy="1347567"/>
          </a:xfrm>
          <a:custGeom>
            <a:avLst/>
            <a:gdLst/>
            <a:ahLst/>
            <a:cxnLst/>
            <a:rect r="r" b="b" t="t" l="l"/>
            <a:pathLst>
              <a:path h="1347567" w="2199319">
                <a:moveTo>
                  <a:pt x="0" y="0"/>
                </a:moveTo>
                <a:lnTo>
                  <a:pt x="2199319" y="0"/>
                </a:lnTo>
                <a:lnTo>
                  <a:pt x="2199319" y="1347567"/>
                </a:lnTo>
                <a:lnTo>
                  <a:pt x="0" y="1347567"/>
                </a:lnTo>
                <a:lnTo>
                  <a:pt x="0" y="0"/>
                </a:lnTo>
                <a:close/>
              </a:path>
            </a:pathLst>
          </a:custGeom>
          <a:blipFill>
            <a:blip r:embed="rId2"/>
            <a:stretch>
              <a:fillRect l="-9940" t="0" r="-9940" b="0"/>
            </a:stretch>
          </a:blipFill>
        </p:spPr>
      </p:sp>
      <p:sp>
        <p:nvSpPr>
          <p:cNvPr name="Freeform 3" id="3"/>
          <p:cNvSpPr/>
          <p:nvPr/>
        </p:nvSpPr>
        <p:spPr>
          <a:xfrm flipH="false" flipV="false" rot="0">
            <a:off x="16351892" y="81412"/>
            <a:ext cx="1557614" cy="1894575"/>
          </a:xfrm>
          <a:custGeom>
            <a:avLst/>
            <a:gdLst/>
            <a:ahLst/>
            <a:cxnLst/>
            <a:rect r="r" b="b" t="t" l="l"/>
            <a:pathLst>
              <a:path h="1894575" w="1557614">
                <a:moveTo>
                  <a:pt x="0" y="0"/>
                </a:moveTo>
                <a:lnTo>
                  <a:pt x="1557614" y="0"/>
                </a:lnTo>
                <a:lnTo>
                  <a:pt x="1557614"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861827" y="265475"/>
            <a:ext cx="9944319" cy="1079938"/>
          </a:xfrm>
          <a:prstGeom prst="rect">
            <a:avLst/>
          </a:prstGeom>
        </p:spPr>
        <p:txBody>
          <a:bodyPr anchor="t" rtlCol="false" tIns="0" lIns="0" bIns="0" rIns="0">
            <a:spAutoFit/>
          </a:bodyPr>
          <a:lstStyle/>
          <a:p>
            <a:pPr algn="ctr">
              <a:lnSpc>
                <a:spcPts val="8651"/>
              </a:lnSpc>
            </a:pPr>
            <a:r>
              <a:rPr lang="en-US" sz="6179">
                <a:solidFill>
                  <a:srgbClr val="000000"/>
                </a:solidFill>
                <a:latin typeface="Arimo Bold"/>
                <a:ea typeface="Arimo Bold"/>
                <a:cs typeface="Arimo Bold"/>
                <a:sym typeface="Arimo Bold"/>
              </a:rPr>
              <a:t>Doğal Dil İşleme Teknikleri</a:t>
            </a:r>
          </a:p>
        </p:txBody>
      </p:sp>
      <p:sp>
        <p:nvSpPr>
          <p:cNvPr name="TextBox 5" id="5"/>
          <p:cNvSpPr txBox="true"/>
          <p:nvPr/>
        </p:nvSpPr>
        <p:spPr>
          <a:xfrm rot="0">
            <a:off x="408673" y="1937888"/>
            <a:ext cx="16850627" cy="8267429"/>
          </a:xfrm>
          <a:prstGeom prst="rect">
            <a:avLst/>
          </a:prstGeom>
        </p:spPr>
        <p:txBody>
          <a:bodyPr anchor="t" rtlCol="false" tIns="0" lIns="0" bIns="0" rIns="0">
            <a:spAutoFit/>
          </a:bodyPr>
          <a:lstStyle/>
          <a:p>
            <a:pPr algn="l">
              <a:lnSpc>
                <a:spcPts val="2544"/>
              </a:lnSpc>
            </a:pPr>
            <a:r>
              <a:rPr lang="en-US" sz="1817">
                <a:solidFill>
                  <a:srgbClr val="000000"/>
                </a:solidFill>
                <a:latin typeface="Raleway"/>
                <a:ea typeface="Raleway"/>
                <a:cs typeface="Raleway"/>
                <a:sym typeface="Raleway"/>
              </a:rPr>
              <a:t>1. Metin Ön İşleme</a:t>
            </a:r>
          </a:p>
          <a:p>
            <a:pPr algn="l" marL="392361" indent="-196181" lvl="1">
              <a:lnSpc>
                <a:spcPts val="2544"/>
              </a:lnSpc>
              <a:buFont typeface="Arial"/>
              <a:buChar char="•"/>
            </a:pPr>
            <a:r>
              <a:rPr lang="en-US" sz="1817">
                <a:solidFill>
                  <a:srgbClr val="000000"/>
                </a:solidFill>
                <a:latin typeface="Raleway"/>
                <a:ea typeface="Raleway"/>
                <a:cs typeface="Raleway"/>
                <a:sym typeface="Raleway"/>
              </a:rPr>
              <a:t>Küçük Harfe Dönüştürme: Metnin tamamı küçük harfe dönüştürülerek analizde büyük-küçük harf duyarlılığı ortadan kaldırılır.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Noktalama İşaretlerini Çıkarma: Metindeki noktalama işaretleri kaldırılarak metin temizlenir.</a:t>
            </a:r>
          </a:p>
          <a:p>
            <a:pPr algn="l" marL="392361" indent="-196181" lvl="1">
              <a:lnSpc>
                <a:spcPts val="2544"/>
              </a:lnSpc>
              <a:buFont typeface="Arial"/>
              <a:buChar char="•"/>
            </a:pPr>
            <a:r>
              <a:rPr lang="en-US" sz="1817">
                <a:solidFill>
                  <a:srgbClr val="000000"/>
                </a:solidFill>
                <a:latin typeface="Raleway"/>
                <a:ea typeface="Raleway"/>
                <a:cs typeface="Raleway"/>
                <a:sym typeface="Raleway"/>
              </a:rPr>
              <a:t>Bağlaçlarla Ayırma: Metin, yüklenen bağlaçlara göre parçalara ayrılır.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Noktalama İşaretlerine Göre Ayırma: Metin, nokta, ünlem ve soru işareti gibi noktalama işaretlerine göre parçalara ayrılır.</a:t>
            </a:r>
          </a:p>
          <a:p>
            <a:pPr algn="l">
              <a:lnSpc>
                <a:spcPts val="2544"/>
              </a:lnSpc>
            </a:pPr>
            <a:r>
              <a:rPr lang="en-US" sz="1817">
                <a:solidFill>
                  <a:srgbClr val="000000"/>
                </a:solidFill>
                <a:latin typeface="Raleway"/>
                <a:ea typeface="Raleway"/>
                <a:cs typeface="Raleway"/>
                <a:sym typeface="Raleway"/>
              </a:rPr>
              <a:t>2. Entity Extraction (Varlık Çıkarma)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Stanza ile Entity Extraction: Stanza kullanılarak metindeki isim ve özel isimler (NOUN, PROPN) tespit edilir. Bu isimler entity olarak belirlenir ve metin bu entity'ler üzerinden parçalanır.</a:t>
            </a:r>
          </a:p>
          <a:p>
            <a:pPr algn="l">
              <a:lnSpc>
                <a:spcPts val="2544"/>
              </a:lnSpc>
            </a:pPr>
            <a:r>
              <a:rPr lang="en-US" sz="1817">
                <a:solidFill>
                  <a:srgbClr val="000000"/>
                </a:solidFill>
                <a:latin typeface="Raleway"/>
                <a:ea typeface="Raleway"/>
                <a:cs typeface="Raleway"/>
                <a:sym typeface="Raleway"/>
              </a:rPr>
              <a:t>3. Metin Parçalama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Bağlaçlara Göre Parçalama: Metin, belirli bağlaçlar üzerinden bölünerek alt parçalara ayrılır.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Noktalama İşaretlerine Göre Parçalama: Metin, noktalama işaretlerine göre cümleler halinde ayrılır.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Entity'lere Göre Parçalama: Metin, entity'ler üzerinden daha küçük parçalara ayrılır. Bu, metnin daha anlamlı ve odaklı bölümlerini elde etmeyi amaçlar.</a:t>
            </a:r>
          </a:p>
          <a:p>
            <a:pPr algn="l">
              <a:lnSpc>
                <a:spcPts val="2544"/>
              </a:lnSpc>
            </a:pPr>
            <a:r>
              <a:rPr lang="en-US" sz="1817">
                <a:solidFill>
                  <a:srgbClr val="000000"/>
                </a:solidFill>
                <a:latin typeface="Raleway"/>
                <a:ea typeface="Raleway"/>
                <a:cs typeface="Raleway"/>
                <a:sym typeface="Raleway"/>
              </a:rPr>
              <a:t>4. Metin Sınıflandırma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DistilBERT ile Yıldız Puanı Tahmini: DistilBertTokenizer ve DistilBertForSequenceClassification kullanılarak eğittiğimiz SpongeModel ile her bir metin parçası için yıldız puanı tahmin edilir. Bu puan 1 ile 5 arasında bir değer alır.</a:t>
            </a:r>
          </a:p>
          <a:p>
            <a:pPr algn="l">
              <a:lnSpc>
                <a:spcPts val="2544"/>
              </a:lnSpc>
            </a:pPr>
            <a:r>
              <a:rPr lang="en-US" sz="1817">
                <a:solidFill>
                  <a:srgbClr val="000000"/>
                </a:solidFill>
                <a:latin typeface="Raleway"/>
                <a:ea typeface="Raleway"/>
                <a:cs typeface="Raleway"/>
                <a:sym typeface="Raleway"/>
              </a:rPr>
              <a:t>5. Sentiment Analysis (Duygu Analizi)</a:t>
            </a:r>
          </a:p>
          <a:p>
            <a:pPr algn="l" marL="392361" indent="-196181" lvl="1">
              <a:lnSpc>
                <a:spcPts val="2544"/>
              </a:lnSpc>
              <a:buFont typeface="Arial"/>
              <a:buChar char="•"/>
            </a:pPr>
            <a:r>
              <a:rPr lang="en-US" sz="1817">
                <a:solidFill>
                  <a:srgbClr val="000000"/>
                </a:solidFill>
                <a:latin typeface="Raleway"/>
                <a:ea typeface="Raleway"/>
                <a:cs typeface="Raleway"/>
                <a:sym typeface="Raleway"/>
              </a:rPr>
              <a:t>Yıldız Puanının Sınıflandırılması: Tahmin edilen yıldız puanları 'Negatif', 'Nötr' ve 'Pozitif' olarak sınıflandırılır.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Pozitif ve Negatif Sayımına Göre Puanlama: Parçalanmış metinlerin pozitif ve negatif duygu içeriklerine göre genel bir puanlama yapılır (SPONGE MAİ X puanlaması).</a:t>
            </a:r>
          </a:p>
          <a:p>
            <a:pPr algn="l">
              <a:lnSpc>
                <a:spcPts val="2544"/>
              </a:lnSpc>
            </a:pPr>
            <a:r>
              <a:rPr lang="en-US" sz="1817">
                <a:solidFill>
                  <a:srgbClr val="000000"/>
                </a:solidFill>
                <a:latin typeface="Raleway"/>
                <a:ea typeface="Raleway"/>
                <a:cs typeface="Raleway"/>
                <a:sym typeface="Raleway"/>
              </a:rPr>
              <a:t>6. Yuvarlama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Yarım Tam Sayıya Yuvarlama: Hesaplanan ortalama puan, en yakın yarım tam sayıya veya tam sayıya hangisine en yakınsa yuvarlanarak son bir yıldız puanı elde edilir.</a:t>
            </a:r>
          </a:p>
          <a:p>
            <a:pPr algn="l">
              <a:lnSpc>
                <a:spcPts val="2544"/>
              </a:lnSpc>
            </a:pPr>
            <a:r>
              <a:rPr lang="en-US" sz="1817">
                <a:solidFill>
                  <a:srgbClr val="000000"/>
                </a:solidFill>
                <a:latin typeface="Raleway"/>
                <a:ea typeface="Raleway"/>
                <a:cs typeface="Raleway"/>
                <a:sym typeface="Raleway"/>
              </a:rPr>
              <a:t>7. Toplama ve Ortalama Alma</a:t>
            </a:r>
          </a:p>
          <a:p>
            <a:pPr algn="l" marL="392361" indent="-196181" lvl="1">
              <a:lnSpc>
                <a:spcPts val="2544"/>
              </a:lnSpc>
              <a:buFont typeface="Arial"/>
              <a:buChar char="•"/>
            </a:pPr>
            <a:r>
              <a:rPr lang="en-US" sz="1817">
                <a:solidFill>
                  <a:srgbClr val="000000"/>
                </a:solidFill>
                <a:latin typeface="Raleway"/>
                <a:ea typeface="Raleway"/>
                <a:cs typeface="Raleway"/>
                <a:sym typeface="Raleway"/>
              </a:rPr>
              <a:t>Ortalama Puan Hesaplama: Parçalanmış metinlerin yıldız puanlarının ortalaması alınır.</a:t>
            </a:r>
          </a:p>
          <a:p>
            <a:pPr algn="l" marL="392361" indent="-196181" lvl="1">
              <a:lnSpc>
                <a:spcPts val="2544"/>
              </a:lnSpc>
              <a:buFont typeface="Arial"/>
              <a:buChar char="•"/>
            </a:pPr>
            <a:r>
              <a:rPr lang="en-US" sz="1817">
                <a:solidFill>
                  <a:srgbClr val="000000"/>
                </a:solidFill>
                <a:latin typeface="Raleway"/>
                <a:ea typeface="Raleway"/>
                <a:cs typeface="Raleway"/>
                <a:sym typeface="Raleway"/>
              </a:rPr>
              <a:t>Toplam Puan Hesaplama: Ortalama puan, SPONGE MAİ X  puanı , Sponge MAI S ve entitylerin yıldız puanları toplanarak nihai bir puan hesaplanır.</a:t>
            </a:r>
          </a:p>
          <a:p>
            <a:pPr algn="l">
              <a:lnSpc>
                <a:spcPts val="254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814" y="354916"/>
            <a:ext cx="2199319" cy="1347567"/>
          </a:xfrm>
          <a:custGeom>
            <a:avLst/>
            <a:gdLst/>
            <a:ahLst/>
            <a:cxnLst/>
            <a:rect r="r" b="b" t="t" l="l"/>
            <a:pathLst>
              <a:path h="1347567" w="2199319">
                <a:moveTo>
                  <a:pt x="0" y="0"/>
                </a:moveTo>
                <a:lnTo>
                  <a:pt x="2199320" y="0"/>
                </a:lnTo>
                <a:lnTo>
                  <a:pt x="2199320"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137134"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22134" y="7902137"/>
            <a:ext cx="12558914" cy="747323"/>
          </a:xfrm>
          <a:custGeom>
            <a:avLst/>
            <a:gdLst/>
            <a:ahLst/>
            <a:cxnLst/>
            <a:rect r="r" b="b" t="t" l="l"/>
            <a:pathLst>
              <a:path h="747323" w="12558914">
                <a:moveTo>
                  <a:pt x="0" y="0"/>
                </a:moveTo>
                <a:lnTo>
                  <a:pt x="12558913" y="0"/>
                </a:lnTo>
                <a:lnTo>
                  <a:pt x="12558913" y="747324"/>
                </a:lnTo>
                <a:lnTo>
                  <a:pt x="0" y="747324"/>
                </a:lnTo>
                <a:lnTo>
                  <a:pt x="0" y="0"/>
                </a:lnTo>
                <a:close/>
              </a:path>
            </a:pathLst>
          </a:custGeom>
          <a:blipFill>
            <a:blip r:embed="rId5"/>
            <a:stretch>
              <a:fillRect l="0" t="0" r="0" b="0"/>
            </a:stretch>
          </a:blipFill>
        </p:spPr>
      </p:sp>
      <p:sp>
        <p:nvSpPr>
          <p:cNvPr name="TextBox 5" id="5"/>
          <p:cNvSpPr txBox="true"/>
          <p:nvPr/>
        </p:nvSpPr>
        <p:spPr>
          <a:xfrm rot="0">
            <a:off x="4835117" y="370352"/>
            <a:ext cx="8617766" cy="1164297"/>
          </a:xfrm>
          <a:prstGeom prst="rect">
            <a:avLst/>
          </a:prstGeom>
        </p:spPr>
        <p:txBody>
          <a:bodyPr anchor="t" rtlCol="false" tIns="0" lIns="0" bIns="0" rIns="0">
            <a:spAutoFit/>
          </a:bodyPr>
          <a:lstStyle/>
          <a:p>
            <a:pPr algn="ctr">
              <a:lnSpc>
                <a:spcPts val="9342"/>
              </a:lnSpc>
            </a:pPr>
            <a:r>
              <a:rPr lang="en-US" sz="6673">
                <a:solidFill>
                  <a:srgbClr val="000000"/>
                </a:solidFill>
                <a:latin typeface="Arimo Bold"/>
                <a:ea typeface="Arimo Bold"/>
                <a:cs typeface="Arimo Bold"/>
                <a:sym typeface="Arimo Bold"/>
              </a:rPr>
              <a:t>Model Değerlendirme</a:t>
            </a:r>
          </a:p>
        </p:txBody>
      </p:sp>
      <p:sp>
        <p:nvSpPr>
          <p:cNvPr name="TextBox 6" id="6"/>
          <p:cNvSpPr txBox="true"/>
          <p:nvPr/>
        </p:nvSpPr>
        <p:spPr>
          <a:xfrm rot="0">
            <a:off x="1028700" y="3000692"/>
            <a:ext cx="8617766" cy="4199890"/>
          </a:xfrm>
          <a:prstGeom prst="rect">
            <a:avLst/>
          </a:prstGeom>
        </p:spPr>
        <p:txBody>
          <a:bodyPr anchor="t" rtlCol="false" tIns="0" lIns="0" bIns="0" rIns="0">
            <a:spAutoFit/>
          </a:bodyPr>
          <a:lstStyle/>
          <a:p>
            <a:pPr algn="l">
              <a:lnSpc>
                <a:spcPts val="4759"/>
              </a:lnSpc>
            </a:pPr>
            <a:r>
              <a:rPr lang="en-US" sz="3399">
                <a:solidFill>
                  <a:srgbClr val="000000"/>
                </a:solidFill>
                <a:latin typeface="Raleway"/>
                <a:ea typeface="Raleway"/>
                <a:cs typeface="Raleway"/>
                <a:sym typeface="Raleway"/>
              </a:rPr>
              <a:t>Modelimizi Eğitirken test accuracy ve test loss olarak bir çok değerlendirmemiz oldu ve yaklaşık 30 farklı şekilde modeli eğiterek en iyi  skorumuzu almayı başardık. Ve bunun yanında F1 Skoru , test veri setimiz ve manuel olarak girdiğimiz verilerle en iyi modelimize erişmiş olduk.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814" y="354916"/>
            <a:ext cx="2199319" cy="1347567"/>
          </a:xfrm>
          <a:custGeom>
            <a:avLst/>
            <a:gdLst/>
            <a:ahLst/>
            <a:cxnLst/>
            <a:rect r="r" b="b" t="t" l="l"/>
            <a:pathLst>
              <a:path h="1347567" w="2199319">
                <a:moveTo>
                  <a:pt x="0" y="0"/>
                </a:moveTo>
                <a:lnTo>
                  <a:pt x="2199320" y="0"/>
                </a:lnTo>
                <a:lnTo>
                  <a:pt x="2199320"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137134"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506839" y="370352"/>
            <a:ext cx="5274323" cy="1164297"/>
          </a:xfrm>
          <a:prstGeom prst="rect">
            <a:avLst/>
          </a:prstGeom>
        </p:spPr>
        <p:txBody>
          <a:bodyPr anchor="t" rtlCol="false" tIns="0" lIns="0" bIns="0" rIns="0">
            <a:spAutoFit/>
          </a:bodyPr>
          <a:lstStyle/>
          <a:p>
            <a:pPr algn="ctr">
              <a:lnSpc>
                <a:spcPts val="9342"/>
              </a:lnSpc>
            </a:pPr>
            <a:r>
              <a:rPr lang="en-US" sz="6673">
                <a:solidFill>
                  <a:srgbClr val="000000"/>
                </a:solidFill>
                <a:latin typeface="Arimo Bold"/>
                <a:ea typeface="Arimo Bold"/>
                <a:cs typeface="Arimo Bold"/>
                <a:sym typeface="Arimo Bold"/>
              </a:rPr>
              <a:t>Sonuçlarımız</a:t>
            </a:r>
          </a:p>
        </p:txBody>
      </p:sp>
      <p:sp>
        <p:nvSpPr>
          <p:cNvPr name="TextBox 5" id="5"/>
          <p:cNvSpPr txBox="true"/>
          <p:nvPr/>
        </p:nvSpPr>
        <p:spPr>
          <a:xfrm rot="0">
            <a:off x="1208976" y="2658110"/>
            <a:ext cx="15706964" cy="5400040"/>
          </a:xfrm>
          <a:prstGeom prst="rect">
            <a:avLst/>
          </a:prstGeom>
        </p:spPr>
        <p:txBody>
          <a:bodyPr anchor="t" rtlCol="false" tIns="0" lIns="0" bIns="0" rIns="0">
            <a:spAutoFit/>
          </a:bodyPr>
          <a:lstStyle/>
          <a:p>
            <a:pPr algn="l">
              <a:lnSpc>
                <a:spcPts val="4759"/>
              </a:lnSpc>
            </a:pPr>
            <a:r>
              <a:rPr lang="en-US" sz="3399">
                <a:solidFill>
                  <a:srgbClr val="000000"/>
                </a:solidFill>
                <a:latin typeface="Raleway"/>
                <a:ea typeface="Raleway"/>
                <a:cs typeface="Raleway"/>
                <a:sym typeface="Raleway"/>
              </a:rPr>
              <a:t>Elde ettiğimiz üst düzey doğruluk değeri veren modelimiz ile tasarladığımız fonksiyonlar sonucunda doğal dil işlemeye fazlasıyla katkısı sunacak ve hayata geçirildiğinde firmaların özel ilgisini çekebileceği bir algoritma olarak kullanıma geçmeye hazır durumdadır.Uygulanan özgün algoritmalar kolayca başka kodlama  dillerede çevirilmesini destekler ve projenin hayata geçirilmesi gerek arayüzü gerek ise içeriği ile tam anlamıyla en iyi versiyonundadır.Yani ürünlere girilen yorumların yıldız puanlarını bulma ve kullanıcıların ürünle ilgili özelliklere ulaşması için özelliklerin tespit edilmesi konusundada entegreye hazır durumdadır.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814" y="354916"/>
            <a:ext cx="2199319" cy="1347567"/>
          </a:xfrm>
          <a:custGeom>
            <a:avLst/>
            <a:gdLst/>
            <a:ahLst/>
            <a:cxnLst/>
            <a:rect r="r" b="b" t="t" l="l"/>
            <a:pathLst>
              <a:path h="1347567" w="2199319">
                <a:moveTo>
                  <a:pt x="0" y="0"/>
                </a:moveTo>
                <a:lnTo>
                  <a:pt x="2199320" y="0"/>
                </a:lnTo>
                <a:lnTo>
                  <a:pt x="2199320" y="1347568"/>
                </a:lnTo>
                <a:lnTo>
                  <a:pt x="0" y="1347568"/>
                </a:lnTo>
                <a:lnTo>
                  <a:pt x="0" y="0"/>
                </a:lnTo>
                <a:close/>
              </a:path>
            </a:pathLst>
          </a:custGeom>
          <a:blipFill>
            <a:blip r:embed="rId2"/>
            <a:stretch>
              <a:fillRect l="-9940" t="0" r="-9940" b="0"/>
            </a:stretch>
          </a:blipFill>
        </p:spPr>
      </p:sp>
      <p:sp>
        <p:nvSpPr>
          <p:cNvPr name="Freeform 3" id="3"/>
          <p:cNvSpPr/>
          <p:nvPr/>
        </p:nvSpPr>
        <p:spPr>
          <a:xfrm flipH="false" flipV="false" rot="0">
            <a:off x="16137134" y="81412"/>
            <a:ext cx="1557614" cy="1894575"/>
          </a:xfrm>
          <a:custGeom>
            <a:avLst/>
            <a:gdLst/>
            <a:ahLst/>
            <a:cxnLst/>
            <a:rect r="r" b="b" t="t" l="l"/>
            <a:pathLst>
              <a:path h="1894575" w="1557614">
                <a:moveTo>
                  <a:pt x="0" y="0"/>
                </a:moveTo>
                <a:lnTo>
                  <a:pt x="1557613" y="0"/>
                </a:lnTo>
                <a:lnTo>
                  <a:pt x="1557613" y="1894576"/>
                </a:lnTo>
                <a:lnTo>
                  <a:pt x="0" y="18945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812657" y="370352"/>
            <a:ext cx="4662685" cy="3527080"/>
          </a:xfrm>
          <a:prstGeom prst="rect">
            <a:avLst/>
          </a:prstGeom>
        </p:spPr>
        <p:txBody>
          <a:bodyPr anchor="t" rtlCol="false" tIns="0" lIns="0" bIns="0" rIns="0">
            <a:spAutoFit/>
          </a:bodyPr>
          <a:lstStyle/>
          <a:p>
            <a:pPr algn="ctr">
              <a:lnSpc>
                <a:spcPts val="9342"/>
              </a:lnSpc>
            </a:pPr>
            <a:r>
              <a:rPr lang="en-US" sz="6673">
                <a:solidFill>
                  <a:srgbClr val="000000"/>
                </a:solidFill>
                <a:latin typeface="Arimo Bold"/>
                <a:ea typeface="Arimo Bold"/>
                <a:cs typeface="Arimo Bold"/>
                <a:sym typeface="Arimo Bold"/>
              </a:rPr>
              <a:t>Yol Haritası</a:t>
            </a:r>
          </a:p>
          <a:p>
            <a:pPr algn="ctr">
              <a:lnSpc>
                <a:spcPts val="9342"/>
              </a:lnSpc>
            </a:pPr>
          </a:p>
          <a:p>
            <a:pPr algn="ctr">
              <a:lnSpc>
                <a:spcPts val="9342"/>
              </a:lnSpc>
            </a:pPr>
          </a:p>
        </p:txBody>
      </p:sp>
      <p:sp>
        <p:nvSpPr>
          <p:cNvPr name="TextBox 5" id="5"/>
          <p:cNvSpPr txBox="true"/>
          <p:nvPr/>
        </p:nvSpPr>
        <p:spPr>
          <a:xfrm rot="0">
            <a:off x="615624" y="3351501"/>
            <a:ext cx="17672376" cy="3192979"/>
          </a:xfrm>
          <a:prstGeom prst="rect">
            <a:avLst/>
          </a:prstGeom>
        </p:spPr>
        <p:txBody>
          <a:bodyPr anchor="t" rtlCol="false" tIns="0" lIns="0" bIns="0" rIns="0">
            <a:spAutoFit/>
          </a:bodyPr>
          <a:lstStyle/>
          <a:p>
            <a:pPr algn="l">
              <a:lnSpc>
                <a:spcPts val="4233"/>
              </a:lnSpc>
            </a:pPr>
            <a:r>
              <a:rPr lang="en-US" sz="3024">
                <a:solidFill>
                  <a:srgbClr val="000000"/>
                </a:solidFill>
                <a:latin typeface="Raleway Bold"/>
                <a:ea typeface="Raleway Bold"/>
                <a:cs typeface="Raleway Bold"/>
                <a:sym typeface="Raleway Bold"/>
              </a:rPr>
              <a:t>Kodun geliştirilmeye açık olması ve alışveriş ve ticaret siteleri için bi hayli uygun olması ilerde hayata geçirilmesine son derece olanak tanır.Ve Gelişmiş Sentiment Analizi yaparak Mevcut model yerine daha güçlü bir model veya çok modlu (metin ve görsel) analiz yapan bir sistem eklenebilir bu sayede görüntü işlemeyide dahil edebiliriz.Ve toplumun her tarafını olumlu etkileyeceği için destek konusunda güçlü olacaktır.Bu sayede Projemizi Türkiyedeki alışveriş sitelerinin tamamında kullanılması için geliştireceğiz.</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DAGNK6orm-8</dc:identifier>
  <dcterms:modified xsi:type="dcterms:W3CDTF">2011-08-01T06:04:30Z</dcterms:modified>
  <cp:revision>1</cp:revision>
  <dc:title>Sponge_Electronic_Team_Sunum</dc:title>
</cp:coreProperties>
</file>