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69" r:id="rId6"/>
    <p:sldId id="260" r:id="rId7"/>
    <p:sldId id="270" r:id="rId8"/>
    <p:sldId id="27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>
        <p:scale>
          <a:sx n="100" d="100"/>
          <a:sy n="100" d="100"/>
        </p:scale>
        <p:origin x="876" y="3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b="1" dirty="0"/>
              <a:t>LSB YÖNTEMİ İLE RESİM DOSYALARI İÇİN STEGANOGRAFİ UYGULAMASI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Steganografi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Yunanca “gizli yazı” anlamına gelen </a:t>
            </a:r>
            <a:r>
              <a:rPr lang="tr-TR" dirty="0" err="1"/>
              <a:t>Steganografi</a:t>
            </a:r>
            <a:r>
              <a:rPr lang="tr-TR" dirty="0"/>
              <a:t>, gizli bilgiyi, yetkisi olmayan kişilerden saklamak ve bilginin saklandığına dair şüpheleri ortadan kaldırmaktır.</a:t>
            </a:r>
          </a:p>
          <a:p>
            <a:r>
              <a:rPr lang="tr-TR" dirty="0" err="1"/>
              <a:t>Steganografi’nin</a:t>
            </a:r>
            <a:r>
              <a:rPr lang="tr-TR" dirty="0"/>
              <a:t> temel amacı, iletim sırasında herhangi bir davetsiz misafir tarafından fark edilmeden gizli veriyi karşı tarafa aktarmaktır.</a:t>
            </a:r>
          </a:p>
          <a:p>
            <a:r>
              <a:rPr lang="tr-TR" dirty="0"/>
              <a:t>“</a:t>
            </a:r>
            <a:r>
              <a:rPr lang="tr-TR" dirty="0" err="1"/>
              <a:t>Steganos</a:t>
            </a:r>
            <a:r>
              <a:rPr lang="tr-TR" dirty="0"/>
              <a:t>” kapak, “</a:t>
            </a:r>
            <a:r>
              <a:rPr lang="tr-TR" dirty="0" err="1"/>
              <a:t>grafia</a:t>
            </a:r>
            <a:r>
              <a:rPr lang="tr-TR" dirty="0"/>
              <a:t>” yazı anlamına gelir. </a:t>
            </a:r>
            <a:r>
              <a:rPr lang="tr-TR" dirty="0" err="1"/>
              <a:t>Steganografi</a:t>
            </a:r>
            <a:r>
              <a:rPr lang="tr-TR" dirty="0"/>
              <a:t>, bir bilgiyi başka bir bilginin kapağına saklama tekniğidir. 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LSB (</a:t>
            </a:r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Significant</a:t>
            </a:r>
            <a:r>
              <a:rPr lang="tr-TR" dirty="0" smtClean="0"/>
              <a:t> Bit) Yöntemi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Türkçe adıyla En Önemsiz Bit yöntemi, en yaygın kullanılan </a:t>
            </a:r>
            <a:r>
              <a:rPr lang="tr-TR" dirty="0" err="1"/>
              <a:t>Steganografi</a:t>
            </a:r>
            <a:r>
              <a:rPr lang="tr-TR" dirty="0"/>
              <a:t> yöntemlerinden biridir. </a:t>
            </a:r>
          </a:p>
          <a:p>
            <a:r>
              <a:rPr lang="tr-TR" dirty="0"/>
              <a:t>Uygulaması ve çalışma biçimi oldukça basittir.</a:t>
            </a:r>
          </a:p>
          <a:p>
            <a:r>
              <a:rPr lang="tr-TR" dirty="0"/>
              <a:t>Yüksek </a:t>
            </a:r>
            <a:r>
              <a:rPr lang="tr-TR" dirty="0" err="1"/>
              <a:t>algılanamazlık</a:t>
            </a:r>
            <a:r>
              <a:rPr lang="tr-TR" dirty="0"/>
              <a:t> ve veri kapasitesi sağlar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LSB Nasıl Çalışır?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756574" cy="4267200"/>
          </a:xfrm>
        </p:spPr>
        <p:txBody>
          <a:bodyPr/>
          <a:lstStyle/>
          <a:p>
            <a:r>
              <a:rPr lang="tr-TR"/>
              <a:t>LSB yönteminde veri gizleme için verilerin en değersiz yani en düşük seviyeli biti kullanılır. En düşük seviyeli bitte yapılacak değişiklik veriyi minimum seviyede değiştireceğinden verideki değişim fark edilemez olacaktır.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1522414" y="1905000"/>
            <a:ext cx="9143999" cy="1091952"/>
          </a:xfrm>
        </p:spPr>
        <p:txBody>
          <a:bodyPr/>
          <a:lstStyle/>
          <a:p>
            <a:r>
              <a:rPr lang="tr-TR" dirty="0"/>
              <a:t>Örneğin, RGB değerleri sırasıyla 110, 152 ve 180 olan bir pikseli ele alalım. Bu pikselin her bir renk değerinin en düşük seviyeli bitini değiştirelim. </a:t>
            </a:r>
          </a:p>
          <a:p>
            <a:endParaRPr lang="tr-TR" dirty="0"/>
          </a:p>
        </p:txBody>
      </p:sp>
      <p:pic>
        <p:nvPicPr>
          <p:cNvPr id="7" name="Resim 6" descr="r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97" y="2996952"/>
            <a:ext cx="1034397" cy="103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 descr="r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38" y="3001535"/>
            <a:ext cx="1034397" cy="10343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etin kutusu 8"/>
          <p:cNvSpPr txBox="1"/>
          <p:nvPr/>
        </p:nvSpPr>
        <p:spPr>
          <a:xfrm>
            <a:off x="3011209" y="4065074"/>
            <a:ext cx="27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Orijinal </a:t>
            </a:r>
            <a:r>
              <a:rPr lang="tr-TR" sz="1400" dirty="0"/>
              <a:t>renk: (R: 110, G: 152, B: </a:t>
            </a:r>
            <a:r>
              <a:rPr lang="tr-TR" sz="1400" dirty="0" smtClean="0"/>
              <a:t>180)</a:t>
            </a:r>
            <a:endParaRPr lang="tr-TR" sz="1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5806380" y="406507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Orijinal </a:t>
            </a:r>
            <a:r>
              <a:rPr lang="tr-TR" sz="1400" dirty="0"/>
              <a:t>renk: (R: </a:t>
            </a:r>
            <a:r>
              <a:rPr lang="tr-TR" sz="1400" dirty="0" smtClean="0"/>
              <a:t>111, </a:t>
            </a:r>
            <a:r>
              <a:rPr lang="tr-TR" sz="1400" dirty="0"/>
              <a:t>G: </a:t>
            </a:r>
            <a:r>
              <a:rPr lang="tr-TR" sz="1400" dirty="0" smtClean="0"/>
              <a:t>153, </a:t>
            </a:r>
            <a:r>
              <a:rPr lang="tr-TR" sz="1400" dirty="0"/>
              <a:t>B: </a:t>
            </a:r>
            <a:r>
              <a:rPr lang="tr-TR" sz="1400" dirty="0" smtClean="0"/>
              <a:t>181)</a:t>
            </a:r>
            <a:endParaRPr lang="tr-TR" sz="1400" dirty="0"/>
          </a:p>
        </p:txBody>
      </p:sp>
      <p:sp>
        <p:nvSpPr>
          <p:cNvPr id="13" name="İçerik Yer Tutucusu 4"/>
          <p:cNvSpPr>
            <a:spLocks noGrp="1"/>
          </p:cNvSpPr>
          <p:nvPr>
            <p:ph sz="half" idx="2"/>
          </p:nvPr>
        </p:nvSpPr>
        <p:spPr>
          <a:xfrm>
            <a:off x="1522413" y="4553495"/>
            <a:ext cx="9143999" cy="1091952"/>
          </a:xfrm>
        </p:spPr>
        <p:txBody>
          <a:bodyPr/>
          <a:lstStyle/>
          <a:p>
            <a:r>
              <a:rPr lang="tr-TR" dirty="0"/>
              <a:t>Görüldüğü üzere iki piksel arasında gözle görülür bir fark bulunmamaktadır. Aynı şekilde bir resmin tüm piksellerini değiştirsek bile bu değişim algılanamaz.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Verinin Gizlenmesi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2414" y="1916832"/>
            <a:ext cx="9143998" cy="4327377"/>
          </a:xfrm>
        </p:spPr>
        <p:txBody>
          <a:bodyPr>
            <a:normAutofit/>
          </a:bodyPr>
          <a:lstStyle/>
          <a:p>
            <a:r>
              <a:rPr lang="tr-TR" dirty="0"/>
              <a:t>Kullanıcıdan alınan metin verisin karakterleri bit formatına dönüştürülür. Türkçe karakterlerin gizlenebilmesi için bu dönüşüm her bir karakter için 9 bit formatında gerçekleştirilir. </a:t>
            </a:r>
          </a:p>
          <a:p>
            <a:r>
              <a:rPr lang="tr-TR" dirty="0"/>
              <a:t>Örneğin metin=“selam” ise;</a:t>
            </a:r>
          </a:p>
          <a:p>
            <a:r>
              <a:rPr lang="tr-TR" dirty="0" err="1"/>
              <a:t>binaryString</a:t>
            </a:r>
            <a:r>
              <a:rPr lang="tr-TR" dirty="0"/>
              <a:t> = “001110011” + “001100101” + “001101100” + “001100001” + “001101101” olur.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2414" y="1916832"/>
            <a:ext cx="9143998" cy="4327377"/>
          </a:xfrm>
        </p:spPr>
        <p:txBody>
          <a:bodyPr>
            <a:normAutofit/>
          </a:bodyPr>
          <a:lstStyle/>
          <a:p>
            <a:r>
              <a:rPr lang="tr-TR" dirty="0"/>
              <a:t>Daha sonra bir resim dosyası seçilir ve bu dosyanın piksellerinde gezinilir. </a:t>
            </a:r>
          </a:p>
          <a:p>
            <a:r>
              <a:rPr lang="tr-TR" dirty="0"/>
              <a:t>Her bir pikseldeki renk değerinin en düşük seviyeli bitine gizlenecek verinin biti eklenir.</a:t>
            </a:r>
          </a:p>
          <a:p>
            <a:r>
              <a:rPr lang="tr-TR" dirty="0"/>
              <a:t>Bu işlem, renk değerinin 1 bit sağa sonra 1 bit sola </a:t>
            </a:r>
            <a:r>
              <a:rPr lang="tr-TR" dirty="0" err="1"/>
              <a:t>shift</a:t>
            </a:r>
            <a:r>
              <a:rPr lang="tr-TR" dirty="0"/>
              <a:t> edilmesi ve son olarak gizlenecek bitle toplanmasıyla gerçekleştirilir.</a:t>
            </a:r>
          </a:p>
          <a:p>
            <a:r>
              <a:rPr lang="tr-TR" dirty="0"/>
              <a:t>Gizlenecek metnin tüm karakterleri gizlendikten sonra işaret karakteri de kapak sinyale gizlenir. Bu karakter, veri çözme aşamasında kullanılacaktır.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14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Verinin Çözülmesi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2414" y="1916832"/>
            <a:ext cx="9143998" cy="4327377"/>
          </a:xfrm>
        </p:spPr>
        <p:txBody>
          <a:bodyPr>
            <a:normAutofit fontScale="92500"/>
          </a:bodyPr>
          <a:lstStyle/>
          <a:p>
            <a:r>
              <a:rPr lang="tr-TR" dirty="0"/>
              <a:t>Veri çözme işlemi, veri gizleme işleminin tam tersi olarak nitelendirilebilir. </a:t>
            </a:r>
          </a:p>
          <a:p>
            <a:r>
              <a:rPr lang="tr-TR" dirty="0"/>
              <a:t>Öncelikle veri gizlenmiş olan resim dosyası seçilir.</a:t>
            </a:r>
          </a:p>
          <a:p>
            <a:r>
              <a:rPr lang="tr-TR" dirty="0"/>
              <a:t>Daha sonra bu resmin piksellerinde gezinilir. Her pikselin renk değerleri okunur ve bu renk değerinin en düşük seviyeli biti alınır.</a:t>
            </a:r>
          </a:p>
          <a:p>
            <a:r>
              <a:rPr lang="tr-TR" dirty="0"/>
              <a:t>Bu işlem, renk değeri ile 1 sayısının “ve (&amp;)” operatörü kullanılması sonucu gerçekleştirilir. </a:t>
            </a:r>
          </a:p>
          <a:p>
            <a:r>
              <a:rPr lang="tr-TR" dirty="0"/>
              <a:t>Daha sonra okunan her bit bir </a:t>
            </a:r>
            <a:r>
              <a:rPr lang="tr-TR" dirty="0" err="1"/>
              <a:t>string</a:t>
            </a:r>
            <a:r>
              <a:rPr lang="tr-TR" dirty="0"/>
              <a:t> değişkeninde toplanır.</a:t>
            </a:r>
          </a:p>
          <a:p>
            <a:r>
              <a:rPr lang="tr-TR" dirty="0"/>
              <a:t>Her 9 bit karaktere dönüştürülerek gizli metin çözülmüş olur.</a:t>
            </a:r>
          </a:p>
          <a:p>
            <a:r>
              <a:rPr lang="tr-TR" dirty="0"/>
              <a:t>İşaret karakteri okunana kadar bu işlem devam eder.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51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10</TotalTime>
  <Words>444</Words>
  <Application>Microsoft Office PowerPoint</Application>
  <PresentationFormat>Özel</PresentationFormat>
  <Paragraphs>31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LSB YÖNTEMİ İLE RESİM DOSYALARI İÇİN STEGANOGRAFİ UYGULAMASI</vt:lpstr>
      <vt:lpstr>Steganografi Nedir?</vt:lpstr>
      <vt:lpstr>LSB (Least Significant Bit) Yöntemi</vt:lpstr>
      <vt:lpstr>LSB Nasıl Çalışır?</vt:lpstr>
      <vt:lpstr>PowerPoint Sunusu</vt:lpstr>
      <vt:lpstr>Verinin Gizlenmesi</vt:lpstr>
      <vt:lpstr>PowerPoint Sunusu</vt:lpstr>
      <vt:lpstr>Verinin Çözülmesi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YÖNTEMİ İLE RESİM DOSYALARI İÇİN STEGANOGRAFİ UYGULAMASI</dc:title>
  <dc:creator>Oguz</dc:creator>
  <cp:lastModifiedBy>Oguz</cp:lastModifiedBy>
  <cp:revision>2</cp:revision>
  <dcterms:created xsi:type="dcterms:W3CDTF">2022-05-18T16:17:45Z</dcterms:created>
  <dcterms:modified xsi:type="dcterms:W3CDTF">2022-05-18T16:27:46Z</dcterms:modified>
</cp:coreProperties>
</file>