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arlow" panose="00000500000000000000" pitchFamily="50" charset="-94"/>
      <p:regular r:id="rId17"/>
      <p:bold r:id="rId18"/>
    </p:embeddedFont>
    <p:embeddedFont>
      <p:font typeface="Barlow Bold" panose="020B0604020202020204" charset="-94"/>
      <p:regular r:id="rId19"/>
    </p:embeddedFont>
    <p:embeddedFont>
      <p:font typeface="Barlow Medium" panose="00000600000000000000" pitchFamily="50" charset="-9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6A74A-FE6E-4FF3-92DB-BBBD64CF98FD}" type="datetimeFigureOut">
              <a:rPr lang="tr-TR" smtClean="0"/>
              <a:t>9.01.2025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65AD3-0214-4BB7-AB90-8620408FECB7}" type="slidenum">
              <a:rPr lang="tr-TR" smtClean="0"/>
              <a:t>‹#›</a:t>
            </a:fld>
            <a:endParaRPr lang="tr-TR"/>
          </a:p>
        </p:txBody>
      </p:sp>
    </p:spTree>
    <p:extLst>
      <p:ext uri="{BB962C8B-B14F-4D97-AF65-F5344CB8AC3E}">
        <p14:creationId xmlns:p14="http://schemas.microsoft.com/office/powerpoint/2010/main" val="19489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BC65AD3-0214-4BB7-AB90-8620408FECB7}" type="slidenum">
              <a:rPr lang="tr-TR" smtClean="0"/>
              <a:t>10</a:t>
            </a:fld>
            <a:endParaRPr lang="tr-TR"/>
          </a:p>
        </p:txBody>
      </p:sp>
    </p:spTree>
    <p:extLst>
      <p:ext uri="{BB962C8B-B14F-4D97-AF65-F5344CB8AC3E}">
        <p14:creationId xmlns:p14="http://schemas.microsoft.com/office/powerpoint/2010/main" val="342725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grpSp>
        <p:nvGrpSpPr>
          <p:cNvPr id="2" name="Group 2"/>
          <p:cNvGrpSpPr/>
          <p:nvPr/>
        </p:nvGrpSpPr>
        <p:grpSpPr>
          <a:xfrm>
            <a:off x="651750" y="651750"/>
            <a:ext cx="16984499" cy="8983499"/>
            <a:chOff x="0" y="0"/>
            <a:chExt cx="22645999" cy="11977999"/>
          </a:xfrm>
        </p:grpSpPr>
        <p:grpSp>
          <p:nvGrpSpPr>
            <p:cNvPr id="3" name="Group 3"/>
            <p:cNvGrpSpPr/>
            <p:nvPr/>
          </p:nvGrpSpPr>
          <p:grpSpPr>
            <a:xfrm>
              <a:off x="0" y="0"/>
              <a:ext cx="22645999" cy="11977999"/>
              <a:chOff x="0" y="0"/>
              <a:chExt cx="5745374" cy="3038863"/>
            </a:xfrm>
          </p:grpSpPr>
          <p:sp>
            <p:nvSpPr>
              <p:cNvPr id="4" name="Freeform 4"/>
              <p:cNvSpPr/>
              <p:nvPr/>
            </p:nvSpPr>
            <p:spPr>
              <a:xfrm>
                <a:off x="0" y="0"/>
                <a:ext cx="5745374" cy="3038863"/>
              </a:xfrm>
              <a:custGeom>
                <a:avLst/>
                <a:gdLst/>
                <a:ahLst/>
                <a:cxnLst/>
                <a:rect l="l" t="t" r="r" b="b"/>
                <a:pathLst>
                  <a:path w="5745374" h="3038863">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p:spPr>
            <p:txBody>
              <a:bodyPr/>
              <a:lstStyle/>
              <a:p>
                <a:endParaRPr lang="tr-TR"/>
              </a:p>
            </p:txBody>
          </p:sp>
        </p:grpSp>
        <p:sp>
          <p:nvSpPr>
            <p:cNvPr id="5" name="AutoShape 5"/>
            <p:cNvSpPr/>
            <p:nvPr/>
          </p:nvSpPr>
          <p:spPr>
            <a:xfrm>
              <a:off x="0" y="1266422"/>
              <a:ext cx="22645999" cy="0"/>
            </a:xfrm>
            <a:prstGeom prst="line">
              <a:avLst/>
            </a:prstGeom>
            <a:ln w="12700" cap="rnd">
              <a:solidFill>
                <a:srgbClr val="000000"/>
              </a:solidFill>
              <a:prstDash val="solid"/>
              <a:headEnd type="none" w="sm" len="sm"/>
              <a:tailEnd type="none" w="sm" len="sm"/>
            </a:ln>
          </p:spPr>
          <p:txBody>
            <a:bodyPr/>
            <a:lstStyle/>
            <a:p>
              <a:endParaRPr lang="tr-TR"/>
            </a:p>
          </p:txBody>
        </p:sp>
        <p:grpSp>
          <p:nvGrpSpPr>
            <p:cNvPr id="6" name="Group 6"/>
            <p:cNvGrpSpPr/>
            <p:nvPr/>
          </p:nvGrpSpPr>
          <p:grpSpPr>
            <a:xfrm rot="-10800000">
              <a:off x="1386781" y="502600"/>
              <a:ext cx="289704" cy="28970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ECED"/>
              </a:solidFill>
            </p:spPr>
            <p:txBody>
              <a:bodyPr/>
              <a:lstStyle/>
              <a:p>
                <a:endParaRPr lang="tr-TR"/>
              </a:p>
            </p:txBody>
          </p:sp>
        </p:grpSp>
        <p:grpSp>
          <p:nvGrpSpPr>
            <p:cNvPr id="8" name="Group 8"/>
            <p:cNvGrpSpPr/>
            <p:nvPr/>
          </p:nvGrpSpPr>
          <p:grpSpPr>
            <a:xfrm rot="-10800000">
              <a:off x="1039940" y="502600"/>
              <a:ext cx="289704" cy="289704"/>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558"/>
              </a:solidFill>
            </p:spPr>
            <p:txBody>
              <a:bodyPr/>
              <a:lstStyle/>
              <a:p>
                <a:endParaRPr lang="tr-TR"/>
              </a:p>
            </p:txBody>
          </p:sp>
        </p:grpSp>
        <p:grpSp>
          <p:nvGrpSpPr>
            <p:cNvPr id="10" name="Group 10"/>
            <p:cNvGrpSpPr/>
            <p:nvPr/>
          </p:nvGrpSpPr>
          <p:grpSpPr>
            <a:xfrm rot="-10800000">
              <a:off x="693100" y="502600"/>
              <a:ext cx="289704" cy="28970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71717"/>
              </a:solidFill>
            </p:spPr>
            <p:txBody>
              <a:bodyPr/>
              <a:lstStyle/>
              <a:p>
                <a:endParaRPr lang="tr-TR"/>
              </a:p>
            </p:txBody>
          </p:sp>
        </p:grpSp>
      </p:grpSp>
      <p:grpSp>
        <p:nvGrpSpPr>
          <p:cNvPr id="12" name="Group 12"/>
          <p:cNvGrpSpPr/>
          <p:nvPr/>
        </p:nvGrpSpPr>
        <p:grpSpPr>
          <a:xfrm>
            <a:off x="2047026" y="2954095"/>
            <a:ext cx="8753258" cy="4947627"/>
            <a:chOff x="0" y="0"/>
            <a:chExt cx="11671010" cy="6596837"/>
          </a:xfrm>
        </p:grpSpPr>
        <p:sp>
          <p:nvSpPr>
            <p:cNvPr id="13" name="TextBox 13"/>
            <p:cNvSpPr txBox="1"/>
            <p:nvPr/>
          </p:nvSpPr>
          <p:spPr>
            <a:xfrm>
              <a:off x="0" y="114300"/>
              <a:ext cx="11671010" cy="4421347"/>
            </a:xfrm>
            <a:prstGeom prst="rect">
              <a:avLst/>
            </a:prstGeom>
          </p:spPr>
          <p:txBody>
            <a:bodyPr lIns="0" tIns="0" rIns="0" bIns="0" rtlCol="0" anchor="t">
              <a:spAutoFit/>
            </a:bodyPr>
            <a:lstStyle/>
            <a:p>
              <a:pPr algn="l">
                <a:lnSpc>
                  <a:spcPts val="6426"/>
                </a:lnSpc>
              </a:pPr>
              <a:r>
                <a:rPr lang="en-US" sz="6426" b="1">
                  <a:solidFill>
                    <a:srgbClr val="171717"/>
                  </a:solidFill>
                  <a:latin typeface="Barlow Bold"/>
                  <a:ea typeface="Barlow Bold"/>
                  <a:cs typeface="Barlow Bold"/>
                  <a:sym typeface="Barlow Bold"/>
                </a:rPr>
                <a:t>EFFECT OF UNEXPECTED CONDITIONS ON MY DAILY STEP COUNT</a:t>
              </a:r>
            </a:p>
          </p:txBody>
        </p:sp>
        <p:grpSp>
          <p:nvGrpSpPr>
            <p:cNvPr id="14" name="Group 14"/>
            <p:cNvGrpSpPr/>
            <p:nvPr/>
          </p:nvGrpSpPr>
          <p:grpSpPr>
            <a:xfrm>
              <a:off x="0" y="5194286"/>
              <a:ext cx="9549193" cy="1402551"/>
              <a:chOff x="0" y="0"/>
              <a:chExt cx="7531300" cy="1106170"/>
            </a:xfrm>
          </p:grpSpPr>
          <p:sp>
            <p:nvSpPr>
              <p:cNvPr id="15" name="Freeform 15"/>
              <p:cNvSpPr/>
              <p:nvPr/>
            </p:nvSpPr>
            <p:spPr>
              <a:xfrm>
                <a:off x="0" y="0"/>
                <a:ext cx="7532571" cy="1106170"/>
              </a:xfrm>
              <a:custGeom>
                <a:avLst/>
                <a:gdLst/>
                <a:ahLst/>
                <a:cxnLst/>
                <a:rect l="l" t="t" r="r" b="b"/>
                <a:pathLst>
                  <a:path w="7532571" h="1106170">
                    <a:moveTo>
                      <a:pt x="6978850" y="1106170"/>
                    </a:moveTo>
                    <a:lnTo>
                      <a:pt x="553720" y="1106170"/>
                    </a:lnTo>
                    <a:cubicBezTo>
                      <a:pt x="247650" y="1106170"/>
                      <a:pt x="0" y="858520"/>
                      <a:pt x="0" y="553720"/>
                    </a:cubicBezTo>
                    <a:cubicBezTo>
                      <a:pt x="0" y="247650"/>
                      <a:pt x="247650" y="0"/>
                      <a:pt x="553720" y="0"/>
                    </a:cubicBezTo>
                    <a:lnTo>
                      <a:pt x="6978850" y="0"/>
                    </a:lnTo>
                    <a:cubicBezTo>
                      <a:pt x="7284920" y="0"/>
                      <a:pt x="7532570" y="247650"/>
                      <a:pt x="7532570" y="553720"/>
                    </a:cubicBezTo>
                    <a:cubicBezTo>
                      <a:pt x="7531300" y="858520"/>
                      <a:pt x="7283650" y="1106170"/>
                      <a:pt x="6978850" y="1106170"/>
                    </a:cubicBezTo>
                    <a:close/>
                  </a:path>
                </a:pathLst>
              </a:custGeom>
              <a:solidFill>
                <a:srgbClr val="171717"/>
              </a:solidFill>
            </p:spPr>
            <p:txBody>
              <a:bodyPr/>
              <a:lstStyle/>
              <a:p>
                <a:endParaRPr lang="tr-TR"/>
              </a:p>
            </p:txBody>
          </p:sp>
        </p:grpSp>
        <p:sp>
          <p:nvSpPr>
            <p:cNvPr id="16" name="TextBox 16"/>
            <p:cNvSpPr txBox="1"/>
            <p:nvPr/>
          </p:nvSpPr>
          <p:spPr>
            <a:xfrm>
              <a:off x="721408" y="5751713"/>
              <a:ext cx="8106378" cy="557530"/>
            </a:xfrm>
            <a:prstGeom prst="rect">
              <a:avLst/>
            </a:prstGeom>
          </p:spPr>
          <p:txBody>
            <a:bodyPr lIns="0" tIns="0" rIns="0" bIns="0" rtlCol="0" anchor="t">
              <a:spAutoFit/>
            </a:bodyPr>
            <a:lstStyle/>
            <a:p>
              <a:pPr algn="l">
                <a:lnSpc>
                  <a:spcPts val="3465"/>
                </a:lnSpc>
              </a:pPr>
              <a:r>
                <a:rPr lang="en-US" sz="2475" b="1">
                  <a:solidFill>
                    <a:srgbClr val="FFFFFF"/>
                  </a:solidFill>
                  <a:latin typeface="Barlow Medium"/>
                  <a:ea typeface="Barlow Medium"/>
                  <a:cs typeface="Barlow Medium"/>
                  <a:sym typeface="Barlow Medium"/>
                </a:rPr>
                <a:t>OĞUZHAN KELEŞ    30928</a:t>
              </a:r>
            </a:p>
          </p:txBody>
        </p:sp>
      </p:grpSp>
      <p:sp>
        <p:nvSpPr>
          <p:cNvPr id="17" name="Freeform 17"/>
          <p:cNvSpPr/>
          <p:nvPr/>
        </p:nvSpPr>
        <p:spPr>
          <a:xfrm>
            <a:off x="9917192" y="1923473"/>
            <a:ext cx="7008871" cy="7008871"/>
          </a:xfrm>
          <a:custGeom>
            <a:avLst/>
            <a:gdLst/>
            <a:ahLst/>
            <a:cxnLst/>
            <a:rect l="l" t="t" r="r" b="b"/>
            <a:pathLst>
              <a:path w="7008871" h="7008871">
                <a:moveTo>
                  <a:pt x="0" y="0"/>
                </a:moveTo>
                <a:lnTo>
                  <a:pt x="7008870" y="0"/>
                </a:lnTo>
                <a:lnTo>
                  <a:pt x="7008870" y="7008871"/>
                </a:lnTo>
                <a:lnTo>
                  <a:pt x="0" y="7008871"/>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TextBox 2"/>
          <p:cNvSpPr txBox="1"/>
          <p:nvPr/>
        </p:nvSpPr>
        <p:spPr>
          <a:xfrm>
            <a:off x="6307385" y="656570"/>
            <a:ext cx="5673229" cy="858560"/>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IN CONCLUSION</a:t>
            </a:r>
          </a:p>
        </p:txBody>
      </p:sp>
      <p:sp>
        <p:nvSpPr>
          <p:cNvPr id="3" name="TextBox 3"/>
          <p:cNvSpPr txBox="1"/>
          <p:nvPr/>
        </p:nvSpPr>
        <p:spPr>
          <a:xfrm>
            <a:off x="-457200" y="2077982"/>
            <a:ext cx="7602785" cy="525785"/>
          </a:xfrm>
          <a:prstGeom prst="rect">
            <a:avLst/>
          </a:prstGeom>
        </p:spPr>
        <p:txBody>
          <a:bodyPr wrap="square" lIns="0" tIns="0" rIns="0" bIns="0" rtlCol="0" anchor="t">
            <a:spAutoFit/>
          </a:bodyPr>
          <a:lstStyle/>
          <a:p>
            <a:pPr marL="890940" lvl="1" indent="-445470" algn="ctr">
              <a:lnSpc>
                <a:spcPts val="4126"/>
              </a:lnSpc>
              <a:buFont typeface="Arial"/>
              <a:buChar char="•"/>
            </a:pPr>
            <a:r>
              <a:rPr lang="en-US" sz="4126" b="1" dirty="0">
                <a:solidFill>
                  <a:srgbClr val="000000"/>
                </a:solidFill>
                <a:latin typeface="Barlow Bold"/>
                <a:ea typeface="Barlow Bold"/>
                <a:cs typeface="Barlow Bold"/>
                <a:sym typeface="Barlow Bold"/>
              </a:rPr>
              <a:t>COVID-19 and Earthquake</a:t>
            </a:r>
          </a:p>
        </p:txBody>
      </p:sp>
      <p:sp>
        <p:nvSpPr>
          <p:cNvPr id="4" name="TextBox 4"/>
          <p:cNvSpPr txBox="1"/>
          <p:nvPr/>
        </p:nvSpPr>
        <p:spPr>
          <a:xfrm>
            <a:off x="473066" y="3183004"/>
            <a:ext cx="17462531" cy="1315847"/>
          </a:xfrm>
          <a:prstGeom prst="rect">
            <a:avLst/>
          </a:prstGeom>
        </p:spPr>
        <p:txBody>
          <a:bodyPr wrap="square" lIns="0" tIns="0" rIns="0" bIns="0" rtlCol="0" anchor="t">
            <a:spAutoFit/>
          </a:bodyPr>
          <a:lstStyle/>
          <a:p>
            <a:pPr>
              <a:lnSpc>
                <a:spcPts val="3429"/>
              </a:lnSpc>
              <a:spcBef>
                <a:spcPct val="0"/>
              </a:spcBef>
            </a:pPr>
            <a:r>
              <a:rPr lang="tr-TR" sz="3429" dirty="0">
                <a:solidFill>
                  <a:srgbClr val="000000"/>
                </a:solidFill>
                <a:latin typeface="Barlow"/>
                <a:ea typeface="Barlow"/>
                <a:cs typeface="Barlow"/>
                <a:sym typeface="Barlow"/>
              </a:rPr>
              <a:t>	</a:t>
            </a:r>
            <a:r>
              <a:rPr lang="en-US" sz="3429" dirty="0">
                <a:solidFill>
                  <a:srgbClr val="000000"/>
                </a:solidFill>
                <a:latin typeface="Barlow"/>
                <a:ea typeface="Barlow"/>
                <a:cs typeface="Barlow"/>
                <a:sym typeface="Barlow"/>
              </a:rPr>
              <a:t>I </a:t>
            </a:r>
            <a:r>
              <a:rPr lang="en-US" sz="3429" b="1" dirty="0">
                <a:solidFill>
                  <a:srgbClr val="000000"/>
                </a:solidFill>
                <a:latin typeface="Barlow Bold"/>
                <a:ea typeface="Barlow Bold"/>
                <a:cs typeface="Barlow Bold"/>
                <a:sym typeface="Barlow Bold"/>
              </a:rPr>
              <a:t>rejected</a:t>
            </a:r>
            <a:r>
              <a:rPr lang="en-US" sz="3429" dirty="0">
                <a:solidFill>
                  <a:srgbClr val="000000"/>
                </a:solidFill>
                <a:latin typeface="Barlow"/>
                <a:ea typeface="Barlow"/>
                <a:cs typeface="Barlow"/>
                <a:sym typeface="Barlow"/>
              </a:rPr>
              <a:t> the null hypothesis for the COVID-19, Earthquake and some final exam periods.</a:t>
            </a:r>
            <a:r>
              <a:rPr lang="tr-TR" sz="3429" dirty="0">
                <a:solidFill>
                  <a:srgbClr val="000000"/>
                </a:solidFill>
                <a:latin typeface="Barlow"/>
                <a:ea typeface="Barlow"/>
                <a:cs typeface="Barlow"/>
                <a:sym typeface="Barlow"/>
              </a:rPr>
              <a:t> </a:t>
            </a:r>
            <a:r>
              <a:rPr lang="en-US" sz="3429" dirty="0">
                <a:solidFill>
                  <a:srgbClr val="000000"/>
                </a:solidFill>
                <a:latin typeface="Barlow"/>
                <a:ea typeface="Barlow"/>
                <a:cs typeface="Barlow"/>
                <a:sym typeface="Barlow"/>
              </a:rPr>
              <a:t>These periods had a statistically significant negative impact on my daily physical activity, as indicated by the p-values.</a:t>
            </a:r>
          </a:p>
        </p:txBody>
      </p:sp>
      <p:sp>
        <p:nvSpPr>
          <p:cNvPr id="5" name="TextBox 5"/>
          <p:cNvSpPr txBox="1"/>
          <p:nvPr/>
        </p:nvSpPr>
        <p:spPr>
          <a:xfrm>
            <a:off x="-609600" y="5311714"/>
            <a:ext cx="6096000" cy="525785"/>
          </a:xfrm>
          <a:prstGeom prst="rect">
            <a:avLst/>
          </a:prstGeom>
        </p:spPr>
        <p:txBody>
          <a:bodyPr wrap="square" lIns="0" tIns="0" rIns="0" bIns="0" rtlCol="0" anchor="t">
            <a:spAutoFit/>
          </a:bodyPr>
          <a:lstStyle/>
          <a:p>
            <a:pPr marL="891668" lvl="1" indent="-445834" algn="ctr">
              <a:lnSpc>
                <a:spcPts val="4130"/>
              </a:lnSpc>
              <a:buFont typeface="Arial"/>
              <a:buChar char="•"/>
            </a:pPr>
            <a:r>
              <a:rPr lang="en-US" sz="4130" b="1" dirty="0">
                <a:solidFill>
                  <a:srgbClr val="000000"/>
                </a:solidFill>
                <a:latin typeface="Barlow Bold"/>
                <a:ea typeface="Barlow Bold"/>
                <a:cs typeface="Barlow Bold"/>
                <a:sym typeface="Barlow Bold"/>
              </a:rPr>
              <a:t>Final Exam Weeks</a:t>
            </a:r>
          </a:p>
        </p:txBody>
      </p:sp>
      <p:sp>
        <p:nvSpPr>
          <p:cNvPr id="6" name="TextBox 6"/>
          <p:cNvSpPr txBox="1"/>
          <p:nvPr/>
        </p:nvSpPr>
        <p:spPr>
          <a:xfrm>
            <a:off x="473066" y="6286500"/>
            <a:ext cx="17341865" cy="1315847"/>
          </a:xfrm>
          <a:prstGeom prst="rect">
            <a:avLst/>
          </a:prstGeom>
        </p:spPr>
        <p:txBody>
          <a:bodyPr wrap="square" lIns="0" tIns="0" rIns="0" bIns="0" rtlCol="0" anchor="t">
            <a:spAutoFit/>
          </a:bodyPr>
          <a:lstStyle/>
          <a:p>
            <a:pPr>
              <a:lnSpc>
                <a:spcPts val="3429"/>
              </a:lnSpc>
              <a:spcBef>
                <a:spcPct val="0"/>
              </a:spcBef>
            </a:pPr>
            <a:r>
              <a:rPr lang="tr-TR" sz="3429" dirty="0">
                <a:solidFill>
                  <a:srgbClr val="000000"/>
                </a:solidFill>
                <a:latin typeface="Barlow"/>
                <a:ea typeface="Barlow"/>
                <a:cs typeface="Barlow"/>
                <a:sym typeface="Barlow"/>
              </a:rPr>
              <a:t>	</a:t>
            </a:r>
            <a:r>
              <a:rPr lang="en-US" sz="3429" dirty="0">
                <a:solidFill>
                  <a:srgbClr val="000000"/>
                </a:solidFill>
                <a:latin typeface="Barlow"/>
                <a:ea typeface="Barlow"/>
                <a:cs typeface="Barlow"/>
                <a:sym typeface="Barlow"/>
              </a:rPr>
              <a:t>I </a:t>
            </a:r>
            <a:r>
              <a:rPr lang="en-US" sz="3429" b="1" dirty="0">
                <a:solidFill>
                  <a:srgbClr val="000000"/>
                </a:solidFill>
                <a:latin typeface="Barlow Bold"/>
                <a:ea typeface="Barlow Bold"/>
                <a:cs typeface="Barlow Bold"/>
                <a:sym typeface="Barlow Bold"/>
              </a:rPr>
              <a:t>failed to reject</a:t>
            </a:r>
            <a:r>
              <a:rPr lang="en-US" sz="3429" dirty="0">
                <a:solidFill>
                  <a:srgbClr val="000000"/>
                </a:solidFill>
                <a:latin typeface="Barlow"/>
                <a:ea typeface="Barlow"/>
                <a:cs typeface="Barlow"/>
                <a:sym typeface="Barlow"/>
              </a:rPr>
              <a:t> the null hypothesis for final exam  week 4 and 5 . These periods did not show any statistically significant negative impact on my daily physical activity, as indicated by their respective p-values.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0" y="1570610"/>
            <a:ext cx="18288000" cy="5440680"/>
          </a:xfrm>
          <a:custGeom>
            <a:avLst/>
            <a:gdLst/>
            <a:ahLst/>
            <a:cxnLst/>
            <a:rect l="l" t="t" r="r" b="b"/>
            <a:pathLst>
              <a:path w="18288000" h="5440680">
                <a:moveTo>
                  <a:pt x="0" y="0"/>
                </a:moveTo>
                <a:lnTo>
                  <a:pt x="18288000" y="0"/>
                </a:lnTo>
                <a:lnTo>
                  <a:pt x="18288000" y="5440680"/>
                </a:lnTo>
                <a:lnTo>
                  <a:pt x="0" y="544068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0" y="7630415"/>
            <a:ext cx="18288000" cy="2124117"/>
          </a:xfrm>
          <a:prstGeom prst="rect">
            <a:avLst/>
          </a:prstGeom>
        </p:spPr>
        <p:txBody>
          <a:bodyPr lIns="0" tIns="0" rIns="0" bIns="0" rtlCol="0" anchor="t">
            <a:spAutoFit/>
          </a:bodyPr>
          <a:lstStyle/>
          <a:p>
            <a:pPr algn="ctr">
              <a:lnSpc>
                <a:spcPts val="4126"/>
              </a:lnSpc>
              <a:spcBef>
                <a:spcPct val="0"/>
              </a:spcBef>
            </a:pPr>
            <a:r>
              <a:rPr lang="en-US" sz="4126">
                <a:solidFill>
                  <a:srgbClr val="000000"/>
                </a:solidFill>
                <a:latin typeface="Barlow"/>
                <a:ea typeface="Barlow"/>
                <a:cs typeface="Barlow"/>
                <a:sym typeface="Barlow"/>
              </a:rPr>
              <a:t>This set of charts analyzes monthly step data by removing outliers using Z-scores, excludes the COVID-19 period, and applies </a:t>
            </a:r>
            <a:r>
              <a:rPr lang="en-US" sz="4126" b="1">
                <a:solidFill>
                  <a:srgbClr val="000000"/>
                </a:solidFill>
                <a:latin typeface="Barlow Bold"/>
                <a:ea typeface="Barlow Bold"/>
                <a:cs typeface="Barlow Bold"/>
                <a:sym typeface="Barlow Bold"/>
              </a:rPr>
              <a:t>linear regression</a:t>
            </a:r>
            <a:r>
              <a:rPr lang="en-US" sz="4126">
                <a:solidFill>
                  <a:srgbClr val="000000"/>
                </a:solidFill>
                <a:latin typeface="Barlow"/>
                <a:ea typeface="Barlow"/>
                <a:cs typeface="Barlow"/>
                <a:sym typeface="Barlow"/>
              </a:rPr>
              <a:t> to predict 2025 step counts, visualizing actual vs. predicted values, confidence intervals, and historical trends.</a:t>
            </a:r>
          </a:p>
        </p:txBody>
      </p:sp>
      <p:sp>
        <p:nvSpPr>
          <p:cNvPr id="4" name="TextBox 4"/>
          <p:cNvSpPr txBox="1"/>
          <p:nvPr/>
        </p:nvSpPr>
        <p:spPr>
          <a:xfrm>
            <a:off x="634463" y="170140"/>
            <a:ext cx="17019073" cy="858560"/>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Prediction About  The Future With ML Models</a:t>
            </a:r>
          </a:p>
        </p:txBody>
      </p:sp>
      <p:sp>
        <p:nvSpPr>
          <p:cNvPr id="5" name="TextBox 5"/>
          <p:cNvSpPr txBox="1"/>
          <p:nvPr/>
        </p:nvSpPr>
        <p:spPr>
          <a:xfrm>
            <a:off x="634463" y="6811265"/>
            <a:ext cx="5551388" cy="200025"/>
          </a:xfrm>
          <a:prstGeom prst="rect">
            <a:avLst/>
          </a:prstGeom>
        </p:spPr>
        <p:txBody>
          <a:bodyPr lIns="0" tIns="0" rIns="0" bIns="0" rtlCol="0" anchor="t">
            <a:spAutoFit/>
          </a:bodyPr>
          <a:lstStyle/>
          <a:p>
            <a:pPr algn="ctr">
              <a:lnSpc>
                <a:spcPts val="1500"/>
              </a:lnSpc>
              <a:spcBef>
                <a:spcPct val="0"/>
              </a:spcBef>
            </a:pPr>
            <a:r>
              <a:rPr lang="en-US" sz="1500">
                <a:solidFill>
                  <a:srgbClr val="000000"/>
                </a:solidFill>
                <a:latin typeface="Barlow"/>
                <a:ea typeface="Barlow"/>
                <a:cs typeface="Barlow"/>
                <a:sym typeface="Barlow"/>
              </a:rPr>
              <a:t>Model Performance on Training Data: MSE = 1530159014.42, R² = 0.12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0" y="1513594"/>
            <a:ext cx="18288000" cy="5440680"/>
          </a:xfrm>
          <a:custGeom>
            <a:avLst/>
            <a:gdLst/>
            <a:ahLst/>
            <a:cxnLst/>
            <a:rect l="l" t="t" r="r" b="b"/>
            <a:pathLst>
              <a:path w="18288000" h="5440680">
                <a:moveTo>
                  <a:pt x="0" y="0"/>
                </a:moveTo>
                <a:lnTo>
                  <a:pt x="18288000" y="0"/>
                </a:lnTo>
                <a:lnTo>
                  <a:pt x="18288000" y="5440680"/>
                </a:lnTo>
                <a:lnTo>
                  <a:pt x="0" y="544068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34463" y="170140"/>
            <a:ext cx="17019073" cy="858560"/>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Prediction About  The Future With ML Models</a:t>
            </a:r>
          </a:p>
        </p:txBody>
      </p:sp>
      <p:sp>
        <p:nvSpPr>
          <p:cNvPr id="4" name="TextBox 4"/>
          <p:cNvSpPr txBox="1"/>
          <p:nvPr/>
        </p:nvSpPr>
        <p:spPr>
          <a:xfrm>
            <a:off x="0" y="7516249"/>
            <a:ext cx="18288000" cy="2124117"/>
          </a:xfrm>
          <a:prstGeom prst="rect">
            <a:avLst/>
          </a:prstGeom>
        </p:spPr>
        <p:txBody>
          <a:bodyPr lIns="0" tIns="0" rIns="0" bIns="0" rtlCol="0" anchor="t">
            <a:spAutoFit/>
          </a:bodyPr>
          <a:lstStyle/>
          <a:p>
            <a:pPr algn="ctr">
              <a:lnSpc>
                <a:spcPts val="4126"/>
              </a:lnSpc>
              <a:spcBef>
                <a:spcPct val="0"/>
              </a:spcBef>
            </a:pPr>
            <a:r>
              <a:rPr lang="en-US" sz="4126">
                <a:solidFill>
                  <a:srgbClr val="000000"/>
                </a:solidFill>
                <a:latin typeface="Barlow"/>
                <a:ea typeface="Barlow"/>
                <a:cs typeface="Barlow"/>
                <a:sym typeface="Barlow"/>
              </a:rPr>
              <a:t>This set of charts analyzes step data using the </a:t>
            </a:r>
            <a:r>
              <a:rPr lang="en-US" sz="4126" b="1">
                <a:solidFill>
                  <a:srgbClr val="000000"/>
                </a:solidFill>
                <a:latin typeface="Barlow Bold"/>
                <a:ea typeface="Barlow Bold"/>
                <a:cs typeface="Barlow Bold"/>
                <a:sym typeface="Barlow Bold"/>
              </a:rPr>
              <a:t>Random Forest method</a:t>
            </a:r>
            <a:r>
              <a:rPr lang="en-US" sz="4126">
                <a:solidFill>
                  <a:srgbClr val="000000"/>
                </a:solidFill>
                <a:latin typeface="Barlow"/>
                <a:ea typeface="Barlow"/>
                <a:cs typeface="Barlow"/>
                <a:sym typeface="Barlow"/>
              </a:rPr>
              <a:t>, providing predictions for 2025 alongside a confidence interval, while comparing actual and predicted values and showcasing historical monthly trends to highlight seasonal variations in activity levels.</a:t>
            </a:r>
          </a:p>
        </p:txBody>
      </p:sp>
      <p:sp>
        <p:nvSpPr>
          <p:cNvPr id="5" name="TextBox 5"/>
          <p:cNvSpPr txBox="1"/>
          <p:nvPr/>
        </p:nvSpPr>
        <p:spPr>
          <a:xfrm>
            <a:off x="649793" y="6754249"/>
            <a:ext cx="5520730" cy="200025"/>
          </a:xfrm>
          <a:prstGeom prst="rect">
            <a:avLst/>
          </a:prstGeom>
        </p:spPr>
        <p:txBody>
          <a:bodyPr lIns="0" tIns="0" rIns="0" bIns="0" rtlCol="0" anchor="t">
            <a:spAutoFit/>
          </a:bodyPr>
          <a:lstStyle/>
          <a:p>
            <a:pPr algn="ctr">
              <a:lnSpc>
                <a:spcPts val="1500"/>
              </a:lnSpc>
              <a:spcBef>
                <a:spcPct val="0"/>
              </a:spcBef>
            </a:pPr>
            <a:r>
              <a:rPr lang="en-US" sz="1500">
                <a:solidFill>
                  <a:srgbClr val="000000"/>
                </a:solidFill>
                <a:latin typeface="Barlow"/>
                <a:ea typeface="Barlow"/>
                <a:cs typeface="Barlow"/>
                <a:sym typeface="Barlow"/>
              </a:rPr>
              <a:t>Model Performance on Training Data: MSE = 192345397.23, R² = 0.89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167432" y="2679589"/>
            <a:ext cx="8264691" cy="4927822"/>
          </a:xfrm>
          <a:custGeom>
            <a:avLst/>
            <a:gdLst/>
            <a:ahLst/>
            <a:cxnLst/>
            <a:rect l="l" t="t" r="r" b="b"/>
            <a:pathLst>
              <a:path w="8264691" h="4927822">
                <a:moveTo>
                  <a:pt x="0" y="0"/>
                </a:moveTo>
                <a:lnTo>
                  <a:pt x="8264691" y="0"/>
                </a:lnTo>
                <a:lnTo>
                  <a:pt x="8264691" y="4927822"/>
                </a:lnTo>
                <a:lnTo>
                  <a:pt x="0" y="4927822"/>
                </a:lnTo>
                <a:lnTo>
                  <a:pt x="0" y="0"/>
                </a:lnTo>
                <a:close/>
              </a:path>
            </a:pathLst>
          </a:custGeom>
          <a:blipFill>
            <a:blip r:embed="rId2"/>
            <a:stretch>
              <a:fillRect/>
            </a:stretch>
          </a:blipFill>
        </p:spPr>
        <p:txBody>
          <a:bodyPr/>
          <a:lstStyle/>
          <a:p>
            <a:endParaRPr lang="tr-TR"/>
          </a:p>
        </p:txBody>
      </p:sp>
      <p:sp>
        <p:nvSpPr>
          <p:cNvPr id="3" name="Freeform 3"/>
          <p:cNvSpPr/>
          <p:nvPr/>
        </p:nvSpPr>
        <p:spPr>
          <a:xfrm>
            <a:off x="8694860" y="2804746"/>
            <a:ext cx="9425709" cy="4677508"/>
          </a:xfrm>
          <a:custGeom>
            <a:avLst/>
            <a:gdLst/>
            <a:ahLst/>
            <a:cxnLst/>
            <a:rect l="l" t="t" r="r" b="b"/>
            <a:pathLst>
              <a:path w="9425709" h="4677508">
                <a:moveTo>
                  <a:pt x="0" y="0"/>
                </a:moveTo>
                <a:lnTo>
                  <a:pt x="9425708" y="0"/>
                </a:lnTo>
                <a:lnTo>
                  <a:pt x="9425708" y="4677508"/>
                </a:lnTo>
                <a:lnTo>
                  <a:pt x="0" y="4677508"/>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1482072" y="493457"/>
            <a:ext cx="15323855" cy="1668185"/>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A Comparative Analysis of Predicted and Actual Data for Final Exam Week</a:t>
            </a:r>
          </a:p>
        </p:txBody>
      </p:sp>
      <p:sp>
        <p:nvSpPr>
          <p:cNvPr id="5" name="TextBox 5"/>
          <p:cNvSpPr txBox="1"/>
          <p:nvPr/>
        </p:nvSpPr>
        <p:spPr>
          <a:xfrm>
            <a:off x="1028700" y="8178911"/>
            <a:ext cx="15390673" cy="1543812"/>
          </a:xfrm>
          <a:prstGeom prst="rect">
            <a:avLst/>
          </a:prstGeom>
        </p:spPr>
        <p:txBody>
          <a:bodyPr lIns="0" tIns="0" rIns="0" bIns="0" rtlCol="0" anchor="t">
            <a:spAutoFit/>
          </a:bodyPr>
          <a:lstStyle/>
          <a:p>
            <a:pPr algn="ctr">
              <a:lnSpc>
                <a:spcPts val="3029"/>
              </a:lnSpc>
              <a:spcBef>
                <a:spcPct val="0"/>
              </a:spcBef>
            </a:pPr>
            <a:r>
              <a:rPr lang="en-US" sz="3029">
                <a:solidFill>
                  <a:srgbClr val="000000"/>
                </a:solidFill>
                <a:latin typeface="Barlow"/>
                <a:ea typeface="Barlow"/>
                <a:cs typeface="Barlow"/>
                <a:sym typeface="Barlow"/>
              </a:rPr>
              <a:t>Compared to the predictions, I was actually more active at the beginning of the week, with my step count being higher on January 2 and 3 than what was predicted. As the week went on, the predicted steps continued to decrease, but my actual step count on January 6 was much lower than predicted, showing a bigger drop than expected.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TextBox 2"/>
          <p:cNvSpPr txBox="1"/>
          <p:nvPr/>
        </p:nvSpPr>
        <p:spPr>
          <a:xfrm>
            <a:off x="0" y="1541206"/>
            <a:ext cx="18288000" cy="8261626"/>
          </a:xfrm>
          <a:prstGeom prst="rect">
            <a:avLst/>
          </a:prstGeom>
        </p:spPr>
        <p:txBody>
          <a:bodyPr lIns="0" tIns="0" rIns="0" bIns="0" rtlCol="0" anchor="t">
            <a:spAutoFit/>
          </a:bodyPr>
          <a:lstStyle/>
          <a:p>
            <a:pPr marL="828262" lvl="1" indent="-414131" algn="ctr">
              <a:lnSpc>
                <a:spcPts val="3836"/>
              </a:lnSpc>
              <a:buFont typeface="Arial"/>
              <a:buChar char="•"/>
            </a:pPr>
            <a:r>
              <a:rPr lang="en-US" sz="3836">
                <a:solidFill>
                  <a:srgbClr val="000000"/>
                </a:solidFill>
                <a:latin typeface="Barlow"/>
                <a:ea typeface="Barlow"/>
                <a:cs typeface="Barlow"/>
                <a:sym typeface="Barlow"/>
              </a:rPr>
              <a:t>From the analysis of my physical activity patterns, I can draw several key insights. The COVID-19 pandemic, similar to the null hypothesis testing, had a notable negative impact on my daily physical activity, confirming that external factors significantly altered my routine. Additionally, my activity levels follow a clear seasonal pattern, with reduced movement during the winter months and an increase in the warmer summer months. I must consider this when planning my activity goals, especially during colder periods.</a:t>
            </a:r>
          </a:p>
          <a:p>
            <a:pPr algn="ctr">
              <a:lnSpc>
                <a:spcPts val="3836"/>
              </a:lnSpc>
            </a:pPr>
            <a:endParaRPr lang="en-US" sz="3836">
              <a:solidFill>
                <a:srgbClr val="000000"/>
              </a:solidFill>
              <a:latin typeface="Barlow"/>
              <a:ea typeface="Barlow"/>
              <a:cs typeface="Barlow"/>
              <a:sym typeface="Barlow"/>
            </a:endParaRPr>
          </a:p>
          <a:p>
            <a:pPr algn="ctr">
              <a:lnSpc>
                <a:spcPts val="3836"/>
              </a:lnSpc>
            </a:pPr>
            <a:endParaRPr lang="en-US" sz="3836">
              <a:solidFill>
                <a:srgbClr val="000000"/>
              </a:solidFill>
              <a:latin typeface="Barlow"/>
              <a:ea typeface="Barlow"/>
              <a:cs typeface="Barlow"/>
              <a:sym typeface="Barlow"/>
            </a:endParaRPr>
          </a:p>
          <a:p>
            <a:pPr marL="828262" lvl="1" indent="-414131" algn="ctr">
              <a:lnSpc>
                <a:spcPts val="3836"/>
              </a:lnSpc>
              <a:buFont typeface="Arial"/>
              <a:buChar char="•"/>
            </a:pPr>
            <a:r>
              <a:rPr lang="en-US" sz="3836">
                <a:solidFill>
                  <a:srgbClr val="000000"/>
                </a:solidFill>
                <a:latin typeface="Barlow"/>
                <a:ea typeface="Barlow"/>
                <a:cs typeface="Barlow"/>
                <a:sym typeface="Barlow"/>
              </a:rPr>
              <a:t>Reflecting on the final exam weeks, although my activity didn't show a statistically significant drop as expected, it is clear that during stressful times, such as exams, my physical activity may still decline, even without an evident drastic impact. This shows the importance of maintaining regular exercise routines to avoid disruptions during stressful periods. Going forward, I will need to be more mindful of these trends and plan my physical activities to ensure consistency, regardless of the season or external factors like exams or stressful events.</a:t>
            </a:r>
          </a:p>
          <a:p>
            <a:pPr algn="ctr">
              <a:lnSpc>
                <a:spcPts val="3836"/>
              </a:lnSpc>
              <a:spcBef>
                <a:spcPct val="0"/>
              </a:spcBef>
            </a:pPr>
            <a:endParaRPr lang="en-US" sz="3836">
              <a:solidFill>
                <a:srgbClr val="000000"/>
              </a:solidFill>
              <a:latin typeface="Barlow"/>
              <a:ea typeface="Barlow"/>
              <a:cs typeface="Barlow"/>
              <a:sym typeface="Barlow"/>
            </a:endParaRPr>
          </a:p>
        </p:txBody>
      </p:sp>
      <p:sp>
        <p:nvSpPr>
          <p:cNvPr id="3" name="TextBox 3"/>
          <p:cNvSpPr txBox="1"/>
          <p:nvPr/>
        </p:nvSpPr>
        <p:spPr>
          <a:xfrm>
            <a:off x="814248" y="170140"/>
            <a:ext cx="16659504" cy="858560"/>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Final Insights and Learnings from My Data 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3346526" y="3187103"/>
            <a:ext cx="5156941" cy="5167053"/>
          </a:xfrm>
          <a:custGeom>
            <a:avLst/>
            <a:gdLst/>
            <a:ahLst/>
            <a:cxnLst/>
            <a:rect l="l" t="t" r="r" b="b"/>
            <a:pathLst>
              <a:path w="5156941" h="5167053">
                <a:moveTo>
                  <a:pt x="0" y="0"/>
                </a:moveTo>
                <a:lnTo>
                  <a:pt x="5156941" y="0"/>
                </a:lnTo>
                <a:lnTo>
                  <a:pt x="5156941" y="5167053"/>
                </a:lnTo>
                <a:lnTo>
                  <a:pt x="0" y="516705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484392" y="1171575"/>
            <a:ext cx="5319217" cy="2015528"/>
          </a:xfrm>
          <a:prstGeom prst="rect">
            <a:avLst/>
          </a:prstGeom>
        </p:spPr>
        <p:txBody>
          <a:bodyPr lIns="0" tIns="0" rIns="0" bIns="0" rtlCol="0" anchor="t">
            <a:spAutoFit/>
          </a:bodyPr>
          <a:lstStyle/>
          <a:p>
            <a:pPr algn="ctr">
              <a:lnSpc>
                <a:spcPts val="7726"/>
              </a:lnSpc>
              <a:spcBef>
                <a:spcPct val="0"/>
              </a:spcBef>
            </a:pPr>
            <a:r>
              <a:rPr lang="en-US" sz="7726" b="1">
                <a:solidFill>
                  <a:srgbClr val="000000"/>
                </a:solidFill>
                <a:latin typeface="Barlow Bold"/>
                <a:ea typeface="Barlow Bold"/>
                <a:cs typeface="Barlow Bold"/>
                <a:sym typeface="Barlow Bold"/>
              </a:rPr>
              <a:t>MY DATA SET</a:t>
            </a:r>
          </a:p>
        </p:txBody>
      </p:sp>
      <p:sp>
        <p:nvSpPr>
          <p:cNvPr id="4" name="TextBox 4"/>
          <p:cNvSpPr txBox="1"/>
          <p:nvPr/>
        </p:nvSpPr>
        <p:spPr>
          <a:xfrm>
            <a:off x="9411071" y="5398500"/>
            <a:ext cx="4622800" cy="858560"/>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Apple Health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297051" y="2173537"/>
            <a:ext cx="12978584" cy="7738481"/>
          </a:xfrm>
          <a:custGeom>
            <a:avLst/>
            <a:gdLst/>
            <a:ahLst/>
            <a:cxnLst/>
            <a:rect l="l" t="t" r="r" b="b"/>
            <a:pathLst>
              <a:path w="12978584" h="7738481">
                <a:moveTo>
                  <a:pt x="0" y="0"/>
                </a:moveTo>
                <a:lnTo>
                  <a:pt x="12978584" y="0"/>
                </a:lnTo>
                <a:lnTo>
                  <a:pt x="12978584" y="7738480"/>
                </a:lnTo>
                <a:lnTo>
                  <a:pt x="0" y="773848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2013467" y="251757"/>
            <a:ext cx="14261066" cy="1668185"/>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Insight into My Yearly Physical Activity Patterns</a:t>
            </a:r>
          </a:p>
        </p:txBody>
      </p:sp>
      <p:sp>
        <p:nvSpPr>
          <p:cNvPr id="4" name="TextBox 4"/>
          <p:cNvSpPr txBox="1"/>
          <p:nvPr/>
        </p:nvSpPr>
        <p:spPr>
          <a:xfrm>
            <a:off x="13513108" y="3270303"/>
            <a:ext cx="4495310" cy="5602097"/>
          </a:xfrm>
          <a:prstGeom prst="rect">
            <a:avLst/>
          </a:prstGeom>
        </p:spPr>
        <p:txBody>
          <a:bodyPr lIns="0" tIns="0" rIns="0" bIns="0" rtlCol="0" anchor="t">
            <a:spAutoFit/>
          </a:bodyPr>
          <a:lstStyle/>
          <a:p>
            <a:pPr marL="740536" lvl="1" indent="-370268" algn="ctr">
              <a:lnSpc>
                <a:spcPts val="3429"/>
              </a:lnSpc>
              <a:buFont typeface="Arial"/>
              <a:buChar char="•"/>
            </a:pPr>
            <a:r>
              <a:rPr lang="en-US" sz="3429">
                <a:solidFill>
                  <a:srgbClr val="000000"/>
                </a:solidFill>
                <a:latin typeface="Barlow"/>
                <a:ea typeface="Barlow"/>
                <a:cs typeface="Barlow"/>
                <a:sym typeface="Barlow"/>
              </a:rPr>
              <a:t>The chart shows a gradual increase in average yearly step counts from 2018 to 2024, with a noticeable dip in 2020 likely due to external factors, suggesting an overall upward trend in physical activity levels over the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222872" y="2812252"/>
            <a:ext cx="13715974" cy="6992884"/>
          </a:xfrm>
          <a:custGeom>
            <a:avLst/>
            <a:gdLst/>
            <a:ahLst/>
            <a:cxnLst/>
            <a:rect l="l" t="t" r="r" b="b"/>
            <a:pathLst>
              <a:path w="13715974" h="6992884">
                <a:moveTo>
                  <a:pt x="0" y="0"/>
                </a:moveTo>
                <a:lnTo>
                  <a:pt x="13715974" y="0"/>
                </a:lnTo>
                <a:lnTo>
                  <a:pt x="13715974" y="6992883"/>
                </a:lnTo>
                <a:lnTo>
                  <a:pt x="0" y="6992883"/>
                </a:lnTo>
                <a:lnTo>
                  <a:pt x="0" y="0"/>
                </a:lnTo>
                <a:close/>
              </a:path>
            </a:pathLst>
          </a:custGeom>
          <a:blipFill>
            <a:blip r:embed="rId2"/>
            <a:stretch>
              <a:fillRect r="-2737"/>
            </a:stretch>
          </a:blipFill>
        </p:spPr>
        <p:txBody>
          <a:bodyPr/>
          <a:lstStyle/>
          <a:p>
            <a:endParaRPr lang="tr-TR"/>
          </a:p>
        </p:txBody>
      </p:sp>
      <p:sp>
        <p:nvSpPr>
          <p:cNvPr id="3" name="TextBox 3"/>
          <p:cNvSpPr txBox="1"/>
          <p:nvPr/>
        </p:nvSpPr>
        <p:spPr>
          <a:xfrm>
            <a:off x="2013467" y="251757"/>
            <a:ext cx="14261066" cy="1668185"/>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Insight into My Mothly Physical Activity Patterns</a:t>
            </a:r>
          </a:p>
        </p:txBody>
      </p:sp>
      <p:sp>
        <p:nvSpPr>
          <p:cNvPr id="4" name="TextBox 4"/>
          <p:cNvSpPr txBox="1"/>
          <p:nvPr/>
        </p:nvSpPr>
        <p:spPr>
          <a:xfrm>
            <a:off x="13938846" y="4175091"/>
            <a:ext cx="4349154" cy="4210727"/>
          </a:xfrm>
          <a:prstGeom prst="rect">
            <a:avLst/>
          </a:prstGeom>
        </p:spPr>
        <p:txBody>
          <a:bodyPr lIns="0" tIns="0" rIns="0" bIns="0" rtlCol="0" anchor="t">
            <a:spAutoFit/>
          </a:bodyPr>
          <a:lstStyle/>
          <a:p>
            <a:pPr marL="653456" lvl="1" indent="-326728" algn="ctr">
              <a:lnSpc>
                <a:spcPts val="3026"/>
              </a:lnSpc>
              <a:buFont typeface="Arial"/>
              <a:buChar char="•"/>
            </a:pPr>
            <a:r>
              <a:rPr lang="en-US" sz="3026">
                <a:solidFill>
                  <a:srgbClr val="000000"/>
                </a:solidFill>
                <a:latin typeface="Barlow"/>
                <a:ea typeface="Barlow"/>
                <a:cs typeface="Barlow"/>
                <a:sym typeface="Barlow"/>
              </a:rPr>
              <a:t>The chart suggests a seasonal trend in activity, with lower step counts during the winter months (January and December) and higher activity levels in the summer months, peaking in June and July.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344027" y="2504953"/>
            <a:ext cx="12732925" cy="7488299"/>
          </a:xfrm>
          <a:custGeom>
            <a:avLst/>
            <a:gdLst/>
            <a:ahLst/>
            <a:cxnLst/>
            <a:rect l="l" t="t" r="r" b="b"/>
            <a:pathLst>
              <a:path w="12732925" h="7488299">
                <a:moveTo>
                  <a:pt x="0" y="0"/>
                </a:moveTo>
                <a:lnTo>
                  <a:pt x="12732925" y="0"/>
                </a:lnTo>
                <a:lnTo>
                  <a:pt x="12732925" y="7488299"/>
                </a:lnTo>
                <a:lnTo>
                  <a:pt x="0" y="7488299"/>
                </a:lnTo>
                <a:lnTo>
                  <a:pt x="0" y="0"/>
                </a:lnTo>
                <a:close/>
              </a:path>
            </a:pathLst>
          </a:custGeom>
          <a:blipFill>
            <a:blip r:embed="rId2"/>
            <a:stretch>
              <a:fillRect t="-277" b="-1107"/>
            </a:stretch>
          </a:blipFill>
        </p:spPr>
        <p:txBody>
          <a:bodyPr/>
          <a:lstStyle/>
          <a:p>
            <a:endParaRPr lang="tr-TR"/>
          </a:p>
        </p:txBody>
      </p:sp>
      <p:sp>
        <p:nvSpPr>
          <p:cNvPr id="3" name="TextBox 3"/>
          <p:cNvSpPr txBox="1"/>
          <p:nvPr/>
        </p:nvSpPr>
        <p:spPr>
          <a:xfrm>
            <a:off x="561479" y="470182"/>
            <a:ext cx="17165042" cy="1668185"/>
          </a:xfrm>
          <a:prstGeom prst="rect">
            <a:avLst/>
          </a:prstGeom>
        </p:spPr>
        <p:txBody>
          <a:bodyPr lIns="0" tIns="0" rIns="0" bIns="0" rtlCol="0" anchor="t">
            <a:spAutoFit/>
          </a:bodyPr>
          <a:lstStyle/>
          <a:p>
            <a:pPr algn="ctr">
              <a:lnSpc>
                <a:spcPts val="6426"/>
              </a:lnSpc>
              <a:spcBef>
                <a:spcPct val="0"/>
              </a:spcBef>
            </a:pPr>
            <a:r>
              <a:rPr lang="en-US" sz="6426" b="1">
                <a:solidFill>
                  <a:srgbClr val="000000"/>
                </a:solidFill>
                <a:latin typeface="Barlow Bold"/>
                <a:ea typeface="Barlow Bold"/>
                <a:cs typeface="Barlow Bold"/>
                <a:sym typeface="Barlow Bold"/>
              </a:rPr>
              <a:t>Insight into My Weakly Physical Activity Patterns</a:t>
            </a:r>
          </a:p>
        </p:txBody>
      </p:sp>
      <p:sp>
        <p:nvSpPr>
          <p:cNvPr id="4" name="TextBox 4"/>
          <p:cNvSpPr txBox="1"/>
          <p:nvPr/>
        </p:nvSpPr>
        <p:spPr>
          <a:xfrm>
            <a:off x="13076952" y="4012836"/>
            <a:ext cx="4182348" cy="4591812"/>
          </a:xfrm>
          <a:prstGeom prst="rect">
            <a:avLst/>
          </a:prstGeom>
        </p:spPr>
        <p:txBody>
          <a:bodyPr lIns="0" tIns="0" rIns="0" bIns="0" rtlCol="0" anchor="t">
            <a:spAutoFit/>
          </a:bodyPr>
          <a:lstStyle/>
          <a:p>
            <a:pPr marL="654177" lvl="1" indent="-327088" algn="ctr">
              <a:lnSpc>
                <a:spcPts val="3029"/>
              </a:lnSpc>
              <a:buFont typeface="Arial"/>
              <a:buChar char="•"/>
            </a:pPr>
            <a:r>
              <a:rPr lang="en-US" sz="3029">
                <a:solidFill>
                  <a:srgbClr val="000000"/>
                </a:solidFill>
                <a:latin typeface="Barlow"/>
                <a:ea typeface="Barlow"/>
                <a:cs typeface="Barlow"/>
                <a:sym typeface="Barlow"/>
              </a:rPr>
              <a:t>The chart indicates a decline in step counts as the week progresses, with the highest activity on Tuesday and Thursday, and the lowest on Sunday, suggesting a more active routine on weekdays compared to weekends.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TextBox 2"/>
          <p:cNvSpPr txBox="1"/>
          <p:nvPr/>
        </p:nvSpPr>
        <p:spPr>
          <a:xfrm>
            <a:off x="6071790" y="1181100"/>
            <a:ext cx="6144419" cy="1070646"/>
          </a:xfrm>
          <a:prstGeom prst="rect">
            <a:avLst/>
          </a:prstGeom>
        </p:spPr>
        <p:txBody>
          <a:bodyPr lIns="0" tIns="0" rIns="0" bIns="0" rtlCol="0" anchor="t">
            <a:spAutoFit/>
          </a:bodyPr>
          <a:lstStyle/>
          <a:p>
            <a:pPr algn="ctr">
              <a:lnSpc>
                <a:spcPts val="8026"/>
              </a:lnSpc>
              <a:spcBef>
                <a:spcPct val="0"/>
              </a:spcBef>
            </a:pPr>
            <a:r>
              <a:rPr lang="en-US" sz="8026" b="1">
                <a:solidFill>
                  <a:srgbClr val="000000"/>
                </a:solidFill>
                <a:latin typeface="Barlow Bold"/>
                <a:ea typeface="Barlow Bold"/>
                <a:cs typeface="Barlow Bold"/>
                <a:sym typeface="Barlow Bold"/>
              </a:rPr>
              <a:t>HYPOTHESES</a:t>
            </a:r>
          </a:p>
        </p:txBody>
      </p:sp>
      <p:sp>
        <p:nvSpPr>
          <p:cNvPr id="3" name="TextBox 3"/>
          <p:cNvSpPr txBox="1"/>
          <p:nvPr/>
        </p:nvSpPr>
        <p:spPr>
          <a:xfrm>
            <a:off x="345095" y="3605295"/>
            <a:ext cx="17597809" cy="1428157"/>
          </a:xfrm>
          <a:prstGeom prst="rect">
            <a:avLst/>
          </a:prstGeom>
        </p:spPr>
        <p:txBody>
          <a:bodyPr lIns="0" tIns="0" rIns="0" bIns="0" rtlCol="0" anchor="t">
            <a:spAutoFit/>
          </a:bodyPr>
          <a:lstStyle/>
          <a:p>
            <a:pPr algn="ctr">
              <a:lnSpc>
                <a:spcPts val="3726"/>
              </a:lnSpc>
            </a:pPr>
            <a:r>
              <a:rPr lang="en-US" sz="3726" b="1">
                <a:solidFill>
                  <a:srgbClr val="000000"/>
                </a:solidFill>
                <a:latin typeface="Barlow Bold"/>
                <a:ea typeface="Barlow Bold"/>
                <a:cs typeface="Barlow Bold"/>
                <a:sym typeface="Barlow Bold"/>
              </a:rPr>
              <a:t>Null Hypothesis: </a:t>
            </a:r>
            <a:r>
              <a:rPr lang="en-US" sz="3726">
                <a:solidFill>
                  <a:srgbClr val="000000"/>
                </a:solidFill>
                <a:latin typeface="Barlow"/>
                <a:ea typeface="Barlow"/>
                <a:cs typeface="Barlow"/>
                <a:sym typeface="Barlow"/>
              </a:rPr>
              <a:t>Specific time periods, such as the COVID-19 pandemic, final exam weeks, or the earthquake in Turkey, have no significant negative impact on my daily physical activity as measured by step count.</a:t>
            </a:r>
          </a:p>
        </p:txBody>
      </p:sp>
      <p:sp>
        <p:nvSpPr>
          <p:cNvPr id="4" name="TextBox 4"/>
          <p:cNvSpPr txBox="1"/>
          <p:nvPr/>
        </p:nvSpPr>
        <p:spPr>
          <a:xfrm>
            <a:off x="345095" y="6387000"/>
            <a:ext cx="17597809" cy="1428242"/>
          </a:xfrm>
          <a:prstGeom prst="rect">
            <a:avLst/>
          </a:prstGeom>
        </p:spPr>
        <p:txBody>
          <a:bodyPr lIns="0" tIns="0" rIns="0" bIns="0" rtlCol="0" anchor="t">
            <a:spAutoFit/>
          </a:bodyPr>
          <a:lstStyle/>
          <a:p>
            <a:pPr algn="ctr">
              <a:lnSpc>
                <a:spcPts val="3729"/>
              </a:lnSpc>
            </a:pPr>
            <a:r>
              <a:rPr lang="en-US" sz="3729" b="1">
                <a:solidFill>
                  <a:srgbClr val="000000"/>
                </a:solidFill>
                <a:latin typeface="Barlow Bold"/>
                <a:ea typeface="Barlow Bold"/>
                <a:cs typeface="Barlow Bold"/>
                <a:sym typeface="Barlow Bold"/>
              </a:rPr>
              <a:t>Alternative Hypothesis:</a:t>
            </a:r>
            <a:r>
              <a:rPr lang="en-US" sz="3729">
                <a:solidFill>
                  <a:srgbClr val="000000"/>
                </a:solidFill>
                <a:latin typeface="Barlow"/>
                <a:ea typeface="Barlow"/>
                <a:cs typeface="Barlow"/>
                <a:sym typeface="Barlow"/>
              </a:rPr>
              <a:t> Specific time periods, such as the COVID-19 pandemic, final exam weeks, or the earthquake in Turkey, have a significant negative impact on my daily physical activity as measured by step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3" name="TextBox 3"/>
          <p:cNvSpPr txBox="1"/>
          <p:nvPr/>
        </p:nvSpPr>
        <p:spPr>
          <a:xfrm>
            <a:off x="514350" y="520604"/>
            <a:ext cx="17259300" cy="1722161"/>
          </a:xfrm>
          <a:prstGeom prst="rect">
            <a:avLst/>
          </a:prstGeom>
        </p:spPr>
        <p:txBody>
          <a:bodyPr lIns="0" tIns="0" rIns="0" bIns="0" rtlCol="0" anchor="t">
            <a:spAutoFit/>
          </a:bodyPr>
          <a:lstStyle/>
          <a:p>
            <a:pPr algn="ctr">
              <a:lnSpc>
                <a:spcPts val="4426"/>
              </a:lnSpc>
              <a:spcBef>
                <a:spcPct val="0"/>
              </a:spcBef>
            </a:pPr>
            <a:r>
              <a:rPr lang="en-US" sz="4426">
                <a:solidFill>
                  <a:srgbClr val="000000"/>
                </a:solidFill>
                <a:latin typeface="Barlow"/>
                <a:ea typeface="Barlow"/>
                <a:cs typeface="Barlow"/>
                <a:sym typeface="Barlow"/>
              </a:rPr>
              <a:t>Firstly, I parse the XML file to extract step count records. Based on the extracted data, I create a yearly graph to visualize step count trends over time. </a:t>
            </a:r>
          </a:p>
        </p:txBody>
      </p:sp>
      <p:pic>
        <p:nvPicPr>
          <p:cNvPr id="5" name="Picture 4">
            <a:extLst>
              <a:ext uri="{FF2B5EF4-FFF2-40B4-BE49-F238E27FC236}">
                <a16:creationId xmlns:a16="http://schemas.microsoft.com/office/drawing/2014/main" id="{C5703EF6-EC9C-37EB-6FF8-647014AEFA07}"/>
              </a:ext>
            </a:extLst>
          </p:cNvPr>
          <p:cNvPicPr>
            <a:picLocks noChangeAspect="1"/>
          </p:cNvPicPr>
          <p:nvPr/>
        </p:nvPicPr>
        <p:blipFill>
          <a:blip r:embed="rId2"/>
          <a:stretch>
            <a:fillRect/>
          </a:stretch>
        </p:blipFill>
        <p:spPr>
          <a:xfrm>
            <a:off x="590550" y="2552700"/>
            <a:ext cx="17106900" cy="7572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3" name="TextBox 3"/>
          <p:cNvSpPr txBox="1"/>
          <p:nvPr/>
        </p:nvSpPr>
        <p:spPr>
          <a:xfrm>
            <a:off x="0" y="8401600"/>
            <a:ext cx="18288000" cy="1885400"/>
          </a:xfrm>
          <a:prstGeom prst="rect">
            <a:avLst/>
          </a:prstGeom>
        </p:spPr>
        <p:txBody>
          <a:bodyPr lIns="0" tIns="0" rIns="0" bIns="0" rtlCol="0" anchor="t">
            <a:spAutoFit/>
          </a:bodyPr>
          <a:lstStyle/>
          <a:p>
            <a:pPr algn="ctr">
              <a:lnSpc>
                <a:spcPts val="3626"/>
              </a:lnSpc>
            </a:pPr>
            <a:r>
              <a:rPr lang="en-US" sz="3626">
                <a:solidFill>
                  <a:srgbClr val="000000"/>
                </a:solidFill>
                <a:latin typeface="Barlow"/>
                <a:ea typeface="Barlow"/>
                <a:cs typeface="Barlow"/>
                <a:sym typeface="Barlow"/>
              </a:rPr>
              <a:t>Specific time periods, such as the COVID-19 pandemic, final exam weeks, or the earthquake in Turkey, were defined in the model to highlight unexpected events and the data will be analyzed accordingly.</a:t>
            </a:r>
          </a:p>
          <a:p>
            <a:pPr algn="ctr">
              <a:lnSpc>
                <a:spcPts val="3830"/>
              </a:lnSpc>
              <a:spcBef>
                <a:spcPct val="0"/>
              </a:spcBef>
            </a:pPr>
            <a:endParaRPr lang="en-US" sz="3626">
              <a:solidFill>
                <a:srgbClr val="000000"/>
              </a:solidFill>
              <a:latin typeface="Barlow"/>
              <a:ea typeface="Barlow"/>
              <a:cs typeface="Barlow"/>
              <a:sym typeface="Barlow"/>
            </a:endParaRPr>
          </a:p>
        </p:txBody>
      </p:sp>
      <p:pic>
        <p:nvPicPr>
          <p:cNvPr id="5" name="Picture 4" descr="A graph with colorful squares&#10;&#10;Description automatically generated">
            <a:extLst>
              <a:ext uri="{FF2B5EF4-FFF2-40B4-BE49-F238E27FC236}">
                <a16:creationId xmlns:a16="http://schemas.microsoft.com/office/drawing/2014/main" id="{ADE408BC-283C-BBDB-59C8-832BABFB9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58" y="527577"/>
            <a:ext cx="15145200" cy="75121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sp>
        <p:nvSpPr>
          <p:cNvPr id="2" name="Freeform 2"/>
          <p:cNvSpPr/>
          <p:nvPr/>
        </p:nvSpPr>
        <p:spPr>
          <a:xfrm>
            <a:off x="1677106" y="2394378"/>
            <a:ext cx="14933789" cy="7410893"/>
          </a:xfrm>
          <a:custGeom>
            <a:avLst/>
            <a:gdLst/>
            <a:ahLst/>
            <a:cxnLst/>
            <a:rect l="l" t="t" r="r" b="b"/>
            <a:pathLst>
              <a:path w="14933789" h="7410893">
                <a:moveTo>
                  <a:pt x="0" y="0"/>
                </a:moveTo>
                <a:lnTo>
                  <a:pt x="14933788" y="0"/>
                </a:lnTo>
                <a:lnTo>
                  <a:pt x="14933788" y="7410893"/>
                </a:lnTo>
                <a:lnTo>
                  <a:pt x="0" y="741089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0" y="347959"/>
            <a:ext cx="18288000" cy="1894882"/>
          </a:xfrm>
          <a:prstGeom prst="rect">
            <a:avLst/>
          </a:prstGeom>
        </p:spPr>
        <p:txBody>
          <a:bodyPr lIns="0" tIns="0" rIns="0" bIns="0" rtlCol="0" anchor="t">
            <a:spAutoFit/>
          </a:bodyPr>
          <a:lstStyle/>
          <a:p>
            <a:pPr algn="ctr">
              <a:lnSpc>
                <a:spcPts val="3726"/>
              </a:lnSpc>
              <a:spcBef>
                <a:spcPct val="0"/>
              </a:spcBef>
            </a:pPr>
            <a:r>
              <a:rPr lang="en-US" sz="3726">
                <a:solidFill>
                  <a:srgbClr val="000000"/>
                </a:solidFill>
                <a:latin typeface="Barlow"/>
                <a:ea typeface="Barlow"/>
                <a:cs typeface="Barlow"/>
                <a:sym typeface="Barlow"/>
              </a:rPr>
              <a:t>I normalize the data to calculate the p-values for each period. Based on the results, I identify that the COVID-19, Earthquake and some final periods had a statistically significant negative impact on daily physical activity, while the other periods did not show such effects.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833</Words>
  <Application>Microsoft Office PowerPoint</Application>
  <PresentationFormat>Custom</PresentationFormat>
  <Paragraphs>35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Barlow</vt:lpstr>
      <vt:lpstr>Aptos</vt:lpstr>
      <vt:lpstr>Barlow Bold</vt:lpstr>
      <vt:lpstr>Barlow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Sarı ve Turuncu Sade Temiz Dijitallik Yakın Çekim Resmi Tahmin Oyunu Eğlenceli Sunum</dc:title>
  <cp:lastModifiedBy>Oğuzhan Keleş</cp:lastModifiedBy>
  <cp:revision>6</cp:revision>
  <dcterms:created xsi:type="dcterms:W3CDTF">2006-08-16T00:00:00Z</dcterms:created>
  <dcterms:modified xsi:type="dcterms:W3CDTF">2025-01-09T14:32:56Z</dcterms:modified>
  <dc:identifier>DAGbmM765kk</dc:identifier>
</cp:coreProperties>
</file>