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7" r:id="rId2"/>
    <p:sldId id="256" r:id="rId3"/>
    <p:sldId id="258" r:id="rId4"/>
    <p:sldId id="259" r:id="rId5"/>
    <p:sldId id="260" r:id="rId6"/>
    <p:sldId id="261" r:id="rId7"/>
    <p:sldId id="262" r:id="rId8"/>
    <p:sldId id="263" r:id="rId9"/>
    <p:sldId id="264" r:id="rId10"/>
    <p:sldId id="267" r:id="rId11"/>
    <p:sldId id="268" r:id="rId12"/>
    <p:sldId id="269" r:id="rId13"/>
    <p:sldId id="270" r:id="rId14"/>
    <p:sldId id="271" r:id="rId15"/>
    <p:sldId id="27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19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5F01A55A-CEC5-4CE5-8B9D-108E8BEF7237}" type="datetimeFigureOut">
              <a:rPr lang="en-US" smtClean="0"/>
              <a:t>2/20/2010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71402A78-C0A1-4091-93B0-33F9AA7836E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F01A55A-CEC5-4CE5-8B9D-108E8BEF7237}" type="datetimeFigureOut">
              <a:rPr lang="en-US" smtClean="0"/>
              <a:t>2/20/2010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1402A78-C0A1-4091-93B0-33F9AA7836E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F01A55A-CEC5-4CE5-8B9D-108E8BEF7237}" type="datetimeFigureOut">
              <a:rPr lang="en-US" smtClean="0"/>
              <a:t>2/20/2010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1402A78-C0A1-4091-93B0-33F9AA7836E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F01A55A-CEC5-4CE5-8B9D-108E8BEF7237}" type="datetimeFigureOut">
              <a:rPr lang="en-US" smtClean="0"/>
              <a:t>2/20/2010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1402A78-C0A1-4091-93B0-33F9AA7836E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F01A55A-CEC5-4CE5-8B9D-108E8BEF7237}" type="datetimeFigureOut">
              <a:rPr lang="en-US" smtClean="0"/>
              <a:t>2/20/2010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1402A78-C0A1-4091-93B0-33F9AA7836E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F01A55A-CEC5-4CE5-8B9D-108E8BEF7237}" type="datetimeFigureOut">
              <a:rPr lang="en-US" smtClean="0"/>
              <a:t>2/20/2010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1402A78-C0A1-4091-93B0-33F9AA7836E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F01A55A-CEC5-4CE5-8B9D-108E8BEF7237}" type="datetimeFigureOut">
              <a:rPr lang="en-US" smtClean="0"/>
              <a:t>2/20/2010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1402A78-C0A1-4091-93B0-33F9AA7836E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F01A55A-CEC5-4CE5-8B9D-108E8BEF7237}" type="datetimeFigureOut">
              <a:rPr lang="en-US" smtClean="0"/>
              <a:t>2/20/2010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1402A78-C0A1-4091-93B0-33F9AA7836E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5F01A55A-CEC5-4CE5-8B9D-108E8BEF7237}" type="datetimeFigureOut">
              <a:rPr lang="en-US" smtClean="0"/>
              <a:t>2/20/2010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1402A78-C0A1-4091-93B0-33F9AA7836E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F01A55A-CEC5-4CE5-8B9D-108E8BEF7237}" type="datetimeFigureOut">
              <a:rPr lang="en-US" smtClean="0"/>
              <a:t>2/20/2010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1402A78-C0A1-4091-93B0-33F9AA7836E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F01A55A-CEC5-4CE5-8B9D-108E8BEF7237}" type="datetimeFigureOut">
              <a:rPr lang="en-US" smtClean="0"/>
              <a:t>2/20/2010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1402A78-C0A1-4091-93B0-33F9AA7836E1}" type="slidenum">
              <a:rPr lang="en-US" smtClean="0"/>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5F01A55A-CEC5-4CE5-8B9D-108E8BEF7237}" type="datetimeFigureOut">
              <a:rPr lang="en-US" smtClean="0"/>
              <a:t>2/20/2010</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71402A78-C0A1-4091-93B0-33F9AA7836E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MintTrack</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By Jeff Titus</a:t>
            </a:r>
          </a:p>
          <a:p>
            <a:r>
              <a:rPr lang="en-US" dirty="0" smtClean="0"/>
              <a:t>Christopher C. Wilkins</a:t>
            </a:r>
          </a:p>
          <a:p>
            <a:r>
              <a:rPr lang="en-US" dirty="0" smtClean="0"/>
              <a:t>Stephen </a:t>
            </a:r>
            <a:r>
              <a:rPr lang="en-US" dirty="0" err="1" smtClean="0"/>
              <a:t>Krach</a:t>
            </a:r>
            <a:endParaRPr lang="en-US" dirty="0" smtClean="0"/>
          </a:p>
          <a:p>
            <a:r>
              <a:rPr lang="en-US" dirty="0" smtClean="0"/>
              <a:t>Pablo </a:t>
            </a:r>
            <a:r>
              <a:rPr lang="en-US" dirty="0" err="1" smtClean="0"/>
              <a:t>BajoLaso</a:t>
            </a:r>
            <a:endParaRPr lang="en-US" dirty="0"/>
          </a:p>
        </p:txBody>
      </p:sp>
      <p:pic>
        <p:nvPicPr>
          <p:cNvPr id="4" name="Picture 3" descr="minttrack.gif"/>
          <p:cNvPicPr>
            <a:picLocks noChangeAspect="1"/>
          </p:cNvPicPr>
          <p:nvPr/>
        </p:nvPicPr>
        <p:blipFill>
          <a:blip r:embed="rId2" cstate="print"/>
          <a:stretch>
            <a:fillRect/>
          </a:stretch>
        </p:blipFill>
        <p:spPr>
          <a:xfrm>
            <a:off x="538830" y="658156"/>
            <a:ext cx="3175001" cy="11620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4904312"/>
            <a:ext cx="8183880" cy="1130728"/>
          </a:xfrm>
        </p:spPr>
        <p:txBody>
          <a:bodyPr>
            <a:normAutofit fontScale="90000"/>
          </a:bodyPr>
          <a:lstStyle/>
          <a:p>
            <a:r>
              <a:rPr lang="en-US" dirty="0" smtClean="0"/>
              <a:t>Object model: transaction class with Inheritance and Class Diagram</a:t>
            </a:r>
            <a:endParaRPr lang="en-US" dirty="0"/>
          </a:p>
        </p:txBody>
      </p:sp>
      <p:pic>
        <p:nvPicPr>
          <p:cNvPr id="16386" name="Picture 2"/>
          <p:cNvPicPr>
            <a:picLocks noChangeAspect="1" noChangeArrowheads="1"/>
          </p:cNvPicPr>
          <p:nvPr/>
        </p:nvPicPr>
        <p:blipFill>
          <a:blip r:embed="rId2" cstate="print"/>
          <a:srcRect/>
          <a:stretch>
            <a:fillRect/>
          </a:stretch>
        </p:blipFill>
        <p:spPr bwMode="auto">
          <a:xfrm>
            <a:off x="2141392" y="548477"/>
            <a:ext cx="4813589" cy="3857071"/>
          </a:xfrm>
          <a:prstGeom prst="rect">
            <a:avLst/>
          </a:prstGeom>
          <a:solidFill>
            <a:srgbClr val="FFFFFF"/>
          </a:solid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class diagram</a:t>
            </a:r>
            <a:endParaRPr lang="en-US" dirty="0"/>
          </a:p>
        </p:txBody>
      </p:sp>
      <p:pic>
        <p:nvPicPr>
          <p:cNvPr id="17410" name="Picture 2"/>
          <p:cNvPicPr>
            <a:picLocks noChangeAspect="1" noChangeArrowheads="1"/>
          </p:cNvPicPr>
          <p:nvPr/>
        </p:nvPicPr>
        <p:blipFill>
          <a:blip r:embed="rId2" cstate="print"/>
          <a:srcRect t="5038" b="5038"/>
          <a:stretch>
            <a:fillRect/>
          </a:stretch>
        </p:blipFill>
        <p:spPr bwMode="auto">
          <a:xfrm>
            <a:off x="809088" y="924098"/>
            <a:ext cx="7628330" cy="4059382"/>
          </a:xfrm>
          <a:prstGeom prst="rect">
            <a:avLst/>
          </a:prstGeom>
          <a:solidFill>
            <a:srgbClr val="FFFFFF"/>
          </a:solid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738" y="400050"/>
            <a:ext cx="8340380" cy="1051560"/>
          </a:xfrm>
        </p:spPr>
        <p:txBody>
          <a:bodyPr>
            <a:normAutofit fontScale="90000"/>
          </a:bodyPr>
          <a:lstStyle/>
          <a:p>
            <a:r>
              <a:rPr lang="en-US" dirty="0" smtClean="0"/>
              <a:t>Dynamic model-Audit/Transaction Interaction</a:t>
            </a:r>
            <a:endParaRPr lang="en-US" dirty="0"/>
          </a:p>
        </p:txBody>
      </p:sp>
      <p:pic>
        <p:nvPicPr>
          <p:cNvPr id="18434" name="Picture 2"/>
          <p:cNvPicPr>
            <a:picLocks noChangeAspect="1" noChangeArrowheads="1"/>
          </p:cNvPicPr>
          <p:nvPr/>
        </p:nvPicPr>
        <p:blipFill>
          <a:blip r:embed="rId2" cstate="print"/>
          <a:srcRect/>
          <a:stretch>
            <a:fillRect/>
          </a:stretch>
        </p:blipFill>
        <p:spPr bwMode="auto">
          <a:xfrm>
            <a:off x="2907000" y="1042988"/>
            <a:ext cx="5859463" cy="5507268"/>
          </a:xfrm>
          <a:prstGeom prst="rect">
            <a:avLst/>
          </a:prstGeom>
          <a:solidFill>
            <a:srgbClr val="FFFFFF"/>
          </a:solid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User Interface: Home and Entry </a:t>
            </a:r>
            <a:endParaRPr lang="en-US" dirty="0"/>
          </a:p>
        </p:txBody>
      </p:sp>
      <p:pic>
        <p:nvPicPr>
          <p:cNvPr id="19467" name="Picture 11"/>
          <p:cNvPicPr>
            <a:picLocks noChangeAspect="1" noChangeArrowheads="1"/>
          </p:cNvPicPr>
          <p:nvPr/>
        </p:nvPicPr>
        <p:blipFill>
          <a:blip r:embed="rId2" cstate="print"/>
          <a:srcRect/>
          <a:stretch>
            <a:fillRect/>
          </a:stretch>
        </p:blipFill>
        <p:spPr bwMode="auto">
          <a:xfrm>
            <a:off x="1090179" y="869229"/>
            <a:ext cx="2920394" cy="4114251"/>
          </a:xfrm>
          <a:prstGeom prst="rect">
            <a:avLst/>
          </a:prstGeom>
          <a:solidFill>
            <a:srgbClr val="FFFFFF"/>
          </a:solidFill>
          <a:ln w="9525">
            <a:noFill/>
            <a:miter lim="800000"/>
            <a:headEnd/>
            <a:tailEnd/>
          </a:ln>
        </p:spPr>
      </p:pic>
      <p:pic>
        <p:nvPicPr>
          <p:cNvPr id="19468" name="Picture 12"/>
          <p:cNvPicPr>
            <a:picLocks noChangeAspect="1" noChangeArrowheads="1"/>
          </p:cNvPicPr>
          <p:nvPr/>
        </p:nvPicPr>
        <p:blipFill>
          <a:blip r:embed="rId3" cstate="print"/>
          <a:srcRect/>
          <a:stretch>
            <a:fillRect/>
          </a:stretch>
        </p:blipFill>
        <p:spPr bwMode="auto">
          <a:xfrm>
            <a:off x="4957947" y="869229"/>
            <a:ext cx="2993873" cy="4114251"/>
          </a:xfrm>
          <a:prstGeom prst="rect">
            <a:avLst/>
          </a:prstGeom>
          <a:solidFill>
            <a:srgbClr val="FFFFFF"/>
          </a:solid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Audit and Tools</a:t>
            </a:r>
            <a:endParaRPr lang="en-US" dirty="0"/>
          </a:p>
        </p:txBody>
      </p:sp>
      <p:pic>
        <p:nvPicPr>
          <p:cNvPr id="20482" name="Picture 2"/>
          <p:cNvPicPr>
            <a:picLocks noChangeAspect="1" noChangeArrowheads="1"/>
          </p:cNvPicPr>
          <p:nvPr/>
        </p:nvPicPr>
        <p:blipFill>
          <a:blip r:embed="rId2" cstate="print"/>
          <a:srcRect/>
          <a:stretch>
            <a:fillRect/>
          </a:stretch>
        </p:blipFill>
        <p:spPr bwMode="auto">
          <a:xfrm>
            <a:off x="1148555" y="855146"/>
            <a:ext cx="2905977" cy="4005536"/>
          </a:xfrm>
          <a:prstGeom prst="rect">
            <a:avLst/>
          </a:prstGeom>
          <a:solidFill>
            <a:srgbClr val="FFFFFF"/>
          </a:solidFill>
          <a:ln w="9525">
            <a:noFill/>
            <a:miter lim="800000"/>
            <a:headEnd/>
            <a:tailEnd/>
          </a:ln>
        </p:spPr>
      </p:pic>
      <p:pic>
        <p:nvPicPr>
          <p:cNvPr id="20483" name="Picture 3"/>
          <p:cNvPicPr>
            <a:picLocks noChangeAspect="1" noChangeArrowheads="1"/>
          </p:cNvPicPr>
          <p:nvPr/>
        </p:nvPicPr>
        <p:blipFill>
          <a:blip r:embed="rId3" cstate="print"/>
          <a:srcRect/>
          <a:stretch>
            <a:fillRect/>
          </a:stretch>
        </p:blipFill>
        <p:spPr bwMode="auto">
          <a:xfrm>
            <a:off x="4847770" y="855147"/>
            <a:ext cx="2830287" cy="4005535"/>
          </a:xfrm>
          <a:prstGeom prst="rect">
            <a:avLst/>
          </a:prstGeom>
          <a:solidFill>
            <a:srgbClr val="FFFFFF"/>
          </a:solid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4718304"/>
            <a:ext cx="8183880" cy="1051560"/>
          </a:xfrm>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Update the tabs; more usability.</a:t>
            </a:r>
          </a:p>
          <a:p>
            <a:r>
              <a:rPr lang="en-US" dirty="0" smtClean="0"/>
              <a:t>Only author the user.</a:t>
            </a:r>
          </a:p>
          <a:p>
            <a:r>
              <a:rPr lang="en-US" dirty="0" smtClean="0"/>
              <a:t>The program focus on transaction: incomes, expenses and transfers.</a:t>
            </a:r>
            <a:endParaRPr lang="en-US" dirty="0"/>
          </a:p>
        </p:txBody>
      </p:sp>
      <p:pic>
        <p:nvPicPr>
          <p:cNvPr id="4" name="Picture 3" descr="minttrack.gif"/>
          <p:cNvPicPr>
            <a:picLocks noChangeAspect="1"/>
          </p:cNvPicPr>
          <p:nvPr/>
        </p:nvPicPr>
        <p:blipFill>
          <a:blip r:embed="rId2" cstate="print"/>
          <a:stretch>
            <a:fillRect/>
          </a:stretch>
        </p:blipFill>
        <p:spPr>
          <a:xfrm>
            <a:off x="5206999" y="4607814"/>
            <a:ext cx="3175001" cy="11620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5257800"/>
            <a:ext cx="7772400" cy="524806"/>
          </a:xfrm>
        </p:spPr>
        <p:txBody>
          <a:bodyPr>
            <a:normAutofit fontScale="90000"/>
          </a:bodyPr>
          <a:lstStyle/>
          <a:p>
            <a:r>
              <a:rPr lang="en-US" dirty="0" smtClean="0"/>
              <a:t>User Menus</a:t>
            </a:r>
            <a:endParaRPr lang="en-US" dirty="0"/>
          </a:p>
        </p:txBody>
      </p:sp>
      <p:sp>
        <p:nvSpPr>
          <p:cNvPr id="3" name="Subtitle 2"/>
          <p:cNvSpPr>
            <a:spLocks noGrp="1"/>
          </p:cNvSpPr>
          <p:nvPr>
            <p:ph type="subTitle" idx="1"/>
          </p:nvPr>
        </p:nvSpPr>
        <p:spPr>
          <a:xfrm>
            <a:off x="762000" y="609600"/>
            <a:ext cx="7772400" cy="4267200"/>
          </a:xfrm>
        </p:spPr>
        <p:txBody>
          <a:bodyPr>
            <a:normAutofit fontScale="77500" lnSpcReduction="20000"/>
          </a:bodyPr>
          <a:lstStyle/>
          <a:p>
            <a:pPr lvl="1" algn="l"/>
            <a:endParaRPr lang="en-US" dirty="0" smtClean="0"/>
          </a:p>
          <a:p>
            <a:pPr lvl="1" algn="l"/>
            <a:r>
              <a:rPr lang="en-US" sz="3100" dirty="0" err="1" smtClean="0">
                <a:solidFill>
                  <a:schemeClr val="accent1"/>
                </a:solidFill>
                <a:effectLst>
                  <a:outerShdw blurRad="38100" dist="38100" dir="2700000" algn="tl">
                    <a:srgbClr val="000000">
                      <a:alpha val="43137"/>
                    </a:srgbClr>
                  </a:outerShdw>
                </a:effectLst>
              </a:rPr>
              <a:t>MintTrack</a:t>
            </a:r>
            <a:r>
              <a:rPr lang="en-US" sz="3100" dirty="0" smtClean="0">
                <a:solidFill>
                  <a:schemeClr val="accent1"/>
                </a:solidFill>
                <a:effectLst>
                  <a:outerShdw blurRad="38100" dist="38100" dir="2700000" algn="tl">
                    <a:srgbClr val="000000">
                      <a:alpha val="43137"/>
                    </a:srgbClr>
                  </a:outerShdw>
                </a:effectLst>
              </a:rPr>
              <a:t> will sport a custom 4-tab </a:t>
            </a:r>
            <a:r>
              <a:rPr lang="en-US" sz="3100" dirty="0" smtClean="0">
                <a:solidFill>
                  <a:schemeClr val="accent1"/>
                </a:solidFill>
                <a:effectLst>
                  <a:outerShdw blurRad="38100" dist="38100" dir="2700000" algn="tl">
                    <a:srgbClr val="000000">
                      <a:alpha val="43137"/>
                    </a:srgbClr>
                  </a:outerShdw>
                </a:effectLst>
              </a:rPr>
              <a:t>interface</a:t>
            </a:r>
          </a:p>
          <a:p>
            <a:pPr lvl="1" algn="l">
              <a:buFont typeface="Arial" pitchFamily="34" charset="0"/>
              <a:buChar char="•"/>
            </a:pPr>
            <a:endParaRPr lang="en-US" dirty="0" smtClean="0"/>
          </a:p>
          <a:p>
            <a:pPr lvl="1" algn="l">
              <a:buFont typeface="Arial" pitchFamily="34" charset="0"/>
              <a:buChar char="•"/>
            </a:pPr>
            <a:r>
              <a:rPr lang="en-US" dirty="0" smtClean="0"/>
              <a:t>Add</a:t>
            </a:r>
            <a:r>
              <a:rPr lang="en-US" dirty="0" smtClean="0"/>
              <a:t>, edit, and delete income, expense, and transfer transactions through the </a:t>
            </a:r>
            <a:r>
              <a:rPr lang="en-US" dirty="0" smtClean="0"/>
              <a:t>entry menu</a:t>
            </a:r>
          </a:p>
          <a:p>
            <a:pPr lvl="1" algn="l"/>
            <a:endParaRPr lang="en-US" dirty="0" smtClean="0"/>
          </a:p>
          <a:p>
            <a:pPr lvl="1" algn="l">
              <a:buFont typeface="Arial" pitchFamily="34" charset="0"/>
              <a:buChar char="•"/>
            </a:pPr>
            <a:r>
              <a:rPr lang="en-US" dirty="0" smtClean="0"/>
              <a:t>Query </a:t>
            </a:r>
            <a:r>
              <a:rPr lang="en-US" dirty="0" smtClean="0"/>
              <a:t>these transactions through the audit menu in the application</a:t>
            </a:r>
            <a:r>
              <a:rPr lang="en-US" dirty="0" smtClean="0"/>
              <a:t>.</a:t>
            </a:r>
          </a:p>
          <a:p>
            <a:pPr lvl="1" algn="l">
              <a:buFont typeface="Arial" pitchFamily="34" charset="0"/>
              <a:buChar char="•"/>
            </a:pPr>
            <a:endParaRPr lang="en-US" dirty="0" smtClean="0"/>
          </a:p>
          <a:p>
            <a:pPr lvl="1" algn="l">
              <a:buFont typeface="Arial" pitchFamily="34" charset="0"/>
              <a:buChar char="•"/>
            </a:pPr>
            <a:r>
              <a:rPr lang="en-US" dirty="0" smtClean="0"/>
              <a:t>View </a:t>
            </a:r>
            <a:r>
              <a:rPr lang="en-US" dirty="0" smtClean="0"/>
              <a:t>a grand total of how much money they have made or lost on the home </a:t>
            </a:r>
            <a:r>
              <a:rPr lang="en-US" dirty="0" smtClean="0"/>
              <a:t>menu</a:t>
            </a:r>
          </a:p>
          <a:p>
            <a:pPr lvl="1" algn="l">
              <a:buFont typeface="Arial" pitchFamily="34" charset="0"/>
              <a:buChar char="•"/>
            </a:pPr>
            <a:endParaRPr lang="en-US" dirty="0" smtClean="0"/>
          </a:p>
          <a:p>
            <a:pPr lvl="1" algn="l">
              <a:buFont typeface="Arial" pitchFamily="34" charset="0"/>
              <a:buChar char="•"/>
            </a:pPr>
            <a:r>
              <a:rPr lang="en-US" dirty="0" smtClean="0"/>
              <a:t>Use </a:t>
            </a:r>
            <a:r>
              <a:rPr lang="en-US" dirty="0" smtClean="0"/>
              <a:t>a handful of </a:t>
            </a:r>
            <a:r>
              <a:rPr lang="en-US" dirty="0" smtClean="0"/>
              <a:t>specially </a:t>
            </a:r>
            <a:r>
              <a:rPr lang="en-US" dirty="0" smtClean="0"/>
              <a:t>designed tools </a:t>
            </a:r>
            <a:r>
              <a:rPr lang="en-US" dirty="0" smtClean="0"/>
              <a:t>such as YATC </a:t>
            </a:r>
            <a:r>
              <a:rPr lang="en-US" dirty="0" smtClean="0"/>
              <a:t>(Yet Another Tip Calculator), export data, or view data as </a:t>
            </a:r>
            <a:r>
              <a:rPr lang="en-US" dirty="0" smtClean="0"/>
              <a:t>graphs in </a:t>
            </a:r>
            <a:r>
              <a:rPr lang="en-US" dirty="0" smtClean="0"/>
              <a:t>the tool menu</a:t>
            </a:r>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sz="4000" b="1" dirty="0">
                <a:solidFill>
                  <a:schemeClr val="accent1"/>
                </a:solidFill>
                <a:effectLst>
                  <a:outerShdw blurRad="38100" dist="38100" dir="2700000" algn="tl">
                    <a:srgbClr val="000000">
                      <a:alpha val="43137"/>
                    </a:srgbClr>
                  </a:outerShdw>
                </a:effectLst>
              </a:rPr>
              <a:t>Functional requirement</a:t>
            </a:r>
            <a:r>
              <a:rPr lang="en-US" dirty="0"/>
              <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sz="4400" dirty="0" smtClean="0">
                <a:solidFill>
                  <a:schemeClr val="accent1"/>
                </a:solidFill>
              </a:rPr>
              <a:t>Functionality </a:t>
            </a:r>
            <a:r>
              <a:rPr lang="en-US" sz="4400" dirty="0" smtClean="0">
                <a:solidFill>
                  <a:schemeClr val="accent1"/>
                </a:solidFill>
              </a:rPr>
              <a:t>for the Normal User </a:t>
            </a:r>
            <a:endParaRPr lang="en-US" sz="4400" dirty="0" smtClean="0">
              <a:solidFill>
                <a:schemeClr val="accent1"/>
              </a:solidFill>
            </a:endParaRPr>
          </a:p>
          <a:p>
            <a:r>
              <a:rPr lang="en-US" dirty="0" smtClean="0"/>
              <a:t>A normal user </a:t>
            </a:r>
            <a:r>
              <a:rPr lang="en-US" dirty="0" smtClean="0"/>
              <a:t>will be able to use all the basic functionality such as </a:t>
            </a:r>
            <a:r>
              <a:rPr lang="en-US" dirty="0" smtClean="0"/>
              <a:t>enter, review, and edit income, expense, and transfer </a:t>
            </a:r>
            <a:r>
              <a:rPr lang="en-US" dirty="0" smtClean="0"/>
              <a:t>transactions</a:t>
            </a:r>
          </a:p>
          <a:p>
            <a:endParaRPr lang="en-US" dirty="0" smtClean="0"/>
          </a:p>
          <a:p>
            <a:r>
              <a:rPr lang="en-US" dirty="0" smtClean="0"/>
              <a:t>They be </a:t>
            </a:r>
            <a:r>
              <a:rPr lang="en-US" dirty="0" smtClean="0"/>
              <a:t>able to access the preferences and help menus from the bottom pop-up bar on the </a:t>
            </a:r>
            <a:r>
              <a:rPr lang="en-US" dirty="0" smtClean="0"/>
              <a:t>phone</a:t>
            </a:r>
          </a:p>
          <a:p>
            <a:endParaRPr lang="en-US" dirty="0" smtClean="0"/>
          </a:p>
          <a:p>
            <a:r>
              <a:rPr lang="en-US" dirty="0" smtClean="0"/>
              <a:t>Be </a:t>
            </a:r>
            <a:r>
              <a:rPr lang="en-US" dirty="0" smtClean="0"/>
              <a:t>able to export data and use the YATC in the tools </a:t>
            </a:r>
            <a:r>
              <a:rPr lang="en-US" dirty="0" smtClean="0"/>
              <a:t>menu</a:t>
            </a:r>
          </a:p>
          <a:p>
            <a:endParaRPr lang="en-US" dirty="0" smtClean="0"/>
          </a:p>
          <a:p>
            <a:pPr>
              <a:buNone/>
            </a:pPr>
            <a:r>
              <a:rPr lang="en-US" sz="4400" dirty="0" smtClean="0">
                <a:solidFill>
                  <a:schemeClr val="accent1"/>
                </a:solidFill>
              </a:rPr>
              <a:t>Functionality for the Advanced User </a:t>
            </a:r>
            <a:endParaRPr lang="en-US" sz="4400" dirty="0" smtClean="0">
              <a:solidFill>
                <a:schemeClr val="accent1"/>
              </a:solidFill>
            </a:endParaRPr>
          </a:p>
          <a:p>
            <a:r>
              <a:rPr lang="en-US" dirty="0" smtClean="0"/>
              <a:t>An advanced </a:t>
            </a:r>
            <a:r>
              <a:rPr lang="en-US" dirty="0" smtClean="0"/>
              <a:t>user will enjoy all of the same functionality the “normal </a:t>
            </a:r>
            <a:r>
              <a:rPr lang="en-US" dirty="0" smtClean="0"/>
              <a:t>user” </a:t>
            </a:r>
          </a:p>
          <a:p>
            <a:endParaRPr lang="en-US" dirty="0" smtClean="0"/>
          </a:p>
          <a:p>
            <a:r>
              <a:rPr lang="en-US" dirty="0" smtClean="0"/>
              <a:t>Have </a:t>
            </a:r>
            <a:r>
              <a:rPr lang="en-US" dirty="0" smtClean="0"/>
              <a:t>the ability to create and edit accounts and categories of income and </a:t>
            </a:r>
            <a:r>
              <a:rPr lang="en-US" dirty="0" smtClean="0"/>
              <a:t>expenses</a:t>
            </a:r>
          </a:p>
          <a:p>
            <a:endParaRPr lang="en-US" dirty="0" smtClean="0"/>
          </a:p>
          <a:p>
            <a:r>
              <a:rPr lang="en-US" dirty="0" smtClean="0"/>
              <a:t>advanced user will find it easy to query transactions </a:t>
            </a:r>
            <a:r>
              <a:rPr lang="en-US" dirty="0" smtClean="0"/>
              <a:t>based to </a:t>
            </a:r>
            <a:r>
              <a:rPr lang="en-US" dirty="0" smtClean="0"/>
              <a:t>create an informative list of transactions </a:t>
            </a:r>
            <a:r>
              <a:rPr lang="en-US" dirty="0" smtClean="0"/>
              <a:t>or informative graphs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Nonfunctional Requirements p1</a:t>
            </a:r>
            <a:endParaRPr lang="en-US" dirty="0"/>
          </a:p>
        </p:txBody>
      </p:sp>
      <p:sp>
        <p:nvSpPr>
          <p:cNvPr id="3" name="Content Placeholder 2"/>
          <p:cNvSpPr>
            <a:spLocks noGrp="1"/>
          </p:cNvSpPr>
          <p:nvPr>
            <p:ph idx="1"/>
          </p:nvPr>
        </p:nvSpPr>
        <p:spPr/>
        <p:txBody>
          <a:bodyPr>
            <a:normAutofit fontScale="70000" lnSpcReduction="20000"/>
          </a:bodyPr>
          <a:lstStyle/>
          <a:p>
            <a:pPr marL="265176" lvl="2" indent="-265176">
              <a:buClr>
                <a:schemeClr val="accent1"/>
              </a:buClr>
              <a:buSzPct val="80000"/>
              <a:buNone/>
            </a:pPr>
            <a:r>
              <a:rPr lang="en-US" sz="3200" dirty="0" smtClean="0">
                <a:solidFill>
                  <a:schemeClr val="accent1"/>
                </a:solidFill>
              </a:rPr>
              <a:t>Usability:</a:t>
            </a:r>
            <a:endParaRPr lang="en-US" sz="3200" dirty="0" smtClean="0">
              <a:solidFill>
                <a:schemeClr val="accent1"/>
              </a:solidFill>
            </a:endParaRPr>
          </a:p>
          <a:p>
            <a:pPr>
              <a:buNone/>
            </a:pPr>
            <a:r>
              <a:rPr lang="en-US" dirty="0" smtClean="0"/>
              <a:t>	</a:t>
            </a:r>
            <a:r>
              <a:rPr lang="en-US" dirty="0" smtClean="0"/>
              <a:t>Users </a:t>
            </a:r>
            <a:r>
              <a:rPr lang="en-US" dirty="0" smtClean="0"/>
              <a:t>must be able to navigate through tabbed menus in order to add transactions, review data, and access </a:t>
            </a:r>
            <a:r>
              <a:rPr lang="en-US" dirty="0" smtClean="0"/>
              <a:t>tools</a:t>
            </a:r>
          </a:p>
          <a:p>
            <a:pPr marL="265176" lvl="2" indent="-265176">
              <a:buClr>
                <a:schemeClr val="accent1"/>
              </a:buClr>
              <a:buSzPct val="80000"/>
              <a:buNone/>
            </a:pPr>
            <a:r>
              <a:rPr lang="en-US" sz="3200" dirty="0" smtClean="0">
                <a:solidFill>
                  <a:schemeClr val="accent1"/>
                </a:solidFill>
              </a:rPr>
              <a:t>Reliability:</a:t>
            </a:r>
          </a:p>
          <a:p>
            <a:pPr marL="514350" lvl="2" indent="-514350">
              <a:buClr>
                <a:schemeClr val="accent1"/>
              </a:buClr>
              <a:buSzPct val="80000"/>
            </a:pPr>
            <a:r>
              <a:rPr lang="en-US" sz="2800" dirty="0" smtClean="0"/>
              <a:t>A force close in the application should not delete data entered by the user after that data is saved to the database</a:t>
            </a:r>
            <a:endParaRPr lang="en-US" dirty="0" smtClean="0"/>
          </a:p>
          <a:p>
            <a:pPr marL="514350" indent="-514350"/>
            <a:r>
              <a:rPr lang="en-US" dirty="0" smtClean="0"/>
              <a:t>When a force close happens, the user should be given the opportunity to restart the application</a:t>
            </a:r>
            <a:r>
              <a:rPr lang="en-US" dirty="0" smtClean="0"/>
              <a:t>.</a:t>
            </a:r>
            <a:endParaRPr lang="en-US" dirty="0" smtClean="0"/>
          </a:p>
          <a:p>
            <a:pPr marL="265176" lvl="2" indent="-265176">
              <a:buClr>
                <a:schemeClr val="accent1"/>
              </a:buClr>
              <a:buSzPct val="80000"/>
              <a:buNone/>
            </a:pPr>
            <a:r>
              <a:rPr lang="en-US" sz="3200" dirty="0" smtClean="0">
                <a:solidFill>
                  <a:schemeClr val="accent1"/>
                </a:solidFill>
              </a:rPr>
              <a:t>Performance:</a:t>
            </a:r>
          </a:p>
          <a:p>
            <a:r>
              <a:rPr lang="en-US" dirty="0" smtClean="0"/>
              <a:t>While a user is entering or viewing data, there should be no lagging caused by the application</a:t>
            </a:r>
            <a:r>
              <a:rPr lang="en-US" dirty="0" smtClean="0"/>
              <a:t>.</a:t>
            </a:r>
            <a:endParaRPr lang="en-US" dirty="0" smtClean="0"/>
          </a:p>
          <a:p>
            <a:r>
              <a:rPr lang="en-US" dirty="0" smtClean="0"/>
              <a:t>When a user goes to query information in the database, the response time of the system should be minimal and preferably unnoticeable.</a:t>
            </a:r>
          </a:p>
          <a:p>
            <a:pPr marL="265176" lvl="2" indent="-265176">
              <a:buClr>
                <a:schemeClr val="accent1"/>
              </a:buClr>
              <a:buSzPct val="80000"/>
              <a:buNone/>
            </a:pPr>
            <a:endParaRPr lang="en-US" sz="2400" dirty="0" smtClean="0"/>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a:t>
            </a:r>
            <a:r>
              <a:rPr lang="en-US" dirty="0" smtClean="0">
                <a:solidFill>
                  <a:schemeClr val="accent1"/>
                </a:solidFill>
                <a:effectLst>
                  <a:outerShdw blurRad="38100" dist="38100" dir="2700000" algn="tl">
                    <a:srgbClr val="000000">
                      <a:alpha val="43137"/>
                    </a:srgbClr>
                  </a:outerShdw>
                </a:effectLst>
              </a:rPr>
              <a:t>Requirement</a:t>
            </a:r>
            <a:r>
              <a:rPr lang="en-US" dirty="0" smtClean="0"/>
              <a:t> p2</a:t>
            </a:r>
            <a:endParaRPr lang="en-US" dirty="0"/>
          </a:p>
        </p:txBody>
      </p:sp>
      <p:sp>
        <p:nvSpPr>
          <p:cNvPr id="3" name="Content Placeholder 2"/>
          <p:cNvSpPr>
            <a:spLocks noGrp="1"/>
          </p:cNvSpPr>
          <p:nvPr>
            <p:ph idx="1"/>
          </p:nvPr>
        </p:nvSpPr>
        <p:spPr>
          <a:xfrm>
            <a:off x="502920" y="530352"/>
            <a:ext cx="8183880" cy="4879848"/>
          </a:xfrm>
        </p:spPr>
        <p:txBody>
          <a:bodyPr>
            <a:normAutofit fontScale="85000" lnSpcReduction="20000"/>
          </a:bodyPr>
          <a:lstStyle/>
          <a:p>
            <a:pPr marL="265176" lvl="2" indent="-265176">
              <a:buClr>
                <a:schemeClr val="accent1"/>
              </a:buClr>
              <a:buSzPct val="80000"/>
              <a:buNone/>
            </a:pPr>
            <a:r>
              <a:rPr lang="en-US" sz="3100" dirty="0" smtClean="0">
                <a:solidFill>
                  <a:schemeClr val="accent1"/>
                </a:solidFill>
              </a:rPr>
              <a:t>Supportability:</a:t>
            </a:r>
          </a:p>
          <a:p>
            <a:pPr marL="265176" lvl="2" indent="-265176">
              <a:buClr>
                <a:schemeClr val="accent1"/>
              </a:buClr>
              <a:buSzPct val="80000"/>
              <a:buNone/>
            </a:pPr>
            <a:r>
              <a:rPr lang="en-US" sz="2400" dirty="0" smtClean="0"/>
              <a:t>	As </a:t>
            </a:r>
            <a:r>
              <a:rPr lang="en-US" sz="2400" dirty="0" smtClean="0"/>
              <a:t>of right now we do not have a plan of issuing updates to users</a:t>
            </a:r>
            <a:r>
              <a:rPr lang="en-US" sz="2400" dirty="0" smtClean="0"/>
              <a:t>.</a:t>
            </a:r>
          </a:p>
          <a:p>
            <a:pPr marL="265176" lvl="2" indent="-265176">
              <a:buClr>
                <a:schemeClr val="accent1"/>
              </a:buClr>
              <a:buSzPct val="80000"/>
              <a:buNone/>
            </a:pPr>
            <a:r>
              <a:rPr lang="en-US" sz="3100" dirty="0" smtClean="0">
                <a:solidFill>
                  <a:schemeClr val="accent1"/>
                </a:solidFill>
              </a:rPr>
              <a:t>Implementation:</a:t>
            </a:r>
          </a:p>
          <a:p>
            <a:pPr marL="265176" lvl="2" indent="-265176">
              <a:buClr>
                <a:schemeClr val="accent1"/>
              </a:buClr>
              <a:buSzPct val="80000"/>
              <a:buNone/>
            </a:pPr>
            <a:r>
              <a:rPr lang="en-US" sz="2400" dirty="0" smtClean="0"/>
              <a:t>	Any </a:t>
            </a:r>
            <a:r>
              <a:rPr lang="en-US" sz="2400" dirty="0" smtClean="0"/>
              <a:t>user who installs the application to their mobile device running an Android operating system, version 1.5 or higher, should have complete access to it at all times in which the application will be completely functional</a:t>
            </a:r>
            <a:r>
              <a:rPr lang="en-US" sz="2400" dirty="0" smtClean="0"/>
              <a:t>.</a:t>
            </a:r>
          </a:p>
          <a:p>
            <a:pPr marL="265176" lvl="2" indent="-265176">
              <a:buClr>
                <a:schemeClr val="accent1"/>
              </a:buClr>
              <a:buSzPct val="80000"/>
              <a:buNone/>
            </a:pPr>
            <a:r>
              <a:rPr lang="en-US" sz="3100" dirty="0" smtClean="0">
                <a:solidFill>
                  <a:schemeClr val="accent1"/>
                </a:solidFill>
              </a:rPr>
              <a:t>Interface:</a:t>
            </a:r>
          </a:p>
          <a:p>
            <a:pPr marL="265176" lvl="2" indent="-265176">
              <a:buClr>
                <a:schemeClr val="accent1"/>
              </a:buClr>
              <a:buSzPct val="80000"/>
              <a:buNone/>
            </a:pPr>
            <a:r>
              <a:rPr lang="en-US" sz="2400" dirty="0" smtClean="0"/>
              <a:t>	The </a:t>
            </a:r>
            <a:r>
              <a:rPr lang="en-US" sz="2400" dirty="0" err="1" smtClean="0"/>
              <a:t>MintTrack</a:t>
            </a:r>
            <a:r>
              <a:rPr lang="en-US" sz="2400" dirty="0" smtClean="0"/>
              <a:t> application will run on Android operating systems, API 1.5 and higher. This is the general population of Android users</a:t>
            </a:r>
            <a:r>
              <a:rPr lang="en-US" sz="2400" dirty="0" smtClean="0"/>
              <a:t>.</a:t>
            </a:r>
          </a:p>
          <a:p>
            <a:pPr marL="265176" lvl="2" indent="-265176">
              <a:buClr>
                <a:schemeClr val="accent1"/>
              </a:buClr>
              <a:buSzPct val="80000"/>
              <a:buNone/>
            </a:pPr>
            <a:r>
              <a:rPr lang="en-US" sz="3100" dirty="0" smtClean="0">
                <a:solidFill>
                  <a:schemeClr val="accent1"/>
                </a:solidFill>
              </a:rPr>
              <a:t>Packaging:</a:t>
            </a:r>
          </a:p>
          <a:p>
            <a:pPr marL="265176" lvl="2" indent="-265176">
              <a:buClr>
                <a:schemeClr val="accent1"/>
              </a:buClr>
              <a:buSzPct val="80000"/>
              <a:buNone/>
            </a:pPr>
            <a:r>
              <a:rPr lang="en-US" sz="2400" dirty="0" smtClean="0"/>
              <a:t>	The </a:t>
            </a:r>
            <a:r>
              <a:rPr lang="en-US" sz="2400" dirty="0" smtClean="0"/>
              <a:t>application will be delivered through download directly to the mobile device as an APK file, where it will be installed</a:t>
            </a:r>
          </a:p>
          <a:p>
            <a:pPr marL="265176" lvl="2" indent="-265176">
              <a:buClr>
                <a:schemeClr val="accent1"/>
              </a:buClr>
              <a:buSzPct val="80000"/>
              <a:buNone/>
            </a:pPr>
            <a:endParaRPr lang="en-US" sz="2400" dirty="0" smtClean="0"/>
          </a:p>
          <a:p>
            <a:pPr marL="265176" lvl="2" indent="-265176">
              <a:buClr>
                <a:schemeClr val="accent1"/>
              </a:buClr>
              <a:buSzPct val="80000"/>
              <a:buNone/>
            </a:pPr>
            <a:endParaRPr lang="en-US" sz="2400" dirty="0" smtClean="0"/>
          </a:p>
          <a:p>
            <a:pPr marL="265176" lvl="2" indent="-265176">
              <a:buClr>
                <a:schemeClr val="accent1"/>
              </a:buClr>
              <a:buSzPct val="80000"/>
              <a:buNone/>
            </a:pPr>
            <a:endParaRPr lang="en-US" sz="2400" dirty="0" smtClean="0"/>
          </a:p>
          <a:p>
            <a:pPr marL="265176" lvl="2" indent="-265176">
              <a:buClr>
                <a:schemeClr val="accent1"/>
              </a:buClr>
              <a:buSzPct val="80000"/>
              <a:buNone/>
            </a:pPr>
            <a:endParaRPr lang="en-US" sz="2400" dirty="0" smtClean="0"/>
          </a:p>
          <a:p>
            <a:pPr marL="265176" lvl="2" indent="-265176">
              <a:buClr>
                <a:schemeClr val="accent1"/>
              </a:buClr>
              <a:buSzPct val="80000"/>
              <a:buNone/>
            </a:pPr>
            <a:endParaRPr lang="en-US" sz="2400"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30352"/>
            <a:ext cx="8183880" cy="1051560"/>
          </a:xfrm>
        </p:spPr>
        <p:txBody>
          <a:bodyPr>
            <a:normAutofit fontScale="90000"/>
          </a:bodyPr>
          <a:lstStyle/>
          <a:p>
            <a:r>
              <a:rPr lang="en-US" dirty="0" smtClean="0"/>
              <a:t>Systems models: Examples of Scenarios</a:t>
            </a:r>
            <a:endParaRPr lang="en-US" dirty="0"/>
          </a:p>
        </p:txBody>
      </p:sp>
      <p:sp>
        <p:nvSpPr>
          <p:cNvPr id="3" name="Content Placeholder 2"/>
          <p:cNvSpPr>
            <a:spLocks noGrp="1"/>
          </p:cNvSpPr>
          <p:nvPr>
            <p:ph idx="1"/>
          </p:nvPr>
        </p:nvSpPr>
        <p:spPr>
          <a:xfrm>
            <a:off x="502920" y="1872343"/>
            <a:ext cx="8183880" cy="3744686"/>
          </a:xfrm>
        </p:spPr>
        <p:txBody>
          <a:bodyPr>
            <a:normAutofit fontScale="85000" lnSpcReduction="10000"/>
          </a:bodyPr>
          <a:lstStyle/>
          <a:p>
            <a:r>
              <a:rPr lang="en-US" b="1" dirty="0" smtClean="0"/>
              <a:t>Name</a:t>
            </a:r>
            <a:r>
              <a:rPr lang="en-US" dirty="0" smtClean="0"/>
              <a:t>: </a:t>
            </a:r>
            <a:r>
              <a:rPr lang="en-US" dirty="0" err="1" smtClean="0"/>
              <a:t>addIncomeTransaction</a:t>
            </a:r>
            <a:endParaRPr lang="en-US" dirty="0" smtClean="0"/>
          </a:p>
          <a:p>
            <a:r>
              <a:rPr lang="en-US" b="1" dirty="0" smtClean="0"/>
              <a:t>Actors</a:t>
            </a:r>
            <a:r>
              <a:rPr lang="en-US" dirty="0" smtClean="0"/>
              <a:t>: User</a:t>
            </a:r>
          </a:p>
          <a:p>
            <a:r>
              <a:rPr lang="en-US" b="1" dirty="0" smtClean="0"/>
              <a:t>Flow of Events:</a:t>
            </a:r>
            <a:endParaRPr lang="en-US" dirty="0" smtClean="0"/>
          </a:p>
          <a:p>
            <a:pPr lvl="1"/>
            <a:r>
              <a:rPr lang="en-US" dirty="0" smtClean="0"/>
              <a:t>User accesses transaction screen through transaction tab</a:t>
            </a:r>
          </a:p>
          <a:p>
            <a:pPr lvl="1"/>
            <a:r>
              <a:rPr lang="en-US" dirty="0" smtClean="0"/>
              <a:t>User selects the income button; text fields and buttons appear for income transaction</a:t>
            </a:r>
          </a:p>
          <a:p>
            <a:pPr lvl="1"/>
            <a:r>
              <a:rPr lang="en-US" dirty="0" smtClean="0"/>
              <a:t>User fills income transaction form (date, amount, account, notes)</a:t>
            </a:r>
          </a:p>
          <a:p>
            <a:pPr lvl="1"/>
            <a:r>
              <a:rPr lang="en-US" dirty="0" smtClean="0"/>
              <a:t>Save button pressed; transaction added to database</a:t>
            </a:r>
          </a:p>
          <a:p>
            <a:pPr lvl="1">
              <a:buNone/>
            </a:pPr>
            <a:endParaRPr lang="en-US" dirty="0" smtClean="0"/>
          </a:p>
          <a:p>
            <a:pPr lvl="1">
              <a:buNone/>
            </a:pPr>
            <a:r>
              <a:rPr lang="en-US" dirty="0" smtClean="0"/>
              <a:t>The rest Transactions very similar.</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4868962"/>
          </a:xfrm>
        </p:spPr>
        <p:txBody>
          <a:bodyPr>
            <a:normAutofit fontScale="85000" lnSpcReduction="10000"/>
          </a:bodyPr>
          <a:lstStyle/>
          <a:p>
            <a:r>
              <a:rPr lang="en-US" b="1" dirty="0" smtClean="0"/>
              <a:t>Name</a:t>
            </a:r>
            <a:r>
              <a:rPr lang="en-US" dirty="0" smtClean="0"/>
              <a:t>: </a:t>
            </a:r>
            <a:r>
              <a:rPr lang="en-US" dirty="0" err="1" smtClean="0"/>
              <a:t>deleteTransaction</a:t>
            </a:r>
            <a:endParaRPr lang="en-US" dirty="0" smtClean="0"/>
          </a:p>
          <a:p>
            <a:r>
              <a:rPr lang="en-US" b="1" dirty="0" smtClean="0"/>
              <a:t>Actors</a:t>
            </a:r>
            <a:r>
              <a:rPr lang="en-US" dirty="0" smtClean="0"/>
              <a:t>: User</a:t>
            </a:r>
          </a:p>
          <a:p>
            <a:r>
              <a:rPr lang="en-US" b="1" dirty="0" smtClean="0"/>
              <a:t>Flow of Events:</a:t>
            </a:r>
            <a:endParaRPr lang="en-US" dirty="0" smtClean="0"/>
          </a:p>
          <a:p>
            <a:pPr lvl="1"/>
            <a:r>
              <a:rPr lang="en-US" dirty="0" smtClean="0"/>
              <a:t>User accesses the audit screen through the audit tab</a:t>
            </a:r>
          </a:p>
          <a:p>
            <a:pPr lvl="1"/>
            <a:r>
              <a:rPr lang="en-US" dirty="0" smtClean="0"/>
              <a:t>User selects a transaction</a:t>
            </a:r>
          </a:p>
          <a:p>
            <a:pPr lvl="1"/>
            <a:r>
              <a:rPr lang="en-US" dirty="0" smtClean="0"/>
              <a:t>Drop-down menu appears; user selects “Delete”</a:t>
            </a:r>
          </a:p>
          <a:p>
            <a:pPr lvl="1"/>
            <a:r>
              <a:rPr lang="en-US" dirty="0" smtClean="0"/>
              <a:t>Transaction removed from database; total fields updated</a:t>
            </a:r>
          </a:p>
          <a:p>
            <a:pPr lvl="1"/>
            <a:endParaRPr lang="en-US" dirty="0" smtClean="0"/>
          </a:p>
          <a:p>
            <a:r>
              <a:rPr lang="en-US" b="1" dirty="0" smtClean="0"/>
              <a:t>Name</a:t>
            </a:r>
            <a:r>
              <a:rPr lang="en-US" dirty="0" smtClean="0"/>
              <a:t>: </a:t>
            </a:r>
            <a:r>
              <a:rPr lang="en-US" dirty="0" err="1" smtClean="0"/>
              <a:t>queryByCategory</a:t>
            </a:r>
            <a:endParaRPr lang="en-US" dirty="0" smtClean="0"/>
          </a:p>
          <a:p>
            <a:r>
              <a:rPr lang="en-US" b="1" dirty="0" smtClean="0"/>
              <a:t>Actors</a:t>
            </a:r>
            <a:r>
              <a:rPr lang="en-US" dirty="0" smtClean="0"/>
              <a:t>: User</a:t>
            </a:r>
          </a:p>
          <a:p>
            <a:r>
              <a:rPr lang="en-US" b="1" dirty="0" smtClean="0"/>
              <a:t>Flow of Events:</a:t>
            </a:r>
            <a:endParaRPr lang="en-US" dirty="0" smtClean="0"/>
          </a:p>
          <a:p>
            <a:pPr lvl="1"/>
            <a:r>
              <a:rPr lang="en-US" dirty="0" smtClean="0"/>
              <a:t>User accesses query screen through query tab</a:t>
            </a:r>
          </a:p>
          <a:p>
            <a:pPr lvl="1"/>
            <a:r>
              <a:rPr lang="en-US" dirty="0" smtClean="0"/>
              <a:t>User chooses category(-</a:t>
            </a:r>
            <a:r>
              <a:rPr lang="en-US" dirty="0" err="1" smtClean="0"/>
              <a:t>ies</a:t>
            </a:r>
            <a:r>
              <a:rPr lang="en-US" dirty="0" smtClean="0"/>
              <a:t>) from spinner(s)</a:t>
            </a:r>
          </a:p>
          <a:p>
            <a:r>
              <a:rPr lang="en-US" dirty="0" smtClean="0"/>
              <a:t>Query button pressed; Data displayed</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623455"/>
            <a:ext cx="8183880" cy="1051560"/>
          </a:xfrm>
        </p:spPr>
        <p:txBody>
          <a:bodyPr/>
          <a:lstStyle/>
          <a:p>
            <a:pPr lvl="2" algn="l" rtl="0">
              <a:spcBef>
                <a:spcPct val="0"/>
              </a:spcBef>
            </a:pPr>
            <a:r>
              <a:rPr lang="en-US" dirty="0"/>
              <a:t/>
            </a:r>
            <a:br>
              <a:rPr lang="en-US" dirty="0"/>
            </a:br>
            <a:r>
              <a:rPr lang="en-US" dirty="0"/>
              <a:t/>
            </a:r>
            <a:br>
              <a:rPr lang="en-US" dirty="0"/>
            </a:b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438400" y="339469"/>
            <a:ext cx="6248400" cy="5833164"/>
          </a:xfrm>
          <a:prstGeom prst="rect">
            <a:avLst/>
          </a:prstGeom>
          <a:solidFill>
            <a:srgbClr val="FFFFFF"/>
          </a:solidFill>
          <a:ln w="9525">
            <a:noFill/>
            <a:miter lim="800000"/>
            <a:headEnd/>
            <a:tailEnd/>
          </a:ln>
        </p:spPr>
      </p:pic>
      <p:sp>
        <p:nvSpPr>
          <p:cNvPr id="5" name="Content Placeholder 4"/>
          <p:cNvSpPr>
            <a:spLocks noGrp="1"/>
          </p:cNvSpPr>
          <p:nvPr>
            <p:ph idx="1"/>
          </p:nvPr>
        </p:nvSpPr>
        <p:spPr>
          <a:xfrm rot="21286768">
            <a:off x="259881" y="764424"/>
            <a:ext cx="3122399" cy="522593"/>
          </a:xfrm>
        </p:spPr>
        <p:txBody>
          <a:bodyPr>
            <a:normAutofit lnSpcReduction="10000"/>
          </a:bodyPr>
          <a:lstStyle/>
          <a:p>
            <a:pPr>
              <a:buNone/>
            </a:pPr>
            <a:r>
              <a:rPr lang="en-US" dirty="0" smtClean="0"/>
              <a:t>Use Case Model</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473931"/>
            <a:ext cx="8183880" cy="1051560"/>
          </a:xfrm>
        </p:spPr>
        <p:txBody>
          <a:bodyPr>
            <a:normAutofit fontScale="90000"/>
          </a:bodyPr>
          <a:lstStyle/>
          <a:p>
            <a:r>
              <a:rPr lang="en-US" dirty="0" smtClean="0"/>
              <a:t>Examples of Use Case Descriptions</a:t>
            </a:r>
            <a:endParaRPr lang="en-US" dirty="0"/>
          </a:p>
        </p:txBody>
      </p:sp>
      <p:graphicFrame>
        <p:nvGraphicFramePr>
          <p:cNvPr id="5" name="Table 4"/>
          <p:cNvGraphicFramePr>
            <a:graphicFrameLocks noGrp="1"/>
          </p:cNvGraphicFramePr>
          <p:nvPr/>
        </p:nvGraphicFramePr>
        <p:xfrm>
          <a:off x="793866" y="748145"/>
          <a:ext cx="7463444" cy="4510648"/>
        </p:xfrm>
        <a:graphic>
          <a:graphicData uri="http://schemas.openxmlformats.org/drawingml/2006/table">
            <a:tbl>
              <a:tblPr/>
              <a:tblGrid>
                <a:gridCol w="1782215"/>
                <a:gridCol w="5681229"/>
              </a:tblGrid>
              <a:tr h="462722">
                <a:tc>
                  <a:txBody>
                    <a:bodyPr/>
                    <a:lstStyle/>
                    <a:p>
                      <a:pPr marL="0" marR="0">
                        <a:spcBef>
                          <a:spcPts val="0"/>
                        </a:spcBef>
                        <a:spcAft>
                          <a:spcPts val="0"/>
                        </a:spcAft>
                      </a:pPr>
                      <a:r>
                        <a:rPr lang="en-US" sz="1800" kern="50" dirty="0">
                          <a:latin typeface="Times New Roman"/>
                          <a:ea typeface="Arial Unicode MS"/>
                        </a:rPr>
                        <a:t>Use case name</a:t>
                      </a: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kern="50" dirty="0" err="1">
                          <a:latin typeface="Times New Roman"/>
                          <a:ea typeface="Arial Unicode MS"/>
                        </a:rPr>
                        <a:t>EnterTransaction</a:t>
                      </a:r>
                      <a:endParaRPr lang="en-US" sz="1800" kern="50" dirty="0">
                        <a:latin typeface="Times New Roman"/>
                        <a:ea typeface="Arial Unicode MS"/>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2722">
                <a:tc>
                  <a:txBody>
                    <a:bodyPr/>
                    <a:lstStyle/>
                    <a:p>
                      <a:pPr marL="0" marR="0">
                        <a:spcBef>
                          <a:spcPts val="0"/>
                        </a:spcBef>
                        <a:spcAft>
                          <a:spcPts val="0"/>
                        </a:spcAft>
                      </a:pPr>
                      <a:r>
                        <a:rPr lang="en-US" sz="1800" kern="50">
                          <a:latin typeface="Times New Roman"/>
                          <a:ea typeface="Arial Unicode MS"/>
                        </a:rPr>
                        <a:t>Actors</a:t>
                      </a: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kern="50" dirty="0">
                          <a:latin typeface="Times New Roman"/>
                          <a:ea typeface="Arial Unicode MS"/>
                        </a:rPr>
                        <a:t>User</a:t>
                      </a: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02060">
                <a:tc>
                  <a:txBody>
                    <a:bodyPr/>
                    <a:lstStyle/>
                    <a:p>
                      <a:pPr marL="0" marR="0">
                        <a:spcBef>
                          <a:spcPts val="0"/>
                        </a:spcBef>
                        <a:spcAft>
                          <a:spcPts val="0"/>
                        </a:spcAft>
                      </a:pPr>
                      <a:r>
                        <a:rPr lang="en-US" sz="1800" kern="50">
                          <a:latin typeface="Times New Roman"/>
                          <a:ea typeface="Arial Unicode MS"/>
                        </a:rPr>
                        <a:t>Flow of Events</a:t>
                      </a: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kern="50" dirty="0">
                          <a:latin typeface="Times New Roman"/>
                          <a:ea typeface="Arial Unicode MS"/>
                        </a:rPr>
                        <a:t>1. User clicks on transaction tab</a:t>
                      </a:r>
                    </a:p>
                    <a:p>
                      <a:pPr marL="0" marR="0">
                        <a:spcBef>
                          <a:spcPts val="0"/>
                        </a:spcBef>
                        <a:spcAft>
                          <a:spcPts val="0"/>
                        </a:spcAft>
                      </a:pPr>
                      <a:r>
                        <a:rPr lang="en-US" sz="1800" kern="50" dirty="0">
                          <a:latin typeface="Times New Roman"/>
                          <a:ea typeface="Arial Unicode MS"/>
                        </a:rPr>
                        <a:t>2. </a:t>
                      </a:r>
                      <a:r>
                        <a:rPr lang="en-US" sz="1800" kern="50" dirty="0" err="1">
                          <a:latin typeface="Times New Roman"/>
                          <a:ea typeface="Arial Unicode MS"/>
                        </a:rPr>
                        <a:t>MintTrack</a:t>
                      </a:r>
                      <a:r>
                        <a:rPr lang="en-US" sz="1800" kern="50" dirty="0">
                          <a:latin typeface="Times New Roman"/>
                          <a:ea typeface="Arial Unicode MS"/>
                        </a:rPr>
                        <a:t> loads transaction screen</a:t>
                      </a:r>
                    </a:p>
                    <a:p>
                      <a:pPr marL="0" marR="0">
                        <a:spcBef>
                          <a:spcPts val="0"/>
                        </a:spcBef>
                        <a:spcAft>
                          <a:spcPts val="0"/>
                        </a:spcAft>
                      </a:pPr>
                      <a:r>
                        <a:rPr lang="en-US" sz="1800" kern="50" dirty="0">
                          <a:latin typeface="Times New Roman"/>
                          <a:ea typeface="Arial Unicode MS"/>
                        </a:rPr>
                        <a:t>3. User chooses transaction type</a:t>
                      </a:r>
                    </a:p>
                    <a:p>
                      <a:pPr marL="0" marR="0">
                        <a:spcBef>
                          <a:spcPts val="0"/>
                        </a:spcBef>
                        <a:spcAft>
                          <a:spcPts val="0"/>
                        </a:spcAft>
                      </a:pPr>
                      <a:r>
                        <a:rPr lang="en-US" sz="1800" kern="50" dirty="0">
                          <a:latin typeface="Times New Roman"/>
                          <a:ea typeface="Arial Unicode MS"/>
                        </a:rPr>
                        <a:t>4. </a:t>
                      </a:r>
                      <a:r>
                        <a:rPr lang="en-US" sz="1800" kern="50" dirty="0" err="1">
                          <a:latin typeface="Times New Roman"/>
                          <a:ea typeface="Arial Unicode MS"/>
                        </a:rPr>
                        <a:t>MintTrack</a:t>
                      </a:r>
                      <a:r>
                        <a:rPr lang="en-US" sz="1800" kern="50" dirty="0">
                          <a:latin typeface="Times New Roman"/>
                          <a:ea typeface="Arial Unicode MS"/>
                        </a:rPr>
                        <a:t> loads screen associated with transaction type</a:t>
                      </a:r>
                    </a:p>
                    <a:p>
                      <a:pPr marL="0" marR="0">
                        <a:spcBef>
                          <a:spcPts val="0"/>
                        </a:spcBef>
                        <a:spcAft>
                          <a:spcPts val="0"/>
                        </a:spcAft>
                      </a:pPr>
                      <a:r>
                        <a:rPr lang="en-US" sz="1800" kern="50" dirty="0">
                          <a:latin typeface="Times New Roman"/>
                          <a:ea typeface="Arial Unicode MS"/>
                        </a:rPr>
                        <a:t>5. User enters transaction information and presses save button</a:t>
                      </a:r>
                    </a:p>
                    <a:p>
                      <a:pPr marL="0" marR="0">
                        <a:spcBef>
                          <a:spcPts val="0"/>
                        </a:spcBef>
                        <a:spcAft>
                          <a:spcPts val="0"/>
                        </a:spcAft>
                      </a:pPr>
                      <a:r>
                        <a:rPr lang="en-US" sz="1800" kern="50" dirty="0">
                          <a:latin typeface="Times New Roman"/>
                          <a:ea typeface="Arial Unicode MS"/>
                        </a:rPr>
                        <a:t>6. </a:t>
                      </a:r>
                      <a:r>
                        <a:rPr lang="en-US" sz="1800" kern="50" dirty="0" err="1">
                          <a:latin typeface="Times New Roman"/>
                          <a:ea typeface="Arial Unicode MS"/>
                        </a:rPr>
                        <a:t>MintTrack</a:t>
                      </a:r>
                      <a:r>
                        <a:rPr lang="en-US" sz="1800" kern="50" dirty="0">
                          <a:latin typeface="Times New Roman"/>
                          <a:ea typeface="Arial Unicode MS"/>
                        </a:rPr>
                        <a:t> updates database</a:t>
                      </a: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97557">
                <a:tc>
                  <a:txBody>
                    <a:bodyPr/>
                    <a:lstStyle/>
                    <a:p>
                      <a:pPr marL="0" marR="0">
                        <a:spcBef>
                          <a:spcPts val="0"/>
                        </a:spcBef>
                        <a:spcAft>
                          <a:spcPts val="0"/>
                        </a:spcAft>
                      </a:pPr>
                      <a:r>
                        <a:rPr lang="en-US" sz="1800" kern="50">
                          <a:latin typeface="Times New Roman"/>
                          <a:ea typeface="Arial Unicode MS"/>
                        </a:rPr>
                        <a:t>Entry Condition(s)</a:t>
                      </a: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kern="50" dirty="0">
                          <a:latin typeface="Times New Roman"/>
                          <a:ea typeface="Arial Unicode MS"/>
                        </a:rPr>
                        <a:t>- User selects transaction tab</a:t>
                      </a: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97557">
                <a:tc>
                  <a:txBody>
                    <a:bodyPr/>
                    <a:lstStyle/>
                    <a:p>
                      <a:pPr marL="0" marR="0">
                        <a:spcBef>
                          <a:spcPts val="0"/>
                        </a:spcBef>
                        <a:spcAft>
                          <a:spcPts val="0"/>
                        </a:spcAft>
                      </a:pPr>
                      <a:r>
                        <a:rPr lang="en-US" sz="1800" kern="50">
                          <a:latin typeface="Times New Roman"/>
                          <a:ea typeface="Arial Unicode MS"/>
                        </a:rPr>
                        <a:t>Exit Condition(s)</a:t>
                      </a: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kern="50" dirty="0">
                          <a:latin typeface="Times New Roman"/>
                          <a:ea typeface="Arial Unicode MS"/>
                        </a:rPr>
                        <a:t>- User presses save button</a:t>
                      </a:r>
                    </a:p>
                    <a:p>
                      <a:pPr marL="0" marR="0">
                        <a:spcBef>
                          <a:spcPts val="0"/>
                        </a:spcBef>
                        <a:spcAft>
                          <a:spcPts val="0"/>
                        </a:spcAft>
                      </a:pPr>
                      <a:r>
                        <a:rPr lang="en-US" sz="1800" kern="50" dirty="0">
                          <a:latin typeface="Times New Roman"/>
                          <a:ea typeface="Arial Unicode MS"/>
                        </a:rPr>
                        <a:t>- User selects another tab</a:t>
                      </a: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55</TotalTime>
  <Words>491</Words>
  <Application>Microsoft Office PowerPoint</Application>
  <PresentationFormat>On-screen Show (4:3)</PresentationFormat>
  <Paragraphs>104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Aspect</vt:lpstr>
      <vt:lpstr>MintTrack</vt:lpstr>
      <vt:lpstr>User Menus</vt:lpstr>
      <vt:lpstr>Functional requirement </vt:lpstr>
      <vt:lpstr>Nonfunctional Requirements p1</vt:lpstr>
      <vt:lpstr>Nonfunctional Requirement p2</vt:lpstr>
      <vt:lpstr>Systems models: Examples of Scenarios</vt:lpstr>
      <vt:lpstr>Slide 7</vt:lpstr>
      <vt:lpstr>  </vt:lpstr>
      <vt:lpstr>Examples of Use Case Descriptions</vt:lpstr>
      <vt:lpstr>Object model: transaction class with Inheritance and Class Diagram</vt:lpstr>
      <vt:lpstr>Full class diagram</vt:lpstr>
      <vt:lpstr>Dynamic model-Audit/Transaction Interaction</vt:lpstr>
      <vt:lpstr>User Interface: Home and Entry </vt:lpstr>
      <vt:lpstr>Audit and Tools</vt:lpstr>
      <vt:lpstr>Conclusion</vt:lpstr>
    </vt:vector>
  </TitlesOfParts>
  <Company>HP5800</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MintTrack</dc:title>
  <dc:creator>krachs</dc:creator>
  <cp:lastModifiedBy>krachs</cp:lastModifiedBy>
  <cp:revision>6</cp:revision>
  <dcterms:created xsi:type="dcterms:W3CDTF">2010-02-20T23:16:54Z</dcterms:created>
  <dcterms:modified xsi:type="dcterms:W3CDTF">2010-02-21T00:12:24Z</dcterms:modified>
</cp:coreProperties>
</file>