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6"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xmlns:mc="http://schemas.openxmlformats.org/markup-compatibility/2006" xmlns:a14="http://schemas.microsoft.com/office/drawing/2010/main" val="FFFFFF" mc:Ignorable="">
                  <a:shade val="100000"/>
                </a:srgbClr>
              </a:gs>
              <a:gs pos="98000">
                <a:srgbClr xmlns:mc="http://schemas.openxmlformats.org/markup-compatibility/2006" xmlns:a14="http://schemas.microsoft.com/office/drawing/2010/main" val="FFFFFF" mc:Ignorable="">
                  <a:shade val="100000"/>
                </a:srgbClr>
              </a:gs>
              <a:gs pos="99055">
                <a:srgbClr xmlns:mc="http://schemas.openxmlformats.org/markup-compatibility/2006" xmlns:a14="http://schemas.microsoft.com/office/drawing/2010/main" val="FFFFFF" mc:Ignorable="">
                  <a:shade val="93000"/>
                </a:srgbClr>
              </a:gs>
              <a:gs pos="100000">
                <a:srgbClr xmlns:mc="http://schemas.openxmlformats.org/markup-compatibility/2006" xmlns:a14="http://schemas.microsoft.com/office/drawing/2010/main" val="FFFFFF" mc:Ignorable="">
                  <a:shade val="70000"/>
                </a:srgbClr>
              </a:gs>
            </a:gsLst>
            <a:lin ang="5400000" scaled="1"/>
            <a:tileRect/>
          </a:gradFill>
          <a:ln w="2000" cap="rnd" cmpd="sng" algn="ctr">
            <a:solidFill>
              <a:srgbClr xmlns:mc="http://schemas.openxmlformats.org/markup-compatibility/2006" xmlns:a14="http://schemas.microsoft.com/office/drawing/2010/main" val="302F2C" mc:Ignorable="">
                <a:tint val="65000"/>
                <a:satMod val="120000"/>
              </a:srgbClr>
            </a:solidFill>
            <a:prstDash val="solid"/>
          </a:ln>
          <a:effectLst>
            <a:outerShdw blurRad="76200" dist="50800" dir="5400000" algn="tl" rotWithShape="0">
              <a:srgbClr xmlns:mc="http://schemas.openxmlformats.org/markup-compatibility/2006" xmlns:a14="http://schemas.microsoft.com/office/drawing/2010/main" val="000000" mc:Ignorable="">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xmlns:mc="http://schemas.openxmlformats.org/markup-compatibility/2006" xmlns:a14="http://schemas.microsoft.com/office/drawing/2010/main" val="000000" mc:Ignorable="">
                      <a:alpha val="55000"/>
                    </a:srgbClr>
                  </a:outerShdw>
                </a:effectLst>
              </a:defRPr>
            </a:lvl1pPr>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p>
            <a:fld id="{5F01A55A-CEC5-4CE5-8B9D-108E8BEF7237}" type="datetimeFigureOut">
              <a:rPr lang="en-US" smtClean="0"/>
              <a:pPr/>
              <a:t>2/22/2010</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1A55A-CEC5-4CE5-8B9D-108E8BEF7237}"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1A55A-CEC5-4CE5-8B9D-108E8BEF7237}"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1A55A-CEC5-4CE5-8B9D-108E8BEF7237}"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xmlns:mc="http://schemas.openxmlformats.org/markup-compatibility/2006" xmlns:a14="http://schemas.microsoft.com/office/drawing/2010/main" val="FFFFFF" mc:Ignorable="">
                  <a:shade val="100000"/>
                </a:srgbClr>
              </a:gs>
              <a:gs pos="98000">
                <a:srgbClr xmlns:mc="http://schemas.openxmlformats.org/markup-compatibility/2006" xmlns:a14="http://schemas.microsoft.com/office/drawing/2010/main" val="FFFFFF" mc:Ignorable="">
                  <a:shade val="100000"/>
                </a:srgbClr>
              </a:gs>
              <a:gs pos="99055">
                <a:srgbClr xmlns:mc="http://schemas.openxmlformats.org/markup-compatibility/2006" xmlns:a14="http://schemas.microsoft.com/office/drawing/2010/main" val="FFFFFF" mc:Ignorable="">
                  <a:shade val="93000"/>
                </a:srgbClr>
              </a:gs>
              <a:gs pos="100000">
                <a:srgbClr xmlns:mc="http://schemas.openxmlformats.org/markup-compatibility/2006" xmlns:a14="http://schemas.microsoft.com/office/drawing/2010/main" val="FFFFFF" mc:Ignorable="">
                  <a:shade val="70000"/>
                </a:srgbClr>
              </a:gs>
            </a:gsLst>
            <a:lin ang="5400000" scaled="1"/>
            <a:tileRect/>
          </a:gradFill>
          <a:ln w="2000" cap="rnd" cmpd="sng" algn="ctr">
            <a:solidFill>
              <a:srgbClr xmlns:mc="http://schemas.openxmlformats.org/markup-compatibility/2006" xmlns:a14="http://schemas.microsoft.com/office/drawing/2010/main" val="302F2C" mc:Ignorable="">
                <a:tint val="65000"/>
                <a:satMod val="120000"/>
              </a:srgbClr>
            </a:solidFill>
            <a:prstDash val="solid"/>
          </a:ln>
          <a:effectLst>
            <a:outerShdw blurRad="76200" dist="50800" dir="5400000" algn="tl" rotWithShape="0">
              <a:srgbClr xmlns:mc="http://schemas.openxmlformats.org/markup-compatibility/2006" xmlns:a14="http://schemas.microsoft.com/office/drawing/2010/main" val="000000" mc:Ignorable="">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01A55A-CEC5-4CE5-8B9D-108E8BEF7237}" type="datetimeFigureOut">
              <a:rPr lang="en-US" smtClean="0"/>
              <a:pPr/>
              <a:t>2/22/2010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1A55A-CEC5-4CE5-8B9D-108E8BEF7237}" type="datetimeFigureOut">
              <a:rPr lang="en-US" smtClean="0"/>
              <a:pPr/>
              <a:t>2/22/2010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F01A55A-CEC5-4CE5-8B9D-108E8BEF7237}" type="datetimeFigureOut">
              <a:rPr lang="en-US" smtClean="0"/>
              <a:pPr/>
              <a:t>2/22/2010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01A55A-CEC5-4CE5-8B9D-108E8BEF7237}" type="datetimeFigureOut">
              <a:rPr lang="en-US" smtClean="0"/>
              <a:pPr/>
              <a:t>2/22/2010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xmlns:mc="http://schemas.openxmlformats.org/markup-compatibility/2006" xmlns:a14="http://schemas.microsoft.com/office/drawing/2010/main" val="FFFFFF" mc:Ignorable="">
                  <a:shade val="100000"/>
                </a:srgbClr>
              </a:gs>
              <a:gs pos="98000">
                <a:srgbClr xmlns:mc="http://schemas.openxmlformats.org/markup-compatibility/2006" xmlns:a14="http://schemas.microsoft.com/office/drawing/2010/main" val="FFFFFF" mc:Ignorable="">
                  <a:shade val="100000"/>
                </a:srgbClr>
              </a:gs>
              <a:gs pos="99055">
                <a:srgbClr xmlns:mc="http://schemas.openxmlformats.org/markup-compatibility/2006" xmlns:a14="http://schemas.microsoft.com/office/drawing/2010/main" val="FFFFFF" mc:Ignorable="">
                  <a:shade val="93000"/>
                </a:srgbClr>
              </a:gs>
              <a:gs pos="100000">
                <a:srgbClr xmlns:mc="http://schemas.openxmlformats.org/markup-compatibility/2006" xmlns:a14="http://schemas.microsoft.com/office/drawing/2010/main" val="FFFFFF" mc:Ignorable="">
                  <a:shade val="70000"/>
                </a:srgbClr>
              </a:gs>
            </a:gsLst>
            <a:lin ang="5400000" scaled="1"/>
            <a:tileRect/>
          </a:gradFill>
          <a:ln w="2000" cap="rnd" cmpd="sng" algn="ctr">
            <a:solidFill>
              <a:srgbClr xmlns:mc="http://schemas.openxmlformats.org/markup-compatibility/2006" xmlns:a14="http://schemas.microsoft.com/office/drawing/2010/main" val="302F2C" mc:Ignorable="">
                <a:tint val="65000"/>
                <a:satMod val="120000"/>
              </a:srgbClr>
            </a:solidFill>
            <a:prstDash val="solid"/>
          </a:ln>
          <a:effectLst>
            <a:outerShdw blurRad="76200" dist="50800" dir="5400000" algn="tl" rotWithShape="0">
              <a:srgbClr xmlns:mc="http://schemas.openxmlformats.org/markup-compatibility/2006" xmlns:a14="http://schemas.microsoft.com/office/drawing/2010/main" val="000000" mc:Ignorable="">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F01A55A-CEC5-4CE5-8B9D-108E8BEF7237}" type="datetimeFigureOut">
              <a:rPr lang="en-US" smtClean="0"/>
              <a:pPr/>
              <a:t>2/22/2010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1A55A-CEC5-4CE5-8B9D-108E8BEF7237}" type="datetimeFigureOut">
              <a:rPr lang="en-US" smtClean="0"/>
              <a:pPr/>
              <a:t>2/22/2010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02A78-C0A1-4091-93B0-33F9AA7836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xmlns:mc="http://schemas.openxmlformats.org/markup-compatibility/2006" xmlns:a14="http://schemas.microsoft.com/office/drawing/2010/main" val="FFFFFF" mc:Ignorable="">
                  <a:shade val="100000"/>
                </a:srgbClr>
              </a:gs>
              <a:gs pos="98000">
                <a:srgbClr xmlns:mc="http://schemas.openxmlformats.org/markup-compatibility/2006" xmlns:a14="http://schemas.microsoft.com/office/drawing/2010/main" val="FFFFFF" mc:Ignorable="">
                  <a:shade val="100000"/>
                </a:srgbClr>
              </a:gs>
              <a:gs pos="99055">
                <a:srgbClr xmlns:mc="http://schemas.openxmlformats.org/markup-compatibility/2006" xmlns:a14="http://schemas.microsoft.com/office/drawing/2010/main" val="FFFFFF" mc:Ignorable="">
                  <a:shade val="93000"/>
                </a:srgbClr>
              </a:gs>
              <a:gs pos="100000">
                <a:srgbClr xmlns:mc="http://schemas.openxmlformats.org/markup-compatibility/2006" xmlns:a14="http://schemas.microsoft.com/office/drawing/2010/main" val="FFFFFF" mc:Ignorable="">
                  <a:shade val="70000"/>
                </a:srgbClr>
              </a:gs>
            </a:gsLst>
            <a:lin ang="5400000" scaled="1"/>
            <a:tileRect/>
          </a:gradFill>
          <a:ln w="2000" cap="rnd" cmpd="sng" algn="ctr">
            <a:solidFill>
              <a:srgbClr xmlns:mc="http://schemas.openxmlformats.org/markup-compatibility/2006" xmlns:a14="http://schemas.microsoft.com/office/drawing/2010/main" val="302F2C" mc:Ignorable="">
                <a:tint val="65000"/>
                <a:satMod val="120000"/>
              </a:srgbClr>
            </a:solidFill>
            <a:prstDash val="solid"/>
          </a:ln>
          <a:effectLst>
            <a:outerShdw blurRad="76200" dist="50800" dir="5400000" algn="tl" rotWithShape="0">
              <a:srgbClr xmlns:mc="http://schemas.openxmlformats.org/markup-compatibility/2006" xmlns:a14="http://schemas.microsoft.com/office/drawing/2010/main" val="000000" mc:Ignorable="">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xmlns:mc="http://schemas.openxmlformats.org/markup-compatibility/2006" xmlns:a14="http://schemas.microsoft.com/office/drawing/2010/main" val="1C1C1C" mc:Ignorable=""/>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xmlns:mc="http://schemas.openxmlformats.org/markup-compatibility/2006" xmlns:a14="http://schemas.microsoft.com/office/drawing/2010/main" val="FFFFFF" mc:Ignorable=""/>
                </a:solidFill>
              </a:defRPr>
            </a:lvl1pPr>
            <a:lvl2pPr>
              <a:defRPr sz="1200">
                <a:solidFill>
                  <a:srgbClr xmlns:mc="http://schemas.openxmlformats.org/markup-compatibility/2006" xmlns:a14="http://schemas.microsoft.com/office/drawing/2010/main" val="FFFFFF" mc:Ignorable=""/>
                </a:solidFill>
              </a:defRPr>
            </a:lvl2pPr>
            <a:lvl3pPr>
              <a:defRPr sz="1000">
                <a:solidFill>
                  <a:srgbClr xmlns:mc="http://schemas.openxmlformats.org/markup-compatibility/2006" xmlns:a14="http://schemas.microsoft.com/office/drawing/2010/main" val="FFFFFF" mc:Ignorable=""/>
                </a:solidFill>
              </a:defRPr>
            </a:lvl3pPr>
            <a:lvl4pPr>
              <a:defRPr sz="900">
                <a:solidFill>
                  <a:srgbClr xmlns:mc="http://schemas.openxmlformats.org/markup-compatibility/2006" xmlns:a14="http://schemas.microsoft.com/office/drawing/2010/main" val="FFFFFF" mc:Ignorable=""/>
                </a:solidFill>
              </a:defRPr>
            </a:lvl4pPr>
            <a:lvl5pPr>
              <a:defRPr sz="900">
                <a:solidFill>
                  <a:srgbClr xmlns:mc="http://schemas.openxmlformats.org/markup-compatibility/2006" xmlns:a14="http://schemas.microsoft.com/office/drawing/2010/main" val="FFFFFF" mc:Ignorable=""/>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01A55A-CEC5-4CE5-8B9D-108E8BEF7237}" type="datetimeFigureOut">
              <a:rPr lang="en-US" smtClean="0"/>
              <a:pPr/>
              <a:t>2/22/2010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02A78-C0A1-4091-93B0-33F9AA7836E1}"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xmlns:mc="http://schemas.openxmlformats.org/markup-compatibility/2006" xmlns:a14="http://schemas.microsoft.com/office/drawing/2010/main" val="FFFFFF" mc:Ignorable="">
                  <a:shade val="100000"/>
                </a:srgbClr>
              </a:gs>
              <a:gs pos="98000">
                <a:srgbClr xmlns:mc="http://schemas.openxmlformats.org/markup-compatibility/2006" xmlns:a14="http://schemas.microsoft.com/office/drawing/2010/main" val="FFFFFF" mc:Ignorable="">
                  <a:shade val="100000"/>
                </a:srgbClr>
              </a:gs>
              <a:gs pos="99055">
                <a:srgbClr xmlns:mc="http://schemas.openxmlformats.org/markup-compatibility/2006" xmlns:a14="http://schemas.microsoft.com/office/drawing/2010/main" val="FFFFFF" mc:Ignorable="">
                  <a:shade val="93000"/>
                </a:srgbClr>
              </a:gs>
              <a:gs pos="100000">
                <a:srgbClr xmlns:mc="http://schemas.openxmlformats.org/markup-compatibility/2006" xmlns:a14="http://schemas.microsoft.com/office/drawing/2010/main" val="FFFFFF" mc:Ignorable="">
                  <a:shade val="70000"/>
                </a:srgbClr>
              </a:gs>
            </a:gsLst>
            <a:lin ang="5400000" scaled="1"/>
            <a:tileRect/>
          </a:gradFill>
          <a:ln w="2000" cap="rnd" cmpd="sng" algn="ctr">
            <a:solidFill>
              <a:srgbClr xmlns:mc="http://schemas.openxmlformats.org/markup-compatibility/2006" xmlns:a14="http://schemas.microsoft.com/office/drawing/2010/main" val="302F2C" mc:Ignorable="">
                <a:tint val="65000"/>
                <a:satMod val="120000"/>
              </a:srgbClr>
            </a:solidFill>
            <a:prstDash val="solid"/>
          </a:ln>
          <a:effectLst>
            <a:outerShdw blurRad="76200" dist="50800" dir="5400000" algn="tl" rotWithShape="0">
              <a:srgbClr xmlns:mc="http://schemas.openxmlformats.org/markup-compatibility/2006" xmlns:a14="http://schemas.microsoft.com/office/drawing/2010/main" val="000000" mc:Ignorable="">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5F01A55A-CEC5-4CE5-8B9D-108E8BEF7237}" type="datetimeFigureOut">
              <a:rPr lang="en-US" smtClean="0"/>
              <a:pPr/>
              <a:t>2/22/2010</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71402A78-C0A1-4091-93B0-33F9AA7836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xmlns:mc="http://schemas.openxmlformats.org/markup-compatibility/2006" xmlns:a14="http://schemas.microsoft.com/office/drawing/2010/main" val="000000" mc:Ignorable="">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MintTrack</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By Jeff Titus</a:t>
            </a:r>
          </a:p>
          <a:p>
            <a:r>
              <a:rPr lang="en-US" dirty="0" smtClean="0"/>
              <a:t>Christopher C. Wilkins</a:t>
            </a:r>
          </a:p>
          <a:p>
            <a:r>
              <a:rPr lang="en-US" dirty="0" smtClean="0"/>
              <a:t>Stephen </a:t>
            </a:r>
            <a:r>
              <a:rPr lang="en-US" dirty="0" err="1" smtClean="0"/>
              <a:t>Krach</a:t>
            </a:r>
            <a:endParaRPr lang="en-US" dirty="0" smtClean="0"/>
          </a:p>
          <a:p>
            <a:r>
              <a:rPr lang="en-US" dirty="0" smtClean="0"/>
              <a:t>Pablo </a:t>
            </a:r>
            <a:r>
              <a:rPr lang="en-US" dirty="0" err="1" smtClean="0"/>
              <a:t>BajoLaso</a:t>
            </a:r>
            <a:endParaRPr lang="en-US" dirty="0"/>
          </a:p>
        </p:txBody>
      </p:sp>
      <p:pic>
        <p:nvPicPr>
          <p:cNvPr id="4" name="Picture 3" descr="minttrack.gif"/>
          <p:cNvPicPr>
            <a:picLocks noChangeAspect="1"/>
          </p:cNvPicPr>
          <p:nvPr/>
        </p:nvPicPr>
        <p:blipFill>
          <a:blip r:embed="rId2" cstate="print"/>
          <a:stretch>
            <a:fillRect/>
          </a:stretch>
        </p:blipFill>
        <p:spPr>
          <a:xfrm>
            <a:off x="538830" y="658156"/>
            <a:ext cx="3175001" cy="1162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904312"/>
            <a:ext cx="8183880" cy="1130728"/>
          </a:xfrm>
        </p:spPr>
        <p:txBody>
          <a:bodyPr>
            <a:normAutofit fontScale="90000"/>
          </a:bodyPr>
          <a:lstStyle/>
          <a:p>
            <a:r>
              <a:rPr lang="en-US" dirty="0" smtClean="0"/>
              <a:t>Object model: transaction class with Inheritance and Class Diagram</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2141392" y="548477"/>
            <a:ext cx="4813589" cy="3857071"/>
          </a:xfrm>
          <a:prstGeom prst="rect">
            <a:avLst/>
          </a:prstGeom>
          <a:solidFill>
            <a:srgbClr xmlns:mc="http://schemas.openxmlformats.org/markup-compatibility/2006" xmlns:a14="http://schemas.microsoft.com/office/drawing/2010/main" val="FFFFFF" mc:Ignorable=""/>
          </a:solid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class diagram</a:t>
            </a:r>
            <a:endParaRPr lang="en-US" dirty="0"/>
          </a:p>
        </p:txBody>
      </p:sp>
      <p:pic>
        <p:nvPicPr>
          <p:cNvPr id="17410" name="Picture 2"/>
          <p:cNvPicPr>
            <a:picLocks noChangeAspect="1" noChangeArrowheads="1"/>
          </p:cNvPicPr>
          <p:nvPr/>
        </p:nvPicPr>
        <p:blipFill>
          <a:blip r:embed="rId2" cstate="print"/>
          <a:srcRect t="5038" b="5038"/>
          <a:stretch>
            <a:fillRect/>
          </a:stretch>
        </p:blipFill>
        <p:spPr bwMode="auto">
          <a:xfrm>
            <a:off x="809088" y="924098"/>
            <a:ext cx="7628330" cy="4059382"/>
          </a:xfrm>
          <a:prstGeom prst="rect">
            <a:avLst/>
          </a:prstGeom>
          <a:solidFill>
            <a:srgbClr xmlns:mc="http://schemas.openxmlformats.org/markup-compatibility/2006" xmlns:a14="http://schemas.microsoft.com/office/drawing/2010/main" val="FFFFFF" mc:Ignorable=""/>
          </a:solid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400050"/>
            <a:ext cx="8340380" cy="1051560"/>
          </a:xfrm>
        </p:spPr>
        <p:txBody>
          <a:bodyPr>
            <a:normAutofit fontScale="90000"/>
          </a:bodyPr>
          <a:lstStyle/>
          <a:p>
            <a:r>
              <a:rPr lang="en-US" dirty="0" smtClean="0"/>
              <a:t>Dynamic model-Audit/Transaction Interaction</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2907000" y="1042988"/>
            <a:ext cx="5859463" cy="5507268"/>
          </a:xfrm>
          <a:prstGeom prst="rect">
            <a:avLst/>
          </a:prstGeom>
          <a:solidFill>
            <a:srgbClr xmlns:mc="http://schemas.openxmlformats.org/markup-compatibility/2006" xmlns:a14="http://schemas.microsoft.com/office/drawing/2010/main" val="FFFFFF" mc:Ignorable=""/>
          </a:solid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Interface: Home and Entry </a:t>
            </a:r>
            <a:endParaRPr lang="en-US" dirty="0"/>
          </a:p>
        </p:txBody>
      </p:sp>
      <p:pic>
        <p:nvPicPr>
          <p:cNvPr id="19467" name="Picture 11"/>
          <p:cNvPicPr>
            <a:picLocks noChangeAspect="1" noChangeArrowheads="1"/>
          </p:cNvPicPr>
          <p:nvPr/>
        </p:nvPicPr>
        <p:blipFill>
          <a:blip r:embed="rId2" cstate="print"/>
          <a:srcRect/>
          <a:stretch>
            <a:fillRect/>
          </a:stretch>
        </p:blipFill>
        <p:spPr bwMode="auto">
          <a:xfrm>
            <a:off x="1090179" y="869229"/>
            <a:ext cx="2920394" cy="4114251"/>
          </a:xfrm>
          <a:prstGeom prst="rect">
            <a:avLst/>
          </a:prstGeom>
          <a:solidFill>
            <a:srgbClr xmlns:mc="http://schemas.openxmlformats.org/markup-compatibility/2006" xmlns:a14="http://schemas.microsoft.com/office/drawing/2010/main" val="FFFFFF" mc:Ignorable=""/>
          </a:solidFill>
          <a:ln w="9525">
            <a:noFill/>
            <a:miter lim="800000"/>
            <a:headEnd/>
            <a:tailEnd/>
          </a:ln>
        </p:spPr>
      </p:pic>
      <p:pic>
        <p:nvPicPr>
          <p:cNvPr id="19468" name="Picture 12"/>
          <p:cNvPicPr>
            <a:picLocks noChangeAspect="1" noChangeArrowheads="1"/>
          </p:cNvPicPr>
          <p:nvPr/>
        </p:nvPicPr>
        <p:blipFill>
          <a:blip r:embed="rId3" cstate="print"/>
          <a:srcRect/>
          <a:stretch>
            <a:fillRect/>
          </a:stretch>
        </p:blipFill>
        <p:spPr bwMode="auto">
          <a:xfrm>
            <a:off x="4957947" y="869229"/>
            <a:ext cx="2993873" cy="4114251"/>
          </a:xfrm>
          <a:prstGeom prst="rect">
            <a:avLst/>
          </a:prstGeom>
          <a:solidFill>
            <a:srgbClr xmlns:mc="http://schemas.openxmlformats.org/markup-compatibility/2006" xmlns:a14="http://schemas.microsoft.com/office/drawing/2010/main" val="FFFFFF" mc:Ignorable=""/>
          </a:solid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 and Tools</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1148555" y="855146"/>
            <a:ext cx="2905977" cy="4005536"/>
          </a:xfrm>
          <a:prstGeom prst="rect">
            <a:avLst/>
          </a:prstGeom>
          <a:solidFill>
            <a:srgbClr xmlns:mc="http://schemas.openxmlformats.org/markup-compatibility/2006" xmlns:a14="http://schemas.microsoft.com/office/drawing/2010/main" val="FFFFFF" mc:Ignorable=""/>
          </a:solid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4847770" y="855147"/>
            <a:ext cx="2830287" cy="4005535"/>
          </a:xfrm>
          <a:prstGeom prst="rect">
            <a:avLst/>
          </a:prstGeom>
          <a:solidFill>
            <a:srgbClr xmlns:mc="http://schemas.openxmlformats.org/markup-compatibility/2006" xmlns:a14="http://schemas.microsoft.com/office/drawing/2010/main" val="FFFFFF" mc:Ignorable=""/>
          </a:solid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718304"/>
            <a:ext cx="8183880" cy="1051560"/>
          </a:xfrm>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Update the tabs; more usability.</a:t>
            </a:r>
          </a:p>
          <a:p>
            <a:r>
              <a:rPr lang="en-US" dirty="0" smtClean="0"/>
              <a:t>Only author the user.</a:t>
            </a:r>
          </a:p>
          <a:p>
            <a:r>
              <a:rPr lang="en-US" dirty="0" smtClean="0"/>
              <a:t>The program focus on transaction: incomes, expenses and transfers.</a:t>
            </a:r>
            <a:endParaRPr lang="en-US" dirty="0"/>
          </a:p>
        </p:txBody>
      </p:sp>
      <p:pic>
        <p:nvPicPr>
          <p:cNvPr id="4" name="Picture 3" descr="minttrack.gif"/>
          <p:cNvPicPr>
            <a:picLocks noChangeAspect="1"/>
          </p:cNvPicPr>
          <p:nvPr/>
        </p:nvPicPr>
        <p:blipFill>
          <a:blip r:embed="rId2" cstate="print"/>
          <a:stretch>
            <a:fillRect/>
          </a:stretch>
        </p:blipFill>
        <p:spPr>
          <a:xfrm>
            <a:off x="5206999" y="4607814"/>
            <a:ext cx="3175001" cy="1162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 Menus</a:t>
            </a:r>
            <a:endParaRPr lang="en-US" dirty="0"/>
          </a:p>
        </p:txBody>
      </p:sp>
      <p:sp>
        <p:nvSpPr>
          <p:cNvPr id="3" name="Subtitle 2"/>
          <p:cNvSpPr>
            <a:spLocks noGrp="1"/>
          </p:cNvSpPr>
          <p:nvPr>
            <p:ph type="subTitle" idx="4294967295"/>
          </p:nvPr>
        </p:nvSpPr>
        <p:spPr>
          <a:xfrm>
            <a:off x="609600" y="685800"/>
            <a:ext cx="7772400" cy="4267200"/>
          </a:xfrm>
        </p:spPr>
        <p:txBody>
          <a:bodyPr>
            <a:normAutofit fontScale="77500" lnSpcReduction="20000"/>
          </a:bodyPr>
          <a:lstStyle/>
          <a:p>
            <a:pPr lvl="1" algn="l"/>
            <a:endParaRPr lang="en-US" dirty="0" smtClean="0"/>
          </a:p>
          <a:p>
            <a:pPr lvl="1" algn="l"/>
            <a:r>
              <a:rPr lang="en-US" sz="3100" dirty="0" err="1"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MintTrack</a:t>
            </a:r>
            <a:r>
              <a:rPr lang="en-US" sz="3100" dirty="0"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 will sport a custom 4-tab interface</a:t>
            </a:r>
          </a:p>
          <a:p>
            <a:pPr lvl="1" algn="l">
              <a:buFont typeface="Arial" pitchFamily="34" charset="0"/>
              <a:buChar char="•"/>
            </a:pPr>
            <a:endParaRPr lang="en-US" dirty="0" smtClean="0"/>
          </a:p>
          <a:p>
            <a:pPr lvl="1" algn="l">
              <a:buFont typeface="Arial" pitchFamily="34" charset="0"/>
              <a:buChar char="•"/>
            </a:pPr>
            <a:r>
              <a:rPr lang="en-US" dirty="0" smtClean="0"/>
              <a:t> Add, edit, and delete income, expense, and transfer transactions through the entry menu</a:t>
            </a:r>
          </a:p>
          <a:p>
            <a:pPr lvl="1" algn="l"/>
            <a:endParaRPr lang="en-US" dirty="0" smtClean="0"/>
          </a:p>
          <a:p>
            <a:pPr lvl="1" algn="l">
              <a:buFont typeface="Arial" pitchFamily="34" charset="0"/>
              <a:buChar char="•"/>
            </a:pPr>
            <a:r>
              <a:rPr lang="en-US" dirty="0" smtClean="0"/>
              <a:t> Query these transactions through the audit menu in the application.</a:t>
            </a:r>
          </a:p>
          <a:p>
            <a:pPr lvl="1" algn="l">
              <a:buFont typeface="Arial" pitchFamily="34" charset="0"/>
              <a:buChar char="•"/>
            </a:pPr>
            <a:endParaRPr lang="en-US" dirty="0" smtClean="0"/>
          </a:p>
          <a:p>
            <a:pPr lvl="1" algn="l">
              <a:buFont typeface="Arial" pitchFamily="34" charset="0"/>
              <a:buChar char="•"/>
            </a:pPr>
            <a:r>
              <a:rPr lang="en-US" dirty="0" smtClean="0"/>
              <a:t> View a grand total of how much money they have made or lost on the home menu</a:t>
            </a:r>
          </a:p>
          <a:p>
            <a:pPr lvl="1" algn="l">
              <a:buFont typeface="Arial" pitchFamily="34" charset="0"/>
              <a:buChar char="•"/>
            </a:pPr>
            <a:endParaRPr lang="en-US" dirty="0" smtClean="0"/>
          </a:p>
          <a:p>
            <a:pPr lvl="1" algn="l">
              <a:buFont typeface="Arial" pitchFamily="34" charset="0"/>
              <a:buChar char="•"/>
            </a:pPr>
            <a:r>
              <a:rPr lang="en-US" dirty="0" smtClean="0"/>
              <a:t> Use a handful of specially designed tools such as YATC (Yet Another Tip Calculator), export data, or view data as graphs in the tool menu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000" b="1" dirty="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Functional</a:t>
            </a:r>
            <a:r>
              <a:rPr lang="en-US" sz="4000" b="1" dirty="0"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 Requirement</a:t>
            </a:r>
            <a:r>
              <a:rPr lang="en-US" dirty="0"/>
              <a:t/>
            </a:r>
            <a:br>
              <a:rPr lang="en-US" dirty="0"/>
            </a:br>
            <a:endParaRPr lang="en-US" dirty="0"/>
          </a:p>
        </p:txBody>
      </p:sp>
      <p:sp>
        <p:nvSpPr>
          <p:cNvPr id="3" name="Content Placeholder 2"/>
          <p:cNvSpPr>
            <a:spLocks noGrp="1"/>
          </p:cNvSpPr>
          <p:nvPr>
            <p:ph idx="1"/>
          </p:nvPr>
        </p:nvSpPr>
        <p:spPr>
          <a:xfrm>
            <a:off x="502920" y="530352"/>
            <a:ext cx="8183880" cy="4575048"/>
          </a:xfrm>
        </p:spPr>
        <p:txBody>
          <a:bodyPr>
            <a:normAutofit fontScale="55000" lnSpcReduction="20000"/>
          </a:bodyPr>
          <a:lstStyle/>
          <a:p>
            <a:pPr>
              <a:buNone/>
            </a:pPr>
            <a:r>
              <a:rPr lang="en-US" sz="4400" dirty="0" smtClean="0">
                <a:solidFill>
                  <a:schemeClr val="accent1"/>
                </a:solidFill>
              </a:rPr>
              <a:t>Functionality for the Normal User </a:t>
            </a:r>
          </a:p>
          <a:p>
            <a:r>
              <a:rPr lang="en-US" dirty="0" smtClean="0"/>
              <a:t>A normal user will be able to use all the basic functionality such as enter, review, and edit income, expense, and transfer transactions</a:t>
            </a:r>
          </a:p>
          <a:p>
            <a:endParaRPr lang="en-US" dirty="0" smtClean="0"/>
          </a:p>
          <a:p>
            <a:r>
              <a:rPr lang="en-US" dirty="0" smtClean="0"/>
              <a:t>They are expected to be able to access the preferences and help menus from the bottom pop-up bar on the phone</a:t>
            </a:r>
          </a:p>
          <a:p>
            <a:endParaRPr lang="en-US" dirty="0" smtClean="0"/>
          </a:p>
          <a:p>
            <a:r>
              <a:rPr lang="en-US" dirty="0" smtClean="0"/>
              <a:t>Be able to export data and use the YATC in the tools menu</a:t>
            </a:r>
          </a:p>
          <a:p>
            <a:pPr>
              <a:buNone/>
            </a:pPr>
            <a:r>
              <a:rPr lang="en-US" dirty="0" smtClean="0"/>
              <a:t/>
            </a:r>
            <a:br>
              <a:rPr lang="en-US" dirty="0" smtClean="0"/>
            </a:br>
            <a:endParaRPr lang="en-US" dirty="0" smtClean="0"/>
          </a:p>
          <a:p>
            <a:pPr>
              <a:buNone/>
            </a:pPr>
            <a:r>
              <a:rPr lang="en-US" sz="4400" dirty="0" smtClean="0">
                <a:solidFill>
                  <a:schemeClr val="accent1"/>
                </a:solidFill>
              </a:rPr>
              <a:t>Functionality for the Advanced User </a:t>
            </a:r>
          </a:p>
          <a:p>
            <a:r>
              <a:rPr lang="en-US" dirty="0" smtClean="0"/>
              <a:t>An advanced user will enjoy all of the same functionality as the “normal user” </a:t>
            </a:r>
          </a:p>
          <a:p>
            <a:endParaRPr lang="en-US" dirty="0" smtClean="0"/>
          </a:p>
          <a:p>
            <a:r>
              <a:rPr lang="en-US" dirty="0" smtClean="0"/>
              <a:t>Have the ability to create and edit accounts and categories of income and expenses</a:t>
            </a:r>
          </a:p>
          <a:p>
            <a:endParaRPr lang="en-US" dirty="0" smtClean="0"/>
          </a:p>
          <a:p>
            <a:r>
              <a:rPr lang="en-US" dirty="0" smtClean="0"/>
              <a:t>Advanced users will find it easy to query transactions based on a date range, category, account, etcetera to create an informative list of transactions or informative graphs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Nonfunctional Requirements</a:t>
            </a:r>
            <a:endParaRPr lang="en-US" dirty="0"/>
          </a:p>
        </p:txBody>
      </p:sp>
      <p:sp>
        <p:nvSpPr>
          <p:cNvPr id="3" name="Content Placeholder 2"/>
          <p:cNvSpPr>
            <a:spLocks noGrp="1"/>
          </p:cNvSpPr>
          <p:nvPr>
            <p:ph idx="1"/>
          </p:nvPr>
        </p:nvSpPr>
        <p:spPr>
          <a:xfrm>
            <a:off x="502920" y="530352"/>
            <a:ext cx="8183880" cy="5032248"/>
          </a:xfrm>
        </p:spPr>
        <p:txBody>
          <a:bodyPr>
            <a:normAutofit fontScale="70000" lnSpcReduction="20000"/>
          </a:bodyPr>
          <a:lstStyle/>
          <a:p>
            <a:pPr marL="265176" lvl="2" indent="-265176">
              <a:buClr>
                <a:schemeClr val="accent1"/>
              </a:buClr>
              <a:buSzPct val="80000"/>
              <a:buNone/>
            </a:pPr>
            <a:r>
              <a:rPr lang="en-US" sz="3200" dirty="0" smtClean="0">
                <a:solidFill>
                  <a:schemeClr val="accent1"/>
                </a:solidFill>
              </a:rPr>
              <a:t>Usability:</a:t>
            </a:r>
          </a:p>
          <a:p>
            <a:pPr>
              <a:buNone/>
            </a:pPr>
            <a:r>
              <a:rPr lang="en-US" dirty="0" smtClean="0"/>
              <a:t>	Users must be able to navigate through tabbed menus in order to add transactions, review data, and access tools</a:t>
            </a:r>
            <a:br>
              <a:rPr lang="en-US" dirty="0" smtClean="0"/>
            </a:br>
            <a:endParaRPr lang="en-US" dirty="0" smtClean="0"/>
          </a:p>
          <a:p>
            <a:pPr marL="265176" lvl="2" indent="-265176">
              <a:buClr>
                <a:schemeClr val="accent1"/>
              </a:buClr>
              <a:buSzPct val="80000"/>
              <a:buNone/>
            </a:pPr>
            <a:r>
              <a:rPr lang="en-US" sz="3200" dirty="0" smtClean="0">
                <a:solidFill>
                  <a:schemeClr val="accent1"/>
                </a:solidFill>
              </a:rPr>
              <a:t>Reliability:</a:t>
            </a:r>
          </a:p>
          <a:p>
            <a:pPr marL="514350" lvl="2" indent="-514350">
              <a:buClr>
                <a:schemeClr val="accent1"/>
              </a:buClr>
              <a:buSzPct val="80000"/>
            </a:pPr>
            <a:r>
              <a:rPr lang="en-US" sz="2800" dirty="0" smtClean="0"/>
              <a:t>A force close in the application should not delete data entered by the user after that data is saved to the database</a:t>
            </a:r>
            <a:endParaRPr lang="en-US" dirty="0" smtClean="0"/>
          </a:p>
          <a:p>
            <a:pPr marL="514350" indent="-514350"/>
            <a:r>
              <a:rPr lang="en-US" dirty="0" smtClean="0"/>
              <a:t>When a force close happens, the user should be given the opportunity to restart the application.</a:t>
            </a:r>
            <a:br>
              <a:rPr lang="en-US" dirty="0" smtClean="0"/>
            </a:br>
            <a:endParaRPr lang="en-US" dirty="0" smtClean="0"/>
          </a:p>
          <a:p>
            <a:pPr marL="265176" lvl="2" indent="-265176">
              <a:buClr>
                <a:schemeClr val="accent1"/>
              </a:buClr>
              <a:buSzPct val="80000"/>
              <a:buNone/>
            </a:pPr>
            <a:r>
              <a:rPr lang="en-US" sz="3200" dirty="0" smtClean="0">
                <a:solidFill>
                  <a:schemeClr val="accent1"/>
                </a:solidFill>
              </a:rPr>
              <a:t>Performance:</a:t>
            </a:r>
          </a:p>
          <a:p>
            <a:r>
              <a:rPr lang="en-US" dirty="0" smtClean="0"/>
              <a:t>While a user is entering or viewing data, there should be no lagging caused by the application.</a:t>
            </a:r>
          </a:p>
          <a:p>
            <a:r>
              <a:rPr lang="en-US" dirty="0" smtClean="0"/>
              <a:t>When a user goes to query information in the database, the response time of the system should be minimal and preferably unnoticeable.</a:t>
            </a:r>
          </a:p>
          <a:p>
            <a:pPr marL="265176" lvl="2" indent="-265176">
              <a:buClr>
                <a:schemeClr val="accent1"/>
              </a:buClr>
              <a:buSzPct val="80000"/>
              <a:buNone/>
            </a:pPr>
            <a:endParaRPr lang="en-US" sz="2400"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76800"/>
            <a:ext cx="8382000" cy="1051560"/>
          </a:xfrm>
        </p:spPr>
        <p:txBody>
          <a:bodyPr>
            <a:normAutofit fontScale="90000"/>
          </a:bodyPr>
          <a:lstStyle/>
          <a:p>
            <a:r>
              <a:rPr lang="en-US" dirty="0" smtClean="0"/>
              <a:t>Nonfunctional </a:t>
            </a:r>
            <a:r>
              <a:rPr lang="en-US" dirty="0" smtClean="0">
                <a:solidFill>
                  <a:schemeClr val="accent1"/>
                </a:solidFill>
                <a:effectLst>
                  <a:outerShdw blurRad="38100" dist="38100" dir="2700000" algn="tl">
                    <a:srgbClr xmlns:mc="http://schemas.openxmlformats.org/markup-compatibility/2006" xmlns:a14="http://schemas.microsoft.com/office/drawing/2010/main" val="000000" mc:Ignorable="">
                      <a:alpha val="43137"/>
                    </a:srgbClr>
                  </a:outerShdw>
                </a:effectLst>
              </a:rPr>
              <a:t>Requirement</a:t>
            </a:r>
            <a:r>
              <a:rPr lang="en-US" dirty="0" smtClean="0"/>
              <a:t> (Cont.)</a:t>
            </a:r>
            <a:endParaRPr lang="en-US" dirty="0"/>
          </a:p>
        </p:txBody>
      </p:sp>
      <p:sp>
        <p:nvSpPr>
          <p:cNvPr id="3" name="Content Placeholder 2"/>
          <p:cNvSpPr>
            <a:spLocks noGrp="1"/>
          </p:cNvSpPr>
          <p:nvPr>
            <p:ph idx="1"/>
          </p:nvPr>
        </p:nvSpPr>
        <p:spPr>
          <a:xfrm>
            <a:off x="502920" y="530352"/>
            <a:ext cx="8183880" cy="4956048"/>
          </a:xfrm>
        </p:spPr>
        <p:txBody>
          <a:bodyPr>
            <a:normAutofit fontScale="77500" lnSpcReduction="20000"/>
          </a:bodyPr>
          <a:lstStyle/>
          <a:p>
            <a:pPr marL="265176" lvl="2" indent="-265176">
              <a:buClr>
                <a:schemeClr val="accent1"/>
              </a:buClr>
              <a:buSzPct val="80000"/>
              <a:buNone/>
            </a:pPr>
            <a:r>
              <a:rPr lang="en-US" sz="3100" dirty="0" smtClean="0">
                <a:solidFill>
                  <a:schemeClr val="accent1"/>
                </a:solidFill>
              </a:rPr>
              <a:t>Supportability:</a:t>
            </a:r>
          </a:p>
          <a:p>
            <a:pPr marL="265176" lvl="2" indent="-265176">
              <a:buClr>
                <a:schemeClr val="accent1"/>
              </a:buClr>
              <a:buSzPct val="80000"/>
              <a:buNone/>
            </a:pPr>
            <a:r>
              <a:rPr lang="en-US" sz="2400" dirty="0" smtClean="0"/>
              <a:t>	As of right now we do not have a plan of issuing updates to users.</a:t>
            </a:r>
            <a:br>
              <a:rPr lang="en-US" sz="2400" dirty="0" smtClean="0"/>
            </a:br>
            <a:endParaRPr lang="en-US" sz="2400" dirty="0" smtClean="0"/>
          </a:p>
          <a:p>
            <a:pPr marL="265176" lvl="2" indent="-265176">
              <a:buClr>
                <a:schemeClr val="accent1"/>
              </a:buClr>
              <a:buSzPct val="80000"/>
              <a:buNone/>
            </a:pPr>
            <a:r>
              <a:rPr lang="en-US" sz="3100" dirty="0" smtClean="0">
                <a:solidFill>
                  <a:schemeClr val="accent1"/>
                </a:solidFill>
              </a:rPr>
              <a:t>Implementation:</a:t>
            </a:r>
          </a:p>
          <a:p>
            <a:pPr marL="265176" lvl="2" indent="-265176">
              <a:buClr>
                <a:schemeClr val="accent1"/>
              </a:buClr>
              <a:buSzPct val="80000"/>
              <a:buNone/>
            </a:pPr>
            <a:r>
              <a:rPr lang="en-US" sz="2400" dirty="0" smtClean="0"/>
              <a:t>	Any user who installs the application to their mobile device running an Android operating system, version 1.5 or higher, should have complete access to it at all times in which the application will be completely functional.</a:t>
            </a:r>
            <a:br>
              <a:rPr lang="en-US" sz="2400" dirty="0" smtClean="0"/>
            </a:br>
            <a:endParaRPr lang="en-US" sz="2400" dirty="0" smtClean="0"/>
          </a:p>
          <a:p>
            <a:pPr marL="265176" lvl="2" indent="-265176">
              <a:buClr>
                <a:schemeClr val="accent1"/>
              </a:buClr>
              <a:buSzPct val="80000"/>
              <a:buNone/>
            </a:pPr>
            <a:r>
              <a:rPr lang="en-US" sz="3100" dirty="0" smtClean="0">
                <a:solidFill>
                  <a:schemeClr val="accent1"/>
                </a:solidFill>
              </a:rPr>
              <a:t>Interface:</a:t>
            </a:r>
          </a:p>
          <a:p>
            <a:pPr marL="265176" lvl="2" indent="-265176">
              <a:buClr>
                <a:schemeClr val="accent1"/>
              </a:buClr>
              <a:buSzPct val="80000"/>
              <a:buNone/>
            </a:pPr>
            <a:r>
              <a:rPr lang="en-US" sz="2400" dirty="0" smtClean="0"/>
              <a:t>	The </a:t>
            </a:r>
            <a:r>
              <a:rPr lang="en-US" sz="2400" dirty="0" err="1" smtClean="0"/>
              <a:t>MintTrack</a:t>
            </a:r>
            <a:r>
              <a:rPr lang="en-US" sz="2400" dirty="0" smtClean="0"/>
              <a:t> application will run on Android operating systems, API 1.5 and higher. This is the general population of Android users.</a:t>
            </a:r>
            <a:br>
              <a:rPr lang="en-US" sz="2400" dirty="0" smtClean="0"/>
            </a:br>
            <a:endParaRPr lang="en-US" sz="2400" dirty="0" smtClean="0"/>
          </a:p>
          <a:p>
            <a:pPr marL="265176" lvl="2" indent="-265176">
              <a:buClr>
                <a:schemeClr val="accent1"/>
              </a:buClr>
              <a:buSzPct val="80000"/>
              <a:buNone/>
            </a:pPr>
            <a:r>
              <a:rPr lang="en-US" sz="3100" dirty="0" smtClean="0">
                <a:solidFill>
                  <a:schemeClr val="accent1"/>
                </a:solidFill>
              </a:rPr>
              <a:t>Packaging:</a:t>
            </a:r>
          </a:p>
          <a:p>
            <a:pPr marL="265176" lvl="2" indent="-265176">
              <a:buClr>
                <a:schemeClr val="accent1"/>
              </a:buClr>
              <a:buSzPct val="80000"/>
              <a:buNone/>
            </a:pPr>
            <a:r>
              <a:rPr lang="en-US" sz="2400" dirty="0" smtClean="0"/>
              <a:t>	The application will be delivered through download directly to the mobile device as an APK file, where it will be installed</a:t>
            </a:r>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pPr marL="265176" lvl="2" indent="-265176">
              <a:buClr>
                <a:schemeClr val="accent1"/>
              </a:buClr>
              <a:buSzPct val="80000"/>
              <a:buNone/>
            </a:pPr>
            <a:endParaRPr lang="en-US" sz="24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0352"/>
            <a:ext cx="8183880" cy="1051560"/>
          </a:xfrm>
        </p:spPr>
        <p:txBody>
          <a:bodyPr>
            <a:normAutofit fontScale="90000"/>
          </a:bodyPr>
          <a:lstStyle/>
          <a:p>
            <a:r>
              <a:rPr lang="en-US" dirty="0" smtClean="0"/>
              <a:t>Systems models: Examples of Scenarios</a:t>
            </a:r>
            <a:endParaRPr lang="en-US" dirty="0"/>
          </a:p>
        </p:txBody>
      </p:sp>
      <p:sp>
        <p:nvSpPr>
          <p:cNvPr id="3" name="Content Placeholder 2"/>
          <p:cNvSpPr>
            <a:spLocks noGrp="1"/>
          </p:cNvSpPr>
          <p:nvPr>
            <p:ph idx="1"/>
          </p:nvPr>
        </p:nvSpPr>
        <p:spPr>
          <a:xfrm>
            <a:off x="502920" y="1872343"/>
            <a:ext cx="8183880" cy="3744686"/>
          </a:xfrm>
        </p:spPr>
        <p:txBody>
          <a:bodyPr>
            <a:normAutofit fontScale="85000" lnSpcReduction="10000"/>
          </a:bodyPr>
          <a:lstStyle/>
          <a:p>
            <a:r>
              <a:rPr lang="en-US" b="1" dirty="0" smtClean="0"/>
              <a:t>Name</a:t>
            </a:r>
            <a:r>
              <a:rPr lang="en-US" dirty="0" smtClean="0"/>
              <a:t>: </a:t>
            </a:r>
            <a:r>
              <a:rPr lang="en-US" dirty="0" err="1" smtClean="0"/>
              <a:t>addIncomeTransaction</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transaction screen through transaction tab</a:t>
            </a:r>
          </a:p>
          <a:p>
            <a:pPr lvl="1"/>
            <a:r>
              <a:rPr lang="en-US" dirty="0" smtClean="0"/>
              <a:t>User selects the income button; text fields and buttons appear for income transaction</a:t>
            </a:r>
          </a:p>
          <a:p>
            <a:pPr lvl="1"/>
            <a:r>
              <a:rPr lang="en-US" dirty="0" smtClean="0"/>
              <a:t>User fills income transaction form (date, amount, account, notes)</a:t>
            </a:r>
          </a:p>
          <a:p>
            <a:pPr lvl="1"/>
            <a:r>
              <a:rPr lang="en-US" dirty="0" smtClean="0"/>
              <a:t>Save button pressed; transaction added to database</a:t>
            </a:r>
          </a:p>
          <a:p>
            <a:pPr lvl="1">
              <a:buNone/>
            </a:pPr>
            <a:endParaRPr lang="en-US" dirty="0" smtClean="0"/>
          </a:p>
          <a:p>
            <a:pPr lvl="1">
              <a:buNone/>
            </a:pPr>
            <a:r>
              <a:rPr lang="en-US" dirty="0" smtClean="0"/>
              <a:t>The rest Transactions very similar.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4868962"/>
          </a:xfrm>
        </p:spPr>
        <p:txBody>
          <a:bodyPr>
            <a:normAutofit fontScale="85000" lnSpcReduction="10000"/>
          </a:bodyPr>
          <a:lstStyle/>
          <a:p>
            <a:r>
              <a:rPr lang="en-US" b="1" dirty="0" smtClean="0"/>
              <a:t>Name</a:t>
            </a:r>
            <a:r>
              <a:rPr lang="en-US" dirty="0" smtClean="0"/>
              <a:t>: </a:t>
            </a:r>
            <a:r>
              <a:rPr lang="en-US" dirty="0" err="1" smtClean="0"/>
              <a:t>deleteTransaction</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the audit screen through the audit tab</a:t>
            </a:r>
          </a:p>
          <a:p>
            <a:pPr lvl="1"/>
            <a:r>
              <a:rPr lang="en-US" dirty="0" smtClean="0"/>
              <a:t>User selects a transaction</a:t>
            </a:r>
          </a:p>
          <a:p>
            <a:pPr lvl="1"/>
            <a:r>
              <a:rPr lang="en-US" dirty="0" smtClean="0"/>
              <a:t>Drop-down menu appears; user selects “Delete”</a:t>
            </a:r>
          </a:p>
          <a:p>
            <a:pPr lvl="1"/>
            <a:r>
              <a:rPr lang="en-US" dirty="0" smtClean="0"/>
              <a:t>Transaction removed from database; total fields updated</a:t>
            </a:r>
          </a:p>
          <a:p>
            <a:pPr lvl="1"/>
            <a:endParaRPr lang="en-US" dirty="0" smtClean="0"/>
          </a:p>
          <a:p>
            <a:r>
              <a:rPr lang="en-US" b="1" dirty="0" smtClean="0"/>
              <a:t>Name</a:t>
            </a:r>
            <a:r>
              <a:rPr lang="en-US" dirty="0" smtClean="0"/>
              <a:t>: </a:t>
            </a:r>
            <a:r>
              <a:rPr lang="en-US" dirty="0" err="1" smtClean="0"/>
              <a:t>queryByCategory</a:t>
            </a:r>
            <a:endParaRPr lang="en-US" dirty="0" smtClean="0"/>
          </a:p>
          <a:p>
            <a:r>
              <a:rPr lang="en-US" b="1" dirty="0" smtClean="0"/>
              <a:t>Actors</a:t>
            </a:r>
            <a:r>
              <a:rPr lang="en-US" dirty="0" smtClean="0"/>
              <a:t>: User</a:t>
            </a:r>
          </a:p>
          <a:p>
            <a:r>
              <a:rPr lang="en-US" b="1" dirty="0" smtClean="0"/>
              <a:t>Flow of Events:</a:t>
            </a:r>
            <a:endParaRPr lang="en-US" dirty="0" smtClean="0"/>
          </a:p>
          <a:p>
            <a:pPr lvl="1"/>
            <a:r>
              <a:rPr lang="en-US" dirty="0" smtClean="0"/>
              <a:t>User accesses query screen through query tab</a:t>
            </a:r>
          </a:p>
          <a:p>
            <a:pPr lvl="1"/>
            <a:r>
              <a:rPr lang="en-US" dirty="0" smtClean="0"/>
              <a:t>User chooses category(-</a:t>
            </a:r>
            <a:r>
              <a:rPr lang="en-US" dirty="0" err="1" smtClean="0"/>
              <a:t>ies</a:t>
            </a:r>
            <a:r>
              <a:rPr lang="en-US" dirty="0" smtClean="0"/>
              <a:t>) from spinner(s)</a:t>
            </a:r>
          </a:p>
          <a:p>
            <a:r>
              <a:rPr lang="en-US" dirty="0" smtClean="0"/>
              <a:t>Query button pressed; Data displayed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23455"/>
            <a:ext cx="8183880" cy="1051560"/>
          </a:xfrm>
        </p:spPr>
        <p:txBody>
          <a:bodyPr/>
          <a:lstStyle/>
          <a:p>
            <a:pPr lvl="2" algn="l" rtl="0">
              <a:spcBef>
                <a:spcPct val="0"/>
              </a:spcBef>
            </a:pPr>
            <a:r>
              <a:rPr lang="en-US" dirty="0"/>
              <a:t/>
            </a:r>
            <a:br>
              <a:rPr lang="en-US" dirty="0"/>
            </a:br>
            <a:r>
              <a:rPr lang="en-US" dirty="0"/>
              <a:t/>
            </a:r>
            <a:br>
              <a:rPr lang="en-US" dirty="0"/>
            </a:br>
            <a:endParaRPr lang="en-US" dirty="0"/>
          </a:p>
        </p:txBody>
      </p:sp>
      <p:sp>
        <p:nvSpPr>
          <p:cNvPr id="5" name="Content Placeholder 4"/>
          <p:cNvSpPr>
            <a:spLocks noGrp="1"/>
          </p:cNvSpPr>
          <p:nvPr>
            <p:ph idx="1"/>
          </p:nvPr>
        </p:nvSpPr>
        <p:spPr>
          <a:xfrm rot="21286768">
            <a:off x="-135101" y="1436369"/>
            <a:ext cx="3122399" cy="522593"/>
          </a:xfrm>
        </p:spPr>
        <p:txBody>
          <a:bodyPr>
            <a:normAutofit lnSpcReduction="10000"/>
          </a:bodyPr>
          <a:lstStyle/>
          <a:p>
            <a:pPr>
              <a:buNone/>
            </a:pPr>
            <a:r>
              <a:rPr lang="en-US" dirty="0" smtClean="0"/>
              <a:t>Use Case Model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895600" y="0"/>
            <a:ext cx="6248400" cy="6857999"/>
          </a:xfrm>
          <a:prstGeom prst="rect">
            <a:avLst/>
          </a:prstGeom>
          <a:solidFill>
            <a:srgbClr xmlns:mc="http://schemas.openxmlformats.org/markup-compatibility/2006" xmlns:a14="http://schemas.microsoft.com/office/drawing/2010/main" val="FFFFFF" mc:Ignorable=""/>
          </a:solid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73931"/>
            <a:ext cx="8183880" cy="1051560"/>
          </a:xfrm>
        </p:spPr>
        <p:txBody>
          <a:bodyPr>
            <a:normAutofit fontScale="90000"/>
          </a:bodyPr>
          <a:lstStyle/>
          <a:p>
            <a:r>
              <a:rPr lang="en-US" dirty="0" smtClean="0"/>
              <a:t>Examples of Use Case Descriptions</a:t>
            </a:r>
            <a:endParaRPr lang="en-US" dirty="0"/>
          </a:p>
        </p:txBody>
      </p:sp>
      <p:graphicFrame>
        <p:nvGraphicFramePr>
          <p:cNvPr id="5" name="Table 4"/>
          <p:cNvGraphicFramePr>
            <a:graphicFrameLocks noGrp="1"/>
          </p:cNvGraphicFramePr>
          <p:nvPr/>
        </p:nvGraphicFramePr>
        <p:xfrm>
          <a:off x="793866" y="748145"/>
          <a:ext cx="7463444" cy="4510648"/>
        </p:xfrm>
        <a:graphic>
          <a:graphicData uri="http://schemas.openxmlformats.org/drawingml/2006/table">
            <a:tbl>
              <a:tblPr/>
              <a:tblGrid>
                <a:gridCol w="1782215"/>
                <a:gridCol w="5681229"/>
              </a:tblGrid>
              <a:tr h="462722">
                <a:tc>
                  <a:txBody>
                    <a:bodyPr/>
                    <a:lstStyle/>
                    <a:p>
                      <a:pPr marL="0" marR="0">
                        <a:spcBef>
                          <a:spcPts val="0"/>
                        </a:spcBef>
                        <a:spcAft>
                          <a:spcPts val="0"/>
                        </a:spcAft>
                      </a:pPr>
                      <a:r>
                        <a:rPr lang="en-US" sz="1800" kern="50" dirty="0">
                          <a:latin typeface="Times New Roman"/>
                          <a:ea typeface="Arial Unicode MS"/>
                        </a:rPr>
                        <a:t>Use case name</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a:spcBef>
                          <a:spcPts val="0"/>
                        </a:spcBef>
                        <a:spcAft>
                          <a:spcPts val="0"/>
                        </a:spcAft>
                      </a:pPr>
                      <a:r>
                        <a:rPr lang="en-US" sz="1800" kern="50" dirty="0" err="1">
                          <a:latin typeface="Times New Roman"/>
                          <a:ea typeface="Arial Unicode MS"/>
                        </a:rPr>
                        <a:t>EnterTransaction</a:t>
                      </a:r>
                      <a:endParaRPr lang="en-US" sz="1800" kern="50" dirty="0">
                        <a:latin typeface="Times New Roman"/>
                        <a:ea typeface="Arial Unicode MS"/>
                      </a:endParaRP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462722">
                <a:tc>
                  <a:txBody>
                    <a:bodyPr/>
                    <a:lstStyle/>
                    <a:p>
                      <a:pPr marL="0" marR="0">
                        <a:spcBef>
                          <a:spcPts val="0"/>
                        </a:spcBef>
                        <a:spcAft>
                          <a:spcPts val="0"/>
                        </a:spcAft>
                      </a:pPr>
                      <a:r>
                        <a:rPr lang="en-US" sz="1800" kern="50">
                          <a:latin typeface="Times New Roman"/>
                          <a:ea typeface="Arial Unicode MS"/>
                        </a:rPr>
                        <a:t>Actors</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User</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1802060">
                <a:tc>
                  <a:txBody>
                    <a:bodyPr/>
                    <a:lstStyle/>
                    <a:p>
                      <a:pPr marL="0" marR="0">
                        <a:spcBef>
                          <a:spcPts val="0"/>
                        </a:spcBef>
                        <a:spcAft>
                          <a:spcPts val="0"/>
                        </a:spcAft>
                      </a:pPr>
                      <a:r>
                        <a:rPr lang="en-US" sz="1800" kern="50">
                          <a:latin typeface="Times New Roman"/>
                          <a:ea typeface="Arial Unicode MS"/>
                        </a:rPr>
                        <a:t>Flow of Events</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1. User clicks on transaction tab</a:t>
                      </a:r>
                    </a:p>
                    <a:p>
                      <a:pPr marL="0" marR="0">
                        <a:spcBef>
                          <a:spcPts val="0"/>
                        </a:spcBef>
                        <a:spcAft>
                          <a:spcPts val="0"/>
                        </a:spcAft>
                      </a:pPr>
                      <a:r>
                        <a:rPr lang="en-US" sz="1800" kern="50" dirty="0">
                          <a:latin typeface="Times New Roman"/>
                          <a:ea typeface="Arial Unicode MS"/>
                        </a:rPr>
                        <a:t>2. </a:t>
                      </a:r>
                      <a:r>
                        <a:rPr lang="en-US" sz="1800" kern="50" dirty="0" err="1">
                          <a:latin typeface="Times New Roman"/>
                          <a:ea typeface="Arial Unicode MS"/>
                        </a:rPr>
                        <a:t>MintTrack</a:t>
                      </a:r>
                      <a:r>
                        <a:rPr lang="en-US" sz="1800" kern="50" dirty="0">
                          <a:latin typeface="Times New Roman"/>
                          <a:ea typeface="Arial Unicode MS"/>
                        </a:rPr>
                        <a:t> loads transaction screen</a:t>
                      </a:r>
                    </a:p>
                    <a:p>
                      <a:pPr marL="0" marR="0">
                        <a:spcBef>
                          <a:spcPts val="0"/>
                        </a:spcBef>
                        <a:spcAft>
                          <a:spcPts val="0"/>
                        </a:spcAft>
                      </a:pPr>
                      <a:r>
                        <a:rPr lang="en-US" sz="1800" kern="50" dirty="0">
                          <a:latin typeface="Times New Roman"/>
                          <a:ea typeface="Arial Unicode MS"/>
                        </a:rPr>
                        <a:t>3. User chooses transaction type</a:t>
                      </a:r>
                    </a:p>
                    <a:p>
                      <a:pPr marL="0" marR="0">
                        <a:spcBef>
                          <a:spcPts val="0"/>
                        </a:spcBef>
                        <a:spcAft>
                          <a:spcPts val="0"/>
                        </a:spcAft>
                      </a:pPr>
                      <a:r>
                        <a:rPr lang="en-US" sz="1800" kern="50" dirty="0">
                          <a:latin typeface="Times New Roman"/>
                          <a:ea typeface="Arial Unicode MS"/>
                        </a:rPr>
                        <a:t>4. </a:t>
                      </a:r>
                      <a:r>
                        <a:rPr lang="en-US" sz="1800" kern="50" dirty="0" err="1">
                          <a:latin typeface="Times New Roman"/>
                          <a:ea typeface="Arial Unicode MS"/>
                        </a:rPr>
                        <a:t>MintTrack</a:t>
                      </a:r>
                      <a:r>
                        <a:rPr lang="en-US" sz="1800" kern="50" dirty="0">
                          <a:latin typeface="Times New Roman"/>
                          <a:ea typeface="Arial Unicode MS"/>
                        </a:rPr>
                        <a:t> loads screen associated with transaction type</a:t>
                      </a:r>
                    </a:p>
                    <a:p>
                      <a:pPr marL="0" marR="0">
                        <a:spcBef>
                          <a:spcPts val="0"/>
                        </a:spcBef>
                        <a:spcAft>
                          <a:spcPts val="0"/>
                        </a:spcAft>
                      </a:pPr>
                      <a:r>
                        <a:rPr lang="en-US" sz="1800" kern="50" dirty="0">
                          <a:latin typeface="Times New Roman"/>
                          <a:ea typeface="Arial Unicode MS"/>
                        </a:rPr>
                        <a:t>5. User enters transaction information and presses save button</a:t>
                      </a:r>
                    </a:p>
                    <a:p>
                      <a:pPr marL="0" marR="0">
                        <a:spcBef>
                          <a:spcPts val="0"/>
                        </a:spcBef>
                        <a:spcAft>
                          <a:spcPts val="0"/>
                        </a:spcAft>
                      </a:pPr>
                      <a:r>
                        <a:rPr lang="en-US" sz="1800" kern="50" dirty="0">
                          <a:latin typeface="Times New Roman"/>
                          <a:ea typeface="Arial Unicode MS"/>
                        </a:rPr>
                        <a:t>6. </a:t>
                      </a:r>
                      <a:r>
                        <a:rPr lang="en-US" sz="1800" kern="50" dirty="0" err="1">
                          <a:latin typeface="Times New Roman"/>
                          <a:ea typeface="Arial Unicode MS"/>
                        </a:rPr>
                        <a:t>MintTrack</a:t>
                      </a:r>
                      <a:r>
                        <a:rPr lang="en-US" sz="1800" kern="50" dirty="0">
                          <a:latin typeface="Times New Roman"/>
                          <a:ea typeface="Arial Unicode MS"/>
                        </a:rPr>
                        <a:t> updates database</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797557">
                <a:tc>
                  <a:txBody>
                    <a:bodyPr/>
                    <a:lstStyle/>
                    <a:p>
                      <a:pPr marL="0" marR="0">
                        <a:spcBef>
                          <a:spcPts val="0"/>
                        </a:spcBef>
                        <a:spcAft>
                          <a:spcPts val="0"/>
                        </a:spcAft>
                      </a:pPr>
                      <a:r>
                        <a:rPr lang="en-US" sz="1800" kern="50">
                          <a:latin typeface="Times New Roman"/>
                          <a:ea typeface="Arial Unicode MS"/>
                        </a:rPr>
                        <a:t>Entry Condition(s)</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 User selects transaction tab</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797557">
                <a:tc>
                  <a:txBody>
                    <a:bodyPr/>
                    <a:lstStyle/>
                    <a:p>
                      <a:pPr marL="0" marR="0">
                        <a:spcBef>
                          <a:spcPts val="0"/>
                        </a:spcBef>
                        <a:spcAft>
                          <a:spcPts val="0"/>
                        </a:spcAft>
                      </a:pPr>
                      <a:r>
                        <a:rPr lang="en-US" sz="1800" kern="50">
                          <a:latin typeface="Times New Roman"/>
                          <a:ea typeface="Arial Unicode MS"/>
                        </a:rPr>
                        <a:t>Exit Condition(s)</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a:spcBef>
                          <a:spcPts val="0"/>
                        </a:spcBef>
                        <a:spcAft>
                          <a:spcPts val="0"/>
                        </a:spcAft>
                      </a:pPr>
                      <a:r>
                        <a:rPr lang="en-US" sz="1800" kern="50" dirty="0">
                          <a:latin typeface="Times New Roman"/>
                          <a:ea typeface="Arial Unicode MS"/>
                        </a:rPr>
                        <a:t>- User presses save button</a:t>
                      </a:r>
                    </a:p>
                    <a:p>
                      <a:pPr marL="0" marR="0">
                        <a:spcBef>
                          <a:spcPts val="0"/>
                        </a:spcBef>
                        <a:spcAft>
                          <a:spcPts val="0"/>
                        </a:spcAft>
                      </a:pPr>
                      <a:r>
                        <a:rPr lang="en-US" sz="1800" kern="50" dirty="0">
                          <a:latin typeface="Times New Roman"/>
                          <a:ea typeface="Arial Unicode MS"/>
                        </a:rPr>
                        <a:t>- User selects another tab</a:t>
                      </a:r>
                    </a:p>
                  </a:txBody>
                  <a:tcPr marL="34925" marR="34925" marT="34925" marB="34925">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xmlns:mc="http://schemas.openxmlformats.org/markup-compatibility/2006" xmlns:a14="http://schemas.microsoft.com/office/drawing/2010/main" val="323232" mc:Ignorable=""/>
      </a:dk2>
      <a:lt2>
        <a:srgbClr xmlns:mc="http://schemas.openxmlformats.org/markup-compatibility/2006" xmlns:a14="http://schemas.microsoft.com/office/drawing/2010/main" val="E3DED1" mc:Ignorable=""/>
      </a:lt2>
      <a:accent1>
        <a:srgbClr xmlns:mc="http://schemas.openxmlformats.org/markup-compatibility/2006" xmlns:a14="http://schemas.microsoft.com/office/drawing/2010/main" val="F07F09" mc:Ignorable=""/>
      </a:accent1>
      <a:accent2>
        <a:srgbClr xmlns:mc="http://schemas.openxmlformats.org/markup-compatibility/2006" xmlns:a14="http://schemas.microsoft.com/office/drawing/2010/main" val="9F2936" mc:Ignorable=""/>
      </a:accent2>
      <a:accent3>
        <a:srgbClr xmlns:mc="http://schemas.openxmlformats.org/markup-compatibility/2006" xmlns:a14="http://schemas.microsoft.com/office/drawing/2010/main" val="1B587C" mc:Ignorable=""/>
      </a:accent3>
      <a:accent4>
        <a:srgbClr xmlns:mc="http://schemas.openxmlformats.org/markup-compatibility/2006" xmlns:a14="http://schemas.microsoft.com/office/drawing/2010/main" val="4E8542" mc:Ignorable=""/>
      </a:accent4>
      <a:accent5>
        <a:srgbClr xmlns:mc="http://schemas.openxmlformats.org/markup-compatibility/2006" xmlns:a14="http://schemas.microsoft.com/office/drawing/2010/main" val="604878" mc:Ignorable=""/>
      </a:accent5>
      <a:accent6>
        <a:srgbClr xmlns:mc="http://schemas.openxmlformats.org/markup-compatibility/2006" xmlns:a14="http://schemas.microsoft.com/office/drawing/2010/main" val="C19859" mc:Ignorable=""/>
      </a:accent6>
      <a:hlink>
        <a:srgbClr xmlns:mc="http://schemas.openxmlformats.org/markup-compatibility/2006" xmlns:a14="http://schemas.microsoft.com/office/drawing/2010/main" val="6B9F25" mc:Ignorable=""/>
      </a:hlink>
      <a:folHlink>
        <a:srgbClr xmlns:mc="http://schemas.openxmlformats.org/markup-compatibility/2006" xmlns:a14="http://schemas.microsoft.com/office/drawing/2010/main" val="B26B02" mc:Ignorabl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xmlns:mc="http://schemas.openxmlformats.org/markup-compatibility/2006" xmlns:a14="http://schemas.microsoft.com/office/drawing/2010/main" val="000000" mc:Ignorable="">
                <a:alpha val="40000"/>
              </a:srgbClr>
            </a:outerShdw>
          </a:effectLst>
        </a:effectStyle>
        <a:effectStyle>
          <a:effectLst>
            <a:outerShdw blurRad="65500" dist="38100" dir="5400000" rotWithShape="0">
              <a:srgbClr xmlns:mc="http://schemas.openxmlformats.org/markup-compatibility/2006" xmlns:a14="http://schemas.microsoft.com/office/drawing/2010/main" val="000000" mc:Ignorable="">
                <a:alpha val="40000"/>
              </a:srgbClr>
            </a:outerShdw>
          </a:effectLst>
        </a:effectStyle>
        <a:effectStyle>
          <a:effectLst>
            <a:outerShdw blurRad="65500" dist="38100" dir="5400000" rotWithShape="0">
              <a:srgbClr xmlns:mc="http://schemas.openxmlformats.org/markup-compatibility/2006" xmlns:a14="http://schemas.microsoft.com/office/drawing/2010/main" val="000000" mc:Ignorable="">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Aspect.thmx</Template>
  <TotalTime>64</TotalTime>
  <Words>445</Words>
  <Application>Microsoft Office PowerPoint</Application>
  <PresentationFormat>On-screen Show (4:3)</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Aspect</vt:lpstr>
      <vt:lpstr>MintTrack</vt:lpstr>
      <vt:lpstr>User Menus</vt:lpstr>
      <vt:lpstr>Functional Requirement </vt:lpstr>
      <vt:lpstr>Nonfunctional Requirements</vt:lpstr>
      <vt:lpstr>Nonfunctional Requirement (Cont.)</vt:lpstr>
      <vt:lpstr>Systems models: Examples of Scenarios</vt:lpstr>
      <vt:lpstr>PowerPoint Presentation</vt:lpstr>
      <vt:lpstr>  </vt:lpstr>
      <vt:lpstr>Examples of Use Case Descriptions</vt:lpstr>
      <vt:lpstr>Object model: transaction class with Inheritance and Class Diagram</vt:lpstr>
      <vt:lpstr>Full class diagram</vt:lpstr>
      <vt:lpstr>Dynamic model-Audit/Transaction Interaction</vt:lpstr>
      <vt:lpstr>User Interface: Home and Entry </vt:lpstr>
      <vt:lpstr>Audit and Tools</vt:lpstr>
      <vt:lpstr>Conclusion</vt:lpstr>
    </vt:vector>
  </TitlesOfParts>
  <Company>HP5800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MintTrack</dc:title>
  <dc:creator>krachs</dc:creator>
  <cp:lastModifiedBy>Titus</cp:lastModifiedBy>
  <cp:revision>8</cp:revision>
  <dcterms:created xsi:type="dcterms:W3CDTF">2010-02-21T19:37:42Z</dcterms:created>
  <dcterms:modified xsi:type="dcterms:W3CDTF">2010-02-22T18:08:43Z</dcterms:modified>
</cp:coreProperties>
</file>