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3" roundtripDataSignature="AMtx7mgjVjXJJOeFU9fb8RyqyXeHM/6H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4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4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93" name="Google Shape;93;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 name="Google Shape;99;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4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4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05" name="Google Shape;105;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4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1" name="Google Shape;111;p4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2" name="Google Shape;112;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4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4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19" name="Google Shape;119;p4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4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21" name="Google Shape;121;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4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4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6" name="Google Shape;136;p4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7" name="Google Shape;137;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4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48"/>
          <p:cNvSpPr/>
          <p:nvPr>
            <p:ph idx="2" type="pic"/>
          </p:nvPr>
        </p:nvSpPr>
        <p:spPr>
          <a:xfrm>
            <a:off x="1792288" y="612775"/>
            <a:ext cx="5486400" cy="4114800"/>
          </a:xfrm>
          <a:prstGeom prst="rect">
            <a:avLst/>
          </a:prstGeom>
          <a:noFill/>
          <a:ln>
            <a:noFill/>
          </a:ln>
        </p:spPr>
      </p:sp>
      <p:sp>
        <p:nvSpPr>
          <p:cNvPr id="143" name="Google Shape;143;p4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4" name="Google Shape;144;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4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5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5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6" name="Google Shape;156;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6"/>
          <p:cNvSpPr/>
          <p:nvPr>
            <p:ph idx="2" type="pic"/>
          </p:nvPr>
        </p:nvSpPr>
        <p:spPr>
          <a:xfrm>
            <a:off x="1792288" y="612775"/>
            <a:ext cx="5486400" cy="4114800"/>
          </a:xfrm>
          <a:prstGeom prst="rect">
            <a:avLst/>
          </a:prstGeom>
          <a:noFill/>
          <a:ln>
            <a:noFill/>
          </a:ln>
        </p:spPr>
      </p:sp>
      <p:sp>
        <p:nvSpPr>
          <p:cNvPr id="68" name="Google Shape;68;p3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E9D8"/>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E9D8"/>
        </a:solidFill>
      </p:bgPr>
    </p:bg>
    <p:spTree>
      <p:nvGrpSpPr>
        <p:cNvPr id="84" name="Shape 84"/>
        <p:cNvGrpSpPr/>
        <p:nvPr/>
      </p:nvGrpSpPr>
      <p:grpSpPr>
        <a:xfrm>
          <a:off x="0" y="0"/>
          <a:ext cx="0" cy="0"/>
          <a:chOff x="0" y="0"/>
          <a:chExt cx="0" cy="0"/>
        </a:xfrm>
      </p:grpSpPr>
      <p:sp>
        <p:nvSpPr>
          <p:cNvPr id="85" name="Google Shape;85;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4.png"/><Relationship Id="rId7"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python.org/" TargetMode="External"/><Relationship Id="rId4" Type="http://schemas.openxmlformats.org/officeDocument/2006/relationships/hyperlink" Target="https://sites.google.com/cardiffhigh.co.uk/a-level-cs/year-12/python-programm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
          <p:cNvSpPr txBox="1"/>
          <p:nvPr>
            <p:ph type="ctrTitle"/>
          </p:nvPr>
        </p:nvSpPr>
        <p:spPr>
          <a:xfrm>
            <a:off x="720477" y="1484784"/>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b="1" lang="en-GB">
                <a:solidFill>
                  <a:srgbClr val="FF0000"/>
                </a:solidFill>
              </a:rPr>
              <a:t>GUI Building with TKinter</a:t>
            </a:r>
            <a:endParaRPr b="1">
              <a:solidFill>
                <a:srgbClr val="FF0000"/>
              </a:solidFill>
            </a:endParaRPr>
          </a:p>
        </p:txBody>
      </p:sp>
      <p:sp>
        <p:nvSpPr>
          <p:cNvPr id="164" name="Google Shape;164;p1"/>
          <p:cNvSpPr txBox="1"/>
          <p:nvPr>
            <p:ph idx="1" type="subTitle"/>
          </p:nvPr>
        </p:nvSpPr>
        <p:spPr>
          <a:xfrm>
            <a:off x="1406277" y="2660361"/>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200"/>
              <a:buNone/>
            </a:pPr>
            <a:r>
              <a:rPr lang="en-GB">
                <a:solidFill>
                  <a:schemeClr val="dk1"/>
                </a:solidFill>
              </a:rPr>
              <a:t>Lesson 1 - Introduction</a:t>
            </a:r>
            <a:endParaRPr/>
          </a:p>
        </p:txBody>
      </p:sp>
      <p:pic>
        <p:nvPicPr>
          <p:cNvPr descr="A close up of a sign&#10;&#10;Description automatically generated" id="165" name="Google Shape;165;p1"/>
          <p:cNvPicPr preferRelativeResize="0"/>
          <p:nvPr/>
        </p:nvPicPr>
        <p:blipFill rotWithShape="1">
          <a:blip r:embed="rId3">
            <a:alphaModFix/>
          </a:blip>
          <a:srcRect b="0" l="0" r="0" t="0"/>
          <a:stretch/>
        </p:blipFill>
        <p:spPr>
          <a:xfrm>
            <a:off x="2555195" y="478853"/>
            <a:ext cx="4102964" cy="1024217"/>
          </a:xfrm>
          <a:prstGeom prst="rect">
            <a:avLst/>
          </a:prstGeom>
          <a:noFill/>
          <a:ln>
            <a:noFill/>
          </a:ln>
        </p:spPr>
      </p:pic>
      <p:pic>
        <p:nvPicPr>
          <p:cNvPr descr="Screen Clipping" id="166" name="Google Shape;166;p1"/>
          <p:cNvPicPr preferRelativeResize="0"/>
          <p:nvPr/>
        </p:nvPicPr>
        <p:blipFill rotWithShape="1">
          <a:blip r:embed="rId4">
            <a:alphaModFix/>
          </a:blip>
          <a:srcRect b="0" l="0" r="0" t="0"/>
          <a:stretch/>
        </p:blipFill>
        <p:spPr>
          <a:xfrm>
            <a:off x="4400472" y="4657300"/>
            <a:ext cx="1251648" cy="1355334"/>
          </a:xfrm>
          <a:prstGeom prst="rect">
            <a:avLst/>
          </a:prstGeom>
          <a:noFill/>
          <a:ln>
            <a:noFill/>
          </a:ln>
        </p:spPr>
      </p:pic>
      <p:pic>
        <p:nvPicPr>
          <p:cNvPr id="167" name="Google Shape;167;p1"/>
          <p:cNvPicPr preferRelativeResize="0"/>
          <p:nvPr/>
        </p:nvPicPr>
        <p:blipFill rotWithShape="1">
          <a:blip r:embed="rId5">
            <a:alphaModFix/>
          </a:blip>
          <a:srcRect b="51300" l="0" r="0" t="0"/>
          <a:stretch/>
        </p:blipFill>
        <p:spPr>
          <a:xfrm>
            <a:off x="1339627" y="4661701"/>
            <a:ext cx="3060845" cy="1339284"/>
          </a:xfrm>
          <a:prstGeom prst="rect">
            <a:avLst/>
          </a:prstGeom>
          <a:noFill/>
          <a:ln>
            <a:noFill/>
          </a:ln>
        </p:spPr>
      </p:pic>
      <p:pic>
        <p:nvPicPr>
          <p:cNvPr id="168" name="Google Shape;168;p1"/>
          <p:cNvPicPr preferRelativeResize="0"/>
          <p:nvPr/>
        </p:nvPicPr>
        <p:blipFill rotWithShape="1">
          <a:blip r:embed="rId6">
            <a:alphaModFix/>
          </a:blip>
          <a:srcRect b="0" l="0" r="0" t="0"/>
          <a:stretch/>
        </p:blipFill>
        <p:spPr>
          <a:xfrm>
            <a:off x="1353237" y="3693004"/>
            <a:ext cx="4298883" cy="931516"/>
          </a:xfrm>
          <a:prstGeom prst="rect">
            <a:avLst/>
          </a:prstGeom>
          <a:noFill/>
          <a:ln cap="flat" cmpd="sng" w="9525">
            <a:solidFill>
              <a:schemeClr val="accent1"/>
            </a:solidFill>
            <a:prstDash val="solid"/>
            <a:round/>
            <a:headEnd len="sm" w="sm" type="none"/>
            <a:tailEnd len="sm" w="sm" type="none"/>
          </a:ln>
        </p:spPr>
      </p:pic>
      <p:pic>
        <p:nvPicPr>
          <p:cNvPr id="169" name="Google Shape;169;p1"/>
          <p:cNvPicPr preferRelativeResize="0"/>
          <p:nvPr/>
        </p:nvPicPr>
        <p:blipFill rotWithShape="1">
          <a:blip r:embed="rId7">
            <a:alphaModFix/>
          </a:blip>
          <a:srcRect b="0" l="0" r="0" t="0"/>
          <a:stretch/>
        </p:blipFill>
        <p:spPr>
          <a:xfrm>
            <a:off x="5652120" y="3688416"/>
            <a:ext cx="2304256" cy="23328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500"/>
                                        <p:tgtEl>
                                          <p:spTgt spid="16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500"/>
                                        <p:tgtEl>
                                          <p:spTgt spid="16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500"/>
                                        <p:tgtEl>
                                          <p:spTgt spid="16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500"/>
                                        <p:tgtEl>
                                          <p:spTgt spid="16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0"/>
          <p:cNvSpPr txBox="1"/>
          <p:nvPr>
            <p:ph idx="1" type="body"/>
          </p:nvPr>
        </p:nvSpPr>
        <p:spPr>
          <a:xfrm>
            <a:off x="251521" y="1308799"/>
            <a:ext cx="8712968" cy="5109091"/>
          </a:xfrm>
          <a:prstGeom prst="rect">
            <a:avLst/>
          </a:prstGeom>
          <a:solidFill>
            <a:schemeClr val="lt1"/>
          </a:solid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1" lang="en-GB" sz="2000">
                <a:solidFill>
                  <a:schemeClr val="dk1"/>
                </a:solidFill>
                <a:latin typeface="Calibri"/>
                <a:ea typeface="Calibri"/>
                <a:cs typeface="Calibri"/>
                <a:sym typeface="Calibri"/>
              </a:rPr>
              <a:t>The mainloop()</a:t>
            </a:r>
            <a:endParaRPr sz="2000"/>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rPr lang="en-GB" sz="1400">
                <a:solidFill>
                  <a:schemeClr val="dk1"/>
                </a:solidFill>
                <a:latin typeface="Calibri"/>
                <a:ea typeface="Calibri"/>
                <a:cs typeface="Calibri"/>
                <a:sym typeface="Calibri"/>
              </a:rPr>
              <a:t>Finally we add the code to run the ‘event loop’. When the program runs, the event loop continues to check if any events have occurred (button clicks, keyboard strokes etc). </a:t>
            </a:r>
            <a:endParaRPr/>
          </a:p>
          <a:p>
            <a:pPr indent="0" lvl="0" marL="0" rtl="0" algn="l">
              <a:spcBef>
                <a:spcPts val="280"/>
              </a:spcBef>
              <a:spcAft>
                <a:spcPts val="0"/>
              </a:spcAft>
              <a:buClr>
                <a:schemeClr val="dk1"/>
              </a:buClr>
              <a:buSzPts val="1400"/>
              <a:buNone/>
            </a:pPr>
            <a:r>
              <a:rPr lang="en-GB" sz="1400">
                <a:solidFill>
                  <a:schemeClr val="dk1"/>
                </a:solidFill>
                <a:latin typeface="Calibri"/>
                <a:ea typeface="Calibri"/>
                <a:cs typeface="Calibri"/>
                <a:sym typeface="Calibri"/>
              </a:rPr>
              <a:t>As each event occurs, it is added to a data structure in readiness for processing. To ensure that the events are kept in order and cannot be overwritten, programmers will make use of a specialist data structure known as a queue. A queue is nothing more than a list which is limited to only allow data to be inserted from one end, and retrieved from the other. </a:t>
            </a:r>
            <a:endParaRPr/>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rPr lang="en-GB" sz="1400">
                <a:solidFill>
                  <a:schemeClr val="dk1"/>
                </a:solidFill>
                <a:latin typeface="Calibri"/>
                <a:ea typeface="Calibri"/>
                <a:cs typeface="Calibri"/>
                <a:sym typeface="Calibri"/>
              </a:rPr>
              <a:t>In tkinter the event loop is known as ‘mainloop’. We run the ‘mainloop’ method of our window object in the following way.</a:t>
            </a:r>
            <a:endParaRPr/>
          </a:p>
        </p:txBody>
      </p:sp>
      <p:pic>
        <p:nvPicPr>
          <p:cNvPr id="233" name="Google Shape;233;p10"/>
          <p:cNvPicPr preferRelativeResize="0"/>
          <p:nvPr/>
        </p:nvPicPr>
        <p:blipFill rotWithShape="1">
          <a:blip r:embed="rId3">
            <a:alphaModFix/>
          </a:blip>
          <a:srcRect b="0" l="0" r="0" t="0"/>
          <a:stretch/>
        </p:blipFill>
        <p:spPr>
          <a:xfrm>
            <a:off x="3326700" y="5733256"/>
            <a:ext cx="2634615" cy="447675"/>
          </a:xfrm>
          <a:prstGeom prst="rect">
            <a:avLst/>
          </a:prstGeom>
          <a:noFill/>
          <a:ln cap="flat" cmpd="sng" w="9525">
            <a:solidFill>
              <a:schemeClr val="accent1"/>
            </a:solidFill>
            <a:prstDash val="solid"/>
            <a:round/>
            <a:headEnd len="sm" w="sm" type="none"/>
            <a:tailEnd len="sm" w="sm" type="none"/>
          </a:ln>
        </p:spPr>
      </p:pic>
      <p:pic>
        <p:nvPicPr>
          <p:cNvPr id="234" name="Google Shape;234;p10"/>
          <p:cNvPicPr preferRelativeResize="0"/>
          <p:nvPr/>
        </p:nvPicPr>
        <p:blipFill rotWithShape="1">
          <a:blip r:embed="rId4">
            <a:alphaModFix/>
          </a:blip>
          <a:srcRect b="0" l="0" r="0" t="0"/>
          <a:stretch/>
        </p:blipFill>
        <p:spPr>
          <a:xfrm>
            <a:off x="2321803" y="3573016"/>
            <a:ext cx="4500394" cy="864096"/>
          </a:xfrm>
          <a:prstGeom prst="rect">
            <a:avLst/>
          </a:prstGeom>
          <a:noFill/>
          <a:ln cap="flat" cmpd="sng" w="9525">
            <a:solidFill>
              <a:schemeClr val="accent1"/>
            </a:solidFill>
            <a:prstDash val="solid"/>
            <a:round/>
            <a:headEnd len="sm" w="sm" type="none"/>
            <a:tailEnd len="sm" w="sm" type="none"/>
          </a:ln>
        </p:spPr>
      </p:pic>
      <p:sp>
        <p:nvSpPr>
          <p:cNvPr id="235" name="Google Shape;235;p10"/>
          <p:cNvSpPr txBox="1"/>
          <p:nvPr/>
        </p:nvSpPr>
        <p:spPr>
          <a:xfrm>
            <a:off x="812793" y="188640"/>
            <a:ext cx="7662430" cy="85496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3600"/>
              <a:buFont typeface="Calibri"/>
              <a:buNone/>
            </a:pPr>
            <a:r>
              <a:rPr b="1" lang="en-GB" sz="3600">
                <a:solidFill>
                  <a:srgbClr val="FF0000"/>
                </a:solidFill>
                <a:latin typeface="Calibri"/>
                <a:ea typeface="Calibri"/>
                <a:cs typeface="Calibri"/>
                <a:sym typeface="Calibri"/>
              </a:rPr>
              <a:t>Tkinter – basics walkthrough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 calcmode="lin" valueType="num">
                                      <p:cBhvr additive="base">
                                        <p:cTn dur="500"/>
                                        <p:tgtEl>
                                          <p:spTgt spid="23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 calcmode="lin" valueType="num">
                                      <p:cBhvr additive="base">
                                        <p:cTn dur="500"/>
                                        <p:tgtEl>
                                          <p:spTgt spid="232">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anim calcmode="lin" valueType="num">
                                      <p:cBhvr additive="base">
                                        <p:cTn dur="500"/>
                                        <p:tgtEl>
                                          <p:spTgt spid="232">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anim calcmode="lin" valueType="num">
                                      <p:cBhvr additive="base">
                                        <p:cTn dur="500"/>
                                        <p:tgtEl>
                                          <p:spTgt spid="232">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4" st="4"/>
                                            </p:txEl>
                                          </p:spTgt>
                                        </p:tgtEl>
                                        <p:attrNameLst>
                                          <p:attrName>style.visibility</p:attrName>
                                        </p:attrNameLst>
                                      </p:cBhvr>
                                      <p:to>
                                        <p:strVal val="visible"/>
                                      </p:to>
                                    </p:set>
                                    <p:anim calcmode="lin" valueType="num">
                                      <p:cBhvr additive="base">
                                        <p:cTn dur="500"/>
                                        <p:tgtEl>
                                          <p:spTgt spid="232">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5" st="5"/>
                                            </p:txEl>
                                          </p:spTgt>
                                        </p:tgtEl>
                                        <p:attrNameLst>
                                          <p:attrName>style.visibility</p:attrName>
                                        </p:attrNameLst>
                                      </p:cBhvr>
                                      <p:to>
                                        <p:strVal val="visible"/>
                                      </p:to>
                                    </p:set>
                                    <p:anim calcmode="lin" valueType="num">
                                      <p:cBhvr additive="base">
                                        <p:cTn dur="500"/>
                                        <p:tgtEl>
                                          <p:spTgt spid="232">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6" st="6"/>
                                            </p:txEl>
                                          </p:spTgt>
                                        </p:tgtEl>
                                        <p:attrNameLst>
                                          <p:attrName>style.visibility</p:attrName>
                                        </p:attrNameLst>
                                      </p:cBhvr>
                                      <p:to>
                                        <p:strVal val="visible"/>
                                      </p:to>
                                    </p:set>
                                    <p:anim calcmode="lin" valueType="num">
                                      <p:cBhvr additive="base">
                                        <p:cTn dur="500"/>
                                        <p:tgtEl>
                                          <p:spTgt spid="232">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7" st="7"/>
                                            </p:txEl>
                                          </p:spTgt>
                                        </p:tgtEl>
                                        <p:attrNameLst>
                                          <p:attrName>style.visibility</p:attrName>
                                        </p:attrNameLst>
                                      </p:cBhvr>
                                      <p:to>
                                        <p:strVal val="visible"/>
                                      </p:to>
                                    </p:set>
                                    <p:anim calcmode="lin" valueType="num">
                                      <p:cBhvr additive="base">
                                        <p:cTn dur="500"/>
                                        <p:tgtEl>
                                          <p:spTgt spid="232">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8" st="8"/>
                                            </p:txEl>
                                          </p:spTgt>
                                        </p:tgtEl>
                                        <p:attrNameLst>
                                          <p:attrName>style.visibility</p:attrName>
                                        </p:attrNameLst>
                                      </p:cBhvr>
                                      <p:to>
                                        <p:strVal val="visible"/>
                                      </p:to>
                                    </p:set>
                                    <p:anim calcmode="lin" valueType="num">
                                      <p:cBhvr additive="base">
                                        <p:cTn dur="500"/>
                                        <p:tgtEl>
                                          <p:spTgt spid="232">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9" st="9"/>
                                            </p:txEl>
                                          </p:spTgt>
                                        </p:tgtEl>
                                        <p:attrNameLst>
                                          <p:attrName>style.visibility</p:attrName>
                                        </p:attrNameLst>
                                      </p:cBhvr>
                                      <p:to>
                                        <p:strVal val="visible"/>
                                      </p:to>
                                    </p:set>
                                    <p:anim calcmode="lin" valueType="num">
                                      <p:cBhvr additive="base">
                                        <p:cTn dur="500"/>
                                        <p:tgtEl>
                                          <p:spTgt spid="232">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2">
                                            <p:txEl>
                                              <p:pRg end="10" st="10"/>
                                            </p:txEl>
                                          </p:spTgt>
                                        </p:tgtEl>
                                        <p:attrNameLst>
                                          <p:attrName>style.visibility</p:attrName>
                                        </p:attrNameLst>
                                      </p:cBhvr>
                                      <p:to>
                                        <p:strVal val="visible"/>
                                      </p:to>
                                    </p:set>
                                    <p:anim calcmode="lin" valueType="num">
                                      <p:cBhvr additive="base">
                                        <p:cTn dur="500"/>
                                        <p:tgtEl>
                                          <p:spTgt spid="232">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500"/>
                                        <p:tgtEl>
                                          <p:spTgt spid="23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3"/>
                                        </p:tgtEl>
                                        <p:attrNameLst>
                                          <p:attrName>style.visibility</p:attrName>
                                        </p:attrNameLst>
                                      </p:cBhvr>
                                      <p:to>
                                        <p:strVal val="visible"/>
                                      </p:to>
                                    </p:set>
                                    <p:anim calcmode="lin" valueType="num">
                                      <p:cBhvr additive="base">
                                        <p:cTn dur="500"/>
                                        <p:tgtEl>
                                          <p:spTgt spid="23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1"/>
          <p:cNvSpPr txBox="1"/>
          <p:nvPr>
            <p:ph idx="1" type="body"/>
          </p:nvPr>
        </p:nvSpPr>
        <p:spPr>
          <a:xfrm>
            <a:off x="267705" y="1213930"/>
            <a:ext cx="8712968" cy="5109091"/>
          </a:xfrm>
          <a:prstGeom prst="rect">
            <a:avLst/>
          </a:prstGeom>
          <a:solidFill>
            <a:schemeClr val="lt1"/>
          </a:solid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1" lang="en-GB" sz="2000">
                <a:solidFill>
                  <a:schemeClr val="dk1"/>
                </a:solidFill>
                <a:latin typeface="Calibri"/>
                <a:ea typeface="Calibri"/>
                <a:cs typeface="Calibri"/>
                <a:sym typeface="Calibri"/>
              </a:rPr>
              <a:t>Summary</a:t>
            </a:r>
            <a:endParaRPr sz="2000"/>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rPr lang="en-GB" sz="1400">
                <a:solidFill>
                  <a:schemeClr val="dk1"/>
                </a:solidFill>
                <a:latin typeface="Calibri"/>
                <a:ea typeface="Calibri"/>
                <a:cs typeface="Calibri"/>
                <a:sym typeface="Calibri"/>
              </a:rPr>
              <a:t>Here is what your code and output should look like so far:</a:t>
            </a:r>
            <a:endParaRPr/>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rPr lang="en-GB" sz="1400">
                <a:solidFill>
                  <a:schemeClr val="dk1"/>
                </a:solidFill>
                <a:latin typeface="Calibri"/>
                <a:ea typeface="Calibri"/>
                <a:cs typeface="Calibri"/>
                <a:sym typeface="Calibri"/>
              </a:rPr>
              <a:t>It would be beneficial for your understanding of the code if you also include the comments shown here. This will also help you when you come to revise for your practical exam. </a:t>
            </a:r>
            <a:endParaRPr/>
          </a:p>
        </p:txBody>
      </p:sp>
      <p:pic>
        <p:nvPicPr>
          <p:cNvPr id="241" name="Google Shape;241;p11"/>
          <p:cNvPicPr preferRelativeResize="0"/>
          <p:nvPr/>
        </p:nvPicPr>
        <p:blipFill rotWithShape="1">
          <a:blip r:embed="rId3">
            <a:alphaModFix/>
          </a:blip>
          <a:srcRect b="0" l="0" r="0" t="0"/>
          <a:stretch/>
        </p:blipFill>
        <p:spPr>
          <a:xfrm>
            <a:off x="5770959" y="2852936"/>
            <a:ext cx="2257425" cy="2276475"/>
          </a:xfrm>
          <a:prstGeom prst="rect">
            <a:avLst/>
          </a:prstGeom>
          <a:noFill/>
          <a:ln>
            <a:noFill/>
          </a:ln>
        </p:spPr>
      </p:pic>
      <p:pic>
        <p:nvPicPr>
          <p:cNvPr id="242" name="Google Shape;242;p11"/>
          <p:cNvPicPr preferRelativeResize="0"/>
          <p:nvPr/>
        </p:nvPicPr>
        <p:blipFill rotWithShape="1">
          <a:blip r:embed="rId4">
            <a:alphaModFix/>
          </a:blip>
          <a:srcRect b="0" l="0" r="0" t="0"/>
          <a:stretch/>
        </p:blipFill>
        <p:spPr>
          <a:xfrm>
            <a:off x="1115616" y="2944564"/>
            <a:ext cx="4333875" cy="1647825"/>
          </a:xfrm>
          <a:prstGeom prst="rect">
            <a:avLst/>
          </a:prstGeom>
          <a:noFill/>
          <a:ln cap="flat" cmpd="sng" w="9525">
            <a:solidFill>
              <a:schemeClr val="accent1"/>
            </a:solidFill>
            <a:prstDash val="solid"/>
            <a:round/>
            <a:headEnd len="sm" w="sm" type="none"/>
            <a:tailEnd len="sm" w="sm" type="none"/>
          </a:ln>
        </p:spPr>
      </p:pic>
      <p:sp>
        <p:nvSpPr>
          <p:cNvPr id="243" name="Google Shape;243;p11"/>
          <p:cNvSpPr/>
          <p:nvPr/>
        </p:nvSpPr>
        <p:spPr>
          <a:xfrm>
            <a:off x="4624189" y="4144714"/>
            <a:ext cx="1419225" cy="447675"/>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11"/>
          <p:cNvSpPr txBox="1"/>
          <p:nvPr/>
        </p:nvSpPr>
        <p:spPr>
          <a:xfrm>
            <a:off x="812793" y="188640"/>
            <a:ext cx="7662430" cy="85496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3600"/>
              <a:buFont typeface="Calibri"/>
              <a:buNone/>
            </a:pPr>
            <a:r>
              <a:rPr b="1" lang="en-GB" sz="3600">
                <a:solidFill>
                  <a:srgbClr val="FF0000"/>
                </a:solidFill>
                <a:latin typeface="Calibri"/>
                <a:ea typeface="Calibri"/>
                <a:cs typeface="Calibri"/>
                <a:sym typeface="Calibri"/>
              </a:rPr>
              <a:t>Tkinter – basics walkthrough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 calcmode="lin" valueType="num">
                                      <p:cBhvr additive="base">
                                        <p:cTn dur="500"/>
                                        <p:tgtEl>
                                          <p:spTgt spid="24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 calcmode="lin" valueType="num">
                                      <p:cBhvr additive="base">
                                        <p:cTn dur="500"/>
                                        <p:tgtEl>
                                          <p:spTgt spid="24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 calcmode="lin" valueType="num">
                                      <p:cBhvr additive="base">
                                        <p:cTn dur="500"/>
                                        <p:tgtEl>
                                          <p:spTgt spid="24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anim calcmode="lin" valueType="num">
                                      <p:cBhvr additive="base">
                                        <p:cTn dur="500"/>
                                        <p:tgtEl>
                                          <p:spTgt spid="24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anim calcmode="lin" valueType="num">
                                      <p:cBhvr additive="base">
                                        <p:cTn dur="500"/>
                                        <p:tgtEl>
                                          <p:spTgt spid="24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anim calcmode="lin" valueType="num">
                                      <p:cBhvr additive="base">
                                        <p:cTn dur="500"/>
                                        <p:tgtEl>
                                          <p:spTgt spid="24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6" st="6"/>
                                            </p:txEl>
                                          </p:spTgt>
                                        </p:tgtEl>
                                        <p:attrNameLst>
                                          <p:attrName>style.visibility</p:attrName>
                                        </p:attrNameLst>
                                      </p:cBhvr>
                                      <p:to>
                                        <p:strVal val="visible"/>
                                      </p:to>
                                    </p:set>
                                    <p:anim calcmode="lin" valueType="num">
                                      <p:cBhvr additive="base">
                                        <p:cTn dur="500"/>
                                        <p:tgtEl>
                                          <p:spTgt spid="24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7" st="7"/>
                                            </p:txEl>
                                          </p:spTgt>
                                        </p:tgtEl>
                                        <p:attrNameLst>
                                          <p:attrName>style.visibility</p:attrName>
                                        </p:attrNameLst>
                                      </p:cBhvr>
                                      <p:to>
                                        <p:strVal val="visible"/>
                                      </p:to>
                                    </p:set>
                                    <p:anim calcmode="lin" valueType="num">
                                      <p:cBhvr additive="base">
                                        <p:cTn dur="500"/>
                                        <p:tgtEl>
                                          <p:spTgt spid="24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8" st="8"/>
                                            </p:txEl>
                                          </p:spTgt>
                                        </p:tgtEl>
                                        <p:attrNameLst>
                                          <p:attrName>style.visibility</p:attrName>
                                        </p:attrNameLst>
                                      </p:cBhvr>
                                      <p:to>
                                        <p:strVal val="visible"/>
                                      </p:to>
                                    </p:set>
                                    <p:anim calcmode="lin" valueType="num">
                                      <p:cBhvr additive="base">
                                        <p:cTn dur="500"/>
                                        <p:tgtEl>
                                          <p:spTgt spid="24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9" st="9"/>
                                            </p:txEl>
                                          </p:spTgt>
                                        </p:tgtEl>
                                        <p:attrNameLst>
                                          <p:attrName>style.visibility</p:attrName>
                                        </p:attrNameLst>
                                      </p:cBhvr>
                                      <p:to>
                                        <p:strVal val="visible"/>
                                      </p:to>
                                    </p:set>
                                    <p:anim calcmode="lin" valueType="num">
                                      <p:cBhvr additive="base">
                                        <p:cTn dur="500"/>
                                        <p:tgtEl>
                                          <p:spTgt spid="240">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10" st="10"/>
                                            </p:txEl>
                                          </p:spTgt>
                                        </p:tgtEl>
                                        <p:attrNameLst>
                                          <p:attrName>style.visibility</p:attrName>
                                        </p:attrNameLst>
                                      </p:cBhvr>
                                      <p:to>
                                        <p:strVal val="visible"/>
                                      </p:to>
                                    </p:set>
                                    <p:anim calcmode="lin" valueType="num">
                                      <p:cBhvr additive="base">
                                        <p:cTn dur="500"/>
                                        <p:tgtEl>
                                          <p:spTgt spid="240">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11" st="11"/>
                                            </p:txEl>
                                          </p:spTgt>
                                        </p:tgtEl>
                                        <p:attrNameLst>
                                          <p:attrName>style.visibility</p:attrName>
                                        </p:attrNameLst>
                                      </p:cBhvr>
                                      <p:to>
                                        <p:strVal val="visible"/>
                                      </p:to>
                                    </p:set>
                                    <p:anim calcmode="lin" valueType="num">
                                      <p:cBhvr additive="base">
                                        <p:cTn dur="500"/>
                                        <p:tgtEl>
                                          <p:spTgt spid="240">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12" st="12"/>
                                            </p:txEl>
                                          </p:spTgt>
                                        </p:tgtEl>
                                        <p:attrNameLst>
                                          <p:attrName>style.visibility</p:attrName>
                                        </p:attrNameLst>
                                      </p:cBhvr>
                                      <p:to>
                                        <p:strVal val="visible"/>
                                      </p:to>
                                    </p:set>
                                    <p:anim calcmode="lin" valueType="num">
                                      <p:cBhvr additive="base">
                                        <p:cTn dur="500"/>
                                        <p:tgtEl>
                                          <p:spTgt spid="240">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13" st="13"/>
                                            </p:txEl>
                                          </p:spTgt>
                                        </p:tgtEl>
                                        <p:attrNameLst>
                                          <p:attrName>style.visibility</p:attrName>
                                        </p:attrNameLst>
                                      </p:cBhvr>
                                      <p:to>
                                        <p:strVal val="visible"/>
                                      </p:to>
                                    </p:set>
                                    <p:anim calcmode="lin" valueType="num">
                                      <p:cBhvr additive="base">
                                        <p:cTn dur="500"/>
                                        <p:tgtEl>
                                          <p:spTgt spid="240">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14" st="14"/>
                                            </p:txEl>
                                          </p:spTgt>
                                        </p:tgtEl>
                                        <p:attrNameLst>
                                          <p:attrName>style.visibility</p:attrName>
                                        </p:attrNameLst>
                                      </p:cBhvr>
                                      <p:to>
                                        <p:strVal val="visible"/>
                                      </p:to>
                                    </p:set>
                                    <p:anim calcmode="lin" valueType="num">
                                      <p:cBhvr additive="base">
                                        <p:cTn dur="500"/>
                                        <p:tgtEl>
                                          <p:spTgt spid="240">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15" st="15"/>
                                            </p:txEl>
                                          </p:spTgt>
                                        </p:tgtEl>
                                        <p:attrNameLst>
                                          <p:attrName>style.visibility</p:attrName>
                                        </p:attrNameLst>
                                      </p:cBhvr>
                                      <p:to>
                                        <p:strVal val="visible"/>
                                      </p:to>
                                    </p:set>
                                    <p:anim calcmode="lin" valueType="num">
                                      <p:cBhvr additive="base">
                                        <p:cTn dur="500"/>
                                        <p:tgtEl>
                                          <p:spTgt spid="240">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16" st="16"/>
                                            </p:txEl>
                                          </p:spTgt>
                                        </p:tgtEl>
                                        <p:attrNameLst>
                                          <p:attrName>style.visibility</p:attrName>
                                        </p:attrNameLst>
                                      </p:cBhvr>
                                      <p:to>
                                        <p:strVal val="visible"/>
                                      </p:to>
                                    </p:set>
                                    <p:anim calcmode="lin" valueType="num">
                                      <p:cBhvr additive="base">
                                        <p:cTn dur="500"/>
                                        <p:tgtEl>
                                          <p:spTgt spid="240">
                                            <p:txEl>
                                              <p:pRg end="16" st="1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0">
                                            <p:txEl>
                                              <p:pRg end="17" st="17"/>
                                            </p:txEl>
                                          </p:spTgt>
                                        </p:tgtEl>
                                        <p:attrNameLst>
                                          <p:attrName>style.visibility</p:attrName>
                                        </p:attrNameLst>
                                      </p:cBhvr>
                                      <p:to>
                                        <p:strVal val="visible"/>
                                      </p:to>
                                    </p:set>
                                    <p:anim calcmode="lin" valueType="num">
                                      <p:cBhvr additive="base">
                                        <p:cTn dur="500"/>
                                        <p:tgtEl>
                                          <p:spTgt spid="240">
                                            <p:txEl>
                                              <p:pRg end="17" st="1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2"/>
          <p:cNvSpPr txBox="1"/>
          <p:nvPr>
            <p:ph idx="1" type="body"/>
          </p:nvPr>
        </p:nvSpPr>
        <p:spPr>
          <a:xfrm>
            <a:off x="323528" y="1340768"/>
            <a:ext cx="8496944" cy="5109091"/>
          </a:xfrm>
          <a:prstGeom prst="rect">
            <a:avLst/>
          </a:prstGeom>
          <a:solidFill>
            <a:schemeClr val="lt1"/>
          </a:solid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b="1" lang="en-GB" sz="2400">
                <a:solidFill>
                  <a:schemeClr val="dk1"/>
                </a:solidFill>
                <a:latin typeface="Calibri"/>
                <a:ea typeface="Calibri"/>
                <a:cs typeface="Calibri"/>
                <a:sym typeface="Calibri"/>
              </a:rPr>
              <a:t>Widgets</a:t>
            </a:r>
            <a:endParaRPr sz="2400"/>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rPr lang="en-GB" sz="1800">
                <a:solidFill>
                  <a:schemeClr val="dk1"/>
                </a:solidFill>
                <a:latin typeface="Calibri"/>
                <a:ea typeface="Calibri"/>
                <a:cs typeface="Calibri"/>
                <a:sym typeface="Calibri"/>
              </a:rPr>
              <a:t>In programming, we call the different items that you might find in a GUI, “widgets”. The main widgets that GUIs will contain are ‘labels’, ‘buttons’, ‘text boxes’, ‘drop down menus’, ‘check boxes’ and ‘radio buttons’.</a:t>
            </a:r>
            <a:endParaRPr/>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rPr lang="en-GB" sz="1800">
                <a:solidFill>
                  <a:schemeClr val="dk1"/>
                </a:solidFill>
                <a:latin typeface="Calibri"/>
                <a:ea typeface="Calibri"/>
                <a:cs typeface="Calibri"/>
                <a:sym typeface="Calibri"/>
              </a:rPr>
              <a:t>The next few slides will show how some of these widgets can be created and positioned in our new GUI window.</a:t>
            </a:r>
            <a:endParaRPr/>
          </a:p>
          <a:p>
            <a:pPr indent="0" lvl="0" marL="0" rtl="0" algn="l">
              <a:spcBef>
                <a:spcPts val="360"/>
              </a:spcBef>
              <a:spcAft>
                <a:spcPts val="0"/>
              </a:spcAft>
              <a:buClr>
                <a:schemeClr val="dk1"/>
              </a:buClr>
              <a:buSzPts val="1800"/>
              <a:buNone/>
            </a:pPr>
            <a:r>
              <a:t/>
            </a:r>
            <a:endParaRPr sz="1800"/>
          </a:p>
        </p:txBody>
      </p:sp>
      <p:sp>
        <p:nvSpPr>
          <p:cNvPr id="250" name="Google Shape;250;p12"/>
          <p:cNvSpPr txBox="1"/>
          <p:nvPr/>
        </p:nvSpPr>
        <p:spPr>
          <a:xfrm>
            <a:off x="812793" y="188640"/>
            <a:ext cx="7662430" cy="85496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3600"/>
              <a:buFont typeface="Calibri"/>
              <a:buNone/>
            </a:pPr>
            <a:r>
              <a:rPr b="1" lang="en-GB" sz="3600">
                <a:solidFill>
                  <a:srgbClr val="FF0000"/>
                </a:solidFill>
                <a:latin typeface="Calibri"/>
                <a:ea typeface="Calibri"/>
                <a:cs typeface="Calibri"/>
                <a:sym typeface="Calibri"/>
              </a:rPr>
              <a:t>Tkinter – basics walkthrough</a:t>
            </a:r>
            <a:endParaRPr b="1" sz="3600">
              <a:solidFill>
                <a:srgbClr val="FF0000"/>
              </a:solidFill>
              <a:latin typeface="Calibri"/>
              <a:ea typeface="Calibri"/>
              <a:cs typeface="Calibri"/>
              <a:sym typeface="Calibri"/>
            </a:endParaRPr>
          </a:p>
        </p:txBody>
      </p:sp>
      <p:pic>
        <p:nvPicPr>
          <p:cNvPr id="251" name="Google Shape;251;p12"/>
          <p:cNvPicPr preferRelativeResize="0"/>
          <p:nvPr/>
        </p:nvPicPr>
        <p:blipFill rotWithShape="1">
          <a:blip r:embed="rId3">
            <a:alphaModFix/>
          </a:blip>
          <a:srcRect b="0" l="0" r="0" t="0"/>
          <a:stretch/>
        </p:blipFill>
        <p:spPr>
          <a:xfrm>
            <a:off x="3628839" y="4077072"/>
            <a:ext cx="2030338" cy="21301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anim calcmode="lin" valueType="num">
                                      <p:cBhvr additive="base">
                                        <p:cTn dur="500"/>
                                        <p:tgtEl>
                                          <p:spTgt spid="24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anim calcmode="lin" valueType="num">
                                      <p:cBhvr additive="base">
                                        <p:cTn dur="500"/>
                                        <p:tgtEl>
                                          <p:spTgt spid="24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anim calcmode="lin" valueType="num">
                                      <p:cBhvr additive="base">
                                        <p:cTn dur="500"/>
                                        <p:tgtEl>
                                          <p:spTgt spid="24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xEl>
                                              <p:pRg end="3" st="3"/>
                                            </p:txEl>
                                          </p:spTgt>
                                        </p:tgtEl>
                                        <p:attrNameLst>
                                          <p:attrName>style.visibility</p:attrName>
                                        </p:attrNameLst>
                                      </p:cBhvr>
                                      <p:to>
                                        <p:strVal val="visible"/>
                                      </p:to>
                                    </p:set>
                                    <p:anim calcmode="lin" valueType="num">
                                      <p:cBhvr additive="base">
                                        <p:cTn dur="500"/>
                                        <p:tgtEl>
                                          <p:spTgt spid="24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xEl>
                                              <p:pRg end="4" st="4"/>
                                            </p:txEl>
                                          </p:spTgt>
                                        </p:tgtEl>
                                        <p:attrNameLst>
                                          <p:attrName>style.visibility</p:attrName>
                                        </p:attrNameLst>
                                      </p:cBhvr>
                                      <p:to>
                                        <p:strVal val="visible"/>
                                      </p:to>
                                    </p:set>
                                    <p:anim calcmode="lin" valueType="num">
                                      <p:cBhvr additive="base">
                                        <p:cTn dur="500"/>
                                        <p:tgtEl>
                                          <p:spTgt spid="24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xEl>
                                              <p:pRg end="5" st="5"/>
                                            </p:txEl>
                                          </p:spTgt>
                                        </p:tgtEl>
                                        <p:attrNameLst>
                                          <p:attrName>style.visibility</p:attrName>
                                        </p:attrNameLst>
                                      </p:cBhvr>
                                      <p:to>
                                        <p:strVal val="visible"/>
                                      </p:to>
                                    </p:set>
                                    <p:anim calcmode="lin" valueType="num">
                                      <p:cBhvr additive="base">
                                        <p:cTn dur="500"/>
                                        <p:tgtEl>
                                          <p:spTgt spid="24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500"/>
                                        <p:tgtEl>
                                          <p:spTgt spid="25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3"/>
          <p:cNvSpPr txBox="1"/>
          <p:nvPr>
            <p:ph idx="1" type="body"/>
          </p:nvPr>
        </p:nvSpPr>
        <p:spPr>
          <a:xfrm>
            <a:off x="323528" y="1308799"/>
            <a:ext cx="8640960" cy="5109091"/>
          </a:xfrm>
          <a:prstGeom prst="rect">
            <a:avLst/>
          </a:prstGeom>
          <a:solidFill>
            <a:schemeClr val="lt1"/>
          </a:solid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b="1" lang="en-GB" sz="1800">
                <a:solidFill>
                  <a:schemeClr val="dk1"/>
                </a:solidFill>
                <a:latin typeface="Calibri"/>
                <a:ea typeface="Calibri"/>
                <a:cs typeface="Calibri"/>
                <a:sym typeface="Calibri"/>
              </a:rPr>
              <a:t>Organising / Arranging Widgets</a:t>
            </a:r>
            <a:endParaRPr sz="1800"/>
          </a:p>
          <a:p>
            <a:pPr indent="0" lvl="0" marL="0" rtl="0" algn="l">
              <a:spcBef>
                <a:spcPts val="160"/>
              </a:spcBef>
              <a:spcAft>
                <a:spcPts val="0"/>
              </a:spcAft>
              <a:buClr>
                <a:schemeClr val="dk1"/>
              </a:buClr>
              <a:buSzPts val="800"/>
              <a:buNone/>
            </a:pPr>
            <a:r>
              <a:t/>
            </a:r>
            <a:endParaRPr sz="800"/>
          </a:p>
          <a:p>
            <a:pPr indent="0" lvl="0" marL="0" rtl="0" algn="l">
              <a:spcBef>
                <a:spcPts val="320"/>
              </a:spcBef>
              <a:spcAft>
                <a:spcPts val="0"/>
              </a:spcAft>
              <a:buClr>
                <a:schemeClr val="dk1"/>
              </a:buClr>
              <a:buSzPts val="1600"/>
              <a:buNone/>
            </a:pPr>
            <a:r>
              <a:rPr lang="en-GB" sz="1600">
                <a:solidFill>
                  <a:schemeClr val="dk1"/>
                </a:solidFill>
                <a:latin typeface="Calibri"/>
                <a:ea typeface="Calibri"/>
                <a:cs typeface="Calibri"/>
                <a:sym typeface="Calibri"/>
              </a:rPr>
              <a:t>Before we create some widgets lets first look at how these widgets can be arranged in the window.</a:t>
            </a:r>
            <a:endParaRPr/>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rPr lang="en-GB" sz="1600">
                <a:solidFill>
                  <a:schemeClr val="dk1"/>
                </a:solidFill>
                <a:latin typeface="Calibri"/>
                <a:ea typeface="Calibri"/>
                <a:cs typeface="Calibri"/>
                <a:sym typeface="Calibri"/>
              </a:rPr>
              <a:t>With the tkinter library, the window is arranged into a grid with as many columns and rows as we require. Each row and column is numbered so that the cells can be referenced by coordinates.</a:t>
            </a:r>
            <a:endParaRPr/>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rPr lang="en-GB" sz="1600">
                <a:solidFill>
                  <a:schemeClr val="dk1"/>
                </a:solidFill>
                <a:latin typeface="Calibri"/>
                <a:ea typeface="Calibri"/>
                <a:cs typeface="Calibri"/>
                <a:sym typeface="Calibri"/>
              </a:rPr>
              <a:t>As is common practice in computing, the coordinates start (0,0) from the </a:t>
            </a:r>
            <a:r>
              <a:rPr b="1" lang="en-GB" sz="1600">
                <a:solidFill>
                  <a:schemeClr val="dk1"/>
                </a:solidFill>
                <a:latin typeface="Calibri"/>
                <a:ea typeface="Calibri"/>
                <a:cs typeface="Calibri"/>
                <a:sym typeface="Calibri"/>
              </a:rPr>
              <a:t>TOP LEFT</a:t>
            </a:r>
            <a:r>
              <a:rPr lang="en-GB" sz="1600">
                <a:solidFill>
                  <a:schemeClr val="dk1"/>
                </a:solidFill>
                <a:latin typeface="Calibri"/>
                <a:ea typeface="Calibri"/>
                <a:cs typeface="Calibri"/>
                <a:sym typeface="Calibri"/>
              </a:rPr>
              <a:t>.</a:t>
            </a:r>
            <a:endParaRPr sz="1200"/>
          </a:p>
        </p:txBody>
      </p:sp>
      <p:pic>
        <p:nvPicPr>
          <p:cNvPr descr="Screen Clipping" id="257" name="Google Shape;257;p13"/>
          <p:cNvPicPr preferRelativeResize="0"/>
          <p:nvPr/>
        </p:nvPicPr>
        <p:blipFill rotWithShape="1">
          <a:blip r:embed="rId3">
            <a:alphaModFix/>
          </a:blip>
          <a:srcRect b="0" l="0" r="0" t="0"/>
          <a:stretch/>
        </p:blipFill>
        <p:spPr>
          <a:xfrm>
            <a:off x="3767025" y="4077072"/>
            <a:ext cx="1609950" cy="1743318"/>
          </a:xfrm>
          <a:prstGeom prst="rect">
            <a:avLst/>
          </a:prstGeom>
          <a:noFill/>
          <a:ln>
            <a:noFill/>
          </a:ln>
        </p:spPr>
      </p:pic>
      <p:sp>
        <p:nvSpPr>
          <p:cNvPr id="258" name="Google Shape;258;p13"/>
          <p:cNvSpPr txBox="1"/>
          <p:nvPr/>
        </p:nvSpPr>
        <p:spPr>
          <a:xfrm>
            <a:off x="812793" y="188640"/>
            <a:ext cx="7662430" cy="85496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3600"/>
              <a:buFont typeface="Calibri"/>
              <a:buNone/>
            </a:pPr>
            <a:r>
              <a:rPr b="1" lang="en-GB" sz="3600">
                <a:solidFill>
                  <a:srgbClr val="FF0000"/>
                </a:solidFill>
                <a:latin typeface="Calibri"/>
                <a:ea typeface="Calibri"/>
                <a:cs typeface="Calibri"/>
                <a:sym typeface="Calibri"/>
              </a:rPr>
              <a:t>Tkinter – basics walkthrough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 calcmode="lin" valueType="num">
                                      <p:cBhvr additive="base">
                                        <p:cTn dur="500"/>
                                        <p:tgtEl>
                                          <p:spTgt spid="25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anim calcmode="lin" valueType="num">
                                      <p:cBhvr additive="base">
                                        <p:cTn dur="500"/>
                                        <p:tgtEl>
                                          <p:spTgt spid="25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xEl>
                                              <p:pRg end="2" st="2"/>
                                            </p:txEl>
                                          </p:spTgt>
                                        </p:tgtEl>
                                        <p:attrNameLst>
                                          <p:attrName>style.visibility</p:attrName>
                                        </p:attrNameLst>
                                      </p:cBhvr>
                                      <p:to>
                                        <p:strVal val="visible"/>
                                      </p:to>
                                    </p:set>
                                    <p:anim calcmode="lin" valueType="num">
                                      <p:cBhvr additive="base">
                                        <p:cTn dur="500"/>
                                        <p:tgtEl>
                                          <p:spTgt spid="25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xEl>
                                              <p:pRg end="3" st="3"/>
                                            </p:txEl>
                                          </p:spTgt>
                                        </p:tgtEl>
                                        <p:attrNameLst>
                                          <p:attrName>style.visibility</p:attrName>
                                        </p:attrNameLst>
                                      </p:cBhvr>
                                      <p:to>
                                        <p:strVal val="visible"/>
                                      </p:to>
                                    </p:set>
                                    <p:anim calcmode="lin" valueType="num">
                                      <p:cBhvr additive="base">
                                        <p:cTn dur="500"/>
                                        <p:tgtEl>
                                          <p:spTgt spid="25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xEl>
                                              <p:pRg end="4" st="4"/>
                                            </p:txEl>
                                          </p:spTgt>
                                        </p:tgtEl>
                                        <p:attrNameLst>
                                          <p:attrName>style.visibility</p:attrName>
                                        </p:attrNameLst>
                                      </p:cBhvr>
                                      <p:to>
                                        <p:strVal val="visible"/>
                                      </p:to>
                                    </p:set>
                                    <p:anim calcmode="lin" valueType="num">
                                      <p:cBhvr additive="base">
                                        <p:cTn dur="500"/>
                                        <p:tgtEl>
                                          <p:spTgt spid="25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xEl>
                                              <p:pRg end="5" st="5"/>
                                            </p:txEl>
                                          </p:spTgt>
                                        </p:tgtEl>
                                        <p:attrNameLst>
                                          <p:attrName>style.visibility</p:attrName>
                                        </p:attrNameLst>
                                      </p:cBhvr>
                                      <p:to>
                                        <p:strVal val="visible"/>
                                      </p:to>
                                    </p:set>
                                    <p:anim calcmode="lin" valueType="num">
                                      <p:cBhvr additive="base">
                                        <p:cTn dur="500"/>
                                        <p:tgtEl>
                                          <p:spTgt spid="25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xEl>
                                              <p:pRg end="6" st="6"/>
                                            </p:txEl>
                                          </p:spTgt>
                                        </p:tgtEl>
                                        <p:attrNameLst>
                                          <p:attrName>style.visibility</p:attrName>
                                        </p:attrNameLst>
                                      </p:cBhvr>
                                      <p:to>
                                        <p:strVal val="visible"/>
                                      </p:to>
                                    </p:set>
                                    <p:anim calcmode="lin" valueType="num">
                                      <p:cBhvr additive="base">
                                        <p:cTn dur="500"/>
                                        <p:tgtEl>
                                          <p:spTgt spid="25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500"/>
                                        <p:tgtEl>
                                          <p:spTgt spid="25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4"/>
          <p:cNvSpPr txBox="1"/>
          <p:nvPr>
            <p:ph idx="1" type="body"/>
          </p:nvPr>
        </p:nvSpPr>
        <p:spPr>
          <a:xfrm>
            <a:off x="251520" y="1308799"/>
            <a:ext cx="8712968" cy="5109091"/>
          </a:xfrm>
          <a:prstGeom prst="rect">
            <a:avLst/>
          </a:prstGeom>
          <a:solidFill>
            <a:schemeClr val="lt1"/>
          </a:solid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b="1" lang="en-GB" sz="1800">
                <a:solidFill>
                  <a:schemeClr val="dk1"/>
                </a:solidFill>
                <a:latin typeface="Calibri"/>
                <a:ea typeface="Calibri"/>
                <a:cs typeface="Calibri"/>
                <a:sym typeface="Calibri"/>
              </a:rPr>
              <a:t>Organising / Arranging Widgets</a:t>
            </a:r>
            <a:endParaRPr sz="1800"/>
          </a:p>
          <a:p>
            <a:pPr indent="0" lvl="0" marL="0" rtl="0" algn="l">
              <a:spcBef>
                <a:spcPts val="360"/>
              </a:spcBef>
              <a:spcAft>
                <a:spcPts val="0"/>
              </a:spcAft>
              <a:buClr>
                <a:schemeClr val="dk1"/>
              </a:buClr>
              <a:buSzPts val="1800"/>
              <a:buNone/>
            </a:pPr>
            <a:r>
              <a:rPr lang="en-GB" sz="1800">
                <a:solidFill>
                  <a:schemeClr val="dk1"/>
                </a:solidFill>
                <a:latin typeface="Calibri"/>
                <a:ea typeface="Calibri"/>
                <a:cs typeface="Calibri"/>
                <a:sym typeface="Calibri"/>
              </a:rPr>
              <a:t>As well as adding widgets into the cells of a grid, we can also state where we want these widgets to be positioned INSIDE the cells.</a:t>
            </a:r>
            <a:endParaRPr/>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rPr lang="en-GB" sz="1800">
                <a:solidFill>
                  <a:schemeClr val="dk1"/>
                </a:solidFill>
                <a:latin typeface="Calibri"/>
                <a:ea typeface="Calibri"/>
                <a:cs typeface="Calibri"/>
                <a:sym typeface="Calibri"/>
              </a:rPr>
              <a:t>We do this by using the ‘sticky’ property. We can get the widgets to stick to either the top, bottom, left or right of the cell. We do this using the compass directions north (N), south (S), east (E) and west (W). We use capital N,S,E and W when using the ‘sticky’ command.</a:t>
            </a:r>
            <a:endParaRPr/>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rPr lang="en-GB" sz="1800">
                <a:solidFill>
                  <a:schemeClr val="dk1"/>
                </a:solidFill>
                <a:latin typeface="Calibri"/>
                <a:ea typeface="Calibri"/>
                <a:cs typeface="Calibri"/>
                <a:sym typeface="Calibri"/>
              </a:rPr>
              <a:t>You can further improve the control you have in positioning widgets and the general layout of a window by using a frame widget. We look at frame widgets later.</a:t>
            </a:r>
            <a:endParaRPr/>
          </a:p>
          <a:p>
            <a:pPr indent="0" lvl="0" marL="0" rtl="0" algn="l">
              <a:spcBef>
                <a:spcPts val="280"/>
              </a:spcBef>
              <a:spcAft>
                <a:spcPts val="0"/>
              </a:spcAft>
              <a:buClr>
                <a:schemeClr val="dk1"/>
              </a:buClr>
              <a:buSzPts val="1400"/>
              <a:buNone/>
            </a:pPr>
            <a:r>
              <a:t/>
            </a:r>
            <a:endParaRPr sz="1400"/>
          </a:p>
        </p:txBody>
      </p:sp>
      <p:pic>
        <p:nvPicPr>
          <p:cNvPr descr="Screen Clipping" id="264" name="Google Shape;264;p14"/>
          <p:cNvPicPr preferRelativeResize="0"/>
          <p:nvPr/>
        </p:nvPicPr>
        <p:blipFill rotWithShape="1">
          <a:blip r:embed="rId3">
            <a:alphaModFix/>
          </a:blip>
          <a:srcRect b="0" l="0" r="0" t="0"/>
          <a:stretch/>
        </p:blipFill>
        <p:spPr>
          <a:xfrm>
            <a:off x="3923927" y="4581128"/>
            <a:ext cx="1440161" cy="1584176"/>
          </a:xfrm>
          <a:prstGeom prst="rect">
            <a:avLst/>
          </a:prstGeom>
          <a:noFill/>
          <a:ln>
            <a:noFill/>
          </a:ln>
        </p:spPr>
      </p:pic>
      <p:sp>
        <p:nvSpPr>
          <p:cNvPr id="265" name="Google Shape;265;p14"/>
          <p:cNvSpPr txBox="1"/>
          <p:nvPr/>
        </p:nvSpPr>
        <p:spPr>
          <a:xfrm>
            <a:off x="812793" y="188640"/>
            <a:ext cx="7662430" cy="85496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3600"/>
              <a:buFont typeface="Calibri"/>
              <a:buNone/>
            </a:pPr>
            <a:r>
              <a:rPr b="1" lang="en-GB" sz="3600">
                <a:solidFill>
                  <a:srgbClr val="FF0000"/>
                </a:solidFill>
                <a:latin typeface="Calibri"/>
                <a:ea typeface="Calibri"/>
                <a:cs typeface="Calibri"/>
                <a:sym typeface="Calibri"/>
              </a:rPr>
              <a:t>Tkinter – basics walkthrough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 calcmode="lin" valueType="num">
                                      <p:cBhvr additive="base">
                                        <p:cTn dur="500"/>
                                        <p:tgtEl>
                                          <p:spTgt spid="26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 calcmode="lin" valueType="num">
                                      <p:cBhvr additive="base">
                                        <p:cTn dur="500"/>
                                        <p:tgtEl>
                                          <p:spTgt spid="26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 calcmode="lin" valueType="num">
                                      <p:cBhvr additive="base">
                                        <p:cTn dur="500"/>
                                        <p:tgtEl>
                                          <p:spTgt spid="26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 calcmode="lin" valueType="num">
                                      <p:cBhvr additive="base">
                                        <p:cTn dur="500"/>
                                        <p:tgtEl>
                                          <p:spTgt spid="26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 calcmode="lin" valueType="num">
                                      <p:cBhvr additive="base">
                                        <p:cTn dur="500"/>
                                        <p:tgtEl>
                                          <p:spTgt spid="26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5" st="5"/>
                                            </p:txEl>
                                          </p:spTgt>
                                        </p:tgtEl>
                                        <p:attrNameLst>
                                          <p:attrName>style.visibility</p:attrName>
                                        </p:attrNameLst>
                                      </p:cBhvr>
                                      <p:to>
                                        <p:strVal val="visible"/>
                                      </p:to>
                                    </p:set>
                                    <p:anim calcmode="lin" valueType="num">
                                      <p:cBhvr additive="base">
                                        <p:cTn dur="500"/>
                                        <p:tgtEl>
                                          <p:spTgt spid="26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3">
                                            <p:txEl>
                                              <p:pRg end="6" st="6"/>
                                            </p:txEl>
                                          </p:spTgt>
                                        </p:tgtEl>
                                        <p:attrNameLst>
                                          <p:attrName>style.visibility</p:attrName>
                                        </p:attrNameLst>
                                      </p:cBhvr>
                                      <p:to>
                                        <p:strVal val="visible"/>
                                      </p:to>
                                    </p:set>
                                    <p:anim calcmode="lin" valueType="num">
                                      <p:cBhvr additive="base">
                                        <p:cTn dur="500"/>
                                        <p:tgtEl>
                                          <p:spTgt spid="26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5"/>
          <p:cNvSpPr txBox="1"/>
          <p:nvPr>
            <p:ph idx="1" type="body"/>
          </p:nvPr>
        </p:nvSpPr>
        <p:spPr>
          <a:xfrm>
            <a:off x="395536" y="1308799"/>
            <a:ext cx="8568952" cy="5109091"/>
          </a:xfrm>
          <a:prstGeom prst="rect">
            <a:avLst/>
          </a:prstGeom>
          <a:solidFill>
            <a:schemeClr val="lt1"/>
          </a:solid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b="1" lang="en-GB" sz="2400">
                <a:solidFill>
                  <a:schemeClr val="dk1"/>
                </a:solidFill>
                <a:latin typeface="Calibri"/>
                <a:ea typeface="Calibri"/>
                <a:cs typeface="Calibri"/>
                <a:sym typeface="Calibri"/>
              </a:rPr>
              <a:t>Label Widgets</a:t>
            </a:r>
            <a:endParaRPr sz="1800"/>
          </a:p>
          <a:p>
            <a:pPr indent="0" lvl="0" marL="0" rtl="0" algn="l">
              <a:spcBef>
                <a:spcPts val="320"/>
              </a:spcBef>
              <a:spcAft>
                <a:spcPts val="0"/>
              </a:spcAft>
              <a:buClr>
                <a:schemeClr val="dk1"/>
              </a:buClr>
              <a:buSzPts val="1600"/>
              <a:buNone/>
            </a:pPr>
            <a:r>
              <a:rPr lang="en-GB" sz="1600">
                <a:solidFill>
                  <a:schemeClr val="dk1"/>
                </a:solidFill>
                <a:latin typeface="Calibri"/>
                <a:ea typeface="Calibri"/>
                <a:cs typeface="Calibri"/>
                <a:sym typeface="Calibri"/>
              </a:rPr>
              <a:t>The label widget is probably the most simple. It just provides an area for some text to be displayed.</a:t>
            </a:r>
            <a:endParaRPr/>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rPr lang="en-GB" sz="1600">
                <a:solidFill>
                  <a:schemeClr val="dk1"/>
                </a:solidFill>
                <a:latin typeface="Calibri"/>
                <a:ea typeface="Calibri"/>
                <a:cs typeface="Calibri"/>
                <a:sym typeface="Calibri"/>
              </a:rPr>
              <a:t>To create a label we use the ‘Label’ command </a:t>
            </a:r>
            <a:r>
              <a:rPr i="1" lang="en-GB" sz="1600">
                <a:solidFill>
                  <a:schemeClr val="dk1"/>
                </a:solidFill>
                <a:latin typeface="Calibri"/>
                <a:ea typeface="Calibri"/>
                <a:cs typeface="Calibri"/>
                <a:sym typeface="Calibri"/>
              </a:rPr>
              <a:t>(notice the capital ‘L’)</a:t>
            </a:r>
            <a:r>
              <a:rPr lang="en-GB" sz="1600">
                <a:solidFill>
                  <a:schemeClr val="dk1"/>
                </a:solidFill>
                <a:latin typeface="Calibri"/>
                <a:ea typeface="Calibri"/>
                <a:cs typeface="Calibri"/>
                <a:sym typeface="Calibri"/>
              </a:rPr>
              <a:t>. We then say where we want it to be placed (in this case it is inside the window object) and then we write the text that the label is to contain. Finally we use the ‘grid’ method to position the widget inside our window in a location of our choice.</a:t>
            </a:r>
            <a:endParaRPr/>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rPr lang="en-GB" sz="1600">
                <a:solidFill>
                  <a:schemeClr val="dk1"/>
                </a:solidFill>
                <a:latin typeface="Calibri"/>
                <a:ea typeface="Calibri"/>
                <a:cs typeface="Calibri"/>
                <a:sym typeface="Calibri"/>
              </a:rPr>
              <a:t>Here is an example:</a:t>
            </a:r>
            <a:endParaRPr/>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rPr lang="en-GB" sz="1600">
                <a:solidFill>
                  <a:schemeClr val="dk1"/>
                </a:solidFill>
                <a:latin typeface="Calibri"/>
                <a:ea typeface="Calibri"/>
                <a:cs typeface="Calibri"/>
                <a:sym typeface="Calibri"/>
              </a:rPr>
              <a:t>…and this is the result:</a:t>
            </a:r>
            <a:endParaRPr/>
          </a:p>
        </p:txBody>
      </p:sp>
      <p:pic>
        <p:nvPicPr>
          <p:cNvPr id="271" name="Google Shape;271;p15"/>
          <p:cNvPicPr preferRelativeResize="0"/>
          <p:nvPr/>
        </p:nvPicPr>
        <p:blipFill rotWithShape="1">
          <a:blip r:embed="rId3">
            <a:alphaModFix/>
          </a:blip>
          <a:srcRect b="0" l="0" r="0" t="0"/>
          <a:stretch/>
        </p:blipFill>
        <p:spPr>
          <a:xfrm>
            <a:off x="2411760" y="4077072"/>
            <a:ext cx="5018405" cy="800100"/>
          </a:xfrm>
          <a:prstGeom prst="rect">
            <a:avLst/>
          </a:prstGeom>
          <a:noFill/>
          <a:ln cap="flat" cmpd="sng" w="9525">
            <a:solidFill>
              <a:schemeClr val="accent1"/>
            </a:solidFill>
            <a:prstDash val="solid"/>
            <a:round/>
            <a:headEnd len="sm" w="sm" type="none"/>
            <a:tailEnd len="sm" w="sm" type="none"/>
          </a:ln>
        </p:spPr>
      </p:pic>
      <p:pic>
        <p:nvPicPr>
          <p:cNvPr id="272" name="Google Shape;272;p15"/>
          <p:cNvPicPr preferRelativeResize="0"/>
          <p:nvPr/>
        </p:nvPicPr>
        <p:blipFill rotWithShape="1">
          <a:blip r:embed="rId4">
            <a:alphaModFix/>
          </a:blip>
          <a:srcRect b="80309" l="0" r="0" t="0"/>
          <a:stretch/>
        </p:blipFill>
        <p:spPr>
          <a:xfrm>
            <a:off x="3441762" y="5733256"/>
            <a:ext cx="2476500" cy="485775"/>
          </a:xfrm>
          <a:prstGeom prst="rect">
            <a:avLst/>
          </a:prstGeom>
          <a:noFill/>
          <a:ln>
            <a:noFill/>
          </a:ln>
        </p:spPr>
      </p:pic>
      <p:sp>
        <p:nvSpPr>
          <p:cNvPr id="273" name="Google Shape;273;p15"/>
          <p:cNvSpPr txBox="1"/>
          <p:nvPr/>
        </p:nvSpPr>
        <p:spPr>
          <a:xfrm>
            <a:off x="812793" y="188640"/>
            <a:ext cx="7662430" cy="85496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3600"/>
              <a:buFont typeface="Calibri"/>
              <a:buNone/>
            </a:pPr>
            <a:r>
              <a:rPr b="1" lang="en-GB" sz="3600">
                <a:solidFill>
                  <a:srgbClr val="FF0000"/>
                </a:solidFill>
                <a:latin typeface="Calibri"/>
                <a:ea typeface="Calibri"/>
                <a:cs typeface="Calibri"/>
                <a:sym typeface="Calibri"/>
              </a:rPr>
              <a:t>Tkinter – basics walkthrough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 calcmode="lin" valueType="num">
                                      <p:cBhvr additive="base">
                                        <p:cTn dur="500"/>
                                        <p:tgtEl>
                                          <p:spTgt spid="27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anim calcmode="lin" valueType="num">
                                      <p:cBhvr additive="base">
                                        <p:cTn dur="500"/>
                                        <p:tgtEl>
                                          <p:spTgt spid="27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anim calcmode="lin" valueType="num">
                                      <p:cBhvr additive="base">
                                        <p:cTn dur="500"/>
                                        <p:tgtEl>
                                          <p:spTgt spid="270">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3" st="3"/>
                                            </p:txEl>
                                          </p:spTgt>
                                        </p:tgtEl>
                                        <p:attrNameLst>
                                          <p:attrName>style.visibility</p:attrName>
                                        </p:attrNameLst>
                                      </p:cBhvr>
                                      <p:to>
                                        <p:strVal val="visible"/>
                                      </p:to>
                                    </p:set>
                                    <p:anim calcmode="lin" valueType="num">
                                      <p:cBhvr additive="base">
                                        <p:cTn dur="500"/>
                                        <p:tgtEl>
                                          <p:spTgt spid="270">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4" st="4"/>
                                            </p:txEl>
                                          </p:spTgt>
                                        </p:tgtEl>
                                        <p:attrNameLst>
                                          <p:attrName>style.visibility</p:attrName>
                                        </p:attrNameLst>
                                      </p:cBhvr>
                                      <p:to>
                                        <p:strVal val="visible"/>
                                      </p:to>
                                    </p:set>
                                    <p:anim calcmode="lin" valueType="num">
                                      <p:cBhvr additive="base">
                                        <p:cTn dur="500"/>
                                        <p:tgtEl>
                                          <p:spTgt spid="270">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5" st="5"/>
                                            </p:txEl>
                                          </p:spTgt>
                                        </p:tgtEl>
                                        <p:attrNameLst>
                                          <p:attrName>style.visibility</p:attrName>
                                        </p:attrNameLst>
                                      </p:cBhvr>
                                      <p:to>
                                        <p:strVal val="visible"/>
                                      </p:to>
                                    </p:set>
                                    <p:anim calcmode="lin" valueType="num">
                                      <p:cBhvr additive="base">
                                        <p:cTn dur="500"/>
                                        <p:tgtEl>
                                          <p:spTgt spid="270">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6" st="6"/>
                                            </p:txEl>
                                          </p:spTgt>
                                        </p:tgtEl>
                                        <p:attrNameLst>
                                          <p:attrName>style.visibility</p:attrName>
                                        </p:attrNameLst>
                                      </p:cBhvr>
                                      <p:to>
                                        <p:strVal val="visible"/>
                                      </p:to>
                                    </p:set>
                                    <p:anim calcmode="lin" valueType="num">
                                      <p:cBhvr additive="base">
                                        <p:cTn dur="500"/>
                                        <p:tgtEl>
                                          <p:spTgt spid="270">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7" st="7"/>
                                            </p:txEl>
                                          </p:spTgt>
                                        </p:tgtEl>
                                        <p:attrNameLst>
                                          <p:attrName>style.visibility</p:attrName>
                                        </p:attrNameLst>
                                      </p:cBhvr>
                                      <p:to>
                                        <p:strVal val="visible"/>
                                      </p:to>
                                    </p:set>
                                    <p:anim calcmode="lin" valueType="num">
                                      <p:cBhvr additive="base">
                                        <p:cTn dur="500"/>
                                        <p:tgtEl>
                                          <p:spTgt spid="270">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8" st="8"/>
                                            </p:txEl>
                                          </p:spTgt>
                                        </p:tgtEl>
                                        <p:attrNameLst>
                                          <p:attrName>style.visibility</p:attrName>
                                        </p:attrNameLst>
                                      </p:cBhvr>
                                      <p:to>
                                        <p:strVal val="visible"/>
                                      </p:to>
                                    </p:set>
                                    <p:anim calcmode="lin" valueType="num">
                                      <p:cBhvr additive="base">
                                        <p:cTn dur="500"/>
                                        <p:tgtEl>
                                          <p:spTgt spid="270">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9" st="9"/>
                                            </p:txEl>
                                          </p:spTgt>
                                        </p:tgtEl>
                                        <p:attrNameLst>
                                          <p:attrName>style.visibility</p:attrName>
                                        </p:attrNameLst>
                                      </p:cBhvr>
                                      <p:to>
                                        <p:strVal val="visible"/>
                                      </p:to>
                                    </p:set>
                                    <p:anim calcmode="lin" valueType="num">
                                      <p:cBhvr additive="base">
                                        <p:cTn dur="500"/>
                                        <p:tgtEl>
                                          <p:spTgt spid="270">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xEl>
                                              <p:pRg end="10" st="10"/>
                                            </p:txEl>
                                          </p:spTgt>
                                        </p:tgtEl>
                                        <p:attrNameLst>
                                          <p:attrName>style.visibility</p:attrName>
                                        </p:attrNameLst>
                                      </p:cBhvr>
                                      <p:to>
                                        <p:strVal val="visible"/>
                                      </p:to>
                                    </p:set>
                                    <p:anim calcmode="lin" valueType="num">
                                      <p:cBhvr additive="base">
                                        <p:cTn dur="500"/>
                                        <p:tgtEl>
                                          <p:spTgt spid="270">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500"/>
                                        <p:tgtEl>
                                          <p:spTgt spid="27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500"/>
                                        <p:tgtEl>
                                          <p:spTgt spid="27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Activity 2</a:t>
            </a:r>
            <a:endParaRPr/>
          </a:p>
        </p:txBody>
      </p:sp>
      <p:sp>
        <p:nvSpPr>
          <p:cNvPr id="279" name="Google Shape;279;p16"/>
          <p:cNvSpPr txBox="1"/>
          <p:nvPr>
            <p:ph idx="1" type="body"/>
          </p:nvPr>
        </p:nvSpPr>
        <p:spPr>
          <a:xfrm>
            <a:off x="549896" y="1561237"/>
            <a:ext cx="8136904" cy="517058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GB"/>
              <a:t>Write a program which creates a window with the title “My First GUI”, and that displays a message of your choice.</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GB"/>
              <a:t>Save this as “Lesson 1 activity 2.py”</a:t>
            </a:r>
            <a:endParaRPr/>
          </a:p>
          <a:p>
            <a:pPr indent="0" lvl="0" marL="0" rtl="0" algn="l">
              <a:spcBef>
                <a:spcPts val="640"/>
              </a:spcBef>
              <a:spcAft>
                <a:spcPts val="0"/>
              </a:spcAft>
              <a:buClr>
                <a:schemeClr val="dk1"/>
              </a:buClr>
              <a:buSzPts val="3200"/>
              <a:buNone/>
            </a:pPr>
            <a:r>
              <a:t/>
            </a:r>
            <a:endParaRPr/>
          </a:p>
        </p:txBody>
      </p:sp>
      <p:pic>
        <p:nvPicPr>
          <p:cNvPr id="280" name="Google Shape;280;p16"/>
          <p:cNvPicPr preferRelativeResize="0"/>
          <p:nvPr/>
        </p:nvPicPr>
        <p:blipFill rotWithShape="1">
          <a:blip r:embed="rId3">
            <a:alphaModFix/>
          </a:blip>
          <a:srcRect b="0" l="0" r="0" t="0"/>
          <a:stretch/>
        </p:blipFill>
        <p:spPr>
          <a:xfrm rot="982809">
            <a:off x="8072653" y="526304"/>
            <a:ext cx="534804" cy="639668"/>
          </a:xfrm>
          <a:prstGeom prst="rect">
            <a:avLst/>
          </a:prstGeom>
          <a:noFill/>
          <a:ln>
            <a:noFill/>
          </a:ln>
        </p:spPr>
      </p:pic>
      <p:pic>
        <p:nvPicPr>
          <p:cNvPr id="281" name="Google Shape;281;p16"/>
          <p:cNvPicPr preferRelativeResize="0"/>
          <p:nvPr/>
        </p:nvPicPr>
        <p:blipFill rotWithShape="1">
          <a:blip r:embed="rId4">
            <a:alphaModFix/>
          </a:blip>
          <a:srcRect b="0" l="0" r="0" t="0"/>
          <a:stretch/>
        </p:blipFill>
        <p:spPr>
          <a:xfrm>
            <a:off x="580457" y="383959"/>
            <a:ext cx="736986" cy="736986"/>
          </a:xfrm>
          <a:prstGeom prst="rect">
            <a:avLst/>
          </a:prstGeom>
          <a:noFill/>
          <a:ln>
            <a:noFill/>
          </a:ln>
        </p:spPr>
      </p:pic>
      <p:sp>
        <p:nvSpPr>
          <p:cNvPr id="282" name="Google Shape;282;p16"/>
          <p:cNvSpPr txBox="1"/>
          <p:nvPr/>
        </p:nvSpPr>
        <p:spPr>
          <a:xfrm rot="-541989">
            <a:off x="573542" y="1421575"/>
            <a:ext cx="8066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5mins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7"/>
          <p:cNvSpPr txBox="1"/>
          <p:nvPr>
            <p:ph idx="1" type="body"/>
          </p:nvPr>
        </p:nvSpPr>
        <p:spPr>
          <a:xfrm>
            <a:off x="179512" y="1308799"/>
            <a:ext cx="8784976" cy="5109091"/>
          </a:xfrm>
          <a:prstGeom prst="rect">
            <a:avLst/>
          </a:prstGeom>
          <a:solidFill>
            <a:schemeClr val="lt1"/>
          </a:solid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None/>
            </a:pPr>
            <a:r>
              <a:rPr b="1" lang="en-GB" sz="1600">
                <a:solidFill>
                  <a:schemeClr val="dk1"/>
                </a:solidFill>
                <a:latin typeface="Calibri"/>
                <a:ea typeface="Calibri"/>
                <a:cs typeface="Calibri"/>
                <a:sym typeface="Calibri"/>
              </a:rPr>
              <a:t>The Entry Widget</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rPr lang="en-GB" sz="1600">
                <a:solidFill>
                  <a:schemeClr val="dk1"/>
                </a:solidFill>
                <a:latin typeface="Calibri"/>
                <a:ea typeface="Calibri"/>
                <a:cs typeface="Calibri"/>
                <a:sym typeface="Calibri"/>
              </a:rPr>
              <a:t>This widget provides a place to enter text. It could be added the same way as the label widget. However, as entry widgets are usually a place for the user to enter different inputs, we will often want to refer back to entry boxes later. Because of this, it is usually best to assign an ‘Entry’ widget to a variable name so that we can call on it elsewhere in our code.</a:t>
            </a:r>
            <a:endParaRPr/>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rPr lang="en-GB" sz="1600">
                <a:solidFill>
                  <a:schemeClr val="dk1"/>
                </a:solidFill>
                <a:latin typeface="Calibri"/>
                <a:ea typeface="Calibri"/>
                <a:cs typeface="Calibri"/>
                <a:sym typeface="Calibri"/>
              </a:rPr>
              <a:t>Here is an example of creating an entry widget, assigning it to a variable and then positioning this variable using the grid() method. </a:t>
            </a:r>
            <a:endParaRPr/>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rPr lang="en-GB" sz="1600">
                <a:solidFill>
                  <a:schemeClr val="dk1"/>
                </a:solidFill>
                <a:latin typeface="Calibri"/>
                <a:ea typeface="Calibri"/>
                <a:cs typeface="Calibri"/>
                <a:sym typeface="Calibri"/>
              </a:rPr>
              <a:t>…and the result is this:</a:t>
            </a:r>
            <a:endParaRPr/>
          </a:p>
        </p:txBody>
      </p:sp>
      <p:sp>
        <p:nvSpPr>
          <p:cNvPr id="288" name="Google Shape;288;p17"/>
          <p:cNvSpPr/>
          <p:nvPr/>
        </p:nvSpPr>
        <p:spPr>
          <a:xfrm>
            <a:off x="6132110" y="5364062"/>
            <a:ext cx="2832378" cy="1384995"/>
          </a:xfrm>
          <a:prstGeom prst="rect">
            <a:avLst/>
          </a:prstGeom>
          <a:solidFill>
            <a:schemeClr val="lt1"/>
          </a:solidFill>
          <a:ln cap="flat" cmpd="sng" w="381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Calibri"/>
                <a:ea typeface="Calibri"/>
                <a:cs typeface="Calibri"/>
                <a:sym typeface="Calibri"/>
              </a:rPr>
              <a:t>*IMPORTANT: </a:t>
            </a:r>
            <a:r>
              <a:rPr lang="en-GB" sz="1400">
                <a:solidFill>
                  <a:schemeClr val="dk1"/>
                </a:solidFill>
                <a:latin typeface="Calibri"/>
                <a:ea typeface="Calibri"/>
                <a:cs typeface="Calibri"/>
                <a:sym typeface="Calibri"/>
              </a:rPr>
              <a:t>When assigning the entry box to the variable, don’t try to write the grid() method at the same time as the assignment will not work properly. It needs to be done in two stages like it was above.</a:t>
            </a:r>
            <a:endParaRPr/>
          </a:p>
        </p:txBody>
      </p:sp>
      <p:pic>
        <p:nvPicPr>
          <p:cNvPr id="289" name="Google Shape;289;p17"/>
          <p:cNvPicPr preferRelativeResize="0"/>
          <p:nvPr/>
        </p:nvPicPr>
        <p:blipFill rotWithShape="1">
          <a:blip r:embed="rId3">
            <a:alphaModFix/>
          </a:blip>
          <a:srcRect b="0" l="0" r="0" t="0"/>
          <a:stretch/>
        </p:blipFill>
        <p:spPr>
          <a:xfrm>
            <a:off x="2195736" y="4020889"/>
            <a:ext cx="4560570" cy="762000"/>
          </a:xfrm>
          <a:prstGeom prst="rect">
            <a:avLst/>
          </a:prstGeom>
          <a:noFill/>
          <a:ln cap="flat" cmpd="sng" w="9525">
            <a:solidFill>
              <a:schemeClr val="accent1"/>
            </a:solidFill>
            <a:prstDash val="solid"/>
            <a:round/>
            <a:headEnd len="sm" w="sm" type="none"/>
            <a:tailEnd len="sm" w="sm" type="none"/>
          </a:ln>
        </p:spPr>
      </p:pic>
      <p:pic>
        <p:nvPicPr>
          <p:cNvPr id="290" name="Google Shape;290;p17"/>
          <p:cNvPicPr preferRelativeResize="0"/>
          <p:nvPr/>
        </p:nvPicPr>
        <p:blipFill rotWithShape="1">
          <a:blip r:embed="rId4">
            <a:alphaModFix/>
          </a:blip>
          <a:srcRect b="72201" l="0" r="0" t="0"/>
          <a:stretch/>
        </p:blipFill>
        <p:spPr>
          <a:xfrm>
            <a:off x="3333750" y="5445224"/>
            <a:ext cx="2476500" cy="685800"/>
          </a:xfrm>
          <a:prstGeom prst="rect">
            <a:avLst/>
          </a:prstGeom>
          <a:noFill/>
          <a:ln>
            <a:noFill/>
          </a:ln>
        </p:spPr>
      </p:pic>
      <p:sp>
        <p:nvSpPr>
          <p:cNvPr id="291" name="Google Shape;291;p17"/>
          <p:cNvSpPr txBox="1"/>
          <p:nvPr/>
        </p:nvSpPr>
        <p:spPr>
          <a:xfrm>
            <a:off x="812793" y="188640"/>
            <a:ext cx="7662430" cy="85496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3600"/>
              <a:buFont typeface="Calibri"/>
              <a:buNone/>
            </a:pPr>
            <a:r>
              <a:rPr b="1" lang="en-GB" sz="3600">
                <a:solidFill>
                  <a:srgbClr val="FF0000"/>
                </a:solidFill>
                <a:latin typeface="Calibri"/>
                <a:ea typeface="Calibri"/>
                <a:cs typeface="Calibri"/>
                <a:sym typeface="Calibri"/>
              </a:rPr>
              <a:t>Tkinter – basics walkthrough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anim calcmode="lin" valueType="num">
                                      <p:cBhvr additive="base">
                                        <p:cTn dur="500"/>
                                        <p:tgtEl>
                                          <p:spTgt spid="28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anim calcmode="lin" valueType="num">
                                      <p:cBhvr additive="base">
                                        <p:cTn dur="500"/>
                                        <p:tgtEl>
                                          <p:spTgt spid="28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7">
                                            <p:txEl>
                                              <p:pRg end="2" st="2"/>
                                            </p:txEl>
                                          </p:spTgt>
                                        </p:tgtEl>
                                        <p:attrNameLst>
                                          <p:attrName>style.visibility</p:attrName>
                                        </p:attrNameLst>
                                      </p:cBhvr>
                                      <p:to>
                                        <p:strVal val="visible"/>
                                      </p:to>
                                    </p:set>
                                    <p:anim calcmode="lin" valueType="num">
                                      <p:cBhvr additive="base">
                                        <p:cTn dur="500"/>
                                        <p:tgtEl>
                                          <p:spTgt spid="28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7">
                                            <p:txEl>
                                              <p:pRg end="3" st="3"/>
                                            </p:txEl>
                                          </p:spTgt>
                                        </p:tgtEl>
                                        <p:attrNameLst>
                                          <p:attrName>style.visibility</p:attrName>
                                        </p:attrNameLst>
                                      </p:cBhvr>
                                      <p:to>
                                        <p:strVal val="visible"/>
                                      </p:to>
                                    </p:set>
                                    <p:anim calcmode="lin" valueType="num">
                                      <p:cBhvr additive="base">
                                        <p:cTn dur="500"/>
                                        <p:tgtEl>
                                          <p:spTgt spid="28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7">
                                            <p:txEl>
                                              <p:pRg end="4" st="4"/>
                                            </p:txEl>
                                          </p:spTgt>
                                        </p:tgtEl>
                                        <p:attrNameLst>
                                          <p:attrName>style.visibility</p:attrName>
                                        </p:attrNameLst>
                                      </p:cBhvr>
                                      <p:to>
                                        <p:strVal val="visible"/>
                                      </p:to>
                                    </p:set>
                                    <p:anim calcmode="lin" valueType="num">
                                      <p:cBhvr additive="base">
                                        <p:cTn dur="500"/>
                                        <p:tgtEl>
                                          <p:spTgt spid="28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7">
                                            <p:txEl>
                                              <p:pRg end="5" st="5"/>
                                            </p:txEl>
                                          </p:spTgt>
                                        </p:tgtEl>
                                        <p:attrNameLst>
                                          <p:attrName>style.visibility</p:attrName>
                                        </p:attrNameLst>
                                      </p:cBhvr>
                                      <p:to>
                                        <p:strVal val="visible"/>
                                      </p:to>
                                    </p:set>
                                    <p:anim calcmode="lin" valueType="num">
                                      <p:cBhvr additive="base">
                                        <p:cTn dur="500"/>
                                        <p:tgtEl>
                                          <p:spTgt spid="287">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7">
                                            <p:txEl>
                                              <p:pRg end="6" st="6"/>
                                            </p:txEl>
                                          </p:spTgt>
                                        </p:tgtEl>
                                        <p:attrNameLst>
                                          <p:attrName>style.visibility</p:attrName>
                                        </p:attrNameLst>
                                      </p:cBhvr>
                                      <p:to>
                                        <p:strVal val="visible"/>
                                      </p:to>
                                    </p:set>
                                    <p:anim calcmode="lin" valueType="num">
                                      <p:cBhvr additive="base">
                                        <p:cTn dur="500"/>
                                        <p:tgtEl>
                                          <p:spTgt spid="287">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7">
                                            <p:txEl>
                                              <p:pRg end="7" st="7"/>
                                            </p:txEl>
                                          </p:spTgt>
                                        </p:tgtEl>
                                        <p:attrNameLst>
                                          <p:attrName>style.visibility</p:attrName>
                                        </p:attrNameLst>
                                      </p:cBhvr>
                                      <p:to>
                                        <p:strVal val="visible"/>
                                      </p:to>
                                    </p:set>
                                    <p:anim calcmode="lin" valueType="num">
                                      <p:cBhvr additive="base">
                                        <p:cTn dur="500"/>
                                        <p:tgtEl>
                                          <p:spTgt spid="287">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7">
                                            <p:txEl>
                                              <p:pRg end="8" st="8"/>
                                            </p:txEl>
                                          </p:spTgt>
                                        </p:tgtEl>
                                        <p:attrNameLst>
                                          <p:attrName>style.visibility</p:attrName>
                                        </p:attrNameLst>
                                      </p:cBhvr>
                                      <p:to>
                                        <p:strVal val="visible"/>
                                      </p:to>
                                    </p:set>
                                    <p:anim calcmode="lin" valueType="num">
                                      <p:cBhvr additive="base">
                                        <p:cTn dur="500"/>
                                        <p:tgtEl>
                                          <p:spTgt spid="287">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7">
                                            <p:txEl>
                                              <p:pRg end="9" st="9"/>
                                            </p:txEl>
                                          </p:spTgt>
                                        </p:tgtEl>
                                        <p:attrNameLst>
                                          <p:attrName>style.visibility</p:attrName>
                                        </p:attrNameLst>
                                      </p:cBhvr>
                                      <p:to>
                                        <p:strVal val="visible"/>
                                      </p:to>
                                    </p:set>
                                    <p:anim calcmode="lin" valueType="num">
                                      <p:cBhvr additive="base">
                                        <p:cTn dur="500"/>
                                        <p:tgtEl>
                                          <p:spTgt spid="287">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500"/>
                                        <p:tgtEl>
                                          <p:spTgt spid="28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500"/>
                                        <p:tgtEl>
                                          <p:spTgt spid="2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500"/>
                                        <p:tgtEl>
                                          <p:spTgt spid="28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8"/>
          <p:cNvSpPr txBox="1"/>
          <p:nvPr>
            <p:ph idx="1" type="body"/>
          </p:nvPr>
        </p:nvSpPr>
        <p:spPr>
          <a:xfrm>
            <a:off x="323528" y="1308799"/>
            <a:ext cx="8640960" cy="5109091"/>
          </a:xfrm>
          <a:prstGeom prst="rect">
            <a:avLst/>
          </a:prstGeom>
          <a:solidFill>
            <a:schemeClr val="lt1"/>
          </a:solid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None/>
            </a:pPr>
            <a:r>
              <a:rPr b="1" lang="en-GB" sz="1600">
                <a:solidFill>
                  <a:schemeClr val="dk1"/>
                </a:solidFill>
                <a:latin typeface="Calibri"/>
                <a:ea typeface="Calibri"/>
                <a:cs typeface="Calibri"/>
                <a:sym typeface="Calibri"/>
              </a:rPr>
              <a:t>The Button Widget</a:t>
            </a:r>
            <a:endParaRPr sz="1600"/>
          </a:p>
          <a:p>
            <a:pPr indent="0" lvl="0" marL="0" rtl="0" algn="l">
              <a:spcBef>
                <a:spcPts val="280"/>
              </a:spcBef>
              <a:spcAft>
                <a:spcPts val="0"/>
              </a:spcAft>
              <a:buClr>
                <a:schemeClr val="dk1"/>
              </a:buClr>
              <a:buSzPts val="1400"/>
              <a:buNone/>
            </a:pPr>
            <a:r>
              <a:rPr lang="en-GB" sz="1400">
                <a:solidFill>
                  <a:schemeClr val="dk1"/>
                </a:solidFill>
                <a:latin typeface="Calibri"/>
                <a:ea typeface="Calibri"/>
                <a:cs typeface="Calibri"/>
                <a:sym typeface="Calibri"/>
              </a:rPr>
              <a:t>The button widget provides a button. To create a button we use the following code:</a:t>
            </a:r>
            <a:endParaRPr/>
          </a:p>
          <a:p>
            <a:pPr indent="0" lvl="0" marL="0" rtl="0" algn="l">
              <a:spcBef>
                <a:spcPts val="280"/>
              </a:spcBef>
              <a:spcAft>
                <a:spcPts val="0"/>
              </a:spcAft>
              <a:buClr>
                <a:schemeClr val="dk1"/>
              </a:buClr>
              <a:buSzPts val="1400"/>
              <a:buNone/>
            </a:pPr>
            <a:r>
              <a:rPr lang="en-GB" sz="1400">
                <a:solidFill>
                  <a:schemeClr val="dk1"/>
                </a:solidFill>
                <a:latin typeface="Calibri"/>
                <a:ea typeface="Calibri"/>
                <a:cs typeface="Calibri"/>
                <a:sym typeface="Calibri"/>
              </a:rPr>
              <a:t> </a:t>
            </a:r>
            <a:endParaRPr/>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rPr lang="en-GB" sz="1400">
                <a:solidFill>
                  <a:schemeClr val="dk1"/>
                </a:solidFill>
                <a:latin typeface="Calibri"/>
                <a:ea typeface="Calibri"/>
                <a:cs typeface="Calibri"/>
                <a:sym typeface="Calibri"/>
              </a:rPr>
              <a:t>…except that we need to add a value into the command.</a:t>
            </a:r>
            <a:endParaRPr/>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rPr lang="en-GB" sz="1400">
                <a:solidFill>
                  <a:schemeClr val="dk1"/>
                </a:solidFill>
                <a:latin typeface="Calibri"/>
                <a:ea typeface="Calibri"/>
                <a:cs typeface="Calibri"/>
                <a:sym typeface="Calibri"/>
              </a:rPr>
              <a:t>What is needed next to “command=” is the name of a function. This is because when a button is clicked it needs to execute some code and so by adding the name of a function here, will allow the button to execute a function when it is clicked.</a:t>
            </a:r>
            <a:endParaRPr/>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rPr lang="en-GB" sz="1400">
                <a:solidFill>
                  <a:schemeClr val="dk1"/>
                </a:solidFill>
                <a:latin typeface="Calibri"/>
                <a:ea typeface="Calibri"/>
                <a:cs typeface="Calibri"/>
                <a:sym typeface="Calibri"/>
              </a:rPr>
              <a:t>So, let’s create a function which will ‘collect’ the text that a user might write into the ‘Entry’ box and then print it to the console:</a:t>
            </a:r>
            <a:endParaRPr/>
          </a:p>
          <a:p>
            <a:pPr indent="0" lvl="0" marL="0" rtl="0" algn="l">
              <a:spcBef>
                <a:spcPts val="280"/>
              </a:spcBef>
              <a:spcAft>
                <a:spcPts val="0"/>
              </a:spcAft>
              <a:buClr>
                <a:schemeClr val="dk1"/>
              </a:buClr>
              <a:buSzPts val="1400"/>
              <a:buNone/>
            </a:pPr>
            <a:r>
              <a:t/>
            </a:r>
            <a:endParaRPr sz="1400"/>
          </a:p>
        </p:txBody>
      </p:sp>
      <p:grpSp>
        <p:nvGrpSpPr>
          <p:cNvPr id="297" name="Google Shape;297;p18"/>
          <p:cNvGrpSpPr/>
          <p:nvPr/>
        </p:nvGrpSpPr>
        <p:grpSpPr>
          <a:xfrm>
            <a:off x="1951960" y="2132856"/>
            <a:ext cx="5574665" cy="561975"/>
            <a:chOff x="0" y="0"/>
            <a:chExt cx="5574665" cy="561975"/>
          </a:xfrm>
        </p:grpSpPr>
        <p:pic>
          <p:nvPicPr>
            <p:cNvPr id="298" name="Google Shape;298;p18"/>
            <p:cNvPicPr preferRelativeResize="0"/>
            <p:nvPr/>
          </p:nvPicPr>
          <p:blipFill rotWithShape="1">
            <a:blip r:embed="rId3">
              <a:alphaModFix/>
            </a:blip>
            <a:srcRect b="0" l="0" r="0" t="0"/>
            <a:stretch/>
          </p:blipFill>
          <p:spPr>
            <a:xfrm>
              <a:off x="0" y="0"/>
              <a:ext cx="5574665" cy="561975"/>
            </a:xfrm>
            <a:prstGeom prst="rect">
              <a:avLst/>
            </a:prstGeom>
            <a:noFill/>
            <a:ln cap="flat" cmpd="sng" w="9525">
              <a:solidFill>
                <a:schemeClr val="accent1"/>
              </a:solidFill>
              <a:prstDash val="solid"/>
              <a:round/>
              <a:headEnd len="sm" w="sm" type="none"/>
              <a:tailEnd len="sm" w="sm" type="none"/>
            </a:ln>
          </p:spPr>
        </p:pic>
        <p:sp>
          <p:nvSpPr>
            <p:cNvPr id="299" name="Google Shape;299;p18"/>
            <p:cNvSpPr/>
            <p:nvPr/>
          </p:nvSpPr>
          <p:spPr>
            <a:xfrm>
              <a:off x="4514850" y="142875"/>
              <a:ext cx="933450" cy="180975"/>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300" name="Google Shape;300;p18"/>
          <p:cNvPicPr preferRelativeResize="0"/>
          <p:nvPr/>
        </p:nvPicPr>
        <p:blipFill rotWithShape="1">
          <a:blip r:embed="rId4">
            <a:alphaModFix/>
          </a:blip>
          <a:srcRect b="0" l="0" r="0" t="0"/>
          <a:stretch/>
        </p:blipFill>
        <p:spPr>
          <a:xfrm>
            <a:off x="1951960" y="5130101"/>
            <a:ext cx="5918200" cy="838200"/>
          </a:xfrm>
          <a:prstGeom prst="rect">
            <a:avLst/>
          </a:prstGeom>
          <a:noFill/>
          <a:ln cap="flat" cmpd="sng" w="9525">
            <a:solidFill>
              <a:schemeClr val="accent1"/>
            </a:solidFill>
            <a:prstDash val="solid"/>
            <a:round/>
            <a:headEnd len="sm" w="sm" type="none"/>
            <a:tailEnd len="sm" w="sm" type="none"/>
          </a:ln>
        </p:spPr>
      </p:pic>
      <p:sp>
        <p:nvSpPr>
          <p:cNvPr id="301" name="Google Shape;301;p18"/>
          <p:cNvSpPr txBox="1"/>
          <p:nvPr/>
        </p:nvSpPr>
        <p:spPr>
          <a:xfrm>
            <a:off x="812793" y="188640"/>
            <a:ext cx="7662430" cy="85496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3600"/>
              <a:buFont typeface="Calibri"/>
              <a:buNone/>
            </a:pPr>
            <a:r>
              <a:rPr b="1" lang="en-GB" sz="3600">
                <a:solidFill>
                  <a:srgbClr val="FF0000"/>
                </a:solidFill>
                <a:latin typeface="Calibri"/>
                <a:ea typeface="Calibri"/>
                <a:cs typeface="Calibri"/>
                <a:sym typeface="Calibri"/>
              </a:rPr>
              <a:t>Tkinter – basics walkthrough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anim calcmode="lin" valueType="num">
                                      <p:cBhvr additive="base">
                                        <p:cTn dur="500"/>
                                        <p:tgtEl>
                                          <p:spTgt spid="29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anim calcmode="lin" valueType="num">
                                      <p:cBhvr additive="base">
                                        <p:cTn dur="500"/>
                                        <p:tgtEl>
                                          <p:spTgt spid="29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2" st="2"/>
                                            </p:txEl>
                                          </p:spTgt>
                                        </p:tgtEl>
                                        <p:attrNameLst>
                                          <p:attrName>style.visibility</p:attrName>
                                        </p:attrNameLst>
                                      </p:cBhvr>
                                      <p:to>
                                        <p:strVal val="visible"/>
                                      </p:to>
                                    </p:set>
                                    <p:anim calcmode="lin" valueType="num">
                                      <p:cBhvr additive="base">
                                        <p:cTn dur="500"/>
                                        <p:tgtEl>
                                          <p:spTgt spid="29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3" st="3"/>
                                            </p:txEl>
                                          </p:spTgt>
                                        </p:tgtEl>
                                        <p:attrNameLst>
                                          <p:attrName>style.visibility</p:attrName>
                                        </p:attrNameLst>
                                      </p:cBhvr>
                                      <p:to>
                                        <p:strVal val="visible"/>
                                      </p:to>
                                    </p:set>
                                    <p:anim calcmode="lin" valueType="num">
                                      <p:cBhvr additive="base">
                                        <p:cTn dur="500"/>
                                        <p:tgtEl>
                                          <p:spTgt spid="29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4" st="4"/>
                                            </p:txEl>
                                          </p:spTgt>
                                        </p:tgtEl>
                                        <p:attrNameLst>
                                          <p:attrName>style.visibility</p:attrName>
                                        </p:attrNameLst>
                                      </p:cBhvr>
                                      <p:to>
                                        <p:strVal val="visible"/>
                                      </p:to>
                                    </p:set>
                                    <p:anim calcmode="lin" valueType="num">
                                      <p:cBhvr additive="base">
                                        <p:cTn dur="500"/>
                                        <p:tgtEl>
                                          <p:spTgt spid="29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5" st="5"/>
                                            </p:txEl>
                                          </p:spTgt>
                                        </p:tgtEl>
                                        <p:attrNameLst>
                                          <p:attrName>style.visibility</p:attrName>
                                        </p:attrNameLst>
                                      </p:cBhvr>
                                      <p:to>
                                        <p:strVal val="visible"/>
                                      </p:to>
                                    </p:set>
                                    <p:anim calcmode="lin" valueType="num">
                                      <p:cBhvr additive="base">
                                        <p:cTn dur="500"/>
                                        <p:tgtEl>
                                          <p:spTgt spid="29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6" st="6"/>
                                            </p:txEl>
                                          </p:spTgt>
                                        </p:tgtEl>
                                        <p:attrNameLst>
                                          <p:attrName>style.visibility</p:attrName>
                                        </p:attrNameLst>
                                      </p:cBhvr>
                                      <p:to>
                                        <p:strVal val="visible"/>
                                      </p:to>
                                    </p:set>
                                    <p:anim calcmode="lin" valueType="num">
                                      <p:cBhvr additive="base">
                                        <p:cTn dur="500"/>
                                        <p:tgtEl>
                                          <p:spTgt spid="29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7" st="7"/>
                                            </p:txEl>
                                          </p:spTgt>
                                        </p:tgtEl>
                                        <p:attrNameLst>
                                          <p:attrName>style.visibility</p:attrName>
                                        </p:attrNameLst>
                                      </p:cBhvr>
                                      <p:to>
                                        <p:strVal val="visible"/>
                                      </p:to>
                                    </p:set>
                                    <p:anim calcmode="lin" valueType="num">
                                      <p:cBhvr additive="base">
                                        <p:cTn dur="500"/>
                                        <p:tgtEl>
                                          <p:spTgt spid="29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8" st="8"/>
                                            </p:txEl>
                                          </p:spTgt>
                                        </p:tgtEl>
                                        <p:attrNameLst>
                                          <p:attrName>style.visibility</p:attrName>
                                        </p:attrNameLst>
                                      </p:cBhvr>
                                      <p:to>
                                        <p:strVal val="visible"/>
                                      </p:to>
                                    </p:set>
                                    <p:anim calcmode="lin" valueType="num">
                                      <p:cBhvr additive="base">
                                        <p:cTn dur="500"/>
                                        <p:tgtEl>
                                          <p:spTgt spid="29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9" st="9"/>
                                            </p:txEl>
                                          </p:spTgt>
                                        </p:tgtEl>
                                        <p:attrNameLst>
                                          <p:attrName>style.visibility</p:attrName>
                                        </p:attrNameLst>
                                      </p:cBhvr>
                                      <p:to>
                                        <p:strVal val="visible"/>
                                      </p:to>
                                    </p:set>
                                    <p:anim calcmode="lin" valueType="num">
                                      <p:cBhvr additive="base">
                                        <p:cTn dur="500"/>
                                        <p:tgtEl>
                                          <p:spTgt spid="296">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10" st="10"/>
                                            </p:txEl>
                                          </p:spTgt>
                                        </p:tgtEl>
                                        <p:attrNameLst>
                                          <p:attrName>style.visibility</p:attrName>
                                        </p:attrNameLst>
                                      </p:cBhvr>
                                      <p:to>
                                        <p:strVal val="visible"/>
                                      </p:to>
                                    </p:set>
                                    <p:anim calcmode="lin" valueType="num">
                                      <p:cBhvr additive="base">
                                        <p:cTn dur="500"/>
                                        <p:tgtEl>
                                          <p:spTgt spid="296">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xEl>
                                              <p:pRg end="11" st="11"/>
                                            </p:txEl>
                                          </p:spTgt>
                                        </p:tgtEl>
                                        <p:attrNameLst>
                                          <p:attrName>style.visibility</p:attrName>
                                        </p:attrNameLst>
                                      </p:cBhvr>
                                      <p:to>
                                        <p:strVal val="visible"/>
                                      </p:to>
                                    </p:set>
                                    <p:anim calcmode="lin" valueType="num">
                                      <p:cBhvr additive="base">
                                        <p:cTn dur="500"/>
                                        <p:tgtEl>
                                          <p:spTgt spid="296">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7"/>
                                        </p:tgtEl>
                                        <p:attrNameLst>
                                          <p:attrName>style.visibility</p:attrName>
                                        </p:attrNameLst>
                                      </p:cBhvr>
                                      <p:to>
                                        <p:strVal val="visible"/>
                                      </p:to>
                                    </p:set>
                                    <p:anim calcmode="lin" valueType="num">
                                      <p:cBhvr additive="base">
                                        <p:cTn dur="500"/>
                                        <p:tgtEl>
                                          <p:spTgt spid="29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0"/>
                                        </p:tgtEl>
                                        <p:attrNameLst>
                                          <p:attrName>style.visibility</p:attrName>
                                        </p:attrNameLst>
                                      </p:cBhvr>
                                      <p:to>
                                        <p:strVal val="visible"/>
                                      </p:to>
                                    </p:set>
                                    <p:anim calcmode="lin" valueType="num">
                                      <p:cBhvr additive="base">
                                        <p:cTn dur="500"/>
                                        <p:tgtEl>
                                          <p:spTgt spid="30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9"/>
          <p:cNvSpPr txBox="1"/>
          <p:nvPr>
            <p:ph idx="1" type="body"/>
          </p:nvPr>
        </p:nvSpPr>
        <p:spPr>
          <a:xfrm>
            <a:off x="251520" y="1308799"/>
            <a:ext cx="8712968" cy="5109091"/>
          </a:xfrm>
          <a:prstGeom prst="rect">
            <a:avLst/>
          </a:prstGeom>
          <a:solidFill>
            <a:schemeClr val="lt1"/>
          </a:solid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None/>
            </a:pPr>
            <a:r>
              <a:rPr lang="en-GB" sz="1600">
                <a:solidFill>
                  <a:schemeClr val="dk1"/>
                </a:solidFill>
                <a:latin typeface="Calibri"/>
                <a:ea typeface="Calibri"/>
                <a:cs typeface="Calibri"/>
                <a:sym typeface="Calibri"/>
              </a:rPr>
              <a:t>Now, let’s update the Button code so that it executes this function when clicked:</a:t>
            </a:r>
            <a:endParaRPr/>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rPr lang="en-GB" sz="1600">
                <a:solidFill>
                  <a:schemeClr val="dk1"/>
                </a:solidFill>
                <a:latin typeface="Calibri"/>
                <a:ea typeface="Calibri"/>
                <a:cs typeface="Calibri"/>
                <a:sym typeface="Calibri"/>
              </a:rPr>
              <a:t>This is the result:</a:t>
            </a:r>
            <a:endParaRPr/>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p:txBody>
      </p:sp>
      <p:pic>
        <p:nvPicPr>
          <p:cNvPr id="307" name="Google Shape;307;p19"/>
          <p:cNvPicPr preferRelativeResize="0"/>
          <p:nvPr/>
        </p:nvPicPr>
        <p:blipFill rotWithShape="1">
          <a:blip r:embed="rId3">
            <a:alphaModFix/>
          </a:blip>
          <a:srcRect b="0" l="0" r="0" t="0"/>
          <a:stretch/>
        </p:blipFill>
        <p:spPr>
          <a:xfrm>
            <a:off x="1918606" y="1935990"/>
            <a:ext cx="5574665" cy="561975"/>
          </a:xfrm>
          <a:prstGeom prst="rect">
            <a:avLst/>
          </a:prstGeom>
          <a:noFill/>
          <a:ln cap="flat" cmpd="sng" w="9525">
            <a:solidFill>
              <a:schemeClr val="accent1"/>
            </a:solidFill>
            <a:prstDash val="solid"/>
            <a:round/>
            <a:headEnd len="sm" w="sm" type="none"/>
            <a:tailEnd len="sm" w="sm" type="none"/>
          </a:ln>
        </p:spPr>
      </p:pic>
      <p:pic>
        <p:nvPicPr>
          <p:cNvPr id="308" name="Google Shape;308;p19"/>
          <p:cNvPicPr preferRelativeResize="0"/>
          <p:nvPr/>
        </p:nvPicPr>
        <p:blipFill rotWithShape="1">
          <a:blip r:embed="rId4">
            <a:alphaModFix/>
          </a:blip>
          <a:srcRect b="53868" l="0" r="0" t="0"/>
          <a:stretch/>
        </p:blipFill>
        <p:spPr>
          <a:xfrm>
            <a:off x="3052762" y="3435474"/>
            <a:ext cx="3038475" cy="1476375"/>
          </a:xfrm>
          <a:prstGeom prst="rect">
            <a:avLst/>
          </a:prstGeom>
          <a:noFill/>
          <a:ln>
            <a:noFill/>
          </a:ln>
        </p:spPr>
      </p:pic>
      <p:sp>
        <p:nvSpPr>
          <p:cNvPr id="309" name="Google Shape;309;p19"/>
          <p:cNvSpPr txBox="1"/>
          <p:nvPr/>
        </p:nvSpPr>
        <p:spPr>
          <a:xfrm>
            <a:off x="812793" y="188640"/>
            <a:ext cx="7662430" cy="85496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3600"/>
              <a:buFont typeface="Calibri"/>
              <a:buNone/>
            </a:pPr>
            <a:r>
              <a:rPr b="1" lang="en-GB" sz="3600">
                <a:solidFill>
                  <a:srgbClr val="FF0000"/>
                </a:solidFill>
                <a:latin typeface="Calibri"/>
                <a:ea typeface="Calibri"/>
                <a:cs typeface="Calibri"/>
                <a:sym typeface="Calibri"/>
              </a:rPr>
              <a:t>Tkinter – basics walkthrough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anim calcmode="lin" valueType="num">
                                      <p:cBhvr additive="base">
                                        <p:cTn dur="500"/>
                                        <p:tgtEl>
                                          <p:spTgt spid="30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anim calcmode="lin" valueType="num">
                                      <p:cBhvr additive="base">
                                        <p:cTn dur="500"/>
                                        <p:tgtEl>
                                          <p:spTgt spid="30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2" st="2"/>
                                            </p:txEl>
                                          </p:spTgt>
                                        </p:tgtEl>
                                        <p:attrNameLst>
                                          <p:attrName>style.visibility</p:attrName>
                                        </p:attrNameLst>
                                      </p:cBhvr>
                                      <p:to>
                                        <p:strVal val="visible"/>
                                      </p:to>
                                    </p:set>
                                    <p:anim calcmode="lin" valueType="num">
                                      <p:cBhvr additive="base">
                                        <p:cTn dur="500"/>
                                        <p:tgtEl>
                                          <p:spTgt spid="30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3" st="3"/>
                                            </p:txEl>
                                          </p:spTgt>
                                        </p:tgtEl>
                                        <p:attrNameLst>
                                          <p:attrName>style.visibility</p:attrName>
                                        </p:attrNameLst>
                                      </p:cBhvr>
                                      <p:to>
                                        <p:strVal val="visible"/>
                                      </p:to>
                                    </p:set>
                                    <p:anim calcmode="lin" valueType="num">
                                      <p:cBhvr additive="base">
                                        <p:cTn dur="500"/>
                                        <p:tgtEl>
                                          <p:spTgt spid="30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4" st="4"/>
                                            </p:txEl>
                                          </p:spTgt>
                                        </p:tgtEl>
                                        <p:attrNameLst>
                                          <p:attrName>style.visibility</p:attrName>
                                        </p:attrNameLst>
                                      </p:cBhvr>
                                      <p:to>
                                        <p:strVal val="visible"/>
                                      </p:to>
                                    </p:set>
                                    <p:anim calcmode="lin" valueType="num">
                                      <p:cBhvr additive="base">
                                        <p:cTn dur="500"/>
                                        <p:tgtEl>
                                          <p:spTgt spid="30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5" st="5"/>
                                            </p:txEl>
                                          </p:spTgt>
                                        </p:tgtEl>
                                        <p:attrNameLst>
                                          <p:attrName>style.visibility</p:attrName>
                                        </p:attrNameLst>
                                      </p:cBhvr>
                                      <p:to>
                                        <p:strVal val="visible"/>
                                      </p:to>
                                    </p:set>
                                    <p:anim calcmode="lin" valueType="num">
                                      <p:cBhvr additive="base">
                                        <p:cTn dur="500"/>
                                        <p:tgtEl>
                                          <p:spTgt spid="30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6" st="6"/>
                                            </p:txEl>
                                          </p:spTgt>
                                        </p:tgtEl>
                                        <p:attrNameLst>
                                          <p:attrName>style.visibility</p:attrName>
                                        </p:attrNameLst>
                                      </p:cBhvr>
                                      <p:to>
                                        <p:strVal val="visible"/>
                                      </p:to>
                                    </p:set>
                                    <p:anim calcmode="lin" valueType="num">
                                      <p:cBhvr additive="base">
                                        <p:cTn dur="500"/>
                                        <p:tgtEl>
                                          <p:spTgt spid="30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7" st="7"/>
                                            </p:txEl>
                                          </p:spTgt>
                                        </p:tgtEl>
                                        <p:attrNameLst>
                                          <p:attrName>style.visibility</p:attrName>
                                        </p:attrNameLst>
                                      </p:cBhvr>
                                      <p:to>
                                        <p:strVal val="visible"/>
                                      </p:to>
                                    </p:set>
                                    <p:anim calcmode="lin" valueType="num">
                                      <p:cBhvr additive="base">
                                        <p:cTn dur="500"/>
                                        <p:tgtEl>
                                          <p:spTgt spid="30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8" st="8"/>
                                            </p:txEl>
                                          </p:spTgt>
                                        </p:tgtEl>
                                        <p:attrNameLst>
                                          <p:attrName>style.visibility</p:attrName>
                                        </p:attrNameLst>
                                      </p:cBhvr>
                                      <p:to>
                                        <p:strVal val="visible"/>
                                      </p:to>
                                    </p:set>
                                    <p:anim calcmode="lin" valueType="num">
                                      <p:cBhvr additive="base">
                                        <p:cTn dur="500"/>
                                        <p:tgtEl>
                                          <p:spTgt spid="30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6">
                                            <p:txEl>
                                              <p:pRg end="9" st="9"/>
                                            </p:txEl>
                                          </p:spTgt>
                                        </p:tgtEl>
                                        <p:attrNameLst>
                                          <p:attrName>style.visibility</p:attrName>
                                        </p:attrNameLst>
                                      </p:cBhvr>
                                      <p:to>
                                        <p:strVal val="visible"/>
                                      </p:to>
                                    </p:set>
                                    <p:anim calcmode="lin" valueType="num">
                                      <p:cBhvr additive="base">
                                        <p:cTn dur="500"/>
                                        <p:tgtEl>
                                          <p:spTgt spid="306">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7"/>
                                        </p:tgtEl>
                                        <p:attrNameLst>
                                          <p:attrName>style.visibility</p:attrName>
                                        </p:attrNameLst>
                                      </p:cBhvr>
                                      <p:to>
                                        <p:strVal val="visible"/>
                                      </p:to>
                                    </p:set>
                                    <p:anim calcmode="lin" valueType="num">
                                      <p:cBhvr additive="base">
                                        <p:cTn dur="500"/>
                                        <p:tgtEl>
                                          <p:spTgt spid="3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08"/>
                                        </p:tgtEl>
                                        <p:attrNameLst>
                                          <p:attrName>style.visibility</p:attrName>
                                        </p:attrNameLst>
                                      </p:cBhvr>
                                      <p:to>
                                        <p:strVal val="visible"/>
                                      </p:to>
                                    </p:set>
                                    <p:anim calcmode="lin" valueType="num">
                                      <p:cBhvr additive="base">
                                        <p:cTn dur="500"/>
                                        <p:tgtEl>
                                          <p:spTgt spid="30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
          <p:cNvSpPr txBox="1"/>
          <p:nvPr>
            <p:ph idx="1" type="body"/>
          </p:nvPr>
        </p:nvSpPr>
        <p:spPr>
          <a:xfrm>
            <a:off x="395536" y="1412776"/>
            <a:ext cx="8496944" cy="5109091"/>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GB">
                <a:solidFill>
                  <a:schemeClr val="dk1"/>
                </a:solidFill>
                <a:latin typeface="Calibri"/>
                <a:ea typeface="Calibri"/>
                <a:cs typeface="Calibri"/>
                <a:sym typeface="Calibri"/>
              </a:rPr>
              <a:t>It is highly recommended that you install Python on a computer at home so that you can complete any homework set and practise the code you will learn in these lessons. </a:t>
            </a:r>
            <a:endParaRPr/>
          </a:p>
          <a:p>
            <a:pPr indent="0" lvl="0" marL="0" rtl="0" algn="l">
              <a:spcBef>
                <a:spcPts val="544"/>
              </a:spcBef>
              <a:spcAft>
                <a:spcPts val="0"/>
              </a:spcAft>
              <a:buClr>
                <a:schemeClr val="dk1"/>
              </a:buClr>
              <a:buSzPct val="100000"/>
              <a:buNone/>
            </a:pPr>
            <a:r>
              <a:t/>
            </a:r>
            <a:endParaRPr/>
          </a:p>
          <a:p>
            <a:pPr indent="0" lvl="0" marL="0" rtl="0" algn="l">
              <a:spcBef>
                <a:spcPts val="544"/>
              </a:spcBef>
              <a:spcAft>
                <a:spcPts val="0"/>
              </a:spcAft>
              <a:buClr>
                <a:schemeClr val="dk1"/>
              </a:buClr>
              <a:buSzPct val="100000"/>
              <a:buNone/>
            </a:pPr>
            <a:r>
              <a:rPr lang="en-GB">
                <a:solidFill>
                  <a:schemeClr val="dk1"/>
                </a:solidFill>
                <a:latin typeface="Calibri"/>
                <a:ea typeface="Calibri"/>
                <a:cs typeface="Calibri"/>
                <a:sym typeface="Calibri"/>
              </a:rPr>
              <a:t>Go to </a:t>
            </a:r>
            <a:r>
              <a:rPr lang="en-GB" u="sng">
                <a:solidFill>
                  <a:schemeClr val="dk1"/>
                </a:solidFill>
                <a:latin typeface="Calibri"/>
                <a:ea typeface="Calibri"/>
                <a:cs typeface="Calibri"/>
                <a:sym typeface="Calibri"/>
                <a:hlinkClick r:id="rId3">
                  <a:extLst>
                    <a:ext uri="{A12FA001-AC4F-418D-AE19-62706E023703}">
                      <ahyp:hlinkClr val="tx"/>
                    </a:ext>
                  </a:extLst>
                </a:hlinkClick>
              </a:rPr>
              <a:t>https://www.python.org/</a:t>
            </a:r>
            <a:r>
              <a:rPr lang="en-GB">
                <a:solidFill>
                  <a:schemeClr val="dk1"/>
                </a:solidFill>
                <a:latin typeface="Calibri"/>
                <a:ea typeface="Calibri"/>
                <a:cs typeface="Calibri"/>
                <a:sym typeface="Calibri"/>
              </a:rPr>
              <a:t> to download the latest version of Python. </a:t>
            </a:r>
            <a:endParaRPr/>
          </a:p>
          <a:p>
            <a:pPr indent="0" lvl="0" marL="0" rtl="0" algn="l">
              <a:spcBef>
                <a:spcPts val="544"/>
              </a:spcBef>
              <a:spcAft>
                <a:spcPts val="0"/>
              </a:spcAft>
              <a:buClr>
                <a:schemeClr val="dk1"/>
              </a:buClr>
              <a:buSzPct val="100000"/>
              <a:buNone/>
            </a:pPr>
            <a:r>
              <a:t/>
            </a:r>
            <a:endParaRPr/>
          </a:p>
          <a:p>
            <a:pPr indent="0" lvl="0" marL="0" rtl="0" algn="l">
              <a:spcBef>
                <a:spcPts val="544"/>
              </a:spcBef>
              <a:spcAft>
                <a:spcPts val="0"/>
              </a:spcAft>
              <a:buClr>
                <a:schemeClr val="dk1"/>
              </a:buClr>
              <a:buSzPct val="100000"/>
              <a:buNone/>
            </a:pPr>
            <a:r>
              <a:rPr lang="en-GB">
                <a:solidFill>
                  <a:schemeClr val="dk1"/>
                </a:solidFill>
                <a:latin typeface="Calibri"/>
                <a:ea typeface="Calibri"/>
                <a:cs typeface="Calibri"/>
                <a:sym typeface="Calibri"/>
              </a:rPr>
              <a:t>It is also highly recommended that you spend time outside of lessons practising the basics of Python coding using the videos that can be found on the resources website using the link below:</a:t>
            </a:r>
            <a:endParaRPr/>
          </a:p>
          <a:p>
            <a:pPr indent="0" lvl="0" marL="0" rtl="0" algn="l">
              <a:spcBef>
                <a:spcPts val="544"/>
              </a:spcBef>
              <a:spcAft>
                <a:spcPts val="0"/>
              </a:spcAft>
              <a:buClr>
                <a:schemeClr val="dk1"/>
              </a:buClr>
              <a:buSzPct val="100000"/>
              <a:buNone/>
            </a:pPr>
            <a:r>
              <a:rPr lang="en-GB" u="sng">
                <a:solidFill>
                  <a:schemeClr val="dk1"/>
                </a:solidFill>
                <a:latin typeface="Calibri"/>
                <a:ea typeface="Calibri"/>
                <a:cs typeface="Calibri"/>
                <a:sym typeface="Calibri"/>
                <a:hlinkClick r:id="rId4">
                  <a:extLst>
                    <a:ext uri="{A12FA001-AC4F-418D-AE19-62706E023703}">
                      <ahyp:hlinkClr val="tx"/>
                    </a:ext>
                  </a:extLst>
                </a:hlinkClick>
              </a:rPr>
              <a:t>https://sites.google.com/cardiffhigh.co.uk/a-level-cs/year-12/python-programming</a:t>
            </a:r>
            <a:endParaRPr/>
          </a:p>
          <a:p>
            <a:pPr indent="0" lvl="0" marL="0" rtl="0" algn="l">
              <a:spcBef>
                <a:spcPts val="544"/>
              </a:spcBef>
              <a:spcAft>
                <a:spcPts val="0"/>
              </a:spcAft>
              <a:buClr>
                <a:schemeClr val="dk1"/>
              </a:buClr>
              <a:buSzPct val="100000"/>
              <a:buNone/>
            </a:pPr>
            <a:r>
              <a:t/>
            </a:r>
            <a:endParaRPr/>
          </a:p>
        </p:txBody>
      </p:sp>
      <p:sp>
        <p:nvSpPr>
          <p:cNvPr id="175" name="Google Shape;175;p2"/>
          <p:cNvSpPr txBox="1"/>
          <p:nvPr/>
        </p:nvSpPr>
        <p:spPr>
          <a:xfrm>
            <a:off x="812793" y="188640"/>
            <a:ext cx="7662430" cy="85496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3600"/>
              <a:buFont typeface="Calibri"/>
              <a:buNone/>
            </a:pPr>
            <a:r>
              <a:rPr b="1" i="0" lang="en-GB" sz="3600" u="none" cap="none" strike="noStrike">
                <a:solidFill>
                  <a:srgbClr val="FF0000"/>
                </a:solidFill>
                <a:latin typeface="Calibri"/>
                <a:ea typeface="Calibri"/>
                <a:cs typeface="Calibri"/>
                <a:sym typeface="Calibri"/>
              </a:rPr>
              <a:t>Installing Python at home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 calcmode="lin" valueType="num">
                                      <p:cBhvr additive="base">
                                        <p:cTn dur="500"/>
                                        <p:tgtEl>
                                          <p:spTgt spid="17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 calcmode="lin" valueType="num">
                                      <p:cBhvr additive="base">
                                        <p:cTn dur="500"/>
                                        <p:tgtEl>
                                          <p:spTgt spid="17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 calcmode="lin" valueType="num">
                                      <p:cBhvr additive="base">
                                        <p:cTn dur="500"/>
                                        <p:tgtEl>
                                          <p:spTgt spid="17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 calcmode="lin" valueType="num">
                                      <p:cBhvr additive="base">
                                        <p:cTn dur="500"/>
                                        <p:tgtEl>
                                          <p:spTgt spid="17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anim calcmode="lin" valueType="num">
                                      <p:cBhvr additive="base">
                                        <p:cTn dur="500"/>
                                        <p:tgtEl>
                                          <p:spTgt spid="17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anim calcmode="lin" valueType="num">
                                      <p:cBhvr additive="base">
                                        <p:cTn dur="500"/>
                                        <p:tgtEl>
                                          <p:spTgt spid="17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anim calcmode="lin" valueType="num">
                                      <p:cBhvr additive="base">
                                        <p:cTn dur="500"/>
                                        <p:tgtEl>
                                          <p:spTgt spid="17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0"/>
          <p:cNvSpPr txBox="1"/>
          <p:nvPr>
            <p:ph idx="1" type="body"/>
          </p:nvPr>
        </p:nvSpPr>
        <p:spPr>
          <a:xfrm>
            <a:off x="467544" y="1308799"/>
            <a:ext cx="8496944" cy="5216545"/>
          </a:xfrm>
          <a:prstGeom prst="rect">
            <a:avLst/>
          </a:prstGeom>
          <a:solidFill>
            <a:schemeClr val="lt1"/>
          </a:solid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None/>
            </a:pPr>
            <a:r>
              <a:rPr b="1" lang="en-GB" sz="1600">
                <a:solidFill>
                  <a:schemeClr val="dk1"/>
                </a:solidFill>
                <a:latin typeface="Calibri"/>
                <a:ea typeface="Calibri"/>
                <a:cs typeface="Calibri"/>
                <a:sym typeface="Calibri"/>
              </a:rPr>
              <a:t>The Text Widget</a:t>
            </a:r>
            <a:endParaRPr sz="1600"/>
          </a:p>
          <a:p>
            <a:pPr indent="0" lvl="0" marL="0" rtl="0" algn="l">
              <a:spcBef>
                <a:spcPts val="320"/>
              </a:spcBef>
              <a:spcAft>
                <a:spcPts val="0"/>
              </a:spcAft>
              <a:buClr>
                <a:schemeClr val="dk1"/>
              </a:buClr>
              <a:buSzPts val="1600"/>
              <a:buNone/>
            </a:pPr>
            <a:r>
              <a:rPr lang="en-GB" sz="1600">
                <a:solidFill>
                  <a:schemeClr val="dk1"/>
                </a:solidFill>
                <a:latin typeface="Calibri"/>
                <a:ea typeface="Calibri"/>
                <a:cs typeface="Calibri"/>
                <a:sym typeface="Calibri"/>
              </a:rPr>
              <a:t>A text widget is one which displays text, a little like a label. To create one we use the following code:</a:t>
            </a:r>
            <a:endParaRPr/>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rPr lang="en-GB" sz="1600">
                <a:solidFill>
                  <a:schemeClr val="dk1"/>
                </a:solidFill>
                <a:latin typeface="Calibri"/>
                <a:ea typeface="Calibri"/>
                <a:cs typeface="Calibri"/>
                <a:sym typeface="Calibri"/>
              </a:rPr>
              <a:t>Like we did for the entry widget, it is best to assign text widgets to variables as often we will want to call on text widgets so that they can be updated, when a button is clicked, to display new text.</a:t>
            </a:r>
            <a:endParaRPr/>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rPr lang="en-GB" sz="1600">
                <a:solidFill>
                  <a:schemeClr val="dk1"/>
                </a:solidFill>
                <a:latin typeface="Calibri"/>
                <a:ea typeface="Calibri"/>
                <a:cs typeface="Calibri"/>
                <a:sym typeface="Calibri"/>
              </a:rPr>
              <a:t>Notice also the ability to set height and width, to allow text to wrap onto another line when the window is resized and the option to set a background colour.</a:t>
            </a:r>
            <a:endParaRPr/>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rPr lang="en-GB" sz="1600">
                <a:solidFill>
                  <a:schemeClr val="dk1"/>
                </a:solidFill>
                <a:latin typeface="Calibri"/>
                <a:ea typeface="Calibri"/>
                <a:cs typeface="Calibri"/>
                <a:sym typeface="Calibri"/>
              </a:rPr>
              <a:t>On the grid method, notice the ‘columnspan’ property. This allows widgets to be positioned across columns, which may be a useful option when trying to arrange widgets more professionally.</a:t>
            </a:r>
            <a:endParaRPr/>
          </a:p>
        </p:txBody>
      </p:sp>
      <p:pic>
        <p:nvPicPr>
          <p:cNvPr id="315" name="Google Shape;315;p20"/>
          <p:cNvPicPr preferRelativeResize="0"/>
          <p:nvPr/>
        </p:nvPicPr>
        <p:blipFill rotWithShape="1">
          <a:blip r:embed="rId3">
            <a:alphaModFix/>
          </a:blip>
          <a:srcRect b="0" l="0" r="0" t="0"/>
          <a:stretch/>
        </p:blipFill>
        <p:spPr>
          <a:xfrm>
            <a:off x="1907704" y="2276872"/>
            <a:ext cx="5976664" cy="504056"/>
          </a:xfrm>
          <a:prstGeom prst="rect">
            <a:avLst/>
          </a:prstGeom>
          <a:noFill/>
          <a:ln cap="flat" cmpd="sng" w="9525">
            <a:solidFill>
              <a:schemeClr val="accent1"/>
            </a:solidFill>
            <a:prstDash val="solid"/>
            <a:round/>
            <a:headEnd len="sm" w="sm" type="none"/>
            <a:tailEnd len="sm" w="sm" type="none"/>
          </a:ln>
        </p:spPr>
      </p:pic>
      <p:sp>
        <p:nvSpPr>
          <p:cNvPr id="316" name="Google Shape;316;p20"/>
          <p:cNvSpPr txBox="1"/>
          <p:nvPr/>
        </p:nvSpPr>
        <p:spPr>
          <a:xfrm>
            <a:off x="812793" y="188640"/>
            <a:ext cx="7662430" cy="85496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3600"/>
              <a:buFont typeface="Calibri"/>
              <a:buNone/>
            </a:pPr>
            <a:r>
              <a:rPr b="1" lang="en-GB" sz="3600">
                <a:solidFill>
                  <a:srgbClr val="FF0000"/>
                </a:solidFill>
                <a:latin typeface="Calibri"/>
                <a:ea typeface="Calibri"/>
                <a:cs typeface="Calibri"/>
                <a:sym typeface="Calibri"/>
              </a:rPr>
              <a:t>Tkinter – basics walkthrough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anim calcmode="lin" valueType="num">
                                      <p:cBhvr additive="base">
                                        <p:cTn dur="500"/>
                                        <p:tgtEl>
                                          <p:spTgt spid="31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anim calcmode="lin" valueType="num">
                                      <p:cBhvr additive="base">
                                        <p:cTn dur="500"/>
                                        <p:tgtEl>
                                          <p:spTgt spid="31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anim calcmode="lin" valueType="num">
                                      <p:cBhvr additive="base">
                                        <p:cTn dur="500"/>
                                        <p:tgtEl>
                                          <p:spTgt spid="31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anim calcmode="lin" valueType="num">
                                      <p:cBhvr additive="base">
                                        <p:cTn dur="500"/>
                                        <p:tgtEl>
                                          <p:spTgt spid="31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4" st="4"/>
                                            </p:txEl>
                                          </p:spTgt>
                                        </p:tgtEl>
                                        <p:attrNameLst>
                                          <p:attrName>style.visibility</p:attrName>
                                        </p:attrNameLst>
                                      </p:cBhvr>
                                      <p:to>
                                        <p:strVal val="visible"/>
                                      </p:to>
                                    </p:set>
                                    <p:anim calcmode="lin" valueType="num">
                                      <p:cBhvr additive="base">
                                        <p:cTn dur="500"/>
                                        <p:tgtEl>
                                          <p:spTgt spid="31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5" st="5"/>
                                            </p:txEl>
                                          </p:spTgt>
                                        </p:tgtEl>
                                        <p:attrNameLst>
                                          <p:attrName>style.visibility</p:attrName>
                                        </p:attrNameLst>
                                      </p:cBhvr>
                                      <p:to>
                                        <p:strVal val="visible"/>
                                      </p:to>
                                    </p:set>
                                    <p:anim calcmode="lin" valueType="num">
                                      <p:cBhvr additive="base">
                                        <p:cTn dur="500"/>
                                        <p:tgtEl>
                                          <p:spTgt spid="31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6" st="6"/>
                                            </p:txEl>
                                          </p:spTgt>
                                        </p:tgtEl>
                                        <p:attrNameLst>
                                          <p:attrName>style.visibility</p:attrName>
                                        </p:attrNameLst>
                                      </p:cBhvr>
                                      <p:to>
                                        <p:strVal val="visible"/>
                                      </p:to>
                                    </p:set>
                                    <p:anim calcmode="lin" valueType="num">
                                      <p:cBhvr additive="base">
                                        <p:cTn dur="500"/>
                                        <p:tgtEl>
                                          <p:spTgt spid="31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7" st="7"/>
                                            </p:txEl>
                                          </p:spTgt>
                                        </p:tgtEl>
                                        <p:attrNameLst>
                                          <p:attrName>style.visibility</p:attrName>
                                        </p:attrNameLst>
                                      </p:cBhvr>
                                      <p:to>
                                        <p:strVal val="visible"/>
                                      </p:to>
                                    </p:set>
                                    <p:anim calcmode="lin" valueType="num">
                                      <p:cBhvr additive="base">
                                        <p:cTn dur="500"/>
                                        <p:tgtEl>
                                          <p:spTgt spid="31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8" st="8"/>
                                            </p:txEl>
                                          </p:spTgt>
                                        </p:tgtEl>
                                        <p:attrNameLst>
                                          <p:attrName>style.visibility</p:attrName>
                                        </p:attrNameLst>
                                      </p:cBhvr>
                                      <p:to>
                                        <p:strVal val="visible"/>
                                      </p:to>
                                    </p:set>
                                    <p:anim calcmode="lin" valueType="num">
                                      <p:cBhvr additive="base">
                                        <p:cTn dur="500"/>
                                        <p:tgtEl>
                                          <p:spTgt spid="31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9" st="9"/>
                                            </p:txEl>
                                          </p:spTgt>
                                        </p:tgtEl>
                                        <p:attrNameLst>
                                          <p:attrName>style.visibility</p:attrName>
                                        </p:attrNameLst>
                                      </p:cBhvr>
                                      <p:to>
                                        <p:strVal val="visible"/>
                                      </p:to>
                                    </p:set>
                                    <p:anim calcmode="lin" valueType="num">
                                      <p:cBhvr additive="base">
                                        <p:cTn dur="500"/>
                                        <p:tgtEl>
                                          <p:spTgt spid="31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4">
                                            <p:txEl>
                                              <p:pRg end="10" st="10"/>
                                            </p:txEl>
                                          </p:spTgt>
                                        </p:tgtEl>
                                        <p:attrNameLst>
                                          <p:attrName>style.visibility</p:attrName>
                                        </p:attrNameLst>
                                      </p:cBhvr>
                                      <p:to>
                                        <p:strVal val="visible"/>
                                      </p:to>
                                    </p:set>
                                    <p:anim calcmode="lin" valueType="num">
                                      <p:cBhvr additive="base">
                                        <p:cTn dur="500"/>
                                        <p:tgtEl>
                                          <p:spTgt spid="314">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15"/>
                                        </p:tgtEl>
                                        <p:attrNameLst>
                                          <p:attrName>style.visibility</p:attrName>
                                        </p:attrNameLst>
                                      </p:cBhvr>
                                      <p:to>
                                        <p:strVal val="visible"/>
                                      </p:to>
                                    </p:set>
                                    <p:anim calcmode="lin" valueType="num">
                                      <p:cBhvr additive="base">
                                        <p:cTn dur="500"/>
                                        <p:tgtEl>
                                          <p:spTgt spid="31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1"/>
          <p:cNvSpPr txBox="1"/>
          <p:nvPr>
            <p:ph idx="1" type="body"/>
          </p:nvPr>
        </p:nvSpPr>
        <p:spPr>
          <a:xfrm>
            <a:off x="395536" y="1308799"/>
            <a:ext cx="8568952" cy="5216545"/>
          </a:xfrm>
          <a:prstGeom prst="rect">
            <a:avLst/>
          </a:prstGeom>
          <a:solidFill>
            <a:schemeClr val="lt1"/>
          </a:solid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None/>
            </a:pPr>
            <a:r>
              <a:rPr lang="en-GB" sz="1600">
                <a:solidFill>
                  <a:schemeClr val="dk1"/>
                </a:solidFill>
                <a:latin typeface="Calibri"/>
                <a:ea typeface="Calibri"/>
                <a:cs typeface="Calibri"/>
                <a:sym typeface="Calibri"/>
              </a:rPr>
              <a:t>This is the result of this code:</a:t>
            </a:r>
            <a:endParaRPr/>
          </a:p>
        </p:txBody>
      </p:sp>
      <p:pic>
        <p:nvPicPr>
          <p:cNvPr id="322" name="Google Shape;322;p21"/>
          <p:cNvPicPr preferRelativeResize="0"/>
          <p:nvPr/>
        </p:nvPicPr>
        <p:blipFill rotWithShape="1">
          <a:blip r:embed="rId3">
            <a:alphaModFix/>
          </a:blip>
          <a:srcRect b="0" l="0" r="0" t="0"/>
          <a:stretch/>
        </p:blipFill>
        <p:spPr>
          <a:xfrm>
            <a:off x="3333750" y="2147887"/>
            <a:ext cx="2476500" cy="2562225"/>
          </a:xfrm>
          <a:prstGeom prst="rect">
            <a:avLst/>
          </a:prstGeom>
          <a:noFill/>
          <a:ln>
            <a:noFill/>
          </a:ln>
        </p:spPr>
      </p:pic>
      <p:sp>
        <p:nvSpPr>
          <p:cNvPr id="323" name="Google Shape;323;p21"/>
          <p:cNvSpPr txBox="1"/>
          <p:nvPr/>
        </p:nvSpPr>
        <p:spPr>
          <a:xfrm>
            <a:off x="812793" y="188640"/>
            <a:ext cx="7662430" cy="85496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3600"/>
              <a:buFont typeface="Calibri"/>
              <a:buNone/>
            </a:pPr>
            <a:r>
              <a:rPr b="1" lang="en-GB" sz="3600">
                <a:solidFill>
                  <a:srgbClr val="FF0000"/>
                </a:solidFill>
                <a:latin typeface="Calibri"/>
                <a:ea typeface="Calibri"/>
                <a:cs typeface="Calibri"/>
                <a:sym typeface="Calibri"/>
              </a:rPr>
              <a:t>Tkinter – basics walkthrough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anim calcmode="lin" valueType="num">
                                      <p:cBhvr additive="base">
                                        <p:cTn dur="500"/>
                                        <p:tgtEl>
                                          <p:spTgt spid="32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2"/>
                                        </p:tgtEl>
                                        <p:attrNameLst>
                                          <p:attrName>style.visibility</p:attrName>
                                        </p:attrNameLst>
                                      </p:cBhvr>
                                      <p:to>
                                        <p:strVal val="visible"/>
                                      </p:to>
                                    </p:set>
                                    <p:anim calcmode="lin" valueType="num">
                                      <p:cBhvr additive="base">
                                        <p:cTn dur="500"/>
                                        <p:tgtEl>
                                          <p:spTgt spid="32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2"/>
          <p:cNvSpPr txBox="1"/>
          <p:nvPr>
            <p:ph idx="1" type="body"/>
          </p:nvPr>
        </p:nvSpPr>
        <p:spPr>
          <a:xfrm>
            <a:off x="323528" y="1043608"/>
            <a:ext cx="8640960" cy="5697760"/>
          </a:xfrm>
          <a:prstGeom prst="rect">
            <a:avLst/>
          </a:prstGeom>
          <a:solidFill>
            <a:schemeClr val="lt1"/>
          </a:soli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None/>
            </a:pPr>
            <a:r>
              <a:rPr b="1" lang="en-GB" sz="1800">
                <a:solidFill>
                  <a:schemeClr val="dk1"/>
                </a:solidFill>
                <a:latin typeface="Calibri"/>
                <a:ea typeface="Calibri"/>
                <a:cs typeface="Calibri"/>
                <a:sym typeface="Calibri"/>
              </a:rPr>
              <a:t>Finishing off the button action</a:t>
            </a:r>
            <a:endParaRPr sz="1800"/>
          </a:p>
          <a:p>
            <a:pPr indent="0" lvl="0" marL="0" rtl="0" algn="l">
              <a:spcBef>
                <a:spcPts val="210"/>
              </a:spcBef>
              <a:spcAft>
                <a:spcPts val="0"/>
              </a:spcAft>
              <a:buClr>
                <a:schemeClr val="dk1"/>
              </a:buClr>
              <a:buSzPts val="1050"/>
              <a:buNone/>
            </a:pPr>
            <a:r>
              <a:t/>
            </a:r>
            <a:endParaRPr sz="1050"/>
          </a:p>
          <a:p>
            <a:pPr indent="0" lvl="0" marL="0" rtl="0" algn="l">
              <a:spcBef>
                <a:spcPts val="360"/>
              </a:spcBef>
              <a:spcAft>
                <a:spcPts val="0"/>
              </a:spcAft>
              <a:buClr>
                <a:schemeClr val="dk1"/>
              </a:buClr>
              <a:buSzPts val="1800"/>
              <a:buNone/>
            </a:pPr>
            <a:r>
              <a:rPr lang="en-GB" sz="1800">
                <a:solidFill>
                  <a:schemeClr val="dk1"/>
                </a:solidFill>
                <a:latin typeface="Calibri"/>
                <a:ea typeface="Calibri"/>
                <a:cs typeface="Calibri"/>
                <a:sym typeface="Calibri"/>
              </a:rPr>
              <a:t>Previously we created a function to be executed when the button was clicked. The function collected the text that was entered into the ‘entry’ box. Now that we have a text box, we can update the function so that it can manipulate and output the inputted text. </a:t>
            </a:r>
            <a:endParaRPr/>
          </a:p>
          <a:p>
            <a:pPr indent="0" lvl="0" marL="0" rtl="0" algn="l">
              <a:spcBef>
                <a:spcPts val="240"/>
              </a:spcBef>
              <a:spcAft>
                <a:spcPts val="0"/>
              </a:spcAft>
              <a:buClr>
                <a:schemeClr val="dk1"/>
              </a:buClr>
              <a:buSzPts val="1200"/>
              <a:buNone/>
            </a:pPr>
            <a:r>
              <a:t/>
            </a:r>
            <a:endParaRPr sz="1200"/>
          </a:p>
          <a:p>
            <a:pPr indent="0" lvl="0" marL="0" rtl="0" algn="l">
              <a:spcBef>
                <a:spcPts val="240"/>
              </a:spcBef>
              <a:spcAft>
                <a:spcPts val="0"/>
              </a:spcAft>
              <a:buClr>
                <a:schemeClr val="dk1"/>
              </a:buClr>
              <a:buSzPts val="1200"/>
              <a:buNone/>
            </a:pPr>
            <a:r>
              <a:t/>
            </a:r>
            <a:endParaRPr sz="1200"/>
          </a:p>
          <a:p>
            <a:pPr indent="0" lvl="0" marL="0" rtl="0" algn="l">
              <a:spcBef>
                <a:spcPts val="240"/>
              </a:spcBef>
              <a:spcAft>
                <a:spcPts val="0"/>
              </a:spcAft>
              <a:buClr>
                <a:schemeClr val="dk1"/>
              </a:buClr>
              <a:buSzPts val="1200"/>
              <a:buNone/>
            </a:pPr>
            <a:r>
              <a:t/>
            </a:r>
            <a:endParaRPr sz="1200"/>
          </a:p>
          <a:p>
            <a:pPr indent="0" lvl="0" marL="0" rtl="0" algn="l">
              <a:spcBef>
                <a:spcPts val="240"/>
              </a:spcBef>
              <a:spcAft>
                <a:spcPts val="0"/>
              </a:spcAft>
              <a:buClr>
                <a:schemeClr val="dk1"/>
              </a:buClr>
              <a:buSzPts val="1200"/>
              <a:buNone/>
            </a:pPr>
            <a:r>
              <a:t/>
            </a:r>
            <a:endParaRPr sz="1200"/>
          </a:p>
          <a:p>
            <a:pPr indent="0" lvl="0" marL="0" rtl="0" algn="l">
              <a:spcBef>
                <a:spcPts val="240"/>
              </a:spcBef>
              <a:spcAft>
                <a:spcPts val="0"/>
              </a:spcAft>
              <a:buClr>
                <a:schemeClr val="dk1"/>
              </a:buClr>
              <a:buSzPts val="1200"/>
              <a:buNone/>
            </a:pPr>
            <a:r>
              <a:t/>
            </a:r>
            <a:endParaRPr sz="1200"/>
          </a:p>
          <a:p>
            <a:pPr indent="0" lvl="0" marL="0" rtl="0" algn="l">
              <a:spcBef>
                <a:spcPts val="240"/>
              </a:spcBef>
              <a:spcAft>
                <a:spcPts val="0"/>
              </a:spcAft>
              <a:buClr>
                <a:schemeClr val="dk1"/>
              </a:buClr>
              <a:buSzPts val="1200"/>
              <a:buNone/>
            </a:pPr>
            <a:r>
              <a:t/>
            </a:r>
            <a:endParaRPr sz="1200"/>
          </a:p>
          <a:p>
            <a:pPr indent="0" lvl="0" marL="0" rtl="0" algn="l">
              <a:spcBef>
                <a:spcPts val="240"/>
              </a:spcBef>
              <a:spcAft>
                <a:spcPts val="0"/>
              </a:spcAft>
              <a:buClr>
                <a:schemeClr val="dk1"/>
              </a:buClr>
              <a:buSzPts val="1200"/>
              <a:buNone/>
            </a:pPr>
            <a:r>
              <a:t/>
            </a:r>
            <a:endParaRPr sz="1200"/>
          </a:p>
          <a:p>
            <a:pPr indent="0" lvl="0" marL="0" rtl="0" algn="l">
              <a:spcBef>
                <a:spcPts val="280"/>
              </a:spcBef>
              <a:spcAft>
                <a:spcPts val="0"/>
              </a:spcAft>
              <a:buClr>
                <a:schemeClr val="dk1"/>
              </a:buClr>
              <a:buSzPts val="1400"/>
              <a:buNone/>
            </a:pPr>
            <a:r>
              <a:rPr lang="en-GB" sz="1400">
                <a:solidFill>
                  <a:schemeClr val="dk1"/>
                </a:solidFill>
                <a:latin typeface="Calibri"/>
                <a:ea typeface="Calibri"/>
                <a:cs typeface="Calibri"/>
                <a:sym typeface="Calibri"/>
              </a:rPr>
              <a:t>As you can see from the code above, I added three more lines of code. In the first, the delete method is used to delete the contents of the text widget. The ‘0.0’ argument says “start deleting from line 0 and at character 0” (remember computer scientists count from zero). END refers to the last character. So this will delete all characters starting at the first character and finishing off with the last.</a:t>
            </a:r>
            <a:endParaRPr/>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rPr lang="en-GB" sz="1400">
                <a:solidFill>
                  <a:schemeClr val="dk1"/>
                </a:solidFill>
                <a:latin typeface="Calibri"/>
                <a:ea typeface="Calibri"/>
                <a:cs typeface="Calibri"/>
                <a:sym typeface="Calibri"/>
              </a:rPr>
              <a:t>The second line concatenates (or joins) the text ‘You just typed in: ’ with the contents of the typed_text variable and stores it in a new variable ‘manipulated_text’.  </a:t>
            </a:r>
            <a:endParaRPr/>
          </a:p>
          <a:p>
            <a:pPr indent="0" lvl="0" marL="0" rtl="0" algn="l">
              <a:spcBef>
                <a:spcPts val="280"/>
              </a:spcBef>
              <a:spcAft>
                <a:spcPts val="0"/>
              </a:spcAft>
              <a:buClr>
                <a:schemeClr val="dk1"/>
              </a:buClr>
              <a:buSzPts val="1400"/>
              <a:buNone/>
            </a:pPr>
            <a:r>
              <a:t/>
            </a:r>
            <a:endParaRPr sz="1400"/>
          </a:p>
          <a:p>
            <a:pPr indent="0" lvl="0" marL="0" rtl="0" algn="l">
              <a:spcBef>
                <a:spcPts val="280"/>
              </a:spcBef>
              <a:spcAft>
                <a:spcPts val="0"/>
              </a:spcAft>
              <a:buClr>
                <a:schemeClr val="dk1"/>
              </a:buClr>
              <a:buSzPts val="1400"/>
              <a:buNone/>
            </a:pPr>
            <a:r>
              <a:rPr lang="en-GB" sz="1400">
                <a:solidFill>
                  <a:schemeClr val="dk1"/>
                </a:solidFill>
                <a:latin typeface="Calibri"/>
                <a:ea typeface="Calibri"/>
                <a:cs typeface="Calibri"/>
                <a:sym typeface="Calibri"/>
              </a:rPr>
              <a:t>The final line inserts the new ‘manipulated_text’ variable into the text box widget using the insert method. The arguments of this method state the position where an item is to be inserted and the item itself. So as we already learnt, END refers to the last character in the text box (which in this case is the start as we have deleted the text box’s contents) and the item to be inserted is the manipulated_text variable</a:t>
            </a:r>
            <a:endParaRPr/>
          </a:p>
        </p:txBody>
      </p:sp>
      <p:pic>
        <p:nvPicPr>
          <p:cNvPr id="329" name="Google Shape;329;p22"/>
          <p:cNvPicPr preferRelativeResize="0"/>
          <p:nvPr/>
        </p:nvPicPr>
        <p:blipFill rotWithShape="1">
          <a:blip r:embed="rId3">
            <a:alphaModFix/>
          </a:blip>
          <a:srcRect b="0" l="0" r="0" t="0"/>
          <a:stretch/>
        </p:blipFill>
        <p:spPr>
          <a:xfrm>
            <a:off x="1979712" y="2564904"/>
            <a:ext cx="5487035" cy="1238250"/>
          </a:xfrm>
          <a:prstGeom prst="rect">
            <a:avLst/>
          </a:prstGeom>
          <a:noFill/>
          <a:ln cap="flat" cmpd="sng" w="9525">
            <a:solidFill>
              <a:schemeClr val="accent1"/>
            </a:solidFill>
            <a:prstDash val="solid"/>
            <a:round/>
            <a:headEnd len="sm" w="sm" type="none"/>
            <a:tailEnd len="sm" w="sm" type="none"/>
          </a:ln>
        </p:spPr>
      </p:pic>
      <p:sp>
        <p:nvSpPr>
          <p:cNvPr id="330" name="Google Shape;330;p22"/>
          <p:cNvSpPr txBox="1"/>
          <p:nvPr/>
        </p:nvSpPr>
        <p:spPr>
          <a:xfrm>
            <a:off x="812793" y="188640"/>
            <a:ext cx="7662430" cy="85496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3600"/>
              <a:buFont typeface="Calibri"/>
              <a:buNone/>
            </a:pPr>
            <a:r>
              <a:rPr b="1" lang="en-GB" sz="3600">
                <a:solidFill>
                  <a:srgbClr val="FF0000"/>
                </a:solidFill>
                <a:latin typeface="Calibri"/>
                <a:ea typeface="Calibri"/>
                <a:cs typeface="Calibri"/>
                <a:sym typeface="Calibri"/>
              </a:rPr>
              <a:t>Tkinter – basics walkthrough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anim calcmode="lin" valueType="num">
                                      <p:cBhvr additive="base">
                                        <p:cTn dur="500"/>
                                        <p:tgtEl>
                                          <p:spTgt spid="32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anim calcmode="lin" valueType="num">
                                      <p:cBhvr additive="base">
                                        <p:cTn dur="500"/>
                                        <p:tgtEl>
                                          <p:spTgt spid="32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2" st="2"/>
                                            </p:txEl>
                                          </p:spTgt>
                                        </p:tgtEl>
                                        <p:attrNameLst>
                                          <p:attrName>style.visibility</p:attrName>
                                        </p:attrNameLst>
                                      </p:cBhvr>
                                      <p:to>
                                        <p:strVal val="visible"/>
                                      </p:to>
                                    </p:set>
                                    <p:anim calcmode="lin" valueType="num">
                                      <p:cBhvr additive="base">
                                        <p:cTn dur="500"/>
                                        <p:tgtEl>
                                          <p:spTgt spid="32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3" st="3"/>
                                            </p:txEl>
                                          </p:spTgt>
                                        </p:tgtEl>
                                        <p:attrNameLst>
                                          <p:attrName>style.visibility</p:attrName>
                                        </p:attrNameLst>
                                      </p:cBhvr>
                                      <p:to>
                                        <p:strVal val="visible"/>
                                      </p:to>
                                    </p:set>
                                    <p:anim calcmode="lin" valueType="num">
                                      <p:cBhvr additive="base">
                                        <p:cTn dur="500"/>
                                        <p:tgtEl>
                                          <p:spTgt spid="32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4" st="4"/>
                                            </p:txEl>
                                          </p:spTgt>
                                        </p:tgtEl>
                                        <p:attrNameLst>
                                          <p:attrName>style.visibility</p:attrName>
                                        </p:attrNameLst>
                                      </p:cBhvr>
                                      <p:to>
                                        <p:strVal val="visible"/>
                                      </p:to>
                                    </p:set>
                                    <p:anim calcmode="lin" valueType="num">
                                      <p:cBhvr additive="base">
                                        <p:cTn dur="500"/>
                                        <p:tgtEl>
                                          <p:spTgt spid="32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5" st="5"/>
                                            </p:txEl>
                                          </p:spTgt>
                                        </p:tgtEl>
                                        <p:attrNameLst>
                                          <p:attrName>style.visibility</p:attrName>
                                        </p:attrNameLst>
                                      </p:cBhvr>
                                      <p:to>
                                        <p:strVal val="visible"/>
                                      </p:to>
                                    </p:set>
                                    <p:anim calcmode="lin" valueType="num">
                                      <p:cBhvr additive="base">
                                        <p:cTn dur="500"/>
                                        <p:tgtEl>
                                          <p:spTgt spid="32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6" st="6"/>
                                            </p:txEl>
                                          </p:spTgt>
                                        </p:tgtEl>
                                        <p:attrNameLst>
                                          <p:attrName>style.visibility</p:attrName>
                                        </p:attrNameLst>
                                      </p:cBhvr>
                                      <p:to>
                                        <p:strVal val="visible"/>
                                      </p:to>
                                    </p:set>
                                    <p:anim calcmode="lin" valueType="num">
                                      <p:cBhvr additive="base">
                                        <p:cTn dur="500"/>
                                        <p:tgtEl>
                                          <p:spTgt spid="328">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7" st="7"/>
                                            </p:txEl>
                                          </p:spTgt>
                                        </p:tgtEl>
                                        <p:attrNameLst>
                                          <p:attrName>style.visibility</p:attrName>
                                        </p:attrNameLst>
                                      </p:cBhvr>
                                      <p:to>
                                        <p:strVal val="visible"/>
                                      </p:to>
                                    </p:set>
                                    <p:anim calcmode="lin" valueType="num">
                                      <p:cBhvr additive="base">
                                        <p:cTn dur="500"/>
                                        <p:tgtEl>
                                          <p:spTgt spid="328">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8" st="8"/>
                                            </p:txEl>
                                          </p:spTgt>
                                        </p:tgtEl>
                                        <p:attrNameLst>
                                          <p:attrName>style.visibility</p:attrName>
                                        </p:attrNameLst>
                                      </p:cBhvr>
                                      <p:to>
                                        <p:strVal val="visible"/>
                                      </p:to>
                                    </p:set>
                                    <p:anim calcmode="lin" valueType="num">
                                      <p:cBhvr additive="base">
                                        <p:cTn dur="500"/>
                                        <p:tgtEl>
                                          <p:spTgt spid="328">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9" st="9"/>
                                            </p:txEl>
                                          </p:spTgt>
                                        </p:tgtEl>
                                        <p:attrNameLst>
                                          <p:attrName>style.visibility</p:attrName>
                                        </p:attrNameLst>
                                      </p:cBhvr>
                                      <p:to>
                                        <p:strVal val="visible"/>
                                      </p:to>
                                    </p:set>
                                    <p:anim calcmode="lin" valueType="num">
                                      <p:cBhvr additive="base">
                                        <p:cTn dur="500"/>
                                        <p:tgtEl>
                                          <p:spTgt spid="328">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10" st="10"/>
                                            </p:txEl>
                                          </p:spTgt>
                                        </p:tgtEl>
                                        <p:attrNameLst>
                                          <p:attrName>style.visibility</p:attrName>
                                        </p:attrNameLst>
                                      </p:cBhvr>
                                      <p:to>
                                        <p:strVal val="visible"/>
                                      </p:to>
                                    </p:set>
                                    <p:anim calcmode="lin" valueType="num">
                                      <p:cBhvr additive="base">
                                        <p:cTn dur="500"/>
                                        <p:tgtEl>
                                          <p:spTgt spid="328">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11" st="11"/>
                                            </p:txEl>
                                          </p:spTgt>
                                        </p:tgtEl>
                                        <p:attrNameLst>
                                          <p:attrName>style.visibility</p:attrName>
                                        </p:attrNameLst>
                                      </p:cBhvr>
                                      <p:to>
                                        <p:strVal val="visible"/>
                                      </p:to>
                                    </p:set>
                                    <p:anim calcmode="lin" valueType="num">
                                      <p:cBhvr additive="base">
                                        <p:cTn dur="500"/>
                                        <p:tgtEl>
                                          <p:spTgt spid="328">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12" st="12"/>
                                            </p:txEl>
                                          </p:spTgt>
                                        </p:tgtEl>
                                        <p:attrNameLst>
                                          <p:attrName>style.visibility</p:attrName>
                                        </p:attrNameLst>
                                      </p:cBhvr>
                                      <p:to>
                                        <p:strVal val="visible"/>
                                      </p:to>
                                    </p:set>
                                    <p:anim calcmode="lin" valueType="num">
                                      <p:cBhvr additive="base">
                                        <p:cTn dur="500"/>
                                        <p:tgtEl>
                                          <p:spTgt spid="328">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13" st="13"/>
                                            </p:txEl>
                                          </p:spTgt>
                                        </p:tgtEl>
                                        <p:attrNameLst>
                                          <p:attrName>style.visibility</p:attrName>
                                        </p:attrNameLst>
                                      </p:cBhvr>
                                      <p:to>
                                        <p:strVal val="visible"/>
                                      </p:to>
                                    </p:set>
                                    <p:anim calcmode="lin" valueType="num">
                                      <p:cBhvr additive="base">
                                        <p:cTn dur="500"/>
                                        <p:tgtEl>
                                          <p:spTgt spid="328">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8">
                                            <p:txEl>
                                              <p:pRg end="14" st="14"/>
                                            </p:txEl>
                                          </p:spTgt>
                                        </p:tgtEl>
                                        <p:attrNameLst>
                                          <p:attrName>style.visibility</p:attrName>
                                        </p:attrNameLst>
                                      </p:cBhvr>
                                      <p:to>
                                        <p:strVal val="visible"/>
                                      </p:to>
                                    </p:set>
                                    <p:anim calcmode="lin" valueType="num">
                                      <p:cBhvr additive="base">
                                        <p:cTn dur="500"/>
                                        <p:tgtEl>
                                          <p:spTgt spid="328">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gtEl>
                                        <p:attrNameLst>
                                          <p:attrName>style.visibility</p:attrName>
                                        </p:attrNameLst>
                                      </p:cBhvr>
                                      <p:to>
                                        <p:strVal val="visible"/>
                                      </p:to>
                                    </p:set>
                                    <p:anim calcmode="lin" valueType="num">
                                      <p:cBhvr additive="base">
                                        <p:cTn dur="500"/>
                                        <p:tgtEl>
                                          <p:spTgt spid="32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ph idx="1" type="body"/>
          </p:nvPr>
        </p:nvSpPr>
        <p:spPr>
          <a:xfrm>
            <a:off x="395536" y="1043609"/>
            <a:ext cx="8568952" cy="5814392"/>
          </a:xfrm>
          <a:prstGeom prst="rect">
            <a:avLst/>
          </a:prstGeom>
          <a:solidFill>
            <a:schemeClr val="lt1"/>
          </a:solid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GB" sz="1800">
                <a:solidFill>
                  <a:schemeClr val="dk1"/>
                </a:solidFill>
                <a:latin typeface="Calibri"/>
                <a:ea typeface="Calibri"/>
                <a:cs typeface="Calibri"/>
                <a:sym typeface="Calibri"/>
              </a:rPr>
              <a:t>…and this is the final result:</a:t>
            </a:r>
            <a:endParaRPr/>
          </a:p>
          <a:p>
            <a:pPr indent="0" lvl="0" marL="0" rtl="0" algn="l">
              <a:spcBef>
                <a:spcPts val="260"/>
              </a:spcBef>
              <a:spcAft>
                <a:spcPts val="0"/>
              </a:spcAft>
              <a:buClr>
                <a:schemeClr val="dk1"/>
              </a:buClr>
              <a:buSzPts val="1300"/>
              <a:buNone/>
            </a:pPr>
            <a:r>
              <a:t/>
            </a:r>
            <a:endParaRPr sz="1300"/>
          </a:p>
          <a:p>
            <a:pPr indent="0" lvl="0" marL="0" rtl="0" algn="l">
              <a:spcBef>
                <a:spcPts val="260"/>
              </a:spcBef>
              <a:spcAft>
                <a:spcPts val="0"/>
              </a:spcAft>
              <a:buClr>
                <a:schemeClr val="dk1"/>
              </a:buClr>
              <a:buSzPts val="1300"/>
              <a:buNone/>
            </a:pPr>
            <a:r>
              <a:t/>
            </a:r>
            <a:endParaRPr sz="1300"/>
          </a:p>
          <a:p>
            <a:pPr indent="0" lvl="0" marL="0" rtl="0" algn="l">
              <a:spcBef>
                <a:spcPts val="260"/>
              </a:spcBef>
              <a:spcAft>
                <a:spcPts val="0"/>
              </a:spcAft>
              <a:buClr>
                <a:schemeClr val="dk1"/>
              </a:buClr>
              <a:buSzPts val="1300"/>
              <a:buNone/>
            </a:pPr>
            <a:r>
              <a:t/>
            </a:r>
            <a:endParaRPr sz="1300"/>
          </a:p>
          <a:p>
            <a:pPr indent="0" lvl="0" marL="0" rtl="0" algn="l">
              <a:spcBef>
                <a:spcPts val="320"/>
              </a:spcBef>
              <a:spcAft>
                <a:spcPts val="0"/>
              </a:spcAft>
              <a:buClr>
                <a:schemeClr val="dk1"/>
              </a:buClr>
              <a:buSzPts val="1600"/>
              <a:buNone/>
            </a:pPr>
            <a:r>
              <a:rPr lang="en-GB" sz="1600">
                <a:solidFill>
                  <a:schemeClr val="dk1"/>
                </a:solidFill>
                <a:latin typeface="Calibri"/>
                <a:ea typeface="Calibri"/>
                <a:cs typeface="Calibri"/>
                <a:sym typeface="Calibri"/>
              </a:rPr>
              <a:t>Here is what the code for the full program should now look like:</a:t>
            </a:r>
            <a:endParaRPr/>
          </a:p>
        </p:txBody>
      </p:sp>
      <p:pic>
        <p:nvPicPr>
          <p:cNvPr id="336" name="Google Shape;336;p23"/>
          <p:cNvPicPr preferRelativeResize="0"/>
          <p:nvPr/>
        </p:nvPicPr>
        <p:blipFill rotWithShape="1">
          <a:blip r:embed="rId3">
            <a:alphaModFix/>
          </a:blip>
          <a:srcRect b="51300" l="0" r="0" t="0"/>
          <a:stretch/>
        </p:blipFill>
        <p:spPr>
          <a:xfrm>
            <a:off x="4860032" y="1097799"/>
            <a:ext cx="2016224" cy="963049"/>
          </a:xfrm>
          <a:prstGeom prst="rect">
            <a:avLst/>
          </a:prstGeom>
          <a:noFill/>
          <a:ln>
            <a:noFill/>
          </a:ln>
        </p:spPr>
      </p:pic>
      <p:pic>
        <p:nvPicPr>
          <p:cNvPr id="337" name="Google Shape;337;p23"/>
          <p:cNvPicPr preferRelativeResize="0"/>
          <p:nvPr/>
        </p:nvPicPr>
        <p:blipFill rotWithShape="1">
          <a:blip r:embed="rId4">
            <a:alphaModFix/>
          </a:blip>
          <a:srcRect b="0" l="0" r="0" t="0"/>
          <a:stretch/>
        </p:blipFill>
        <p:spPr>
          <a:xfrm>
            <a:off x="2627784" y="2666302"/>
            <a:ext cx="3888432" cy="4050683"/>
          </a:xfrm>
          <a:prstGeom prst="rect">
            <a:avLst/>
          </a:prstGeom>
          <a:noFill/>
          <a:ln>
            <a:noFill/>
          </a:ln>
        </p:spPr>
      </p:pic>
      <p:sp>
        <p:nvSpPr>
          <p:cNvPr id="338" name="Google Shape;338;p23"/>
          <p:cNvSpPr txBox="1"/>
          <p:nvPr/>
        </p:nvSpPr>
        <p:spPr>
          <a:xfrm>
            <a:off x="812793" y="188640"/>
            <a:ext cx="7662430" cy="85496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3600"/>
              <a:buFont typeface="Calibri"/>
              <a:buNone/>
            </a:pPr>
            <a:r>
              <a:rPr b="1" lang="en-GB" sz="3600">
                <a:solidFill>
                  <a:srgbClr val="FF0000"/>
                </a:solidFill>
                <a:latin typeface="Calibri"/>
                <a:ea typeface="Calibri"/>
                <a:cs typeface="Calibri"/>
                <a:sym typeface="Calibri"/>
              </a:rPr>
              <a:t>Tkinter – basics walkthrough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5">
                                            <p:txEl>
                                              <p:pRg end="0" st="0"/>
                                            </p:txEl>
                                          </p:spTgt>
                                        </p:tgtEl>
                                        <p:attrNameLst>
                                          <p:attrName>style.visibility</p:attrName>
                                        </p:attrNameLst>
                                      </p:cBhvr>
                                      <p:to>
                                        <p:strVal val="visible"/>
                                      </p:to>
                                    </p:set>
                                    <p:anim calcmode="lin" valueType="num">
                                      <p:cBhvr additive="base">
                                        <p:cTn dur="500"/>
                                        <p:tgtEl>
                                          <p:spTgt spid="33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5">
                                            <p:txEl>
                                              <p:pRg end="1" st="1"/>
                                            </p:txEl>
                                          </p:spTgt>
                                        </p:tgtEl>
                                        <p:attrNameLst>
                                          <p:attrName>style.visibility</p:attrName>
                                        </p:attrNameLst>
                                      </p:cBhvr>
                                      <p:to>
                                        <p:strVal val="visible"/>
                                      </p:to>
                                    </p:set>
                                    <p:anim calcmode="lin" valueType="num">
                                      <p:cBhvr additive="base">
                                        <p:cTn dur="500"/>
                                        <p:tgtEl>
                                          <p:spTgt spid="33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5">
                                            <p:txEl>
                                              <p:pRg end="2" st="2"/>
                                            </p:txEl>
                                          </p:spTgt>
                                        </p:tgtEl>
                                        <p:attrNameLst>
                                          <p:attrName>style.visibility</p:attrName>
                                        </p:attrNameLst>
                                      </p:cBhvr>
                                      <p:to>
                                        <p:strVal val="visible"/>
                                      </p:to>
                                    </p:set>
                                    <p:anim calcmode="lin" valueType="num">
                                      <p:cBhvr additive="base">
                                        <p:cTn dur="500"/>
                                        <p:tgtEl>
                                          <p:spTgt spid="33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5">
                                            <p:txEl>
                                              <p:pRg end="3" st="3"/>
                                            </p:txEl>
                                          </p:spTgt>
                                        </p:tgtEl>
                                        <p:attrNameLst>
                                          <p:attrName>style.visibility</p:attrName>
                                        </p:attrNameLst>
                                      </p:cBhvr>
                                      <p:to>
                                        <p:strVal val="visible"/>
                                      </p:to>
                                    </p:set>
                                    <p:anim calcmode="lin" valueType="num">
                                      <p:cBhvr additive="base">
                                        <p:cTn dur="500"/>
                                        <p:tgtEl>
                                          <p:spTgt spid="33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5">
                                            <p:txEl>
                                              <p:pRg end="4" st="4"/>
                                            </p:txEl>
                                          </p:spTgt>
                                        </p:tgtEl>
                                        <p:attrNameLst>
                                          <p:attrName>style.visibility</p:attrName>
                                        </p:attrNameLst>
                                      </p:cBhvr>
                                      <p:to>
                                        <p:strVal val="visible"/>
                                      </p:to>
                                    </p:set>
                                    <p:anim calcmode="lin" valueType="num">
                                      <p:cBhvr additive="base">
                                        <p:cTn dur="500"/>
                                        <p:tgtEl>
                                          <p:spTgt spid="33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gtEl>
                                        <p:attrNameLst>
                                          <p:attrName>style.visibility</p:attrName>
                                        </p:attrNameLst>
                                      </p:cBhvr>
                                      <p:to>
                                        <p:strVal val="visible"/>
                                      </p:to>
                                    </p:set>
                                    <p:anim calcmode="lin" valueType="num">
                                      <p:cBhvr additive="base">
                                        <p:cTn dur="500"/>
                                        <p:tgtEl>
                                          <p:spTgt spid="33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7"/>
                                        </p:tgtEl>
                                        <p:attrNameLst>
                                          <p:attrName>style.visibility</p:attrName>
                                        </p:attrNameLst>
                                      </p:cBhvr>
                                      <p:to>
                                        <p:strVal val="visible"/>
                                      </p:to>
                                    </p:set>
                                    <p:anim calcmode="lin" valueType="num">
                                      <p:cBhvr additive="base">
                                        <p:cTn dur="500"/>
                                        <p:tgtEl>
                                          <p:spTgt spid="33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575048" y="463094"/>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Activity 3</a:t>
            </a:r>
            <a:endParaRPr/>
          </a:p>
        </p:txBody>
      </p:sp>
      <p:sp>
        <p:nvSpPr>
          <p:cNvPr id="344" name="Google Shape;344;p24"/>
          <p:cNvSpPr txBox="1"/>
          <p:nvPr>
            <p:ph idx="1" type="body"/>
          </p:nvPr>
        </p:nvSpPr>
        <p:spPr>
          <a:xfrm>
            <a:off x="235696" y="2276872"/>
            <a:ext cx="8568952" cy="517058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GB"/>
              <a:t>Develop your GUI so that it also can copy text entered into an entry box and place it in a text box (concatenated with a message) when the button is clicked.</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GB"/>
              <a:t>Save this as “Lesson 1 activity 3.py”</a:t>
            </a:r>
            <a:endParaRPr/>
          </a:p>
        </p:txBody>
      </p:sp>
      <p:pic>
        <p:nvPicPr>
          <p:cNvPr id="345" name="Google Shape;345;p24"/>
          <p:cNvPicPr preferRelativeResize="0"/>
          <p:nvPr/>
        </p:nvPicPr>
        <p:blipFill rotWithShape="1">
          <a:blip r:embed="rId3">
            <a:alphaModFix/>
          </a:blip>
          <a:srcRect b="0" l="0" r="0" t="0"/>
          <a:stretch/>
        </p:blipFill>
        <p:spPr>
          <a:xfrm rot="982809">
            <a:off x="7954805" y="740718"/>
            <a:ext cx="534804" cy="639668"/>
          </a:xfrm>
          <a:prstGeom prst="rect">
            <a:avLst/>
          </a:prstGeom>
          <a:noFill/>
          <a:ln>
            <a:noFill/>
          </a:ln>
        </p:spPr>
      </p:pic>
      <p:pic>
        <p:nvPicPr>
          <p:cNvPr id="346" name="Google Shape;346;p24"/>
          <p:cNvPicPr preferRelativeResize="0"/>
          <p:nvPr/>
        </p:nvPicPr>
        <p:blipFill rotWithShape="1">
          <a:blip r:embed="rId4">
            <a:alphaModFix/>
          </a:blip>
          <a:srcRect b="0" l="0" r="0" t="0"/>
          <a:stretch/>
        </p:blipFill>
        <p:spPr>
          <a:xfrm>
            <a:off x="755576" y="653112"/>
            <a:ext cx="736986" cy="736986"/>
          </a:xfrm>
          <a:prstGeom prst="rect">
            <a:avLst/>
          </a:prstGeom>
          <a:noFill/>
          <a:ln>
            <a:noFill/>
          </a:ln>
        </p:spPr>
      </p:pic>
      <p:sp>
        <p:nvSpPr>
          <p:cNvPr id="347" name="Google Shape;347;p24"/>
          <p:cNvSpPr txBox="1"/>
          <p:nvPr/>
        </p:nvSpPr>
        <p:spPr>
          <a:xfrm rot="-541989">
            <a:off x="749133" y="1451131"/>
            <a:ext cx="8066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5mins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827584" y="388735"/>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Activity 4</a:t>
            </a:r>
            <a:endParaRPr/>
          </a:p>
        </p:txBody>
      </p:sp>
      <p:sp>
        <p:nvSpPr>
          <p:cNvPr id="353" name="Google Shape;353;p25"/>
          <p:cNvSpPr txBox="1"/>
          <p:nvPr>
            <p:ph idx="1" type="body"/>
          </p:nvPr>
        </p:nvSpPr>
        <p:spPr>
          <a:xfrm>
            <a:off x="467544" y="1268760"/>
            <a:ext cx="8136904" cy="517058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GB"/>
              <a:t>	</a:t>
            </a:r>
            <a:endParaRPr/>
          </a:p>
        </p:txBody>
      </p:sp>
      <p:pic>
        <p:nvPicPr>
          <p:cNvPr id="354" name="Google Shape;354;p25"/>
          <p:cNvPicPr preferRelativeResize="0"/>
          <p:nvPr/>
        </p:nvPicPr>
        <p:blipFill rotWithShape="1">
          <a:blip r:embed="rId3">
            <a:alphaModFix/>
          </a:blip>
          <a:srcRect b="0" l="0" r="0" t="0"/>
          <a:stretch/>
        </p:blipFill>
        <p:spPr>
          <a:xfrm rot="982809">
            <a:off x="7960912" y="451734"/>
            <a:ext cx="534804" cy="639668"/>
          </a:xfrm>
          <a:prstGeom prst="rect">
            <a:avLst/>
          </a:prstGeom>
          <a:noFill/>
          <a:ln>
            <a:noFill/>
          </a:ln>
        </p:spPr>
      </p:pic>
      <p:pic>
        <p:nvPicPr>
          <p:cNvPr id="355" name="Google Shape;355;p25"/>
          <p:cNvPicPr preferRelativeResize="0"/>
          <p:nvPr/>
        </p:nvPicPr>
        <p:blipFill rotWithShape="1">
          <a:blip r:embed="rId4">
            <a:alphaModFix/>
          </a:blip>
          <a:srcRect b="0" l="0" r="0" t="0"/>
          <a:stretch/>
        </p:blipFill>
        <p:spPr>
          <a:xfrm>
            <a:off x="1802020" y="460255"/>
            <a:ext cx="736986" cy="736986"/>
          </a:xfrm>
          <a:prstGeom prst="rect">
            <a:avLst/>
          </a:prstGeom>
          <a:noFill/>
          <a:ln>
            <a:noFill/>
          </a:ln>
        </p:spPr>
      </p:pic>
      <p:sp>
        <p:nvSpPr>
          <p:cNvPr id="356" name="Google Shape;356;p25"/>
          <p:cNvSpPr txBox="1"/>
          <p:nvPr/>
        </p:nvSpPr>
        <p:spPr>
          <a:xfrm>
            <a:off x="460914" y="1974266"/>
            <a:ext cx="4183094"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Create a ‘FLASH CARD’ GUI program.</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Pick a topic in computing (e.g. Computing Hardware) and create a program which has a series of ‘buttons’ and a ‘text area’.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When each button is clicked, information about that part of the topic is presented in the text area.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The image shown on the right is an example – yours does not have to look exactly like this. Feel free to experiment with the layout and the colours used.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Save this as “Lesson 1 activity 4.py”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Screen Clipping" id="357" name="Google Shape;357;p25"/>
          <p:cNvPicPr preferRelativeResize="0"/>
          <p:nvPr/>
        </p:nvPicPr>
        <p:blipFill rotWithShape="1">
          <a:blip r:embed="rId5">
            <a:alphaModFix/>
          </a:blip>
          <a:srcRect b="0" l="0" r="0" t="0"/>
          <a:stretch/>
        </p:blipFill>
        <p:spPr>
          <a:xfrm>
            <a:off x="4788023" y="2276872"/>
            <a:ext cx="4003473" cy="3585719"/>
          </a:xfrm>
          <a:prstGeom prst="rect">
            <a:avLst/>
          </a:prstGeom>
          <a:noFill/>
          <a:ln>
            <a:noFill/>
          </a:ln>
        </p:spPr>
      </p:pic>
      <p:sp>
        <p:nvSpPr>
          <p:cNvPr id="358" name="Google Shape;358;p25"/>
          <p:cNvSpPr txBox="1"/>
          <p:nvPr/>
        </p:nvSpPr>
        <p:spPr>
          <a:xfrm rot="-569670">
            <a:off x="154911" y="574002"/>
            <a:ext cx="190789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Rest of lesson</a:t>
            </a:r>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and Homework</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nvSpPr>
        <p:spPr>
          <a:xfrm>
            <a:off x="812793" y="188640"/>
            <a:ext cx="7662430" cy="85496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3600"/>
              <a:buFont typeface="Calibri"/>
              <a:buNone/>
            </a:pPr>
            <a:r>
              <a:rPr b="1" lang="en-GB" sz="3600">
                <a:solidFill>
                  <a:srgbClr val="FF0000"/>
                </a:solidFill>
                <a:latin typeface="Calibri"/>
                <a:ea typeface="Calibri"/>
                <a:cs typeface="Calibri"/>
                <a:sym typeface="Calibri"/>
              </a:rPr>
              <a:t>Uploading your work</a:t>
            </a:r>
            <a:endParaRPr/>
          </a:p>
        </p:txBody>
      </p:sp>
      <p:sp>
        <p:nvSpPr>
          <p:cNvPr id="364" name="Google Shape;364;p26"/>
          <p:cNvSpPr txBox="1"/>
          <p:nvPr>
            <p:ph idx="1" type="body"/>
          </p:nvPr>
        </p:nvSpPr>
        <p:spPr>
          <a:xfrm>
            <a:off x="287524" y="1043608"/>
            <a:ext cx="8568952" cy="517058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GB"/>
              <a:t>You should now have 3 complete Python files. On Google classroom you will find an assignment for this lesson, and you need to upload your completed Python files to this assignment.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GB"/>
              <a:t>If you have any problems doing this, please speak to your teacher.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
          <p:cNvSpPr txBox="1"/>
          <p:nvPr>
            <p:ph idx="1" type="body"/>
          </p:nvPr>
        </p:nvSpPr>
        <p:spPr>
          <a:xfrm>
            <a:off x="395536" y="1412776"/>
            <a:ext cx="8496944" cy="510909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GB">
                <a:solidFill>
                  <a:schemeClr val="dk1"/>
                </a:solidFill>
                <a:latin typeface="Calibri"/>
                <a:ea typeface="Calibri"/>
                <a:cs typeface="Calibri"/>
                <a:sym typeface="Calibri"/>
              </a:rPr>
              <a:t>Tkinter is included with all versions of Python from version 3.7 onwards, so once you have installed Python you can go straight to importing the Tkinter library (see slide 7).</a:t>
            </a:r>
            <a:endParaRPr/>
          </a:p>
          <a:p>
            <a:pPr indent="0" lvl="0" marL="0" rtl="0" algn="l">
              <a:spcBef>
                <a:spcPts val="640"/>
              </a:spcBef>
              <a:spcAft>
                <a:spcPts val="0"/>
              </a:spcAft>
              <a:buClr>
                <a:schemeClr val="dk1"/>
              </a:buClr>
              <a:buSzPts val="3200"/>
              <a:buNone/>
            </a:pPr>
            <a:r>
              <a:t/>
            </a:r>
            <a:endParaRPr/>
          </a:p>
        </p:txBody>
      </p:sp>
      <p:sp>
        <p:nvSpPr>
          <p:cNvPr id="181" name="Google Shape;181;p3"/>
          <p:cNvSpPr txBox="1"/>
          <p:nvPr/>
        </p:nvSpPr>
        <p:spPr>
          <a:xfrm>
            <a:off x="812793" y="188640"/>
            <a:ext cx="7662430" cy="85496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3600"/>
              <a:buFont typeface="Calibri"/>
              <a:buNone/>
            </a:pPr>
            <a:r>
              <a:rPr b="1" i="0" lang="en-GB" sz="3600" u="none" cap="none" strike="noStrike">
                <a:solidFill>
                  <a:srgbClr val="FF0000"/>
                </a:solidFill>
                <a:latin typeface="Calibri"/>
                <a:ea typeface="Calibri"/>
                <a:cs typeface="Calibri"/>
                <a:sym typeface="Calibri"/>
              </a:rPr>
              <a:t>Installing Python at home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 calcmode="lin" valueType="num">
                                      <p:cBhvr additive="base">
                                        <p:cTn dur="500"/>
                                        <p:tgtEl>
                                          <p:spTgt spid="18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 calcmode="lin" valueType="num">
                                      <p:cBhvr additive="base">
                                        <p:cTn dur="500"/>
                                        <p:tgtEl>
                                          <p:spTgt spid="180">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
          <p:cNvSpPr txBox="1"/>
          <p:nvPr>
            <p:ph type="title"/>
          </p:nvPr>
        </p:nvSpPr>
        <p:spPr>
          <a:xfrm>
            <a:off x="362171" y="382637"/>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GB"/>
              <a:t>Activity 1</a:t>
            </a:r>
            <a:endParaRPr/>
          </a:p>
        </p:txBody>
      </p:sp>
      <p:sp>
        <p:nvSpPr>
          <p:cNvPr id="187" name="Google Shape;187;p4"/>
          <p:cNvSpPr txBox="1"/>
          <p:nvPr>
            <p:ph idx="1" type="body"/>
          </p:nvPr>
        </p:nvSpPr>
        <p:spPr>
          <a:xfrm>
            <a:off x="549896" y="1690732"/>
            <a:ext cx="8136904" cy="517058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GB"/>
              <a:t>	</a:t>
            </a:r>
            <a:endParaRPr/>
          </a:p>
        </p:txBody>
      </p:sp>
      <p:pic>
        <p:nvPicPr>
          <p:cNvPr id="188" name="Google Shape;188;p4"/>
          <p:cNvPicPr preferRelativeResize="0"/>
          <p:nvPr/>
        </p:nvPicPr>
        <p:blipFill rotWithShape="1">
          <a:blip r:embed="rId3">
            <a:alphaModFix/>
          </a:blip>
          <a:srcRect b="0" l="0" r="0" t="0"/>
          <a:stretch/>
        </p:blipFill>
        <p:spPr>
          <a:xfrm rot="982809">
            <a:off x="7819694" y="417231"/>
            <a:ext cx="534804" cy="639668"/>
          </a:xfrm>
          <a:prstGeom prst="rect">
            <a:avLst/>
          </a:prstGeom>
          <a:noFill/>
          <a:ln>
            <a:noFill/>
          </a:ln>
        </p:spPr>
      </p:pic>
      <p:pic>
        <p:nvPicPr>
          <p:cNvPr id="189" name="Google Shape;189;p4"/>
          <p:cNvPicPr preferRelativeResize="0"/>
          <p:nvPr/>
        </p:nvPicPr>
        <p:blipFill rotWithShape="1">
          <a:blip r:embed="rId4">
            <a:alphaModFix/>
          </a:blip>
          <a:srcRect b="0" l="0" r="0" t="0"/>
          <a:stretch/>
        </p:blipFill>
        <p:spPr>
          <a:xfrm>
            <a:off x="489685" y="444584"/>
            <a:ext cx="736986" cy="736986"/>
          </a:xfrm>
          <a:prstGeom prst="rect">
            <a:avLst/>
          </a:prstGeom>
          <a:noFill/>
          <a:ln>
            <a:noFill/>
          </a:ln>
        </p:spPr>
      </p:pic>
      <p:sp>
        <p:nvSpPr>
          <p:cNvPr id="190" name="Google Shape;190;p4"/>
          <p:cNvSpPr txBox="1"/>
          <p:nvPr/>
        </p:nvSpPr>
        <p:spPr>
          <a:xfrm>
            <a:off x="611560" y="2274838"/>
            <a:ext cx="756084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GB" sz="2400" u="none" cap="none" strike="noStrike">
                <a:solidFill>
                  <a:schemeClr val="dk1"/>
                </a:solidFill>
                <a:latin typeface="Calibri"/>
                <a:ea typeface="Calibri"/>
                <a:cs typeface="Calibri"/>
                <a:sym typeface="Calibri"/>
              </a:rPr>
              <a:t>Research the following:</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GB" sz="2400">
                <a:solidFill>
                  <a:schemeClr val="dk1"/>
                </a:solidFill>
                <a:latin typeface="Calibri"/>
                <a:ea typeface="Calibri"/>
                <a:cs typeface="Calibri"/>
                <a:sym typeface="Calibri"/>
              </a:rPr>
              <a:t>What is a GUI?</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GB" sz="2400">
                <a:solidFill>
                  <a:schemeClr val="dk1"/>
                </a:solidFill>
                <a:latin typeface="Calibri"/>
                <a:ea typeface="Calibri"/>
                <a:cs typeface="Calibri"/>
                <a:sym typeface="Calibri"/>
              </a:rPr>
              <a:t>Find as many libraries as you can that allow you to create GUIs in Python</a:t>
            </a:r>
            <a:endParaRPr/>
          </a:p>
        </p:txBody>
      </p:sp>
      <p:sp>
        <p:nvSpPr>
          <p:cNvPr id="191" name="Google Shape;191;p4"/>
          <p:cNvSpPr txBox="1"/>
          <p:nvPr/>
        </p:nvSpPr>
        <p:spPr>
          <a:xfrm rot="-541989">
            <a:off x="573542" y="1421575"/>
            <a:ext cx="8066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5mins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5"/>
          <p:cNvSpPr txBox="1"/>
          <p:nvPr>
            <p:ph idx="1" type="body"/>
          </p:nvPr>
        </p:nvSpPr>
        <p:spPr>
          <a:xfrm>
            <a:off x="395536" y="1412776"/>
            <a:ext cx="8496944" cy="510909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lang="en-GB">
                <a:solidFill>
                  <a:schemeClr val="dk1"/>
                </a:solidFill>
                <a:latin typeface="Calibri"/>
                <a:ea typeface="Calibri"/>
                <a:cs typeface="Calibri"/>
                <a:sym typeface="Calibri"/>
              </a:rPr>
              <a:t>A graphical user interface (GUI) is simply a ‘screen’ that allows a user to interact with their computer through graphics such as menus and buttons.</a:t>
            </a:r>
            <a:endParaRPr/>
          </a:p>
          <a:p>
            <a:pPr indent="0" lvl="0" marL="0" rtl="0" algn="l">
              <a:spcBef>
                <a:spcPts val="460"/>
              </a:spcBef>
              <a:spcAft>
                <a:spcPts val="0"/>
              </a:spcAft>
              <a:buClr>
                <a:schemeClr val="dk1"/>
              </a:buClr>
              <a:buSzPts val="2300"/>
              <a:buNone/>
            </a:pPr>
            <a:r>
              <a:t/>
            </a:r>
            <a:endParaRPr sz="2300"/>
          </a:p>
          <a:p>
            <a:pPr indent="0" lvl="0" marL="0" rtl="0" algn="l">
              <a:spcBef>
                <a:spcPts val="640"/>
              </a:spcBef>
              <a:spcAft>
                <a:spcPts val="0"/>
              </a:spcAft>
              <a:buClr>
                <a:schemeClr val="dk1"/>
              </a:buClr>
              <a:buSzPts val="3200"/>
              <a:buNone/>
            </a:pPr>
            <a:r>
              <a:rPr lang="en-GB">
                <a:solidFill>
                  <a:schemeClr val="dk1"/>
                </a:solidFill>
                <a:latin typeface="Calibri"/>
                <a:ea typeface="Calibri"/>
                <a:cs typeface="Calibri"/>
                <a:sym typeface="Calibri"/>
              </a:rPr>
              <a:t>In python there are a number of libraries which can help build GUIs. This document will introduce the ‘Tkinter’ toolkit library which comes as standard with Python 3 (other GUI libraries have to be downloaded separately such as pyQT and wxpython).</a:t>
            </a:r>
            <a:endParaRPr/>
          </a:p>
          <a:p>
            <a:pPr indent="0" lvl="0" marL="0" rtl="0" algn="l">
              <a:spcBef>
                <a:spcPts val="640"/>
              </a:spcBef>
              <a:spcAft>
                <a:spcPts val="0"/>
              </a:spcAft>
              <a:buClr>
                <a:schemeClr val="dk1"/>
              </a:buClr>
              <a:buSzPts val="3200"/>
              <a:buNone/>
            </a:pPr>
            <a:r>
              <a:t/>
            </a:r>
            <a:endParaRPr/>
          </a:p>
        </p:txBody>
      </p:sp>
      <p:sp>
        <p:nvSpPr>
          <p:cNvPr id="197" name="Google Shape;197;p5"/>
          <p:cNvSpPr txBox="1"/>
          <p:nvPr/>
        </p:nvSpPr>
        <p:spPr>
          <a:xfrm>
            <a:off x="812793" y="188640"/>
            <a:ext cx="7662430" cy="85496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3600"/>
              <a:buFont typeface="Calibri"/>
              <a:buNone/>
            </a:pPr>
            <a:r>
              <a:rPr b="1" lang="en-GB" sz="3600">
                <a:solidFill>
                  <a:srgbClr val="FF0000"/>
                </a:solidFill>
                <a:latin typeface="Calibri"/>
                <a:ea typeface="Calibri"/>
                <a:cs typeface="Calibri"/>
                <a:sym typeface="Calibri"/>
              </a:rPr>
              <a:t>Intro to GUIs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 calcmode="lin" valueType="num">
                                      <p:cBhvr additive="base">
                                        <p:cTn dur="500"/>
                                        <p:tgtEl>
                                          <p:spTgt spid="19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anim calcmode="lin" valueType="num">
                                      <p:cBhvr additive="base">
                                        <p:cTn dur="500"/>
                                        <p:tgtEl>
                                          <p:spTgt spid="19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anim calcmode="lin" valueType="num">
                                      <p:cBhvr additive="base">
                                        <p:cTn dur="500"/>
                                        <p:tgtEl>
                                          <p:spTgt spid="19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anim calcmode="lin" valueType="num">
                                      <p:cBhvr additive="base">
                                        <p:cTn dur="500"/>
                                        <p:tgtEl>
                                          <p:spTgt spid="19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6"/>
          <p:cNvSpPr txBox="1"/>
          <p:nvPr>
            <p:ph type="title"/>
          </p:nvPr>
        </p:nvSpPr>
        <p:spPr>
          <a:xfrm>
            <a:off x="827584" y="188640"/>
            <a:ext cx="7662430" cy="85496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600"/>
              <a:buFont typeface="Calibri"/>
              <a:buNone/>
            </a:pPr>
            <a:r>
              <a:rPr b="1" lang="en-GB" sz="3600">
                <a:solidFill>
                  <a:srgbClr val="FF0000"/>
                </a:solidFill>
                <a:latin typeface="Calibri"/>
                <a:ea typeface="Calibri"/>
                <a:cs typeface="Calibri"/>
                <a:sym typeface="Calibri"/>
              </a:rPr>
              <a:t>Today’s lesson</a:t>
            </a:r>
            <a:endParaRPr/>
          </a:p>
        </p:txBody>
      </p:sp>
      <p:sp>
        <p:nvSpPr>
          <p:cNvPr id="203" name="Google Shape;203;p6"/>
          <p:cNvSpPr txBox="1"/>
          <p:nvPr>
            <p:ph idx="1" type="body"/>
          </p:nvPr>
        </p:nvSpPr>
        <p:spPr>
          <a:xfrm>
            <a:off x="395536" y="1412776"/>
            <a:ext cx="5400600" cy="5109091"/>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n-GB">
                <a:solidFill>
                  <a:schemeClr val="dk1"/>
                </a:solidFill>
                <a:latin typeface="Calibri"/>
                <a:ea typeface="Calibri"/>
                <a:cs typeface="Calibri"/>
                <a:sym typeface="Calibri"/>
              </a:rPr>
              <a:t>This lesson will walk you through the basics of Tkinter, from importing the necessary module to creating your first simple GUI program. </a:t>
            </a:r>
            <a:endParaRPr/>
          </a:p>
          <a:p>
            <a:pPr indent="0" lvl="0" marL="0" rtl="0" algn="l">
              <a:spcBef>
                <a:spcPts val="592"/>
              </a:spcBef>
              <a:spcAft>
                <a:spcPts val="0"/>
              </a:spcAft>
              <a:buClr>
                <a:schemeClr val="dk1"/>
              </a:buClr>
              <a:buSzPct val="100000"/>
              <a:buNone/>
            </a:pPr>
            <a:r>
              <a:t/>
            </a:r>
            <a:endParaRPr/>
          </a:p>
          <a:p>
            <a:pPr indent="0" lvl="0" marL="0" rtl="0" algn="l">
              <a:spcBef>
                <a:spcPts val="592"/>
              </a:spcBef>
              <a:spcAft>
                <a:spcPts val="0"/>
              </a:spcAft>
              <a:buClr>
                <a:schemeClr val="dk1"/>
              </a:buClr>
              <a:buSzPct val="100000"/>
              <a:buNone/>
            </a:pPr>
            <a:r>
              <a:rPr lang="en-GB">
                <a:solidFill>
                  <a:schemeClr val="dk1"/>
                </a:solidFill>
                <a:latin typeface="Calibri"/>
                <a:ea typeface="Calibri"/>
                <a:cs typeface="Calibri"/>
                <a:sym typeface="Calibri"/>
              </a:rPr>
              <a:t>Make sure you follow the steps carefully. If something doesn’t work, check that you have written the code exactly as it appears in the examples before asking for help. </a:t>
            </a:r>
            <a:endParaRPr/>
          </a:p>
          <a:p>
            <a:pPr indent="0" lvl="0" marL="0" rtl="0" algn="l">
              <a:spcBef>
                <a:spcPts val="592"/>
              </a:spcBef>
              <a:spcAft>
                <a:spcPts val="0"/>
              </a:spcAft>
              <a:buClr>
                <a:schemeClr val="dk1"/>
              </a:buClr>
              <a:buSzPct val="100000"/>
              <a:buNone/>
            </a:pPr>
            <a:r>
              <a:t/>
            </a:r>
            <a:endParaRPr/>
          </a:p>
        </p:txBody>
      </p:sp>
      <p:sp>
        <p:nvSpPr>
          <p:cNvPr id="204" name="Google Shape;204;p6"/>
          <p:cNvSpPr txBox="1"/>
          <p:nvPr/>
        </p:nvSpPr>
        <p:spPr>
          <a:xfrm>
            <a:off x="6084168" y="1556792"/>
            <a:ext cx="2793521" cy="4555093"/>
          </a:xfrm>
          <a:prstGeom prst="rect">
            <a:avLst/>
          </a:prstGeom>
          <a:solidFill>
            <a:schemeClr val="lt1"/>
          </a:solidFill>
          <a:ln cap="flat" cmpd="sng" w="25400">
            <a:solidFill>
              <a:schemeClr val="accent3"/>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400">
                <a:solidFill>
                  <a:schemeClr val="dk1"/>
                </a:solidFill>
                <a:latin typeface="Calibri"/>
                <a:ea typeface="Calibri"/>
                <a:cs typeface="Calibri"/>
                <a:sym typeface="Calibri"/>
              </a:rPr>
              <a:t>Learning Objectives:</a:t>
            </a:r>
            <a:endParaRPr/>
          </a:p>
          <a:p>
            <a:pPr indent="-171450" lvl="0" marL="171450" marR="0" rtl="0" algn="l">
              <a:spcBef>
                <a:spcPts val="0"/>
              </a:spcBef>
              <a:spcAft>
                <a:spcPts val="0"/>
              </a:spcAft>
              <a:buClr>
                <a:schemeClr val="dk1"/>
              </a:buClr>
              <a:buSzPts val="1400"/>
              <a:buFont typeface="Arial"/>
              <a:buChar char="•"/>
            </a:pPr>
            <a:r>
              <a:rPr lang="en-GB" sz="1400">
                <a:solidFill>
                  <a:schemeClr val="dk1"/>
                </a:solidFill>
                <a:latin typeface="Calibri"/>
                <a:ea typeface="Calibri"/>
                <a:cs typeface="Calibri"/>
                <a:sym typeface="Calibri"/>
              </a:rPr>
              <a:t>Understand what a GUI is</a:t>
            </a:r>
            <a:endParaRPr/>
          </a:p>
          <a:p>
            <a:pPr indent="-171450" lvl="0" marL="171450" marR="0" rtl="0" algn="l">
              <a:spcBef>
                <a:spcPts val="0"/>
              </a:spcBef>
              <a:spcAft>
                <a:spcPts val="0"/>
              </a:spcAft>
              <a:buClr>
                <a:schemeClr val="dk1"/>
              </a:buClr>
              <a:buSzPts val="1400"/>
              <a:buFont typeface="Arial"/>
              <a:buChar char="•"/>
            </a:pPr>
            <a:r>
              <a:rPr lang="en-GB" sz="1400">
                <a:solidFill>
                  <a:schemeClr val="dk1"/>
                </a:solidFill>
                <a:latin typeface="Calibri"/>
                <a:ea typeface="Calibri"/>
                <a:cs typeface="Calibri"/>
                <a:sym typeface="Calibri"/>
              </a:rPr>
              <a:t>Understand what the Tkinter library provides</a:t>
            </a:r>
            <a:endParaRPr/>
          </a:p>
          <a:p>
            <a:pPr indent="-171450" lvl="0" marL="171450" marR="0" rtl="0" algn="l">
              <a:spcBef>
                <a:spcPts val="0"/>
              </a:spcBef>
              <a:spcAft>
                <a:spcPts val="0"/>
              </a:spcAft>
              <a:buClr>
                <a:schemeClr val="dk1"/>
              </a:buClr>
              <a:buSzPts val="1400"/>
              <a:buFont typeface="Arial"/>
              <a:buChar char="•"/>
            </a:pPr>
            <a:r>
              <a:rPr lang="en-GB" sz="1400">
                <a:solidFill>
                  <a:schemeClr val="dk1"/>
                </a:solidFill>
                <a:latin typeface="Calibri"/>
                <a:ea typeface="Calibri"/>
                <a:cs typeface="Calibri"/>
                <a:sym typeface="Calibri"/>
              </a:rPr>
              <a:t>Understand the ROOT window, it’s MAIN LOOP and how to construct a ROOT window</a:t>
            </a:r>
            <a:endParaRPr/>
          </a:p>
          <a:p>
            <a:pPr indent="-171450" lvl="0" marL="171450" marR="0" rtl="0" algn="l">
              <a:spcBef>
                <a:spcPts val="0"/>
              </a:spcBef>
              <a:spcAft>
                <a:spcPts val="0"/>
              </a:spcAft>
              <a:buClr>
                <a:schemeClr val="dk1"/>
              </a:buClr>
              <a:buSzPts val="1400"/>
              <a:buFont typeface="Arial"/>
              <a:buChar char="•"/>
            </a:pPr>
            <a:r>
              <a:rPr lang="en-GB" sz="1400">
                <a:solidFill>
                  <a:schemeClr val="dk1"/>
                </a:solidFill>
                <a:latin typeface="Calibri"/>
                <a:ea typeface="Calibri"/>
                <a:cs typeface="Calibri"/>
                <a:sym typeface="Calibri"/>
              </a:rPr>
              <a:t>Understand what a widget is</a:t>
            </a:r>
            <a:endParaRPr/>
          </a:p>
          <a:p>
            <a:pPr indent="-171450" lvl="0" marL="171450" marR="0" rtl="0" algn="l">
              <a:spcBef>
                <a:spcPts val="0"/>
              </a:spcBef>
              <a:spcAft>
                <a:spcPts val="0"/>
              </a:spcAft>
              <a:buClr>
                <a:schemeClr val="dk1"/>
              </a:buClr>
              <a:buSzPts val="1400"/>
              <a:buFont typeface="Arial"/>
              <a:buChar char="•"/>
            </a:pPr>
            <a:r>
              <a:rPr lang="en-GB" sz="1400">
                <a:solidFill>
                  <a:schemeClr val="dk1"/>
                </a:solidFill>
                <a:latin typeface="Calibri"/>
                <a:ea typeface="Calibri"/>
                <a:cs typeface="Calibri"/>
                <a:sym typeface="Calibri"/>
              </a:rPr>
              <a:t>Understand how to position widgets in the window</a:t>
            </a:r>
            <a:endParaRPr/>
          </a:p>
          <a:p>
            <a:pPr indent="-171450" lvl="0" marL="171450" marR="0" rtl="0" algn="l">
              <a:spcBef>
                <a:spcPts val="0"/>
              </a:spcBef>
              <a:spcAft>
                <a:spcPts val="0"/>
              </a:spcAft>
              <a:buClr>
                <a:schemeClr val="dk1"/>
              </a:buClr>
              <a:buSzPts val="1400"/>
              <a:buFont typeface="Arial"/>
              <a:buChar char="•"/>
            </a:pPr>
            <a:r>
              <a:rPr lang="en-GB" sz="1400">
                <a:solidFill>
                  <a:schemeClr val="dk1"/>
                </a:solidFill>
                <a:latin typeface="Calibri"/>
                <a:ea typeface="Calibri"/>
                <a:cs typeface="Calibri"/>
                <a:sym typeface="Calibri"/>
              </a:rPr>
              <a:t>Understand how to create a label widget</a:t>
            </a:r>
            <a:endParaRPr/>
          </a:p>
          <a:p>
            <a:pPr indent="-171450" lvl="0" marL="171450" marR="0" rtl="0" algn="l">
              <a:spcBef>
                <a:spcPts val="0"/>
              </a:spcBef>
              <a:spcAft>
                <a:spcPts val="0"/>
              </a:spcAft>
              <a:buClr>
                <a:schemeClr val="dk1"/>
              </a:buClr>
              <a:buSzPts val="1400"/>
              <a:buFont typeface="Arial"/>
              <a:buChar char="•"/>
            </a:pPr>
            <a:r>
              <a:rPr lang="en-GB" sz="1400">
                <a:solidFill>
                  <a:schemeClr val="dk1"/>
                </a:solidFill>
                <a:latin typeface="Calibri"/>
                <a:ea typeface="Calibri"/>
                <a:cs typeface="Calibri"/>
                <a:sym typeface="Calibri"/>
              </a:rPr>
              <a:t>Understand how to create an entry widget</a:t>
            </a:r>
            <a:endParaRPr/>
          </a:p>
          <a:p>
            <a:pPr indent="-171450" lvl="0" marL="171450" marR="0" rtl="0" algn="l">
              <a:spcBef>
                <a:spcPts val="0"/>
              </a:spcBef>
              <a:spcAft>
                <a:spcPts val="0"/>
              </a:spcAft>
              <a:buClr>
                <a:schemeClr val="dk1"/>
              </a:buClr>
              <a:buSzPts val="1400"/>
              <a:buFont typeface="Arial"/>
              <a:buChar char="•"/>
            </a:pPr>
            <a:r>
              <a:rPr lang="en-GB" sz="1400">
                <a:solidFill>
                  <a:schemeClr val="dk1"/>
                </a:solidFill>
                <a:latin typeface="Calibri"/>
                <a:ea typeface="Calibri"/>
                <a:cs typeface="Calibri"/>
                <a:sym typeface="Calibri"/>
              </a:rPr>
              <a:t>Understand how to create a button widget</a:t>
            </a:r>
            <a:endParaRPr/>
          </a:p>
          <a:p>
            <a:pPr indent="-171450" lvl="0" marL="171450" marR="0" rtl="0" algn="l">
              <a:spcBef>
                <a:spcPts val="0"/>
              </a:spcBef>
              <a:spcAft>
                <a:spcPts val="0"/>
              </a:spcAft>
              <a:buClr>
                <a:schemeClr val="dk1"/>
              </a:buClr>
              <a:buSzPts val="1400"/>
              <a:buFont typeface="Arial"/>
              <a:buChar char="•"/>
            </a:pPr>
            <a:r>
              <a:rPr lang="en-GB" sz="1400">
                <a:solidFill>
                  <a:schemeClr val="dk1"/>
                </a:solidFill>
                <a:latin typeface="Calibri"/>
                <a:ea typeface="Calibri"/>
                <a:cs typeface="Calibri"/>
                <a:sym typeface="Calibri"/>
              </a:rPr>
              <a:t>Understand how assign a command to the button</a:t>
            </a:r>
            <a:endParaRPr/>
          </a:p>
          <a:p>
            <a:pPr indent="-171450" lvl="0" marL="171450" marR="0" rtl="0" algn="l">
              <a:spcBef>
                <a:spcPts val="0"/>
              </a:spcBef>
              <a:spcAft>
                <a:spcPts val="0"/>
              </a:spcAft>
              <a:buClr>
                <a:schemeClr val="dk1"/>
              </a:buClr>
              <a:buSzPts val="1400"/>
              <a:buFont typeface="Arial"/>
              <a:buChar char="•"/>
            </a:pPr>
            <a:r>
              <a:rPr lang="en-GB" sz="1400">
                <a:solidFill>
                  <a:schemeClr val="dk1"/>
                </a:solidFill>
                <a:latin typeface="Calibri"/>
                <a:ea typeface="Calibri"/>
                <a:cs typeface="Calibri"/>
                <a:sym typeface="Calibri"/>
              </a:rPr>
              <a:t>Understand how to create text widget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 calcmode="lin" valueType="num">
                                      <p:cBhvr additive="base">
                                        <p:cTn dur="500"/>
                                        <p:tgtEl>
                                          <p:spTgt spid="20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 calcmode="lin" valueType="num">
                                      <p:cBhvr additive="base">
                                        <p:cTn dur="500"/>
                                        <p:tgtEl>
                                          <p:spTgt spid="20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 calcmode="lin" valueType="num">
                                      <p:cBhvr additive="base">
                                        <p:cTn dur="500"/>
                                        <p:tgtEl>
                                          <p:spTgt spid="20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 calcmode="lin" valueType="num">
                                      <p:cBhvr additive="base">
                                        <p:cTn dur="500"/>
                                        <p:tgtEl>
                                          <p:spTgt spid="20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7"/>
          <p:cNvSpPr txBox="1"/>
          <p:nvPr>
            <p:ph idx="1" type="body"/>
          </p:nvPr>
        </p:nvSpPr>
        <p:spPr>
          <a:xfrm>
            <a:off x="395536" y="1308799"/>
            <a:ext cx="8352928" cy="5109091"/>
          </a:xfrm>
          <a:prstGeom prst="rect">
            <a:avLst/>
          </a:prstGeom>
          <a:solidFill>
            <a:schemeClr val="lt1"/>
          </a:solid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GB">
                <a:solidFill>
                  <a:schemeClr val="dk1"/>
                </a:solidFill>
                <a:latin typeface="Calibri"/>
                <a:ea typeface="Calibri"/>
                <a:cs typeface="Calibri"/>
                <a:sym typeface="Calibri"/>
              </a:rPr>
              <a:t>Importing the ‘tkinter’ Library</a:t>
            </a:r>
            <a:endParaRPr/>
          </a:p>
          <a:p>
            <a:pPr indent="0" lvl="0" marL="0" rtl="0" algn="l">
              <a:spcBef>
                <a:spcPts val="640"/>
              </a:spcBef>
              <a:spcAft>
                <a:spcPts val="0"/>
              </a:spcAft>
              <a:buClr>
                <a:schemeClr val="dk1"/>
              </a:buClr>
              <a:buSzPts val="3200"/>
              <a:buNone/>
            </a:pPr>
            <a:r>
              <a:t/>
            </a:r>
            <a:endParaRPr/>
          </a:p>
          <a:p>
            <a:pPr indent="0" lvl="0" marL="0" rtl="0" algn="l">
              <a:spcBef>
                <a:spcPts val="400"/>
              </a:spcBef>
              <a:spcAft>
                <a:spcPts val="0"/>
              </a:spcAft>
              <a:buClr>
                <a:schemeClr val="dk1"/>
              </a:buClr>
              <a:buSzPts val="2000"/>
              <a:buNone/>
            </a:pPr>
            <a:r>
              <a:rPr lang="en-GB" sz="2000">
                <a:solidFill>
                  <a:schemeClr val="dk1"/>
                </a:solidFill>
                <a:latin typeface="Calibri"/>
                <a:ea typeface="Calibri"/>
                <a:cs typeface="Calibri"/>
                <a:sym typeface="Calibri"/>
              </a:rPr>
              <a:t>In order to make use of the tkinter library it first needs to be imported. To import the library simply write the following at the top of your program code:</a:t>
            </a:r>
            <a:endParaRPr/>
          </a:p>
          <a:p>
            <a:pPr indent="0" lvl="0" marL="0" rtl="0" algn="l">
              <a:spcBef>
                <a:spcPts val="640"/>
              </a:spcBef>
              <a:spcAft>
                <a:spcPts val="0"/>
              </a:spcAft>
              <a:buClr>
                <a:schemeClr val="dk1"/>
              </a:buClr>
              <a:buSzPts val="3200"/>
              <a:buNone/>
            </a:pPr>
            <a:r>
              <a:t/>
            </a:r>
            <a:endParaRPr/>
          </a:p>
        </p:txBody>
      </p:sp>
      <p:pic>
        <p:nvPicPr>
          <p:cNvPr id="210" name="Google Shape;210;p7"/>
          <p:cNvPicPr preferRelativeResize="0"/>
          <p:nvPr/>
        </p:nvPicPr>
        <p:blipFill rotWithShape="1">
          <a:blip r:embed="rId3">
            <a:alphaModFix/>
          </a:blip>
          <a:srcRect b="0" l="0" r="0" t="0"/>
          <a:stretch/>
        </p:blipFill>
        <p:spPr>
          <a:xfrm>
            <a:off x="2483768" y="4221088"/>
            <a:ext cx="3888432" cy="720080"/>
          </a:xfrm>
          <a:prstGeom prst="rect">
            <a:avLst/>
          </a:prstGeom>
          <a:noFill/>
          <a:ln cap="flat" cmpd="sng" w="9525">
            <a:solidFill>
              <a:schemeClr val="accent1"/>
            </a:solidFill>
            <a:prstDash val="solid"/>
            <a:round/>
            <a:headEnd len="sm" w="sm" type="none"/>
            <a:tailEnd len="sm" w="sm" type="none"/>
          </a:ln>
        </p:spPr>
      </p:pic>
      <p:sp>
        <p:nvSpPr>
          <p:cNvPr id="211" name="Google Shape;211;p7"/>
          <p:cNvSpPr txBox="1"/>
          <p:nvPr>
            <p:ph type="title"/>
          </p:nvPr>
        </p:nvSpPr>
        <p:spPr>
          <a:xfrm>
            <a:off x="812793" y="188640"/>
            <a:ext cx="7662430" cy="85496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600"/>
              <a:buFont typeface="Calibri"/>
              <a:buNone/>
            </a:pPr>
            <a:r>
              <a:rPr b="1" lang="en-GB" sz="3600">
                <a:solidFill>
                  <a:srgbClr val="FF0000"/>
                </a:solidFill>
                <a:latin typeface="Calibri"/>
                <a:ea typeface="Calibri"/>
                <a:cs typeface="Calibri"/>
                <a:sym typeface="Calibri"/>
              </a:rPr>
              <a:t>Tkinter – basics walkthrough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 calcmode="lin" valueType="num">
                                      <p:cBhvr additive="base">
                                        <p:cTn dur="500"/>
                                        <p:tgtEl>
                                          <p:spTgt spid="20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 calcmode="lin" valueType="num">
                                      <p:cBhvr additive="base">
                                        <p:cTn dur="500"/>
                                        <p:tgtEl>
                                          <p:spTgt spid="20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 calcmode="lin" valueType="num">
                                      <p:cBhvr additive="base">
                                        <p:cTn dur="500"/>
                                        <p:tgtEl>
                                          <p:spTgt spid="20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 calcmode="lin" valueType="num">
                                      <p:cBhvr additive="base">
                                        <p:cTn dur="500"/>
                                        <p:tgtEl>
                                          <p:spTgt spid="20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500"/>
                                        <p:tgtEl>
                                          <p:spTgt spid="21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8"/>
          <p:cNvSpPr txBox="1"/>
          <p:nvPr>
            <p:ph idx="1" type="body"/>
          </p:nvPr>
        </p:nvSpPr>
        <p:spPr>
          <a:xfrm>
            <a:off x="308236" y="1308799"/>
            <a:ext cx="8512236" cy="5109091"/>
          </a:xfrm>
          <a:prstGeom prst="rect">
            <a:avLst/>
          </a:prstGeom>
          <a:solidFill>
            <a:schemeClr val="lt1"/>
          </a:solid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GB">
                <a:solidFill>
                  <a:schemeClr val="dk1"/>
                </a:solidFill>
                <a:latin typeface="Calibri"/>
                <a:ea typeface="Calibri"/>
                <a:cs typeface="Calibri"/>
                <a:sym typeface="Calibri"/>
              </a:rPr>
              <a:t>Creating a Window</a:t>
            </a:r>
            <a:endParaRPr sz="1400"/>
          </a:p>
          <a:p>
            <a:pPr indent="0" lvl="0" marL="0" rtl="0" algn="l">
              <a:spcBef>
                <a:spcPts val="240"/>
              </a:spcBef>
              <a:spcAft>
                <a:spcPts val="0"/>
              </a:spcAft>
              <a:buClr>
                <a:schemeClr val="dk1"/>
              </a:buClr>
              <a:buSzPts val="1200"/>
              <a:buNone/>
            </a:pPr>
            <a:r>
              <a:t/>
            </a:r>
            <a:endParaRPr sz="1200"/>
          </a:p>
          <a:p>
            <a:pPr indent="0" lvl="0" marL="0" rtl="0" algn="l">
              <a:spcBef>
                <a:spcPts val="320"/>
              </a:spcBef>
              <a:spcAft>
                <a:spcPts val="0"/>
              </a:spcAft>
              <a:buClr>
                <a:schemeClr val="dk1"/>
              </a:buClr>
              <a:buSzPts val="1600"/>
              <a:buNone/>
            </a:pPr>
            <a:r>
              <a:rPr lang="en-GB" sz="1600">
                <a:solidFill>
                  <a:schemeClr val="dk1"/>
                </a:solidFill>
                <a:latin typeface="Calibri"/>
                <a:ea typeface="Calibri"/>
                <a:cs typeface="Calibri"/>
                <a:sym typeface="Calibri"/>
              </a:rPr>
              <a:t>The next job is to create a window for your GUI. To do this we create a window object from the tkinter library:</a:t>
            </a:r>
            <a:endParaRPr/>
          </a:p>
          <a:p>
            <a:pPr indent="0" lvl="0" marL="0" rtl="0" algn="l">
              <a:spcBef>
                <a:spcPts val="320"/>
              </a:spcBef>
              <a:spcAft>
                <a:spcPts val="0"/>
              </a:spcAft>
              <a:buClr>
                <a:schemeClr val="dk1"/>
              </a:buClr>
              <a:buSzPts val="1600"/>
              <a:buNone/>
            </a:pPr>
            <a:r>
              <a:rPr lang="en-GB" sz="1600">
                <a:solidFill>
                  <a:schemeClr val="dk1"/>
                </a:solidFill>
                <a:latin typeface="Calibri"/>
                <a:ea typeface="Calibri"/>
                <a:cs typeface="Calibri"/>
                <a:sym typeface="Calibri"/>
              </a:rPr>
              <a:t> </a:t>
            </a:r>
            <a:endParaRPr/>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rPr lang="en-GB" sz="1600">
                <a:solidFill>
                  <a:schemeClr val="dk1"/>
                </a:solidFill>
                <a:latin typeface="Calibri"/>
                <a:ea typeface="Calibri"/>
                <a:cs typeface="Calibri"/>
                <a:sym typeface="Calibri"/>
              </a:rPr>
              <a:t>This object doesn’t have to be called ‘window’, but it makes sense to do so. Also, notice that the object is being created from the class Tk() where the ‘T’ is capital.</a:t>
            </a:r>
            <a:endParaRPr/>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rPr lang="en-GB" sz="1600">
                <a:solidFill>
                  <a:schemeClr val="dk1"/>
                </a:solidFill>
                <a:latin typeface="Calibri"/>
                <a:ea typeface="Calibri"/>
                <a:cs typeface="Calibri"/>
                <a:sym typeface="Calibri"/>
              </a:rPr>
              <a:t>The result of this code is shown here:</a:t>
            </a:r>
            <a:endParaRPr/>
          </a:p>
        </p:txBody>
      </p:sp>
      <p:pic>
        <p:nvPicPr>
          <p:cNvPr id="217" name="Google Shape;217;p8"/>
          <p:cNvPicPr preferRelativeResize="0"/>
          <p:nvPr/>
        </p:nvPicPr>
        <p:blipFill rotWithShape="1">
          <a:blip r:embed="rId3">
            <a:alphaModFix/>
          </a:blip>
          <a:srcRect b="0" l="0" r="0" t="0"/>
          <a:stretch/>
        </p:blipFill>
        <p:spPr>
          <a:xfrm>
            <a:off x="1763688" y="2700489"/>
            <a:ext cx="5868670" cy="488950"/>
          </a:xfrm>
          <a:prstGeom prst="rect">
            <a:avLst/>
          </a:prstGeom>
          <a:noFill/>
          <a:ln cap="flat" cmpd="sng" w="9525">
            <a:solidFill>
              <a:schemeClr val="accent1"/>
            </a:solidFill>
            <a:prstDash val="solid"/>
            <a:round/>
            <a:headEnd len="sm" w="sm" type="none"/>
            <a:tailEnd len="sm" w="sm" type="none"/>
          </a:ln>
        </p:spPr>
      </p:pic>
      <p:pic>
        <p:nvPicPr>
          <p:cNvPr id="218" name="Google Shape;218;p8"/>
          <p:cNvPicPr preferRelativeResize="0"/>
          <p:nvPr/>
        </p:nvPicPr>
        <p:blipFill rotWithShape="1">
          <a:blip r:embed="rId4">
            <a:alphaModFix/>
          </a:blip>
          <a:srcRect b="0" l="0" r="0" t="0"/>
          <a:stretch/>
        </p:blipFill>
        <p:spPr>
          <a:xfrm>
            <a:off x="4283968" y="4437112"/>
            <a:ext cx="1524635" cy="1679575"/>
          </a:xfrm>
          <a:prstGeom prst="rect">
            <a:avLst/>
          </a:prstGeom>
          <a:noFill/>
          <a:ln>
            <a:noFill/>
          </a:ln>
        </p:spPr>
      </p:pic>
      <p:sp>
        <p:nvSpPr>
          <p:cNvPr id="219" name="Google Shape;219;p8"/>
          <p:cNvSpPr txBox="1"/>
          <p:nvPr/>
        </p:nvSpPr>
        <p:spPr>
          <a:xfrm>
            <a:off x="812793" y="188640"/>
            <a:ext cx="7662430" cy="85496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FF0000"/>
              </a:buClr>
              <a:buSzPts val="3600"/>
              <a:buFont typeface="Calibri"/>
              <a:buNone/>
            </a:pPr>
            <a:r>
              <a:rPr b="1" lang="en-GB" sz="3600">
                <a:solidFill>
                  <a:srgbClr val="FF0000"/>
                </a:solidFill>
                <a:latin typeface="Calibri"/>
                <a:ea typeface="Calibri"/>
                <a:cs typeface="Calibri"/>
                <a:sym typeface="Calibri"/>
              </a:rPr>
              <a:t>Tkinter – basics walkthrough</a:t>
            </a:r>
            <a:endParaRPr b="1" sz="36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 calcmode="lin" valueType="num">
                                      <p:cBhvr additive="base">
                                        <p:cTn dur="500"/>
                                        <p:tgtEl>
                                          <p:spTgt spid="21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 calcmode="lin" valueType="num">
                                      <p:cBhvr additive="base">
                                        <p:cTn dur="500"/>
                                        <p:tgtEl>
                                          <p:spTgt spid="21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 calcmode="lin" valueType="num">
                                      <p:cBhvr additive="base">
                                        <p:cTn dur="500"/>
                                        <p:tgtEl>
                                          <p:spTgt spid="21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 calcmode="lin" valueType="num">
                                      <p:cBhvr additive="base">
                                        <p:cTn dur="500"/>
                                        <p:tgtEl>
                                          <p:spTgt spid="21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anim calcmode="lin" valueType="num">
                                      <p:cBhvr additive="base">
                                        <p:cTn dur="500"/>
                                        <p:tgtEl>
                                          <p:spTgt spid="21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anim calcmode="lin" valueType="num">
                                      <p:cBhvr additive="base">
                                        <p:cTn dur="500"/>
                                        <p:tgtEl>
                                          <p:spTgt spid="21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anim calcmode="lin" valueType="num">
                                      <p:cBhvr additive="base">
                                        <p:cTn dur="500"/>
                                        <p:tgtEl>
                                          <p:spTgt spid="216">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anim calcmode="lin" valueType="num">
                                      <p:cBhvr additive="base">
                                        <p:cTn dur="500"/>
                                        <p:tgtEl>
                                          <p:spTgt spid="216">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anim calcmode="lin" valueType="num">
                                      <p:cBhvr additive="base">
                                        <p:cTn dur="500"/>
                                        <p:tgtEl>
                                          <p:spTgt spid="216">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500"/>
                                        <p:tgtEl>
                                          <p:spTgt spid="21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500"/>
                                        <p:tgtEl>
                                          <p:spTgt spid="2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9"/>
          <p:cNvSpPr txBox="1"/>
          <p:nvPr>
            <p:ph idx="1" type="body"/>
          </p:nvPr>
        </p:nvSpPr>
        <p:spPr>
          <a:xfrm>
            <a:off x="323528" y="1455440"/>
            <a:ext cx="8496944" cy="5109091"/>
          </a:xfrm>
          <a:prstGeom prst="rect">
            <a:avLst/>
          </a:prstGeom>
          <a:solidFill>
            <a:schemeClr val="lt1"/>
          </a:solid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400"/>
              <a:buNone/>
            </a:pPr>
            <a:r>
              <a:rPr b="1" lang="en-GB" sz="2400">
                <a:solidFill>
                  <a:schemeClr val="dk1"/>
                </a:solidFill>
                <a:latin typeface="Calibri"/>
                <a:ea typeface="Calibri"/>
                <a:cs typeface="Calibri"/>
                <a:sym typeface="Calibri"/>
              </a:rPr>
              <a:t>Adding a ‘Title’ to the Window</a:t>
            </a:r>
            <a:endParaRPr sz="24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rPr lang="en-GB" sz="1600">
                <a:solidFill>
                  <a:schemeClr val="dk1"/>
                </a:solidFill>
                <a:latin typeface="Calibri"/>
                <a:ea typeface="Calibri"/>
                <a:cs typeface="Calibri"/>
                <a:sym typeface="Calibri"/>
              </a:rPr>
              <a:t>Next we can add a title to the window (which will appear in the bar at the top of the window by using the following code:</a:t>
            </a:r>
            <a:endParaRPr/>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chemeClr val="dk1"/>
              </a:buClr>
              <a:buSzPts val="1600"/>
              <a:buNone/>
            </a:pPr>
            <a:r>
              <a:rPr lang="en-GB" sz="1600">
                <a:solidFill>
                  <a:schemeClr val="dk1"/>
                </a:solidFill>
                <a:latin typeface="Calibri"/>
                <a:ea typeface="Calibri"/>
                <a:cs typeface="Calibri"/>
                <a:sym typeface="Calibri"/>
              </a:rPr>
              <a:t>As you can see, this code has added a title to the bar at the top of the window:</a:t>
            </a:r>
            <a:endParaRPr/>
          </a:p>
          <a:p>
            <a:pPr indent="0" lvl="0" marL="0" rtl="0" algn="l">
              <a:spcBef>
                <a:spcPts val="320"/>
              </a:spcBef>
              <a:spcAft>
                <a:spcPts val="0"/>
              </a:spcAft>
              <a:buClr>
                <a:schemeClr val="dk1"/>
              </a:buClr>
              <a:buSzPts val="1600"/>
              <a:buNone/>
            </a:pPr>
            <a:r>
              <a:t/>
            </a:r>
            <a:endParaRPr sz="1600"/>
          </a:p>
        </p:txBody>
      </p:sp>
      <p:pic>
        <p:nvPicPr>
          <p:cNvPr id="225" name="Google Shape;225;p9"/>
          <p:cNvPicPr preferRelativeResize="0"/>
          <p:nvPr/>
        </p:nvPicPr>
        <p:blipFill rotWithShape="1">
          <a:blip r:embed="rId3">
            <a:alphaModFix/>
          </a:blip>
          <a:srcRect b="0" l="0" r="0" t="0"/>
          <a:stretch/>
        </p:blipFill>
        <p:spPr>
          <a:xfrm>
            <a:off x="2771800" y="2960663"/>
            <a:ext cx="3462010" cy="644033"/>
          </a:xfrm>
          <a:prstGeom prst="rect">
            <a:avLst/>
          </a:prstGeom>
          <a:noFill/>
          <a:ln cap="flat" cmpd="sng" w="9525">
            <a:solidFill>
              <a:schemeClr val="accent1"/>
            </a:solidFill>
            <a:prstDash val="solid"/>
            <a:round/>
            <a:headEnd len="sm" w="sm" type="none"/>
            <a:tailEnd len="sm" w="sm" type="none"/>
          </a:ln>
        </p:spPr>
      </p:pic>
      <p:pic>
        <p:nvPicPr>
          <p:cNvPr id="226" name="Google Shape;226;p9"/>
          <p:cNvPicPr preferRelativeResize="0"/>
          <p:nvPr/>
        </p:nvPicPr>
        <p:blipFill rotWithShape="1">
          <a:blip r:embed="rId4">
            <a:alphaModFix/>
          </a:blip>
          <a:srcRect b="341" l="0" r="0" t="0"/>
          <a:stretch/>
        </p:blipFill>
        <p:spPr>
          <a:xfrm>
            <a:off x="2524295" y="4508549"/>
            <a:ext cx="3709515" cy="576064"/>
          </a:xfrm>
          <a:prstGeom prst="rect">
            <a:avLst/>
          </a:prstGeom>
          <a:noFill/>
          <a:ln>
            <a:noFill/>
          </a:ln>
        </p:spPr>
      </p:pic>
      <p:sp>
        <p:nvSpPr>
          <p:cNvPr id="227" name="Google Shape;227;p9"/>
          <p:cNvSpPr txBox="1"/>
          <p:nvPr>
            <p:ph type="title"/>
          </p:nvPr>
        </p:nvSpPr>
        <p:spPr>
          <a:xfrm>
            <a:off x="812793" y="188640"/>
            <a:ext cx="7662430" cy="85496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600"/>
              <a:buFont typeface="Calibri"/>
              <a:buNone/>
            </a:pPr>
            <a:r>
              <a:rPr b="1" lang="en-GB" sz="3600">
                <a:solidFill>
                  <a:srgbClr val="FF0000"/>
                </a:solidFill>
                <a:latin typeface="Calibri"/>
                <a:ea typeface="Calibri"/>
                <a:cs typeface="Calibri"/>
                <a:sym typeface="Calibri"/>
              </a:rPr>
              <a:t>Tkinter – basics walkthrough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 calcmode="lin" valueType="num">
                                      <p:cBhvr additive="base">
                                        <p:cTn dur="500"/>
                                        <p:tgtEl>
                                          <p:spTgt spid="22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 calcmode="lin" valueType="num">
                                      <p:cBhvr additive="base">
                                        <p:cTn dur="500"/>
                                        <p:tgtEl>
                                          <p:spTgt spid="22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anim calcmode="lin" valueType="num">
                                      <p:cBhvr additive="base">
                                        <p:cTn dur="500"/>
                                        <p:tgtEl>
                                          <p:spTgt spid="22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anim calcmode="lin" valueType="num">
                                      <p:cBhvr additive="base">
                                        <p:cTn dur="500"/>
                                        <p:tgtEl>
                                          <p:spTgt spid="22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xEl>
                                              <p:pRg end="4" st="4"/>
                                            </p:txEl>
                                          </p:spTgt>
                                        </p:tgtEl>
                                        <p:attrNameLst>
                                          <p:attrName>style.visibility</p:attrName>
                                        </p:attrNameLst>
                                      </p:cBhvr>
                                      <p:to>
                                        <p:strVal val="visible"/>
                                      </p:to>
                                    </p:set>
                                    <p:anim calcmode="lin" valueType="num">
                                      <p:cBhvr additive="base">
                                        <p:cTn dur="500"/>
                                        <p:tgtEl>
                                          <p:spTgt spid="22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xEl>
                                              <p:pRg end="5" st="5"/>
                                            </p:txEl>
                                          </p:spTgt>
                                        </p:tgtEl>
                                        <p:attrNameLst>
                                          <p:attrName>style.visibility</p:attrName>
                                        </p:attrNameLst>
                                      </p:cBhvr>
                                      <p:to>
                                        <p:strVal val="visible"/>
                                      </p:to>
                                    </p:set>
                                    <p:anim calcmode="lin" valueType="num">
                                      <p:cBhvr additive="base">
                                        <p:cTn dur="500"/>
                                        <p:tgtEl>
                                          <p:spTgt spid="22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xEl>
                                              <p:pRg end="6" st="6"/>
                                            </p:txEl>
                                          </p:spTgt>
                                        </p:tgtEl>
                                        <p:attrNameLst>
                                          <p:attrName>style.visibility</p:attrName>
                                        </p:attrNameLst>
                                      </p:cBhvr>
                                      <p:to>
                                        <p:strVal val="visible"/>
                                      </p:to>
                                    </p:set>
                                    <p:anim calcmode="lin" valueType="num">
                                      <p:cBhvr additive="base">
                                        <p:cTn dur="500"/>
                                        <p:tgtEl>
                                          <p:spTgt spid="22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xEl>
                                              <p:pRg end="7" st="7"/>
                                            </p:txEl>
                                          </p:spTgt>
                                        </p:tgtEl>
                                        <p:attrNameLst>
                                          <p:attrName>style.visibility</p:attrName>
                                        </p:attrNameLst>
                                      </p:cBhvr>
                                      <p:to>
                                        <p:strVal val="visible"/>
                                      </p:to>
                                    </p:set>
                                    <p:anim calcmode="lin" valueType="num">
                                      <p:cBhvr additive="base">
                                        <p:cTn dur="500"/>
                                        <p:tgtEl>
                                          <p:spTgt spid="22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xEl>
                                              <p:pRg end="8" st="8"/>
                                            </p:txEl>
                                          </p:spTgt>
                                        </p:tgtEl>
                                        <p:attrNameLst>
                                          <p:attrName>style.visibility</p:attrName>
                                        </p:attrNameLst>
                                      </p:cBhvr>
                                      <p:to>
                                        <p:strVal val="visible"/>
                                      </p:to>
                                    </p:set>
                                    <p:anim calcmode="lin" valueType="num">
                                      <p:cBhvr additive="base">
                                        <p:cTn dur="500"/>
                                        <p:tgtEl>
                                          <p:spTgt spid="22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5"/>
                                        </p:tgtEl>
                                        <p:attrNameLst>
                                          <p:attrName>style.visibility</p:attrName>
                                        </p:attrNameLst>
                                      </p:cBhvr>
                                      <p:to>
                                        <p:strVal val="visible"/>
                                      </p:to>
                                    </p:set>
                                    <p:anim calcmode="lin" valueType="num">
                                      <p:cBhvr additive="base">
                                        <p:cTn dur="500"/>
                                        <p:tgtEl>
                                          <p:spTgt spid="22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500"/>
                                        <p:tgtEl>
                                          <p:spTgt spid="22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CT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2014-03-16T01:08:53Z</dcterms:created>
  <dc:creator>Supero Education</dc:creator>
</cp:coreProperties>
</file>