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6"/>
  </p:notesMasterIdLst>
  <p:sldIdLst>
    <p:sldId id="317" r:id="rId3"/>
    <p:sldId id="340" r:id="rId4"/>
    <p:sldId id="341" r:id="rId5"/>
    <p:sldId id="342" r:id="rId6"/>
    <p:sldId id="343" r:id="rId7"/>
    <p:sldId id="344" r:id="rId8"/>
    <p:sldId id="345" r:id="rId9"/>
    <p:sldId id="346" r:id="rId10"/>
    <p:sldId id="347" r:id="rId11"/>
    <p:sldId id="348" r:id="rId12"/>
    <p:sldId id="351" r:id="rId13"/>
    <p:sldId id="349" r:id="rId14"/>
    <p:sldId id="35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00CC"/>
    <a:srgbClr val="000099"/>
    <a:srgbClr val="00CC00"/>
    <a:srgbClr val="33CCFF"/>
    <a:srgbClr val="56003B"/>
    <a:srgbClr val="485925"/>
    <a:srgbClr val="FFFFFF"/>
    <a:srgbClr val="870051"/>
    <a:srgbClr val="943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4" autoAdjust="0"/>
    <p:restoredTop sz="93613" autoAdjust="0"/>
  </p:normalViewPr>
  <p:slideViewPr>
    <p:cSldViewPr>
      <p:cViewPr varScale="1">
        <p:scale>
          <a:sx n="68" d="100"/>
          <a:sy n="68" d="100"/>
        </p:scale>
        <p:origin x="128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DAA3F-4872-4AED-84AC-F49D8EEFAAFB}" type="datetimeFigureOut">
              <a:rPr lang="en-GB" smtClean="0"/>
              <a:t>27/09/2021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68FFC-B63D-444C-BDEC-7F3D185E330D}" type="slidenum">
              <a:rPr lang="en-GB" smtClean="0"/>
              <a:t>‹#›</a:t>
            </a:fld>
            <a:endParaRPr lang="en-GB"/>
          </a:p>
        </p:txBody>
      </p:sp>
    </p:spTree>
    <p:extLst>
      <p:ext uri="{BB962C8B-B14F-4D97-AF65-F5344CB8AC3E}">
        <p14:creationId xmlns:p14="http://schemas.microsoft.com/office/powerpoint/2010/main" val="1431821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27/09/2021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73471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27/09/2021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621443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27/09/2021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819704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27/09/2021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4127350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27/09/2021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594500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A7ED4-8F74-4729-9600-DD4BF4CB6A8F}" type="datetimeFigureOut">
              <a:rPr lang="en-GB" smtClean="0"/>
              <a:t>27/09/2021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202819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28A7ED4-8F74-4729-9600-DD4BF4CB6A8F}" type="datetimeFigureOut">
              <a:rPr lang="en-GB" smtClean="0"/>
              <a:t>27/09/2021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937611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28A7ED4-8F74-4729-9600-DD4BF4CB6A8F}" type="datetimeFigureOut">
              <a:rPr lang="en-GB" smtClean="0"/>
              <a:t>27/09/2021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129476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28A7ED4-8F74-4729-9600-DD4BF4CB6A8F}" type="datetimeFigureOut">
              <a:rPr lang="en-GB" smtClean="0"/>
              <a:t>27/09/2021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4139987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A7ED4-8F74-4729-9600-DD4BF4CB6A8F}" type="datetimeFigureOut">
              <a:rPr lang="en-GB" smtClean="0"/>
              <a:t>27/09/2021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654415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27/09/2021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36016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27/09/2021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641275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27/09/2021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767990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27/09/2021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5073286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27/09/2021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569643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A7ED4-8F74-4729-9600-DD4BF4CB6A8F}" type="datetimeFigureOut">
              <a:rPr lang="en-GB" smtClean="0"/>
              <a:t>27/09/2021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368986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28A7ED4-8F74-4729-9600-DD4BF4CB6A8F}" type="datetimeFigureOut">
              <a:rPr lang="en-GB" smtClean="0"/>
              <a:t>27/09/2021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4173771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28A7ED4-8F74-4729-9600-DD4BF4CB6A8F}" type="datetimeFigureOut">
              <a:rPr lang="en-GB" smtClean="0"/>
              <a:t>27/09/2021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19488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28A7ED4-8F74-4729-9600-DD4BF4CB6A8F}" type="datetimeFigureOut">
              <a:rPr lang="en-GB" smtClean="0"/>
              <a:t>27/09/2021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018293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A7ED4-8F74-4729-9600-DD4BF4CB6A8F}" type="datetimeFigureOut">
              <a:rPr lang="en-GB" smtClean="0"/>
              <a:t>27/09/2021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70584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27/09/2021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515078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27/09/2021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98206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A7ED4-8F74-4729-9600-DD4BF4CB6A8F}" type="datetimeFigureOut">
              <a:rPr lang="en-GB" smtClean="0"/>
              <a:t>27/09/2021</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93BF5-CFC7-48C8-BD13-4F36EC4CD424}" type="slidenum">
              <a:rPr lang="en-GB" smtClean="0"/>
              <a:t>‹#›</a:t>
            </a:fld>
            <a:endParaRPr lang="en-GB" dirty="0"/>
          </a:p>
        </p:txBody>
      </p:sp>
    </p:spTree>
    <p:extLst>
      <p:ext uri="{BB962C8B-B14F-4D97-AF65-F5344CB8AC3E}">
        <p14:creationId xmlns:p14="http://schemas.microsoft.com/office/powerpoint/2010/main" val="2365444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A7ED4-8F74-4729-9600-DD4BF4CB6A8F}" type="datetimeFigureOut">
              <a:rPr lang="en-GB" smtClean="0"/>
              <a:t>27/09/2021</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93BF5-CFC7-48C8-BD13-4F36EC4CD424}" type="slidenum">
              <a:rPr lang="en-GB" smtClean="0"/>
              <a:t>‹#›</a:t>
            </a:fld>
            <a:endParaRPr lang="en-GB" dirty="0"/>
          </a:p>
        </p:txBody>
      </p:sp>
    </p:spTree>
    <p:extLst>
      <p:ext uri="{BB962C8B-B14F-4D97-AF65-F5344CB8AC3E}">
        <p14:creationId xmlns:p14="http://schemas.microsoft.com/office/powerpoint/2010/main" val="41113576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tm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tmp"/><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77" y="1484784"/>
            <a:ext cx="7772400" cy="1470025"/>
          </a:xfrm>
        </p:spPr>
        <p:txBody>
          <a:bodyPr/>
          <a:lstStyle/>
          <a:p>
            <a:r>
              <a:rPr lang="en-GB" b="1" dirty="0">
                <a:solidFill>
                  <a:srgbClr val="FF0000"/>
                </a:solidFill>
              </a:rPr>
              <a:t>GUI Building with </a:t>
            </a:r>
            <a:r>
              <a:rPr lang="en-GB" b="1" dirty="0" err="1">
                <a:solidFill>
                  <a:srgbClr val="FF0000"/>
                </a:solidFill>
              </a:rPr>
              <a:t>TKinter</a:t>
            </a:r>
            <a:endParaRPr lang="en-GB" b="1" dirty="0">
              <a:solidFill>
                <a:srgbClr val="FF0000"/>
              </a:solidFill>
            </a:endParaRPr>
          </a:p>
        </p:txBody>
      </p:sp>
      <p:sp>
        <p:nvSpPr>
          <p:cNvPr id="3" name="Subtitle 2"/>
          <p:cNvSpPr>
            <a:spLocks noGrp="1"/>
          </p:cNvSpPr>
          <p:nvPr>
            <p:ph type="subTitle" idx="1"/>
          </p:nvPr>
        </p:nvSpPr>
        <p:spPr>
          <a:xfrm>
            <a:off x="1406277" y="2492896"/>
            <a:ext cx="6400800" cy="1752600"/>
          </a:xfrm>
        </p:spPr>
        <p:txBody>
          <a:bodyPr/>
          <a:lstStyle/>
          <a:p>
            <a:r>
              <a:rPr lang="en-GB" dirty="0">
                <a:solidFill>
                  <a:schemeClr val="tx1"/>
                </a:solidFill>
              </a:rPr>
              <a:t>Lesson 2 – Dictionaries &amp; error handling</a:t>
            </a:r>
          </a:p>
        </p:txBody>
      </p:sp>
      <p:pic>
        <p:nvPicPr>
          <p:cNvPr id="5" name="Picture 4" descr="A close up of a sign&#10;&#10;Description automatically generated">
            <a:extLst>
              <a:ext uri="{FF2B5EF4-FFF2-40B4-BE49-F238E27FC236}">
                <a16:creationId xmlns:a16="http://schemas.microsoft.com/office/drawing/2014/main" id="{4F3F5025-7868-4D79-B31C-252417A22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195" y="478853"/>
            <a:ext cx="4102964" cy="1024217"/>
          </a:xfrm>
          <a:prstGeom prst="rect">
            <a:avLst/>
          </a:prstGeom>
        </p:spPr>
      </p:pic>
      <p:pic>
        <p:nvPicPr>
          <p:cNvPr id="7" name="Picture 6" descr="Screen Clipping">
            <a:extLst>
              <a:ext uri="{FF2B5EF4-FFF2-40B4-BE49-F238E27FC236}">
                <a16:creationId xmlns:a16="http://schemas.microsoft.com/office/drawing/2014/main" id="{6FFD2011-43B0-47F0-ACED-54E0FECC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472" y="4657300"/>
            <a:ext cx="1251648" cy="1355334"/>
          </a:xfrm>
          <a:prstGeom prst="rect">
            <a:avLst/>
          </a:prstGeom>
        </p:spPr>
      </p:pic>
      <p:pic>
        <p:nvPicPr>
          <p:cNvPr id="9" name="Picture 8">
            <a:extLst>
              <a:ext uri="{FF2B5EF4-FFF2-40B4-BE49-F238E27FC236}">
                <a16:creationId xmlns:a16="http://schemas.microsoft.com/office/drawing/2014/main" id="{EF1B6709-9849-45B5-8702-57D8A6C93AEA}"/>
              </a:ext>
            </a:extLst>
          </p:cNvPr>
          <p:cNvPicPr/>
          <p:nvPr/>
        </p:nvPicPr>
        <p:blipFill rotWithShape="1">
          <a:blip r:embed="rId4">
            <a:extLst>
              <a:ext uri="{28A0092B-C50C-407E-A947-70E740481C1C}">
                <a14:useLocalDpi xmlns:a14="http://schemas.microsoft.com/office/drawing/2010/main" val="0"/>
              </a:ext>
            </a:extLst>
          </a:blip>
          <a:srcRect b="51301"/>
          <a:stretch/>
        </p:blipFill>
        <p:spPr bwMode="auto">
          <a:xfrm>
            <a:off x="1339627" y="4661701"/>
            <a:ext cx="3060845" cy="1339284"/>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389416C0-7896-49C4-9519-46C9DDFA77F0}"/>
              </a:ext>
            </a:extLst>
          </p:cNvPr>
          <p:cNvPicPr/>
          <p:nvPr/>
        </p:nvPicPr>
        <p:blipFill>
          <a:blip r:embed="rId5">
            <a:extLst>
              <a:ext uri="{28A0092B-C50C-407E-A947-70E740481C1C}">
                <a14:useLocalDpi xmlns:a14="http://schemas.microsoft.com/office/drawing/2010/main" val="0"/>
              </a:ext>
            </a:extLst>
          </a:blip>
          <a:stretch>
            <a:fillRect/>
          </a:stretch>
        </p:blipFill>
        <p:spPr>
          <a:xfrm>
            <a:off x="1353237" y="3693004"/>
            <a:ext cx="4298883" cy="931516"/>
          </a:xfrm>
          <a:prstGeom prst="rect">
            <a:avLst/>
          </a:prstGeom>
          <a:ln>
            <a:solidFill>
              <a:schemeClr val="accent1"/>
            </a:solidFill>
          </a:ln>
        </p:spPr>
      </p:pic>
      <p:pic>
        <p:nvPicPr>
          <p:cNvPr id="11" name="Picture 10">
            <a:extLst>
              <a:ext uri="{FF2B5EF4-FFF2-40B4-BE49-F238E27FC236}">
                <a16:creationId xmlns:a16="http://schemas.microsoft.com/office/drawing/2014/main" id="{458A351C-DD21-4984-BDF8-FA0218F3B1BF}"/>
              </a:ext>
            </a:extLst>
          </p:cNvPr>
          <p:cNvPicPr/>
          <p:nvPr/>
        </p:nvPicPr>
        <p:blipFill>
          <a:blip r:embed="rId6">
            <a:extLst>
              <a:ext uri="{28A0092B-C50C-407E-A947-70E740481C1C}">
                <a14:useLocalDpi xmlns:a14="http://schemas.microsoft.com/office/drawing/2010/main" val="0"/>
              </a:ext>
            </a:extLst>
          </a:blip>
          <a:stretch>
            <a:fillRect/>
          </a:stretch>
        </p:blipFill>
        <p:spPr>
          <a:xfrm>
            <a:off x="5652120" y="3688416"/>
            <a:ext cx="2304256" cy="2332872"/>
          </a:xfrm>
          <a:prstGeom prst="rect">
            <a:avLst/>
          </a:prstGeom>
        </p:spPr>
      </p:pic>
    </p:spTree>
    <p:extLst>
      <p:ext uri="{BB962C8B-B14F-4D97-AF65-F5344CB8AC3E}">
        <p14:creationId xmlns:p14="http://schemas.microsoft.com/office/powerpoint/2010/main" val="85911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2</a:t>
            </a:r>
          </a:p>
        </p:txBody>
      </p:sp>
      <p:sp>
        <p:nvSpPr>
          <p:cNvPr id="3" name="Content Placeholder 2"/>
          <p:cNvSpPr>
            <a:spLocks noGrp="1"/>
          </p:cNvSpPr>
          <p:nvPr>
            <p:ph idx="1"/>
          </p:nvPr>
        </p:nvSpPr>
        <p:spPr>
          <a:xfrm>
            <a:off x="467544" y="1268760"/>
            <a:ext cx="8136904" cy="5170586"/>
          </a:xfrm>
        </p:spPr>
        <p:txBody>
          <a:bodyPr/>
          <a:lstStyle/>
          <a:p>
            <a:pPr marL="0" indent="0">
              <a:buNone/>
            </a:pPr>
            <a:r>
              <a:rPr lang="en-GB"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809">
            <a:off x="7991508" y="409748"/>
            <a:ext cx="534804" cy="6396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106" y="330156"/>
            <a:ext cx="736986" cy="736986"/>
          </a:xfrm>
          <a:prstGeom prst="rect">
            <a:avLst/>
          </a:prstGeom>
        </p:spPr>
      </p:pic>
      <p:sp>
        <p:nvSpPr>
          <p:cNvPr id="8" name="TextBox 7"/>
          <p:cNvSpPr txBox="1"/>
          <p:nvPr/>
        </p:nvSpPr>
        <p:spPr>
          <a:xfrm rot="21058011">
            <a:off x="702302" y="1193760"/>
            <a:ext cx="934871" cy="369332"/>
          </a:xfrm>
          <a:prstGeom prst="rect">
            <a:avLst/>
          </a:prstGeom>
          <a:noFill/>
        </p:spPr>
        <p:txBody>
          <a:bodyPr wrap="none" rtlCol="0">
            <a:spAutoFit/>
          </a:bodyPr>
          <a:lstStyle/>
          <a:p>
            <a:r>
              <a:rPr lang="en-GB" dirty="0"/>
              <a:t>45mins</a:t>
            </a:r>
          </a:p>
        </p:txBody>
      </p:sp>
      <p:sp>
        <p:nvSpPr>
          <p:cNvPr id="7" name="TextBox 6"/>
          <p:cNvSpPr txBox="1"/>
          <p:nvPr/>
        </p:nvSpPr>
        <p:spPr>
          <a:xfrm>
            <a:off x="274239" y="1563738"/>
            <a:ext cx="8595522" cy="6124754"/>
          </a:xfrm>
          <a:prstGeom prst="rect">
            <a:avLst/>
          </a:prstGeom>
          <a:noFill/>
        </p:spPr>
        <p:txBody>
          <a:bodyPr wrap="square" rtlCol="0">
            <a:spAutoFit/>
          </a:bodyPr>
          <a:lstStyle/>
          <a:p>
            <a:r>
              <a:rPr lang="en-GB" sz="2800" dirty="0"/>
              <a:t>Create your own </a:t>
            </a:r>
            <a:r>
              <a:rPr lang="en-GB" sz="2800" b="1" dirty="0"/>
              <a:t>‘Dictionary Program’</a:t>
            </a:r>
            <a:r>
              <a:rPr lang="en-GB" sz="2800" dirty="0"/>
              <a:t> on a Computer Science theory topic of your choice – perhaps one that you are studying at the moment . Pick a number of keywords and definitions from that topic and make a dictionary containing these values. Then, allow the user to search for a keyword and output a definition if there is a matching key in the dictionary. </a:t>
            </a:r>
          </a:p>
          <a:p>
            <a:endParaRPr lang="en-GB" sz="2800" dirty="0"/>
          </a:p>
          <a:p>
            <a:r>
              <a:rPr lang="en-GB" sz="2800" dirty="0"/>
              <a:t>Use this tutorial as a guide, ask your teacher if you need help. </a:t>
            </a:r>
          </a:p>
          <a:p>
            <a:endParaRPr lang="en-GB" sz="2800" dirty="0"/>
          </a:p>
          <a:p>
            <a:r>
              <a:rPr lang="en-GB" sz="2800" dirty="0"/>
              <a:t>Save this work as “lesson 2 activity 2.py”</a:t>
            </a:r>
          </a:p>
          <a:p>
            <a:endParaRPr lang="en-GB" sz="2800" dirty="0"/>
          </a:p>
          <a:p>
            <a:endParaRPr lang="en-US" sz="2800" dirty="0"/>
          </a:p>
        </p:txBody>
      </p:sp>
    </p:spTree>
    <p:extLst>
      <p:ext uri="{BB962C8B-B14F-4D97-AF65-F5344CB8AC3E}">
        <p14:creationId xmlns:p14="http://schemas.microsoft.com/office/powerpoint/2010/main" val="484624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1520" y="1196752"/>
            <a:ext cx="4968552" cy="4870564"/>
          </a:xfrm>
          <a:prstGeom prst="rect">
            <a:avLst/>
          </a:prstGeom>
          <a:solidFill>
            <a:schemeClr val="bg1"/>
          </a:solidFill>
        </p:spPr>
        <p:txBody>
          <a:bodyPr wrap="square">
            <a:spAutoFit/>
          </a:bodyPr>
          <a:lstStyle/>
          <a:p>
            <a:r>
              <a:rPr lang="en-GB" sz="2800" b="1" dirty="0"/>
              <a:t>New dictionary entries</a:t>
            </a:r>
            <a:endParaRPr lang="en-US" sz="2800" dirty="0"/>
          </a:p>
          <a:p>
            <a:endParaRPr lang="en-GB" sz="1050" dirty="0"/>
          </a:p>
          <a:p>
            <a:r>
              <a:rPr lang="en-GB" sz="1600" dirty="0"/>
              <a:t>Now that we have a dictionary we can search, we need to be able to add new entries. </a:t>
            </a:r>
          </a:p>
          <a:p>
            <a:endParaRPr lang="en-GB" sz="1600" dirty="0"/>
          </a:p>
          <a:p>
            <a:r>
              <a:rPr lang="en-GB" sz="1600" dirty="0"/>
              <a:t>Spend some time redesigning your window so that it now gives the user a choice between searching or adding a new item, like the one shown on the right. </a:t>
            </a:r>
          </a:p>
          <a:p>
            <a:endParaRPr lang="en-GB" sz="1600" dirty="0"/>
          </a:p>
          <a:p>
            <a:r>
              <a:rPr lang="en-GB" sz="1600" dirty="0"/>
              <a:t>The add new button then needs the following code attached to it:</a:t>
            </a:r>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US" sz="1600" dirty="0"/>
          </a:p>
        </p:txBody>
      </p:sp>
      <p:sp>
        <p:nvSpPr>
          <p:cNvPr id="15" name="Title 1">
            <a:extLst>
              <a:ext uri="{FF2B5EF4-FFF2-40B4-BE49-F238E27FC236}">
                <a16:creationId xmlns:a16="http://schemas.microsoft.com/office/drawing/2014/main" id="{24A598C0-A048-49F9-A6A5-E244F535268F}"/>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using dictionaries</a:t>
            </a:r>
          </a:p>
        </p:txBody>
      </p:sp>
      <p:pic>
        <p:nvPicPr>
          <p:cNvPr id="2" name="Picture 1">
            <a:extLst>
              <a:ext uri="{FF2B5EF4-FFF2-40B4-BE49-F238E27FC236}">
                <a16:creationId xmlns:a16="http://schemas.microsoft.com/office/drawing/2014/main" id="{B56E2AC1-DAE9-4A11-9F4B-1C33829D7F0E}"/>
              </a:ext>
            </a:extLst>
          </p:cNvPr>
          <p:cNvPicPr>
            <a:picLocks noChangeAspect="1"/>
          </p:cNvPicPr>
          <p:nvPr/>
        </p:nvPicPr>
        <p:blipFill>
          <a:blip r:embed="rId2"/>
          <a:stretch>
            <a:fillRect/>
          </a:stretch>
        </p:blipFill>
        <p:spPr>
          <a:xfrm>
            <a:off x="5384864" y="1772816"/>
            <a:ext cx="3105150" cy="2362200"/>
          </a:xfrm>
          <a:prstGeom prst="rect">
            <a:avLst/>
          </a:prstGeom>
        </p:spPr>
      </p:pic>
      <p:pic>
        <p:nvPicPr>
          <p:cNvPr id="3" name="Picture 2">
            <a:extLst>
              <a:ext uri="{FF2B5EF4-FFF2-40B4-BE49-F238E27FC236}">
                <a16:creationId xmlns:a16="http://schemas.microsoft.com/office/drawing/2014/main" id="{4255DF00-6BC1-43FB-A970-A428A4014D1B}"/>
              </a:ext>
            </a:extLst>
          </p:cNvPr>
          <p:cNvPicPr>
            <a:picLocks noChangeAspect="1"/>
          </p:cNvPicPr>
          <p:nvPr/>
        </p:nvPicPr>
        <p:blipFill>
          <a:blip r:embed="rId3"/>
          <a:stretch>
            <a:fillRect/>
          </a:stretch>
        </p:blipFill>
        <p:spPr>
          <a:xfrm>
            <a:off x="261893" y="4365104"/>
            <a:ext cx="8238494" cy="1958109"/>
          </a:xfrm>
          <a:prstGeom prst="rect">
            <a:avLst/>
          </a:prstGeom>
        </p:spPr>
      </p:pic>
    </p:spTree>
    <p:extLst>
      <p:ext uri="{BB962C8B-B14F-4D97-AF65-F5344CB8AC3E}">
        <p14:creationId xmlns:p14="http://schemas.microsoft.com/office/powerpoint/2010/main" val="425257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414" y="195700"/>
            <a:ext cx="8229600" cy="1143000"/>
          </a:xfrm>
        </p:spPr>
        <p:txBody>
          <a:bodyPr/>
          <a:lstStyle/>
          <a:p>
            <a:r>
              <a:rPr lang="en-GB" dirty="0"/>
              <a:t>Activity 3</a:t>
            </a:r>
          </a:p>
        </p:txBody>
      </p:sp>
      <p:sp>
        <p:nvSpPr>
          <p:cNvPr id="3" name="Content Placeholder 2"/>
          <p:cNvSpPr>
            <a:spLocks noGrp="1"/>
          </p:cNvSpPr>
          <p:nvPr>
            <p:ph idx="1"/>
          </p:nvPr>
        </p:nvSpPr>
        <p:spPr>
          <a:xfrm>
            <a:off x="467544" y="1268760"/>
            <a:ext cx="8136904" cy="5170586"/>
          </a:xfrm>
        </p:spPr>
        <p:txBody>
          <a:bodyPr/>
          <a:lstStyle/>
          <a:p>
            <a:pPr marL="0" indent="0">
              <a:buNone/>
            </a:pPr>
            <a:r>
              <a:rPr lang="en-GB"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809">
            <a:off x="7973020" y="466236"/>
            <a:ext cx="534804" cy="6396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414" y="365180"/>
            <a:ext cx="736986" cy="736986"/>
          </a:xfrm>
          <a:prstGeom prst="rect">
            <a:avLst/>
          </a:prstGeom>
        </p:spPr>
      </p:pic>
      <p:sp>
        <p:nvSpPr>
          <p:cNvPr id="8" name="TextBox 7"/>
          <p:cNvSpPr txBox="1"/>
          <p:nvPr/>
        </p:nvSpPr>
        <p:spPr>
          <a:xfrm rot="21058011">
            <a:off x="128124" y="1117347"/>
            <a:ext cx="2292551" cy="369332"/>
          </a:xfrm>
          <a:prstGeom prst="rect">
            <a:avLst/>
          </a:prstGeom>
          <a:noFill/>
        </p:spPr>
        <p:txBody>
          <a:bodyPr wrap="none" rtlCol="0">
            <a:spAutoFit/>
          </a:bodyPr>
          <a:lstStyle/>
          <a:p>
            <a:r>
              <a:rPr lang="en-GB" dirty="0"/>
              <a:t>Lesson and homework</a:t>
            </a:r>
          </a:p>
        </p:txBody>
      </p:sp>
      <p:sp>
        <p:nvSpPr>
          <p:cNvPr id="7" name="TextBox 6"/>
          <p:cNvSpPr txBox="1"/>
          <p:nvPr/>
        </p:nvSpPr>
        <p:spPr>
          <a:xfrm>
            <a:off x="287922" y="1758558"/>
            <a:ext cx="8728584" cy="5324535"/>
          </a:xfrm>
          <a:prstGeom prst="rect">
            <a:avLst/>
          </a:prstGeom>
          <a:noFill/>
        </p:spPr>
        <p:txBody>
          <a:bodyPr wrap="square" rtlCol="0">
            <a:spAutoFit/>
          </a:bodyPr>
          <a:lstStyle/>
          <a:p>
            <a:r>
              <a:rPr lang="en-GB" sz="2000" dirty="0"/>
              <a:t>Develop your Dictionary Program so that it has an extra couple of entry boxes and a new button so that the user can enter their own ‘words’ and ‘definitions’ into the dictionary.</a:t>
            </a:r>
          </a:p>
          <a:p>
            <a:endParaRPr lang="en-GB" sz="2000" dirty="0"/>
          </a:p>
          <a:p>
            <a:r>
              <a:rPr lang="en-GB" sz="2000" dirty="0"/>
              <a:t>Save this as “lesson 2 activity 3.py”</a:t>
            </a:r>
            <a:endParaRPr lang="en-US" sz="2000" dirty="0"/>
          </a:p>
          <a:p>
            <a:endParaRPr lang="en-GB" sz="2000" dirty="0"/>
          </a:p>
          <a:p>
            <a:r>
              <a:rPr lang="en-GB" sz="2000" dirty="0">
                <a:solidFill>
                  <a:srgbClr val="FF0000"/>
                </a:solidFill>
              </a:rPr>
              <a:t>Extension</a:t>
            </a:r>
            <a:r>
              <a:rPr lang="en-GB" sz="2000" dirty="0"/>
              <a:t>: Develop your program so that it can save the dictionary so that when you close the program and open it, it isn’t lost. We will be covering this technique in future lessons, but if you can work out how to do it yourself it would give you a great head start!</a:t>
            </a:r>
          </a:p>
          <a:p>
            <a:endParaRPr lang="en-GB" sz="2000" dirty="0"/>
          </a:p>
          <a:p>
            <a:r>
              <a:rPr lang="en-GB" sz="2000" dirty="0"/>
              <a:t>There are a number of methods for saving and loading data from files. The two I recommend looking into are the simple </a:t>
            </a:r>
            <a:r>
              <a:rPr lang="en-GB" sz="2000" dirty="0" err="1"/>
              <a:t>file.write</a:t>
            </a:r>
            <a:r>
              <a:rPr lang="en-GB" sz="2000" dirty="0"/>
              <a:t>() and </a:t>
            </a:r>
            <a:r>
              <a:rPr lang="en-GB" sz="2000" dirty="0" err="1"/>
              <a:t>file.read</a:t>
            </a:r>
            <a:r>
              <a:rPr lang="en-GB" sz="2000" dirty="0"/>
              <a:t>() methods, or alternatively look up how to use the ‘pickle’ module.</a:t>
            </a:r>
          </a:p>
          <a:p>
            <a:endParaRPr lang="en-GB" sz="2000" dirty="0"/>
          </a:p>
          <a:p>
            <a:r>
              <a:rPr lang="en-GB" sz="2000" dirty="0"/>
              <a:t>Save this extension work as “lesson 2 extension”</a:t>
            </a:r>
          </a:p>
          <a:p>
            <a:endParaRPr lang="en-GB" sz="2000" dirty="0"/>
          </a:p>
        </p:txBody>
      </p:sp>
    </p:spTree>
    <p:extLst>
      <p:ext uri="{BB962C8B-B14F-4D97-AF65-F5344CB8AC3E}">
        <p14:creationId xmlns:p14="http://schemas.microsoft.com/office/powerpoint/2010/main" val="162511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B59F434-4E7E-4BFF-908E-8716881CCBE4}"/>
              </a:ext>
            </a:extLst>
          </p:cNvPr>
          <p:cNvSpPr txBox="1">
            <a:spLocks/>
          </p:cNvSpPr>
          <p:nvPr/>
        </p:nvSpPr>
        <p:spPr>
          <a:xfrm>
            <a:off x="812793" y="188640"/>
            <a:ext cx="7662430" cy="854968"/>
          </a:xfrm>
          <a:prstGeom prst="rect">
            <a:avLst/>
          </a:prstGeom>
          <a:noFill/>
          <a:ln w="25400" cap="flat" cmpd="sng" algn="ctr">
            <a:noFill/>
            <a:prstDash val="solid"/>
          </a:ln>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sz="3600" b="1" dirty="0">
                <a:solidFill>
                  <a:srgbClr val="FF0000"/>
                </a:solidFill>
              </a:rPr>
              <a:t>Uploading your work</a:t>
            </a:r>
          </a:p>
        </p:txBody>
      </p:sp>
      <p:sp>
        <p:nvSpPr>
          <p:cNvPr id="9" name="Content Placeholder 2">
            <a:extLst>
              <a:ext uri="{FF2B5EF4-FFF2-40B4-BE49-F238E27FC236}">
                <a16:creationId xmlns:a16="http://schemas.microsoft.com/office/drawing/2014/main" id="{27EF989E-BF48-4675-93E8-9BC7A91861F2}"/>
              </a:ext>
            </a:extLst>
          </p:cNvPr>
          <p:cNvSpPr>
            <a:spLocks noGrp="1"/>
          </p:cNvSpPr>
          <p:nvPr>
            <p:ph idx="1"/>
          </p:nvPr>
        </p:nvSpPr>
        <p:spPr>
          <a:xfrm>
            <a:off x="287524" y="1484784"/>
            <a:ext cx="8568952" cy="4729410"/>
          </a:xfrm>
        </p:spPr>
        <p:txBody>
          <a:bodyPr/>
          <a:lstStyle/>
          <a:p>
            <a:pPr marL="0" indent="0">
              <a:buNone/>
            </a:pPr>
            <a:r>
              <a:rPr lang="en-GB" dirty="0"/>
              <a:t>You should now have 2 complete Python files (plus any extension work). On Google classroom you will find an assignment for this lesson, and you need to upload your completed Python files to this assignment. </a:t>
            </a:r>
          </a:p>
          <a:p>
            <a:pPr marL="0" indent="0">
              <a:buNone/>
            </a:pPr>
            <a:endParaRPr lang="en-GB" dirty="0"/>
          </a:p>
          <a:p>
            <a:pPr marL="0" indent="0">
              <a:buNone/>
            </a:pPr>
            <a:r>
              <a:rPr lang="en-GB" dirty="0"/>
              <a:t>If you have any problems doing this, please speak to your teacher.  </a:t>
            </a:r>
          </a:p>
        </p:txBody>
      </p:sp>
    </p:spTree>
    <p:extLst>
      <p:ext uri="{BB962C8B-B14F-4D97-AF65-F5344CB8AC3E}">
        <p14:creationId xmlns:p14="http://schemas.microsoft.com/office/powerpoint/2010/main" val="3643618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0" y="241721"/>
            <a:ext cx="8229600" cy="1143000"/>
          </a:xfrm>
        </p:spPr>
        <p:txBody>
          <a:bodyPr/>
          <a:lstStyle/>
          <a:p>
            <a:r>
              <a:rPr lang="en-GB" dirty="0"/>
              <a:t>Activity 1</a:t>
            </a:r>
          </a:p>
        </p:txBody>
      </p:sp>
      <p:sp>
        <p:nvSpPr>
          <p:cNvPr id="3" name="Content Placeholder 2"/>
          <p:cNvSpPr>
            <a:spLocks noGrp="1"/>
          </p:cNvSpPr>
          <p:nvPr>
            <p:ph idx="1"/>
          </p:nvPr>
        </p:nvSpPr>
        <p:spPr>
          <a:xfrm>
            <a:off x="467544" y="1268760"/>
            <a:ext cx="8136904" cy="5170586"/>
          </a:xfrm>
        </p:spPr>
        <p:txBody>
          <a:bodyPr/>
          <a:lstStyle/>
          <a:p>
            <a:pPr marL="0" indent="0">
              <a:buNone/>
            </a:pPr>
            <a:r>
              <a:rPr lang="en-GB"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809">
            <a:off x="7891703" y="510104"/>
            <a:ext cx="534804" cy="6396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365" y="408869"/>
            <a:ext cx="736986" cy="736986"/>
          </a:xfrm>
          <a:prstGeom prst="rect">
            <a:avLst/>
          </a:prstGeom>
        </p:spPr>
      </p:pic>
      <p:sp>
        <p:nvSpPr>
          <p:cNvPr id="8" name="TextBox 7"/>
          <p:cNvSpPr txBox="1"/>
          <p:nvPr/>
        </p:nvSpPr>
        <p:spPr>
          <a:xfrm rot="21058011">
            <a:off x="652123" y="1273234"/>
            <a:ext cx="806631" cy="369332"/>
          </a:xfrm>
          <a:prstGeom prst="rect">
            <a:avLst/>
          </a:prstGeom>
          <a:noFill/>
        </p:spPr>
        <p:txBody>
          <a:bodyPr wrap="none" rtlCol="0">
            <a:spAutoFit/>
          </a:bodyPr>
          <a:lstStyle/>
          <a:p>
            <a:r>
              <a:rPr lang="en-GB" dirty="0"/>
              <a:t>5mins</a:t>
            </a:r>
          </a:p>
        </p:txBody>
      </p:sp>
      <p:sp>
        <p:nvSpPr>
          <p:cNvPr id="9" name="TextBox 8"/>
          <p:cNvSpPr txBox="1"/>
          <p:nvPr/>
        </p:nvSpPr>
        <p:spPr>
          <a:xfrm>
            <a:off x="341436" y="1826504"/>
            <a:ext cx="8551044" cy="4524315"/>
          </a:xfrm>
          <a:prstGeom prst="rect">
            <a:avLst/>
          </a:prstGeom>
          <a:noFill/>
        </p:spPr>
        <p:txBody>
          <a:bodyPr wrap="square" rtlCol="0">
            <a:spAutoFit/>
          </a:bodyPr>
          <a:lstStyle/>
          <a:p>
            <a:r>
              <a:rPr lang="en-GB" sz="3200" dirty="0"/>
              <a:t>If you did Computer Science GCSE, you should be familiar with the dictionary data structure in Python. Try to find a Python program you wrote which included a dictionary to refresh your memory on what they are and how they work. </a:t>
            </a:r>
          </a:p>
          <a:p>
            <a:endParaRPr lang="en-GB" sz="3200" dirty="0"/>
          </a:p>
          <a:p>
            <a:r>
              <a:rPr lang="en-GB" sz="3200" dirty="0"/>
              <a:t>If you didn’t do Computer Science GCSE, use the internet to research what a dictionary in Python is and how they work. </a:t>
            </a:r>
            <a:endParaRPr lang="en-US" sz="3200" dirty="0"/>
          </a:p>
        </p:txBody>
      </p:sp>
    </p:spTree>
    <p:extLst>
      <p:ext uri="{BB962C8B-B14F-4D97-AF65-F5344CB8AC3E}">
        <p14:creationId xmlns:p14="http://schemas.microsoft.com/office/powerpoint/2010/main" val="99175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6048672" cy="5109091"/>
          </a:xfrm>
          <a:noFill/>
          <a:ln>
            <a:noFill/>
          </a:ln>
        </p:spPr>
        <p:style>
          <a:lnRef idx="2">
            <a:schemeClr val="accent3"/>
          </a:lnRef>
          <a:fillRef idx="1">
            <a:schemeClr val="lt1"/>
          </a:fillRef>
          <a:effectRef idx="0">
            <a:schemeClr val="accent3"/>
          </a:effectRef>
          <a:fontRef idx="minor">
            <a:schemeClr val="dk1"/>
          </a:fontRef>
        </p:style>
        <p:txBody>
          <a:bodyPr>
            <a:normAutofit fontScale="92500"/>
          </a:bodyPr>
          <a:lstStyle/>
          <a:p>
            <a:pPr marL="0" indent="0">
              <a:buNone/>
            </a:pPr>
            <a:r>
              <a:rPr lang="en-GB" dirty="0"/>
              <a:t>So far we have created a simple GUI with buttons, entry boxes, text boxes and labels, and we have learnt how to add commands to buttons to call functions.</a:t>
            </a:r>
          </a:p>
          <a:p>
            <a:pPr marL="0" indent="0">
              <a:buNone/>
            </a:pPr>
            <a:endParaRPr lang="en-GB" dirty="0"/>
          </a:p>
          <a:p>
            <a:pPr marL="0" indent="0">
              <a:buNone/>
            </a:pPr>
            <a:r>
              <a:rPr lang="en-GB" dirty="0"/>
              <a:t>Today we are going to learn about the dictionary data type and see how we can apply this knowledge to create a simple glossary program.</a:t>
            </a:r>
          </a:p>
        </p:txBody>
      </p:sp>
      <p:sp>
        <p:nvSpPr>
          <p:cNvPr id="8" name="TextBox 7">
            <a:extLst>
              <a:ext uri="{FF2B5EF4-FFF2-40B4-BE49-F238E27FC236}">
                <a16:creationId xmlns:a16="http://schemas.microsoft.com/office/drawing/2014/main" id="{B940B5F6-CC9C-4296-84F9-2AB8A9AF7D32}"/>
              </a:ext>
            </a:extLst>
          </p:cNvPr>
          <p:cNvSpPr txBox="1"/>
          <p:nvPr/>
        </p:nvSpPr>
        <p:spPr>
          <a:xfrm>
            <a:off x="6588224" y="1268760"/>
            <a:ext cx="2376264" cy="233910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2400" b="1" dirty="0"/>
              <a:t>Learning Objectives:</a:t>
            </a:r>
          </a:p>
          <a:p>
            <a:pPr marL="171450" indent="-171450">
              <a:buFont typeface="Arial" panose="020B0604020202020204" pitchFamily="34" charset="0"/>
              <a:buChar char="•"/>
            </a:pPr>
            <a:r>
              <a:rPr lang="en-GB" sz="1400" dirty="0"/>
              <a:t>Understand what a dictionary data type is</a:t>
            </a:r>
          </a:p>
          <a:p>
            <a:pPr marL="171450" indent="-171450">
              <a:buFont typeface="Arial" panose="020B0604020202020204" pitchFamily="34" charset="0"/>
              <a:buChar char="•"/>
            </a:pPr>
            <a:r>
              <a:rPr lang="en-GB" sz="1400" dirty="0"/>
              <a:t>Understand how to use a dictionary to create ‘glossary program’</a:t>
            </a:r>
          </a:p>
          <a:p>
            <a:pPr marL="171450" indent="-171450">
              <a:buFont typeface="Arial" panose="020B0604020202020204" pitchFamily="34" charset="0"/>
              <a:buChar char="•"/>
            </a:pPr>
            <a:r>
              <a:rPr lang="en-GB" sz="1400" dirty="0"/>
              <a:t>Understand how to handle errors with dictionaries</a:t>
            </a:r>
          </a:p>
        </p:txBody>
      </p:sp>
      <p:sp>
        <p:nvSpPr>
          <p:cNvPr id="9" name="Title 1">
            <a:extLst>
              <a:ext uri="{FF2B5EF4-FFF2-40B4-BE49-F238E27FC236}">
                <a16:creationId xmlns:a16="http://schemas.microsoft.com/office/drawing/2014/main" id="{120B7FE5-A8FE-485D-BF20-6B2A3024EC50}"/>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a:solidFill>
                  <a:srgbClr val="FF0000"/>
                </a:solidFill>
              </a:rPr>
              <a:t>Today’s lesson</a:t>
            </a:r>
          </a:p>
        </p:txBody>
      </p:sp>
    </p:spTree>
    <p:extLst>
      <p:ext uri="{BB962C8B-B14F-4D97-AF65-F5344CB8AC3E}">
        <p14:creationId xmlns:p14="http://schemas.microsoft.com/office/powerpoint/2010/main" val="341133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268760"/>
            <a:ext cx="8640960" cy="5109091"/>
          </a:xfrm>
          <a:ln>
            <a:noFill/>
          </a:ln>
        </p:spPr>
        <p:style>
          <a:lnRef idx="2">
            <a:schemeClr val="accent3"/>
          </a:lnRef>
          <a:fillRef idx="1">
            <a:schemeClr val="lt1"/>
          </a:fillRef>
          <a:effectRef idx="0">
            <a:schemeClr val="accent3"/>
          </a:effectRef>
          <a:fontRef idx="minor">
            <a:schemeClr val="dk1"/>
          </a:fontRef>
        </p:style>
        <p:txBody>
          <a:bodyPr>
            <a:normAutofit fontScale="85000" lnSpcReduction="20000"/>
          </a:bodyPr>
          <a:lstStyle/>
          <a:p>
            <a:pPr marL="0" indent="0">
              <a:buNone/>
            </a:pPr>
            <a:r>
              <a:rPr lang="en-GB" b="1" dirty="0"/>
              <a:t>Dictionaries </a:t>
            </a:r>
          </a:p>
          <a:p>
            <a:pPr marL="0" indent="0">
              <a:buNone/>
            </a:pPr>
            <a:endParaRPr lang="en-GB" sz="2800" dirty="0"/>
          </a:p>
          <a:p>
            <a:pPr marL="0" indent="0">
              <a:buNone/>
            </a:pPr>
            <a:r>
              <a:rPr lang="en-GB" sz="2800" dirty="0"/>
              <a:t>Our glossary program will make use of a data structure known as a dictionary. A dictionary in python is a little bit like a list…</a:t>
            </a:r>
            <a:endParaRPr lang="en-US" sz="2800" dirty="0"/>
          </a:p>
          <a:p>
            <a:pPr marL="0" indent="0">
              <a:buNone/>
            </a:pPr>
            <a:endParaRPr lang="en-GB" sz="2800" dirty="0"/>
          </a:p>
          <a:p>
            <a:pPr marL="0" indent="0" algn="ctr">
              <a:buNone/>
            </a:pPr>
            <a:r>
              <a:rPr lang="en-GB" sz="2600" b="1" dirty="0" err="1"/>
              <a:t>my_list</a:t>
            </a:r>
            <a:r>
              <a:rPr lang="en-GB" sz="2600" b="1" dirty="0"/>
              <a:t> = [“aardvark”, “abaca”, “aback”]</a:t>
            </a:r>
          </a:p>
          <a:p>
            <a:pPr marL="0" indent="0">
              <a:buNone/>
            </a:pPr>
            <a:endParaRPr lang="en-GB" sz="2800" dirty="0"/>
          </a:p>
          <a:p>
            <a:pPr marL="0" indent="0">
              <a:buNone/>
            </a:pPr>
            <a:r>
              <a:rPr lang="en-GB" sz="2800" dirty="0"/>
              <a:t>…but instead of each item being indexed e.g.: </a:t>
            </a:r>
          </a:p>
          <a:p>
            <a:pPr marL="0" indent="0">
              <a:buNone/>
            </a:pPr>
            <a:endParaRPr lang="en-GB" sz="2800" i="1" dirty="0"/>
          </a:p>
          <a:p>
            <a:pPr marL="0" indent="0" algn="ctr">
              <a:buNone/>
            </a:pPr>
            <a:r>
              <a:rPr lang="en-GB" sz="2800" b="1" i="1" dirty="0"/>
              <a:t>‘Program’ is at index 0</a:t>
            </a:r>
          </a:p>
          <a:p>
            <a:pPr marL="0" indent="0">
              <a:buNone/>
            </a:pPr>
            <a:r>
              <a:rPr lang="en-GB" sz="2800" i="1" dirty="0"/>
              <a:t>(e.g. </a:t>
            </a:r>
            <a:r>
              <a:rPr lang="en-GB" sz="2800" i="1" dirty="0" err="1"/>
              <a:t>computing_words_list</a:t>
            </a:r>
            <a:r>
              <a:rPr lang="en-GB" sz="2800" i="1" dirty="0"/>
              <a:t>[0] = Program)),</a:t>
            </a:r>
          </a:p>
          <a:p>
            <a:pPr marL="0" indent="0">
              <a:buNone/>
            </a:pPr>
            <a:endParaRPr lang="en-GB" sz="2800" i="1" dirty="0"/>
          </a:p>
          <a:p>
            <a:pPr marL="0" indent="0">
              <a:buNone/>
            </a:pPr>
            <a:r>
              <a:rPr lang="en-GB" sz="2800" dirty="0"/>
              <a:t>…in a dictionary, each item has its own key and we can customise the key ourselves if we like.</a:t>
            </a:r>
            <a:endParaRPr lang="en-US" sz="2800" dirty="0"/>
          </a:p>
          <a:p>
            <a:pPr marL="0" indent="0">
              <a:buNone/>
            </a:pPr>
            <a:endParaRPr lang="en-GB" sz="2600" dirty="0"/>
          </a:p>
        </p:txBody>
      </p:sp>
      <p:sp>
        <p:nvSpPr>
          <p:cNvPr id="7" name="Title 1">
            <a:extLst>
              <a:ext uri="{FF2B5EF4-FFF2-40B4-BE49-F238E27FC236}">
                <a16:creationId xmlns:a16="http://schemas.microsoft.com/office/drawing/2014/main" id="{88A158D3-21C9-4C65-9BB4-029741079C02}"/>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using dictionaries</a:t>
            </a:r>
          </a:p>
        </p:txBody>
      </p:sp>
    </p:spTree>
    <p:extLst>
      <p:ext uri="{BB962C8B-B14F-4D97-AF65-F5344CB8AC3E}">
        <p14:creationId xmlns:p14="http://schemas.microsoft.com/office/powerpoint/2010/main" val="228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15816" y="1144334"/>
            <a:ext cx="3073214" cy="523220"/>
          </a:xfrm>
          <a:prstGeom prst="rect">
            <a:avLst/>
          </a:prstGeom>
        </p:spPr>
        <p:txBody>
          <a:bodyPr wrap="none">
            <a:spAutoFit/>
          </a:bodyPr>
          <a:lstStyle/>
          <a:p>
            <a:r>
              <a:rPr lang="en-GB" sz="2800" b="1" dirty="0"/>
              <a:t>Dictionary example</a:t>
            </a:r>
            <a:endParaRPr lang="en-GB" sz="2800" i="1"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60" y="2027886"/>
            <a:ext cx="8406680" cy="2802227"/>
          </a:xfrm>
          <a:prstGeom prst="rect">
            <a:avLst/>
          </a:prstGeom>
        </p:spPr>
      </p:pic>
      <p:sp>
        <p:nvSpPr>
          <p:cNvPr id="3" name="Rectangle 2"/>
          <p:cNvSpPr/>
          <p:nvPr/>
        </p:nvSpPr>
        <p:spPr>
          <a:xfrm>
            <a:off x="401488" y="5030402"/>
            <a:ext cx="8406680" cy="1366528"/>
          </a:xfrm>
          <a:prstGeom prst="rect">
            <a:avLst/>
          </a:prstGeom>
        </p:spPr>
        <p:txBody>
          <a:bodyPr wrap="square">
            <a:spAutoFit/>
          </a:bodyPr>
          <a:lstStyle/>
          <a:p>
            <a:pPr>
              <a:lnSpc>
                <a:spcPct val="115000"/>
              </a:lnSpc>
              <a:spcAft>
                <a:spcPts val="1000"/>
              </a:spcAft>
            </a:pPr>
            <a:r>
              <a:rPr lang="en-GB" dirty="0">
                <a:ea typeface="Century Gothic" panose="020B0502020202020204" pitchFamily="34" charset="0"/>
                <a:cs typeface="Times New Roman" panose="02020603050405020304" pitchFamily="18" charset="0"/>
              </a:rPr>
              <a:t>This means that we can use a dictionary to allow users to search for the meaning of a word which they type into our program. Our program can collect the word they enter and try to find a matching key in out dictionary, returning the appropriate value in the text box.</a:t>
            </a:r>
            <a:endParaRPr lang="en-US" dirty="0">
              <a:effectLst/>
              <a:ea typeface="Century Gothic" panose="020B0502020202020204" pitchFamily="34" charset="0"/>
              <a:cs typeface="Times New Roman" panose="02020603050405020304" pitchFamily="18" charset="0"/>
            </a:endParaRPr>
          </a:p>
        </p:txBody>
      </p:sp>
      <p:sp>
        <p:nvSpPr>
          <p:cNvPr id="9" name="Title 1">
            <a:extLst>
              <a:ext uri="{FF2B5EF4-FFF2-40B4-BE49-F238E27FC236}">
                <a16:creationId xmlns:a16="http://schemas.microsoft.com/office/drawing/2014/main" id="{6767FB63-AD71-46E4-AAAC-650685EDF3F1}"/>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using dictionaries</a:t>
            </a:r>
          </a:p>
        </p:txBody>
      </p:sp>
    </p:spTree>
    <p:extLst>
      <p:ext uri="{BB962C8B-B14F-4D97-AF65-F5344CB8AC3E}">
        <p14:creationId xmlns:p14="http://schemas.microsoft.com/office/powerpoint/2010/main" val="368289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35D795A-870B-4111-8477-4DCABA34C193}"/>
              </a:ext>
            </a:extLst>
          </p:cNvPr>
          <p:cNvGrpSpPr/>
          <p:nvPr/>
        </p:nvGrpSpPr>
        <p:grpSpPr>
          <a:xfrm>
            <a:off x="251520" y="1196752"/>
            <a:ext cx="8640960" cy="5249111"/>
            <a:chOff x="237946" y="1338543"/>
            <a:chExt cx="8460940" cy="5040463"/>
          </a:xfrm>
        </p:grpSpPr>
        <p:sp>
          <p:nvSpPr>
            <p:cNvPr id="7" name="Rectangle 6"/>
            <p:cNvSpPr/>
            <p:nvPr/>
          </p:nvSpPr>
          <p:spPr>
            <a:xfrm>
              <a:off x="237946" y="1338543"/>
              <a:ext cx="8460940" cy="4913397"/>
            </a:xfrm>
            <a:prstGeom prst="rect">
              <a:avLst/>
            </a:prstGeom>
            <a:solidFill>
              <a:schemeClr val="bg1"/>
            </a:solidFill>
          </p:spPr>
          <p:txBody>
            <a:bodyPr wrap="square">
              <a:spAutoFit/>
            </a:bodyPr>
            <a:lstStyle/>
            <a:p>
              <a:r>
                <a:rPr lang="en-GB" sz="2800" b="1" dirty="0"/>
                <a:t>Creating the dictionary</a:t>
              </a:r>
              <a:endParaRPr lang="en-US" sz="2800" dirty="0"/>
            </a:p>
            <a:p>
              <a:endParaRPr lang="en-GB" sz="1050" dirty="0"/>
            </a:p>
            <a:p>
              <a:r>
                <a:rPr lang="en-GB" sz="1600" dirty="0"/>
                <a:t>To create our dictionary we can add this code into the main section of our program (best to do it after the GUI building code, but before the </a:t>
              </a:r>
              <a:r>
                <a:rPr lang="en-GB" sz="1600" dirty="0" err="1"/>
                <a:t>mainloop</a:t>
              </a:r>
              <a:r>
                <a:rPr lang="en-GB" sz="1600" i="1" dirty="0"/>
                <a:t>()</a:t>
              </a:r>
              <a:r>
                <a:rPr lang="en-GB" sz="1600" dirty="0"/>
                <a:t>).</a:t>
              </a:r>
            </a:p>
            <a:p>
              <a:endParaRPr lang="en-GB" sz="1600" dirty="0"/>
            </a:p>
            <a:p>
              <a:endParaRPr lang="en-GB" sz="1600" dirty="0"/>
            </a:p>
            <a:p>
              <a:endParaRPr lang="en-GB" sz="1600" dirty="0"/>
            </a:p>
            <a:p>
              <a:endParaRPr lang="en-GB" sz="1600" dirty="0"/>
            </a:p>
            <a:p>
              <a:r>
                <a:rPr lang="en-GB" sz="1600" dirty="0"/>
                <a:t>Next we can update our </a:t>
              </a:r>
              <a:r>
                <a:rPr lang="en-GB" sz="1600" dirty="0" err="1"/>
                <a:t>button_click</a:t>
              </a:r>
              <a:r>
                <a:rPr lang="en-GB" sz="1600" dirty="0"/>
                <a:t> function code.</a:t>
              </a:r>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US" sz="1600" dirty="0"/>
            </a:p>
          </p:txBody>
        </p:sp>
        <p:sp>
          <p:nvSpPr>
            <p:cNvPr id="11" name="Rectangle 10"/>
            <p:cNvSpPr/>
            <p:nvPr/>
          </p:nvSpPr>
          <p:spPr>
            <a:xfrm>
              <a:off x="251520" y="3948913"/>
              <a:ext cx="2376264" cy="1208279"/>
            </a:xfrm>
            <a:prstGeom prst="rect">
              <a:avLst/>
            </a:prstGeom>
            <a:noFill/>
          </p:spPr>
          <p:txBody>
            <a:bodyPr wrap="square">
              <a:spAutoFit/>
            </a:bodyPr>
            <a:lstStyle/>
            <a:p>
              <a:pPr>
                <a:lnSpc>
                  <a:spcPct val="115000"/>
                </a:lnSpc>
                <a:spcAft>
                  <a:spcPts val="1000"/>
                </a:spcAft>
              </a:pPr>
              <a:r>
                <a:rPr lang="en-GB" sz="1600" dirty="0">
                  <a:ea typeface="Century Gothic" panose="020B0502020202020204" pitchFamily="34" charset="0"/>
                  <a:cs typeface="Times New Roman" panose="02020603050405020304" pitchFamily="18" charset="0"/>
                </a:rPr>
                <a:t>The changes have simply been that we are using the </a:t>
              </a:r>
              <a:r>
                <a:rPr lang="en-GB" sz="1600" dirty="0" err="1">
                  <a:ea typeface="Century Gothic" panose="020B0502020202020204" pitchFamily="34" charset="0"/>
                  <a:cs typeface="Times New Roman" panose="02020603050405020304" pitchFamily="18" charset="0"/>
                </a:rPr>
                <a:t>typed_text</a:t>
              </a:r>
              <a:r>
                <a:rPr lang="en-GB" sz="1600" dirty="0">
                  <a:ea typeface="Century Gothic" panose="020B0502020202020204" pitchFamily="34" charset="0"/>
                  <a:cs typeface="Times New Roman" panose="02020603050405020304" pitchFamily="18" charset="0"/>
                </a:rPr>
                <a:t> variable as the dictionary key. </a:t>
              </a:r>
              <a:endParaRPr lang="en-US" sz="1600" dirty="0">
                <a:effectLst/>
                <a:ea typeface="Century Gothic" panose="020B0502020202020204" pitchFamily="34" charset="0"/>
                <a:cs typeface="Times New Roman" panose="02020603050405020304" pitchFamily="18" charset="0"/>
              </a:endParaRPr>
            </a:p>
          </p:txBody>
        </p:sp>
        <p:sp>
          <p:nvSpPr>
            <p:cNvPr id="12" name="Rectangle 11"/>
            <p:cNvSpPr/>
            <p:nvPr/>
          </p:nvSpPr>
          <p:spPr>
            <a:xfrm>
              <a:off x="251520" y="5517232"/>
              <a:ext cx="8442185" cy="861774"/>
            </a:xfrm>
            <a:prstGeom prst="rect">
              <a:avLst/>
            </a:prstGeom>
            <a:noFill/>
          </p:spPr>
          <p:txBody>
            <a:bodyPr wrap="square">
              <a:spAutoFit/>
            </a:bodyPr>
            <a:lstStyle/>
            <a:p>
              <a:r>
                <a:rPr lang="en-GB" sz="1600" dirty="0"/>
                <a:t>If the word they entered matches a key in our dictionary, then it will return the appropriate value. This returned value will be stored in a variable called ‘meaning’.</a:t>
              </a:r>
            </a:p>
            <a:p>
              <a:r>
                <a:rPr lang="en-GB" sz="1600" dirty="0"/>
                <a:t>The variable ‘meaning’ is then inserted into the textbox like before.</a:t>
              </a:r>
            </a:p>
          </p:txBody>
        </p:sp>
        <p:pic>
          <p:nvPicPr>
            <p:cNvPr id="13" name="Picture 12"/>
            <p:cNvPicPr/>
            <p:nvPr/>
          </p:nvPicPr>
          <p:blipFill>
            <a:blip r:embed="rId2">
              <a:extLst>
                <a:ext uri="{28A0092B-C50C-407E-A947-70E740481C1C}">
                  <a14:useLocalDpi xmlns:a14="http://schemas.microsoft.com/office/drawing/2010/main" val="0"/>
                </a:ext>
              </a:extLst>
            </a:blip>
            <a:stretch>
              <a:fillRect/>
            </a:stretch>
          </p:blipFill>
          <p:spPr>
            <a:xfrm>
              <a:off x="363959" y="2573081"/>
              <a:ext cx="8208913" cy="703726"/>
            </a:xfrm>
            <a:prstGeom prst="rect">
              <a:avLst/>
            </a:prstGeom>
            <a:ln>
              <a:solidFill>
                <a:schemeClr val="accent1"/>
              </a:solidFill>
            </a:ln>
          </p:spPr>
        </p:pic>
      </p:grpSp>
      <p:sp>
        <p:nvSpPr>
          <p:cNvPr id="15" name="Title 1">
            <a:extLst>
              <a:ext uri="{FF2B5EF4-FFF2-40B4-BE49-F238E27FC236}">
                <a16:creationId xmlns:a16="http://schemas.microsoft.com/office/drawing/2014/main" id="{24A598C0-A048-49F9-A6A5-E244F535268F}"/>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using dictionaries</a:t>
            </a:r>
          </a:p>
        </p:txBody>
      </p:sp>
      <p:pic>
        <p:nvPicPr>
          <p:cNvPr id="2" name="Picture 1">
            <a:extLst>
              <a:ext uri="{FF2B5EF4-FFF2-40B4-BE49-F238E27FC236}">
                <a16:creationId xmlns:a16="http://schemas.microsoft.com/office/drawing/2014/main" id="{781B29CA-ECFE-4458-A606-D3AEE695C809}"/>
              </a:ext>
            </a:extLst>
          </p:cNvPr>
          <p:cNvPicPr>
            <a:picLocks noChangeAspect="1"/>
          </p:cNvPicPr>
          <p:nvPr/>
        </p:nvPicPr>
        <p:blipFill>
          <a:blip r:embed="rId3"/>
          <a:stretch>
            <a:fillRect/>
          </a:stretch>
        </p:blipFill>
        <p:spPr>
          <a:xfrm>
            <a:off x="3131840" y="3703509"/>
            <a:ext cx="5435848" cy="1597699"/>
          </a:xfrm>
          <a:prstGeom prst="rect">
            <a:avLst/>
          </a:prstGeom>
        </p:spPr>
      </p:pic>
    </p:spTree>
    <p:extLst>
      <p:ext uri="{BB962C8B-B14F-4D97-AF65-F5344CB8AC3E}">
        <p14:creationId xmlns:p14="http://schemas.microsoft.com/office/powerpoint/2010/main" val="220883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A53018D-4E4E-43BB-BA16-C87F2F7C9256}"/>
              </a:ext>
            </a:extLst>
          </p:cNvPr>
          <p:cNvGrpSpPr/>
          <p:nvPr/>
        </p:nvGrpSpPr>
        <p:grpSpPr>
          <a:xfrm>
            <a:off x="179512" y="1308799"/>
            <a:ext cx="8810334" cy="5262979"/>
            <a:chOff x="179512" y="1308799"/>
            <a:chExt cx="8810334" cy="5262979"/>
          </a:xfrm>
        </p:grpSpPr>
        <p:sp>
          <p:nvSpPr>
            <p:cNvPr id="7" name="Rectangle 6"/>
            <p:cNvSpPr/>
            <p:nvPr/>
          </p:nvSpPr>
          <p:spPr>
            <a:xfrm>
              <a:off x="179512" y="1308799"/>
              <a:ext cx="8738326" cy="5262979"/>
            </a:xfrm>
            <a:prstGeom prst="rect">
              <a:avLst/>
            </a:prstGeom>
            <a:solidFill>
              <a:schemeClr val="bg1"/>
            </a:solidFill>
          </p:spPr>
          <p:txBody>
            <a:bodyPr wrap="square">
              <a:spAutoFit/>
            </a:bodyPr>
            <a:lstStyle/>
            <a:p>
              <a:r>
                <a:rPr lang="en-GB" sz="2800" b="1" dirty="0"/>
                <a:t>Testing the Dictionary</a:t>
              </a:r>
              <a:endParaRPr lang="en-US" sz="2800" dirty="0"/>
            </a:p>
            <a:p>
              <a:r>
                <a:rPr lang="en-GB" dirty="0"/>
                <a:t>The result is that if the user types in a word in our dictionary, the appropriate definition is displayed:</a:t>
              </a:r>
              <a:endParaRPr lang="en-GB" sz="8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GB" sz="1600" dirty="0"/>
            </a:p>
            <a:p>
              <a:endParaRPr lang="en-US" sz="1600" dirty="0"/>
            </a:p>
          </p:txBody>
        </p:sp>
        <p:sp>
          <p:nvSpPr>
            <p:cNvPr id="3" name="Rectangle 2"/>
            <p:cNvSpPr/>
            <p:nvPr/>
          </p:nvSpPr>
          <p:spPr>
            <a:xfrm>
              <a:off x="5084820" y="4337758"/>
              <a:ext cx="3905026" cy="1200329"/>
            </a:xfrm>
            <a:prstGeom prst="rect">
              <a:avLst/>
            </a:prstGeom>
          </p:spPr>
          <p:txBody>
            <a:bodyPr wrap="square">
              <a:spAutoFit/>
            </a:bodyPr>
            <a:lstStyle/>
            <a:p>
              <a:r>
                <a:rPr lang="en-GB" dirty="0">
                  <a:ea typeface="Century Gothic" panose="020B0502020202020204" pitchFamily="34" charset="0"/>
                  <a:cs typeface="Times New Roman" panose="02020603050405020304" pitchFamily="18" charset="0"/>
                </a:rPr>
                <a:t>But if the user types in a word which is not in our dictionary, the program doesn’t crash but the console throws up an error:</a:t>
              </a:r>
              <a:endParaRPr lang="en-US" dirty="0"/>
            </a:p>
          </p:txBody>
        </p:sp>
        <p:sp>
          <p:nvSpPr>
            <p:cNvPr id="5" name="Rectangle 4"/>
            <p:cNvSpPr/>
            <p:nvPr/>
          </p:nvSpPr>
          <p:spPr>
            <a:xfrm>
              <a:off x="5084821" y="5591932"/>
              <a:ext cx="3591636" cy="821059"/>
            </a:xfrm>
            <a:prstGeom prst="rect">
              <a:avLst/>
            </a:prstGeom>
          </p:spPr>
          <p:txBody>
            <a:bodyPr wrap="square">
              <a:spAutoFit/>
            </a:bodyPr>
            <a:lstStyle/>
            <a:p>
              <a:pPr>
                <a:lnSpc>
                  <a:spcPct val="115000"/>
                </a:lnSpc>
                <a:spcAft>
                  <a:spcPts val="1000"/>
                </a:spcAft>
              </a:pPr>
              <a:r>
                <a:rPr lang="en-GB" sz="1400" i="1" dirty="0">
                  <a:ea typeface="Century Gothic" panose="020B0502020202020204" pitchFamily="34" charset="0"/>
                  <a:cs typeface="Times New Roman" panose="02020603050405020304" pitchFamily="18" charset="0"/>
                </a:rPr>
                <a:t>Good programming involves thinking about all errors and handling them. Failing to do this will often cause bugs later down the line.</a:t>
              </a:r>
              <a:endParaRPr lang="en-US" sz="1400" i="1" dirty="0">
                <a:effectLst/>
                <a:ea typeface="Century Gothic" panose="020B0502020202020204" pitchFamily="34" charset="0"/>
                <a:cs typeface="Times New Roman" panose="02020603050405020304" pitchFamily="18" charset="0"/>
              </a:endParaRPr>
            </a:p>
          </p:txBody>
        </p:sp>
        <p:sp>
          <p:nvSpPr>
            <p:cNvPr id="11" name="Right Arrow 10"/>
            <p:cNvSpPr/>
            <p:nvPr/>
          </p:nvSpPr>
          <p:spPr>
            <a:xfrm>
              <a:off x="3913500" y="3056079"/>
              <a:ext cx="1038225" cy="542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pic>
          <p:nvPicPr>
            <p:cNvPr id="12" name="Picture 11"/>
            <p:cNvPicPr/>
            <p:nvPr/>
          </p:nvPicPr>
          <p:blipFill rotWithShape="1">
            <a:blip r:embed="rId2">
              <a:extLst>
                <a:ext uri="{28A0092B-C50C-407E-A947-70E740481C1C}">
                  <a14:useLocalDpi xmlns:a14="http://schemas.microsoft.com/office/drawing/2010/main" val="0"/>
                </a:ext>
              </a:extLst>
            </a:blip>
            <a:srcRect b="38916"/>
            <a:stretch/>
          </p:blipFill>
          <p:spPr bwMode="auto">
            <a:xfrm>
              <a:off x="1522725" y="2407744"/>
              <a:ext cx="2607310" cy="1647825"/>
            </a:xfrm>
            <a:prstGeom prst="rect">
              <a:avLst/>
            </a:prstGeom>
            <a:ln>
              <a:noFill/>
            </a:ln>
            <a:extLst>
              <a:ext uri="{53640926-AAD7-44D8-BBD7-CCE9431645EC}">
                <a14:shadowObscured xmlns:a14="http://schemas.microsoft.com/office/drawing/2010/main"/>
              </a:ext>
            </a:extLst>
          </p:spPr>
        </p:pic>
        <p:pic>
          <p:nvPicPr>
            <p:cNvPr id="17" name="Picture 16"/>
            <p:cNvPicPr/>
            <p:nvPr/>
          </p:nvPicPr>
          <p:blipFill rotWithShape="1">
            <a:blip r:embed="rId3">
              <a:extLst>
                <a:ext uri="{28A0092B-C50C-407E-A947-70E740481C1C}">
                  <a14:useLocalDpi xmlns:a14="http://schemas.microsoft.com/office/drawing/2010/main" val="0"/>
                </a:ext>
              </a:extLst>
            </a:blip>
            <a:srcRect b="39405"/>
            <a:stretch/>
          </p:blipFill>
          <p:spPr bwMode="auto">
            <a:xfrm>
              <a:off x="4932040" y="2426794"/>
              <a:ext cx="2597785" cy="1628775"/>
            </a:xfrm>
            <a:prstGeom prst="rect">
              <a:avLst/>
            </a:prstGeom>
            <a:ln>
              <a:noFill/>
            </a:ln>
            <a:extLst>
              <a:ext uri="{53640926-AAD7-44D8-BBD7-CCE9431645EC}">
                <a14:shadowObscured xmlns:a14="http://schemas.microsoft.com/office/drawing/2010/main"/>
              </a:ext>
            </a:extLst>
          </p:spPr>
        </p:pic>
        <p:pic>
          <p:nvPicPr>
            <p:cNvPr id="18" name="Picture 17"/>
            <p:cNvPicPr/>
            <p:nvPr/>
          </p:nvPicPr>
          <p:blipFill rotWithShape="1">
            <a:blip r:embed="rId4">
              <a:extLst>
                <a:ext uri="{28A0092B-C50C-407E-A947-70E740481C1C}">
                  <a14:useLocalDpi xmlns:a14="http://schemas.microsoft.com/office/drawing/2010/main" val="0"/>
                </a:ext>
              </a:extLst>
            </a:blip>
            <a:srcRect l="6449" t="10090" r="41812" b="57346"/>
            <a:stretch/>
          </p:blipFill>
          <p:spPr bwMode="auto">
            <a:xfrm>
              <a:off x="374812" y="4266844"/>
              <a:ext cx="4632492" cy="1898459"/>
            </a:xfrm>
            <a:prstGeom prst="rect">
              <a:avLst/>
            </a:prstGeom>
            <a:ln>
              <a:noFill/>
            </a:ln>
            <a:extLst>
              <a:ext uri="{53640926-AAD7-44D8-BBD7-CCE9431645EC}">
                <a14:shadowObscured xmlns:a14="http://schemas.microsoft.com/office/drawing/2010/main"/>
              </a:ext>
            </a:extLst>
          </p:spPr>
        </p:pic>
      </p:grpSp>
      <p:sp>
        <p:nvSpPr>
          <p:cNvPr id="13" name="Title 1">
            <a:extLst>
              <a:ext uri="{FF2B5EF4-FFF2-40B4-BE49-F238E27FC236}">
                <a16:creationId xmlns:a16="http://schemas.microsoft.com/office/drawing/2014/main" id="{73887CAD-6D53-4EAB-BADB-8355839F9839}"/>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using dictionaries</a:t>
            </a:r>
          </a:p>
        </p:txBody>
      </p:sp>
    </p:spTree>
    <p:extLst>
      <p:ext uri="{BB962C8B-B14F-4D97-AF65-F5344CB8AC3E}">
        <p14:creationId xmlns:p14="http://schemas.microsoft.com/office/powerpoint/2010/main" val="778572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5516" y="1344825"/>
            <a:ext cx="8712968" cy="5324535"/>
          </a:xfrm>
          <a:prstGeom prst="rect">
            <a:avLst/>
          </a:prstGeom>
          <a:solidFill>
            <a:schemeClr val="bg1"/>
          </a:solidFill>
        </p:spPr>
        <p:txBody>
          <a:bodyPr wrap="square">
            <a:spAutoFit/>
          </a:bodyPr>
          <a:lstStyle/>
          <a:p>
            <a:r>
              <a:rPr lang="en-GB" sz="2800" b="1" dirty="0"/>
              <a:t>Error Handling</a:t>
            </a:r>
            <a:endParaRPr lang="en-US" sz="2800" dirty="0"/>
          </a:p>
          <a:p>
            <a:endParaRPr lang="en-GB" sz="2400" dirty="0"/>
          </a:p>
          <a:p>
            <a:r>
              <a:rPr lang="en-GB" sz="2400" dirty="0"/>
              <a:t>Catching this error is easy; we can use a ‘try / except’ statement.</a:t>
            </a:r>
            <a:endParaRPr lang="en-US" sz="2400" dirty="0"/>
          </a:p>
          <a:p>
            <a:endParaRPr lang="en-GB" sz="2400" dirty="0"/>
          </a:p>
          <a:p>
            <a:r>
              <a:rPr lang="en-GB" sz="2400" dirty="0"/>
              <a:t>We can get the program to try to find the word in the dictionary; if it does it will assign the value found into the ‘meaning’ variable. If it fails to find it, it will handle the error and assign the string “The word you entered cannot be found” to the ‘meaning’ variable.</a:t>
            </a:r>
          </a:p>
          <a:p>
            <a:endParaRPr lang="en-GB" sz="2400" dirty="0"/>
          </a:p>
          <a:p>
            <a:endParaRPr lang="en-GB" sz="2400" dirty="0"/>
          </a:p>
          <a:p>
            <a:endParaRPr lang="en-GB" sz="2400" dirty="0"/>
          </a:p>
          <a:p>
            <a:endParaRPr lang="en-GB" sz="2400" dirty="0"/>
          </a:p>
          <a:p>
            <a:endParaRPr lang="en-GB" sz="2400" dirty="0"/>
          </a:p>
          <a:p>
            <a:endParaRPr lang="en-GB" sz="2400" dirty="0"/>
          </a:p>
        </p:txBody>
      </p:sp>
      <p:sp>
        <p:nvSpPr>
          <p:cNvPr id="9" name="Title 1">
            <a:extLst>
              <a:ext uri="{FF2B5EF4-FFF2-40B4-BE49-F238E27FC236}">
                <a16:creationId xmlns:a16="http://schemas.microsoft.com/office/drawing/2014/main" id="{F937C5FC-9FB4-438E-9BCE-60F99A30DB1D}"/>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using dictionaries</a:t>
            </a:r>
          </a:p>
        </p:txBody>
      </p:sp>
      <p:pic>
        <p:nvPicPr>
          <p:cNvPr id="2" name="Picture 1">
            <a:extLst>
              <a:ext uri="{FF2B5EF4-FFF2-40B4-BE49-F238E27FC236}">
                <a16:creationId xmlns:a16="http://schemas.microsoft.com/office/drawing/2014/main" id="{90C01A1C-EEC0-4761-99F9-AE2153F6B34E}"/>
              </a:ext>
            </a:extLst>
          </p:cNvPr>
          <p:cNvPicPr>
            <a:picLocks noChangeAspect="1"/>
          </p:cNvPicPr>
          <p:nvPr/>
        </p:nvPicPr>
        <p:blipFill>
          <a:blip r:embed="rId2"/>
          <a:stretch>
            <a:fillRect/>
          </a:stretch>
        </p:blipFill>
        <p:spPr>
          <a:xfrm>
            <a:off x="971600" y="4526326"/>
            <a:ext cx="6899872" cy="2160240"/>
          </a:xfrm>
          <a:prstGeom prst="rect">
            <a:avLst/>
          </a:prstGeom>
        </p:spPr>
      </p:pic>
    </p:spTree>
    <p:extLst>
      <p:ext uri="{BB962C8B-B14F-4D97-AF65-F5344CB8AC3E}">
        <p14:creationId xmlns:p14="http://schemas.microsoft.com/office/powerpoint/2010/main" val="96135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1395535"/>
            <a:ext cx="6048672" cy="523220"/>
          </a:xfrm>
          <a:prstGeom prst="rect">
            <a:avLst/>
          </a:prstGeom>
        </p:spPr>
        <p:txBody>
          <a:bodyPr wrap="square">
            <a:spAutoFit/>
          </a:bodyPr>
          <a:lstStyle/>
          <a:p>
            <a:r>
              <a:rPr lang="en-GB" sz="2800" b="1" dirty="0"/>
              <a:t>The Result:</a:t>
            </a:r>
            <a:endParaRPr lang="en-US" sz="2800"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5004048" y="2900240"/>
            <a:ext cx="2476500" cy="2562225"/>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1622673" y="2490665"/>
            <a:ext cx="2476500" cy="2562225"/>
          </a:xfrm>
          <a:prstGeom prst="rect">
            <a:avLst/>
          </a:prstGeom>
        </p:spPr>
      </p:pic>
      <p:sp>
        <p:nvSpPr>
          <p:cNvPr id="10" name="Right Arrow 9"/>
          <p:cNvSpPr/>
          <p:nvPr/>
        </p:nvSpPr>
        <p:spPr>
          <a:xfrm rot="830837">
            <a:off x="2272848" y="3533399"/>
            <a:ext cx="2711402" cy="27829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 name="Title 1">
            <a:extLst>
              <a:ext uri="{FF2B5EF4-FFF2-40B4-BE49-F238E27FC236}">
                <a16:creationId xmlns:a16="http://schemas.microsoft.com/office/drawing/2014/main" id="{7768BD4D-5CA7-4719-B772-9E6964AF251A}"/>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using dictionaries</a:t>
            </a:r>
          </a:p>
        </p:txBody>
      </p:sp>
    </p:spTree>
    <p:extLst>
      <p:ext uri="{BB962C8B-B14F-4D97-AF65-F5344CB8AC3E}">
        <p14:creationId xmlns:p14="http://schemas.microsoft.com/office/powerpoint/2010/main" val="137030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C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14987</TotalTime>
  <Words>1018</Words>
  <Application>Microsoft Office PowerPoint</Application>
  <PresentationFormat>On-screen Show (4:3)</PresentationFormat>
  <Paragraphs>123</Paragraphs>
  <Slides>13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Century Gothic</vt:lpstr>
      <vt:lpstr>Times New Roman</vt:lpstr>
      <vt:lpstr>Custom Design</vt:lpstr>
      <vt:lpstr>ICT THEME</vt:lpstr>
      <vt:lpstr>GUI Building with TKinter</vt:lpstr>
      <vt:lpstr>Activity 1</vt:lpstr>
      <vt:lpstr>Today’s lesson</vt:lpstr>
      <vt:lpstr>Tkinter – using dictionaries</vt:lpstr>
      <vt:lpstr>Tkinter – using dictionaries</vt:lpstr>
      <vt:lpstr>Tkinter – using dictionaries</vt:lpstr>
      <vt:lpstr>Tkinter – using dictionaries</vt:lpstr>
      <vt:lpstr>Tkinter – using dictionaries</vt:lpstr>
      <vt:lpstr>Tkinter – using dictionaries</vt:lpstr>
      <vt:lpstr>Activity 2</vt:lpstr>
      <vt:lpstr>Tkinter – using dictionaries</vt:lpstr>
      <vt:lpstr>Activity 3</vt:lpstr>
      <vt:lpstr>PowerPoint Presentation</vt:lpstr>
    </vt:vector>
  </TitlesOfParts>
  <Company>Supero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 Unit Lesson 2</dc:title>
  <dc:creator>Supero Education</dc:creator>
  <cp:lastModifiedBy>J Amer (Staff)</cp:lastModifiedBy>
  <cp:revision>231</cp:revision>
  <dcterms:created xsi:type="dcterms:W3CDTF">2014-03-16T01:08:53Z</dcterms:created>
  <dcterms:modified xsi:type="dcterms:W3CDTF">2021-09-27T13:39:35Z</dcterms:modified>
</cp:coreProperties>
</file>