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2"/>
  </p:notesMasterIdLst>
  <p:sldIdLst>
    <p:sldId id="317" r:id="rId3"/>
    <p:sldId id="364" r:id="rId4"/>
    <p:sldId id="341" r:id="rId5"/>
    <p:sldId id="366" r:id="rId6"/>
    <p:sldId id="376" r:id="rId7"/>
    <p:sldId id="382" r:id="rId8"/>
    <p:sldId id="393" r:id="rId9"/>
    <p:sldId id="381" r:id="rId10"/>
    <p:sldId id="383" r:id="rId11"/>
    <p:sldId id="384" r:id="rId12"/>
    <p:sldId id="385" r:id="rId13"/>
    <p:sldId id="386" r:id="rId14"/>
    <p:sldId id="387" r:id="rId15"/>
    <p:sldId id="377" r:id="rId16"/>
    <p:sldId id="388" r:id="rId17"/>
    <p:sldId id="390" r:id="rId18"/>
    <p:sldId id="391" r:id="rId19"/>
    <p:sldId id="380" r:id="rId20"/>
    <p:sldId id="392" r:id="rId21"/>
    <p:sldId id="394" r:id="rId22"/>
    <p:sldId id="395" r:id="rId23"/>
    <p:sldId id="396" r:id="rId24"/>
    <p:sldId id="397" r:id="rId25"/>
    <p:sldId id="398" r:id="rId26"/>
    <p:sldId id="399" r:id="rId27"/>
    <p:sldId id="400" r:id="rId28"/>
    <p:sldId id="401" r:id="rId29"/>
    <p:sldId id="389" r:id="rId30"/>
    <p:sldId id="35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0000CC"/>
    <a:srgbClr val="000099"/>
    <a:srgbClr val="00CC00"/>
    <a:srgbClr val="33CCFF"/>
    <a:srgbClr val="56003B"/>
    <a:srgbClr val="485925"/>
    <a:srgbClr val="FFFFFF"/>
    <a:srgbClr val="870051"/>
    <a:srgbClr val="9436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4" autoAdjust="0"/>
    <p:restoredTop sz="93613" autoAdjust="0"/>
  </p:normalViewPr>
  <p:slideViewPr>
    <p:cSldViewPr>
      <p:cViewPr varScale="1">
        <p:scale>
          <a:sx n="72" d="100"/>
          <a:sy n="72" d="100"/>
        </p:scale>
        <p:origin x="1368"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2DAA3F-4872-4AED-84AC-F49D8EEFAAFB}" type="datetimeFigureOut">
              <a:rPr lang="en-GB" smtClean="0"/>
              <a:t>10/05/2021</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468FFC-B63D-444C-BDEC-7F3D185E330D}" type="slidenum">
              <a:rPr lang="en-GB" smtClean="0"/>
              <a:t>‹#›</a:t>
            </a:fld>
            <a:endParaRPr lang="en-GB"/>
          </a:p>
        </p:txBody>
      </p:sp>
    </p:spTree>
    <p:extLst>
      <p:ext uri="{BB962C8B-B14F-4D97-AF65-F5344CB8AC3E}">
        <p14:creationId xmlns:p14="http://schemas.microsoft.com/office/powerpoint/2010/main" val="1431821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10/05/2021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734716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10/05/2021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621443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10/05/2021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2819704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10/05/2021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4127350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10/05/2021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594500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8A7ED4-8F74-4729-9600-DD4BF4CB6A8F}" type="datetimeFigureOut">
              <a:rPr lang="en-GB" smtClean="0"/>
              <a:t>10/05/2021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2202819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28A7ED4-8F74-4729-9600-DD4BF4CB6A8F}" type="datetimeFigureOut">
              <a:rPr lang="en-GB" smtClean="0"/>
              <a:t>10/05/2021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3937611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28A7ED4-8F74-4729-9600-DD4BF4CB6A8F}" type="datetimeFigureOut">
              <a:rPr lang="en-GB" smtClean="0"/>
              <a:t>10/05/2021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2129476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28A7ED4-8F74-4729-9600-DD4BF4CB6A8F}" type="datetimeFigureOut">
              <a:rPr lang="en-GB" smtClean="0"/>
              <a:t>10/05/2021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41399871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8A7ED4-8F74-4729-9600-DD4BF4CB6A8F}" type="datetimeFigureOut">
              <a:rPr lang="en-GB" smtClean="0"/>
              <a:t>10/05/2021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3654415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8A7ED4-8F74-4729-9600-DD4BF4CB6A8F}" type="datetimeFigureOut">
              <a:rPr lang="en-GB" smtClean="0"/>
              <a:t>10/05/2021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360164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10/05/2021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26412751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8A7ED4-8F74-4729-9600-DD4BF4CB6A8F}" type="datetimeFigureOut">
              <a:rPr lang="en-GB" smtClean="0"/>
              <a:t>10/05/2021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767990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10/05/2021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25073286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10/05/2021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3569643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8A7ED4-8F74-4729-9600-DD4BF4CB6A8F}" type="datetimeFigureOut">
              <a:rPr lang="en-GB" smtClean="0"/>
              <a:t>10/05/2021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3368986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28A7ED4-8F74-4729-9600-DD4BF4CB6A8F}" type="datetimeFigureOut">
              <a:rPr lang="en-GB" smtClean="0"/>
              <a:t>10/05/2021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4173771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28A7ED4-8F74-4729-9600-DD4BF4CB6A8F}" type="datetimeFigureOut">
              <a:rPr lang="en-GB" smtClean="0"/>
              <a:t>10/05/2021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194883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28A7ED4-8F74-4729-9600-DD4BF4CB6A8F}" type="datetimeFigureOut">
              <a:rPr lang="en-GB" smtClean="0"/>
              <a:t>10/05/2021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018293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8A7ED4-8F74-4729-9600-DD4BF4CB6A8F}" type="datetimeFigureOut">
              <a:rPr lang="en-GB" smtClean="0"/>
              <a:t>10/05/2021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705842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8A7ED4-8F74-4729-9600-DD4BF4CB6A8F}" type="datetimeFigureOut">
              <a:rPr lang="en-GB" smtClean="0"/>
              <a:t>10/05/2021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3515078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8A7ED4-8F74-4729-9600-DD4BF4CB6A8F}" type="datetimeFigureOut">
              <a:rPr lang="en-GB" smtClean="0"/>
              <a:t>10/05/2021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982064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8A7ED4-8F74-4729-9600-DD4BF4CB6A8F}" type="datetimeFigureOut">
              <a:rPr lang="en-GB" smtClean="0"/>
              <a:t>10/05/2021</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593BF5-CFC7-48C8-BD13-4F36EC4CD424}" type="slidenum">
              <a:rPr lang="en-GB" smtClean="0"/>
              <a:t>‹#›</a:t>
            </a:fld>
            <a:endParaRPr lang="en-GB" dirty="0"/>
          </a:p>
        </p:txBody>
      </p:sp>
    </p:spTree>
    <p:extLst>
      <p:ext uri="{BB962C8B-B14F-4D97-AF65-F5344CB8AC3E}">
        <p14:creationId xmlns:p14="http://schemas.microsoft.com/office/powerpoint/2010/main" val="23654449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8A7ED4-8F74-4729-9600-DD4BF4CB6A8F}" type="datetimeFigureOut">
              <a:rPr lang="en-GB" smtClean="0"/>
              <a:t>10/05/2021</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593BF5-CFC7-48C8-BD13-4F36EC4CD424}" type="slidenum">
              <a:rPr lang="en-GB" smtClean="0"/>
              <a:t>‹#›</a:t>
            </a:fld>
            <a:endParaRPr lang="en-GB" dirty="0"/>
          </a:p>
        </p:txBody>
      </p:sp>
    </p:spTree>
    <p:extLst>
      <p:ext uri="{BB962C8B-B14F-4D97-AF65-F5344CB8AC3E}">
        <p14:creationId xmlns:p14="http://schemas.microsoft.com/office/powerpoint/2010/main" val="41113576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tm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477" y="1484784"/>
            <a:ext cx="7772400" cy="1470025"/>
          </a:xfrm>
        </p:spPr>
        <p:txBody>
          <a:bodyPr/>
          <a:lstStyle/>
          <a:p>
            <a:r>
              <a:rPr lang="en-GB" b="1" dirty="0">
                <a:solidFill>
                  <a:srgbClr val="FF0000"/>
                </a:solidFill>
              </a:rPr>
              <a:t>GUI Building with </a:t>
            </a:r>
            <a:r>
              <a:rPr lang="en-GB" b="1" dirty="0" err="1">
                <a:solidFill>
                  <a:srgbClr val="FF0000"/>
                </a:solidFill>
              </a:rPr>
              <a:t>TKinter</a:t>
            </a:r>
            <a:endParaRPr lang="en-GB" b="1" dirty="0">
              <a:solidFill>
                <a:srgbClr val="FF0000"/>
              </a:solidFill>
            </a:endParaRPr>
          </a:p>
        </p:txBody>
      </p:sp>
      <p:sp>
        <p:nvSpPr>
          <p:cNvPr id="3" name="Subtitle 2"/>
          <p:cNvSpPr>
            <a:spLocks noGrp="1"/>
          </p:cNvSpPr>
          <p:nvPr>
            <p:ph type="subTitle" idx="1"/>
          </p:nvPr>
        </p:nvSpPr>
        <p:spPr>
          <a:xfrm>
            <a:off x="1406277" y="2492896"/>
            <a:ext cx="6400800" cy="1752600"/>
          </a:xfrm>
        </p:spPr>
        <p:txBody>
          <a:bodyPr/>
          <a:lstStyle/>
          <a:p>
            <a:r>
              <a:rPr lang="en-GB" dirty="0">
                <a:solidFill>
                  <a:schemeClr val="tx1"/>
                </a:solidFill>
              </a:rPr>
              <a:t>Lesson 4 – Saving &amp; loading with dictionaries &amp; text files</a:t>
            </a:r>
          </a:p>
        </p:txBody>
      </p:sp>
      <p:pic>
        <p:nvPicPr>
          <p:cNvPr id="5" name="Picture 4" descr="A close up of a sign&#10;&#10;Description automatically generated">
            <a:extLst>
              <a:ext uri="{FF2B5EF4-FFF2-40B4-BE49-F238E27FC236}">
                <a16:creationId xmlns:a16="http://schemas.microsoft.com/office/drawing/2014/main" id="{4F3F5025-7868-4D79-B31C-252417A226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195" y="478853"/>
            <a:ext cx="4102964" cy="1024217"/>
          </a:xfrm>
          <a:prstGeom prst="rect">
            <a:avLst/>
          </a:prstGeom>
        </p:spPr>
      </p:pic>
      <p:pic>
        <p:nvPicPr>
          <p:cNvPr id="7" name="Picture 6" descr="Screen Clipping">
            <a:extLst>
              <a:ext uri="{FF2B5EF4-FFF2-40B4-BE49-F238E27FC236}">
                <a16:creationId xmlns:a16="http://schemas.microsoft.com/office/drawing/2014/main" id="{6FFD2011-43B0-47F0-ACED-54E0FECC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0472" y="4657300"/>
            <a:ext cx="1251648" cy="1355334"/>
          </a:xfrm>
          <a:prstGeom prst="rect">
            <a:avLst/>
          </a:prstGeom>
        </p:spPr>
      </p:pic>
      <p:pic>
        <p:nvPicPr>
          <p:cNvPr id="9" name="Picture 8">
            <a:extLst>
              <a:ext uri="{FF2B5EF4-FFF2-40B4-BE49-F238E27FC236}">
                <a16:creationId xmlns:a16="http://schemas.microsoft.com/office/drawing/2014/main" id="{EF1B6709-9849-45B5-8702-57D8A6C93AEA}"/>
              </a:ext>
            </a:extLst>
          </p:cNvPr>
          <p:cNvPicPr/>
          <p:nvPr/>
        </p:nvPicPr>
        <p:blipFill rotWithShape="1">
          <a:blip r:embed="rId4">
            <a:extLst>
              <a:ext uri="{28A0092B-C50C-407E-A947-70E740481C1C}">
                <a14:useLocalDpi xmlns:a14="http://schemas.microsoft.com/office/drawing/2010/main" val="0"/>
              </a:ext>
            </a:extLst>
          </a:blip>
          <a:srcRect b="51301"/>
          <a:stretch/>
        </p:blipFill>
        <p:spPr bwMode="auto">
          <a:xfrm>
            <a:off x="1339627" y="4661701"/>
            <a:ext cx="3060845" cy="1339284"/>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389416C0-7896-49C4-9519-46C9DDFA77F0}"/>
              </a:ext>
            </a:extLst>
          </p:cNvPr>
          <p:cNvPicPr/>
          <p:nvPr/>
        </p:nvPicPr>
        <p:blipFill>
          <a:blip r:embed="rId5">
            <a:extLst>
              <a:ext uri="{28A0092B-C50C-407E-A947-70E740481C1C}">
                <a14:useLocalDpi xmlns:a14="http://schemas.microsoft.com/office/drawing/2010/main" val="0"/>
              </a:ext>
            </a:extLst>
          </a:blip>
          <a:stretch>
            <a:fillRect/>
          </a:stretch>
        </p:blipFill>
        <p:spPr>
          <a:xfrm>
            <a:off x="1353237" y="3693004"/>
            <a:ext cx="4298883" cy="931516"/>
          </a:xfrm>
          <a:prstGeom prst="rect">
            <a:avLst/>
          </a:prstGeom>
          <a:ln>
            <a:solidFill>
              <a:schemeClr val="accent1"/>
            </a:solidFill>
          </a:ln>
        </p:spPr>
      </p:pic>
      <p:pic>
        <p:nvPicPr>
          <p:cNvPr id="11" name="Picture 10">
            <a:extLst>
              <a:ext uri="{FF2B5EF4-FFF2-40B4-BE49-F238E27FC236}">
                <a16:creationId xmlns:a16="http://schemas.microsoft.com/office/drawing/2014/main" id="{458A351C-DD21-4984-BDF8-FA0218F3B1BF}"/>
              </a:ext>
            </a:extLst>
          </p:cNvPr>
          <p:cNvPicPr/>
          <p:nvPr/>
        </p:nvPicPr>
        <p:blipFill>
          <a:blip r:embed="rId6">
            <a:extLst>
              <a:ext uri="{28A0092B-C50C-407E-A947-70E740481C1C}">
                <a14:useLocalDpi xmlns:a14="http://schemas.microsoft.com/office/drawing/2010/main" val="0"/>
              </a:ext>
            </a:extLst>
          </a:blip>
          <a:stretch>
            <a:fillRect/>
          </a:stretch>
        </p:blipFill>
        <p:spPr>
          <a:xfrm>
            <a:off x="5652120" y="3688416"/>
            <a:ext cx="2304256" cy="2332872"/>
          </a:xfrm>
          <a:prstGeom prst="rect">
            <a:avLst/>
          </a:prstGeom>
        </p:spPr>
      </p:pic>
    </p:spTree>
    <p:extLst>
      <p:ext uri="{BB962C8B-B14F-4D97-AF65-F5344CB8AC3E}">
        <p14:creationId xmlns:p14="http://schemas.microsoft.com/office/powerpoint/2010/main" val="85911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340768"/>
            <a:ext cx="8496944" cy="5109091"/>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b="1" dirty="0"/>
              <a:t>Method 1 - Saving a dictionary</a:t>
            </a:r>
            <a:endParaRPr lang="en-GB" dirty="0"/>
          </a:p>
          <a:p>
            <a:pPr marL="0" indent="0">
              <a:buNone/>
            </a:pPr>
            <a:endParaRPr lang="en-GB" sz="2400" dirty="0"/>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saving &amp; loading</a:t>
            </a:r>
          </a:p>
        </p:txBody>
      </p:sp>
      <p:sp>
        <p:nvSpPr>
          <p:cNvPr id="6" name="TextBox 5">
            <a:extLst>
              <a:ext uri="{FF2B5EF4-FFF2-40B4-BE49-F238E27FC236}">
                <a16:creationId xmlns:a16="http://schemas.microsoft.com/office/drawing/2014/main" id="{035A56F3-2F2A-4E80-BFF5-05B1078B6E97}"/>
              </a:ext>
            </a:extLst>
          </p:cNvPr>
          <p:cNvSpPr txBox="1"/>
          <p:nvPr/>
        </p:nvSpPr>
        <p:spPr>
          <a:xfrm>
            <a:off x="467544" y="1988840"/>
            <a:ext cx="3600400" cy="1200329"/>
          </a:xfrm>
          <a:prstGeom prst="rect">
            <a:avLst/>
          </a:prstGeom>
          <a:noFill/>
        </p:spPr>
        <p:txBody>
          <a:bodyPr wrap="square" rtlCol="0">
            <a:spAutoFit/>
          </a:bodyPr>
          <a:lstStyle/>
          <a:p>
            <a:r>
              <a:rPr lang="en-GB" dirty="0"/>
              <a:t>The hobby code is a bit long winded, because we need to fill the hobby in as blank if they haven’t ticked the box. </a:t>
            </a:r>
          </a:p>
        </p:txBody>
      </p:sp>
      <p:pic>
        <p:nvPicPr>
          <p:cNvPr id="4" name="Picture 3">
            <a:extLst>
              <a:ext uri="{FF2B5EF4-FFF2-40B4-BE49-F238E27FC236}">
                <a16:creationId xmlns:a16="http://schemas.microsoft.com/office/drawing/2014/main" id="{1A61E9E6-1379-4D58-A31A-207218855EE1}"/>
              </a:ext>
            </a:extLst>
          </p:cNvPr>
          <p:cNvPicPr>
            <a:picLocks noChangeAspect="1"/>
          </p:cNvPicPr>
          <p:nvPr/>
        </p:nvPicPr>
        <p:blipFill>
          <a:blip r:embed="rId2"/>
          <a:stretch>
            <a:fillRect/>
          </a:stretch>
        </p:blipFill>
        <p:spPr>
          <a:xfrm>
            <a:off x="4184763" y="2129184"/>
            <a:ext cx="4636309" cy="4320675"/>
          </a:xfrm>
          <a:prstGeom prst="rect">
            <a:avLst/>
          </a:prstGeom>
        </p:spPr>
      </p:pic>
    </p:spTree>
    <p:extLst>
      <p:ext uri="{BB962C8B-B14F-4D97-AF65-F5344CB8AC3E}">
        <p14:creationId xmlns:p14="http://schemas.microsoft.com/office/powerpoint/2010/main" val="1839667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2"/>
            <a:ext cx="8496944" cy="5253107"/>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b="1" dirty="0"/>
              <a:t>Method 1 - Saving a dictionary</a:t>
            </a:r>
            <a:endParaRPr lang="en-GB" dirty="0"/>
          </a:p>
          <a:p>
            <a:pPr marL="0" indent="0">
              <a:buNone/>
            </a:pPr>
            <a:endParaRPr lang="en-GB" sz="2400" dirty="0"/>
          </a:p>
          <a:p>
            <a:pPr marL="0" indent="0">
              <a:buNone/>
            </a:pPr>
            <a:r>
              <a:rPr lang="en-GB" sz="2400" dirty="0"/>
              <a:t>Now that we’ve filled the new dictionary in we need to think about how to save it to a file. </a:t>
            </a:r>
          </a:p>
          <a:p>
            <a:pPr marL="0" indent="0">
              <a:buNone/>
            </a:pPr>
            <a:endParaRPr lang="en-GB" sz="2400" dirty="0"/>
          </a:p>
          <a:p>
            <a:pPr marL="0" indent="0">
              <a:buNone/>
            </a:pPr>
            <a:r>
              <a:rPr lang="en-GB" sz="2400" dirty="0"/>
              <a:t>Before we do that we need to make a new empty list to store the entries in. Add this in above the </a:t>
            </a:r>
            <a:r>
              <a:rPr lang="en-GB" sz="2400" dirty="0" err="1"/>
              <a:t>saveClick</a:t>
            </a:r>
            <a:r>
              <a:rPr lang="en-GB" sz="2400" dirty="0"/>
              <a:t> function. </a:t>
            </a:r>
            <a:endParaRPr lang="en-GB" sz="2600" dirty="0"/>
          </a:p>
          <a:p>
            <a:pPr marL="0" indent="0">
              <a:buNone/>
            </a:pPr>
            <a:endParaRPr lang="en-GB" sz="2400" dirty="0"/>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saving &amp; loading</a:t>
            </a:r>
          </a:p>
        </p:txBody>
      </p:sp>
      <p:pic>
        <p:nvPicPr>
          <p:cNvPr id="4" name="Picture 3">
            <a:extLst>
              <a:ext uri="{FF2B5EF4-FFF2-40B4-BE49-F238E27FC236}">
                <a16:creationId xmlns:a16="http://schemas.microsoft.com/office/drawing/2014/main" id="{BBA6016B-E8CA-4512-A920-705168E9E0B3}"/>
              </a:ext>
            </a:extLst>
          </p:cNvPr>
          <p:cNvPicPr>
            <a:picLocks noChangeAspect="1"/>
          </p:cNvPicPr>
          <p:nvPr/>
        </p:nvPicPr>
        <p:blipFill>
          <a:blip r:embed="rId2"/>
          <a:stretch>
            <a:fillRect/>
          </a:stretch>
        </p:blipFill>
        <p:spPr>
          <a:xfrm>
            <a:off x="2555776" y="4509120"/>
            <a:ext cx="4386052" cy="1434604"/>
          </a:xfrm>
          <a:prstGeom prst="rect">
            <a:avLst/>
          </a:prstGeom>
        </p:spPr>
      </p:pic>
    </p:spTree>
    <p:extLst>
      <p:ext uri="{BB962C8B-B14F-4D97-AF65-F5344CB8AC3E}">
        <p14:creationId xmlns:p14="http://schemas.microsoft.com/office/powerpoint/2010/main" val="874642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2"/>
            <a:ext cx="8496944" cy="5253107"/>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b="1" dirty="0"/>
              <a:t>Method 1 - Saving a dictionary</a:t>
            </a:r>
            <a:endParaRPr lang="en-GB" dirty="0"/>
          </a:p>
          <a:p>
            <a:pPr marL="0" indent="0">
              <a:buNone/>
            </a:pPr>
            <a:endParaRPr lang="en-GB" sz="2400" dirty="0"/>
          </a:p>
          <a:p>
            <a:pPr marL="0" indent="0">
              <a:buNone/>
            </a:pPr>
            <a:r>
              <a:rPr lang="en-GB" sz="2400" dirty="0"/>
              <a:t>Now go back down to the end of the </a:t>
            </a:r>
            <a:r>
              <a:rPr lang="en-GB" sz="2400" dirty="0" err="1"/>
              <a:t>saveClick</a:t>
            </a:r>
            <a:r>
              <a:rPr lang="en-GB" sz="2400" dirty="0"/>
              <a:t> function and add in the following code. </a:t>
            </a:r>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saving &amp; loading</a:t>
            </a:r>
          </a:p>
        </p:txBody>
      </p:sp>
      <p:pic>
        <p:nvPicPr>
          <p:cNvPr id="2" name="Picture 1">
            <a:extLst>
              <a:ext uri="{FF2B5EF4-FFF2-40B4-BE49-F238E27FC236}">
                <a16:creationId xmlns:a16="http://schemas.microsoft.com/office/drawing/2014/main" id="{0AA0B467-8970-4464-A3B4-10960FDBE32E}"/>
              </a:ext>
            </a:extLst>
          </p:cNvPr>
          <p:cNvPicPr>
            <a:picLocks noChangeAspect="1"/>
          </p:cNvPicPr>
          <p:nvPr/>
        </p:nvPicPr>
        <p:blipFill>
          <a:blip r:embed="rId2"/>
          <a:stretch>
            <a:fillRect/>
          </a:stretch>
        </p:blipFill>
        <p:spPr>
          <a:xfrm>
            <a:off x="539552" y="3573016"/>
            <a:ext cx="5256584" cy="1803207"/>
          </a:xfrm>
          <a:prstGeom prst="rect">
            <a:avLst/>
          </a:prstGeom>
        </p:spPr>
      </p:pic>
      <p:sp>
        <p:nvSpPr>
          <p:cNvPr id="5" name="TextBox 4">
            <a:extLst>
              <a:ext uri="{FF2B5EF4-FFF2-40B4-BE49-F238E27FC236}">
                <a16:creationId xmlns:a16="http://schemas.microsoft.com/office/drawing/2014/main" id="{B83E560A-22B4-4C43-8851-D247366DFB52}"/>
              </a:ext>
            </a:extLst>
          </p:cNvPr>
          <p:cNvSpPr txBox="1"/>
          <p:nvPr/>
        </p:nvSpPr>
        <p:spPr>
          <a:xfrm>
            <a:off x="5796136" y="2896652"/>
            <a:ext cx="2064348"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400" dirty="0"/>
              <a:t>Adds the new dictionary to the end of the list </a:t>
            </a:r>
          </a:p>
        </p:txBody>
      </p:sp>
      <p:sp>
        <p:nvSpPr>
          <p:cNvPr id="7" name="TextBox 6">
            <a:extLst>
              <a:ext uri="{FF2B5EF4-FFF2-40B4-BE49-F238E27FC236}">
                <a16:creationId xmlns:a16="http://schemas.microsoft.com/office/drawing/2014/main" id="{C00511F3-26EA-434C-B999-F29BA1CEC4C3}"/>
              </a:ext>
            </a:extLst>
          </p:cNvPr>
          <p:cNvSpPr txBox="1"/>
          <p:nvPr/>
        </p:nvSpPr>
        <p:spPr>
          <a:xfrm>
            <a:off x="5642862" y="3549961"/>
            <a:ext cx="2847152"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400" dirty="0"/>
              <a:t>Opens the text file in write mode which overwrites any existing contents (this is intentional!)</a:t>
            </a:r>
          </a:p>
        </p:txBody>
      </p:sp>
      <p:sp>
        <p:nvSpPr>
          <p:cNvPr id="8" name="TextBox 7">
            <a:extLst>
              <a:ext uri="{FF2B5EF4-FFF2-40B4-BE49-F238E27FC236}">
                <a16:creationId xmlns:a16="http://schemas.microsoft.com/office/drawing/2014/main" id="{4A3D4F45-8FE1-4097-829B-008473AF8A2C}"/>
              </a:ext>
            </a:extLst>
          </p:cNvPr>
          <p:cNvSpPr txBox="1"/>
          <p:nvPr/>
        </p:nvSpPr>
        <p:spPr>
          <a:xfrm>
            <a:off x="4920098" y="4482344"/>
            <a:ext cx="3816424"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400" dirty="0"/>
              <a:t>Writes the list to the file, converting it to a string first (only strings can be written to text files)</a:t>
            </a:r>
          </a:p>
        </p:txBody>
      </p:sp>
      <p:sp>
        <p:nvSpPr>
          <p:cNvPr id="10" name="TextBox 9">
            <a:extLst>
              <a:ext uri="{FF2B5EF4-FFF2-40B4-BE49-F238E27FC236}">
                <a16:creationId xmlns:a16="http://schemas.microsoft.com/office/drawing/2014/main" id="{874DBA93-1337-4007-8140-AA3CD1E3016E}"/>
              </a:ext>
            </a:extLst>
          </p:cNvPr>
          <p:cNvSpPr txBox="1"/>
          <p:nvPr/>
        </p:nvSpPr>
        <p:spPr>
          <a:xfrm>
            <a:off x="5157348" y="5598222"/>
            <a:ext cx="3231076"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400" dirty="0"/>
              <a:t>Display text to the user to confirm save success</a:t>
            </a:r>
          </a:p>
        </p:txBody>
      </p:sp>
      <p:cxnSp>
        <p:nvCxnSpPr>
          <p:cNvPr id="11" name="Straight Arrow Connector 10">
            <a:extLst>
              <a:ext uri="{FF2B5EF4-FFF2-40B4-BE49-F238E27FC236}">
                <a16:creationId xmlns:a16="http://schemas.microsoft.com/office/drawing/2014/main" id="{2FA143A6-13D8-4B5C-96A9-045E21A79877}"/>
              </a:ext>
            </a:extLst>
          </p:cNvPr>
          <p:cNvCxnSpPr/>
          <p:nvPr/>
        </p:nvCxnSpPr>
        <p:spPr>
          <a:xfrm flipH="1">
            <a:off x="3501139" y="3126560"/>
            <a:ext cx="2160240" cy="846802"/>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F8A70A13-FDFB-4EA1-AAD2-0551C37E45E2}"/>
              </a:ext>
            </a:extLst>
          </p:cNvPr>
          <p:cNvCxnSpPr>
            <a:cxnSpLocks/>
          </p:cNvCxnSpPr>
          <p:nvPr/>
        </p:nvCxnSpPr>
        <p:spPr>
          <a:xfrm flipH="1">
            <a:off x="5076056" y="3823305"/>
            <a:ext cx="532453" cy="224111"/>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a:extLst>
              <a:ext uri="{FF2B5EF4-FFF2-40B4-BE49-F238E27FC236}">
                <a16:creationId xmlns:a16="http://schemas.microsoft.com/office/drawing/2014/main" id="{F67A31F5-7C64-464B-B0B7-D9E77E27211C}"/>
              </a:ext>
            </a:extLst>
          </p:cNvPr>
          <p:cNvCxnSpPr>
            <a:cxnSpLocks/>
          </p:cNvCxnSpPr>
          <p:nvPr/>
        </p:nvCxnSpPr>
        <p:spPr>
          <a:xfrm flipH="1" flipV="1">
            <a:off x="3729753" y="4474619"/>
            <a:ext cx="1130279" cy="269335"/>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661FCC11-77E0-4D4C-8DDC-098354E722FC}"/>
              </a:ext>
            </a:extLst>
          </p:cNvPr>
          <p:cNvCxnSpPr>
            <a:cxnSpLocks/>
          </p:cNvCxnSpPr>
          <p:nvPr/>
        </p:nvCxnSpPr>
        <p:spPr>
          <a:xfrm flipH="1" flipV="1">
            <a:off x="3851920" y="5426885"/>
            <a:ext cx="1265013" cy="393226"/>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0068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2"/>
            <a:ext cx="8496944" cy="5253107"/>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b="1" dirty="0"/>
              <a:t>Method 1 - Saving a dictionary</a:t>
            </a:r>
            <a:endParaRPr lang="en-GB" dirty="0"/>
          </a:p>
          <a:p>
            <a:pPr marL="0" indent="0">
              <a:buNone/>
            </a:pPr>
            <a:endParaRPr lang="en-GB" sz="2400" dirty="0"/>
          </a:p>
          <a:p>
            <a:pPr marL="0" indent="0">
              <a:buNone/>
            </a:pPr>
            <a:r>
              <a:rPr lang="en-GB" sz="2400" dirty="0"/>
              <a:t>Try running the code now. Fill in details and save for at least 2 people. Then, open the folder where you’ve saved the Python file, and you should find a text file called “ Saved entries”. Open this and check that it looks something like this: </a:t>
            </a:r>
          </a:p>
          <a:p>
            <a:pPr marL="0" indent="0">
              <a:buNone/>
            </a:pPr>
            <a:endParaRPr lang="en-GB" sz="2400" dirty="0"/>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saving &amp; loading</a:t>
            </a:r>
          </a:p>
        </p:txBody>
      </p:sp>
      <p:pic>
        <p:nvPicPr>
          <p:cNvPr id="13" name="Picture 12">
            <a:extLst>
              <a:ext uri="{FF2B5EF4-FFF2-40B4-BE49-F238E27FC236}">
                <a16:creationId xmlns:a16="http://schemas.microsoft.com/office/drawing/2014/main" id="{E3F5507F-A986-4D33-A07B-21D96CA14938}"/>
              </a:ext>
            </a:extLst>
          </p:cNvPr>
          <p:cNvPicPr>
            <a:picLocks noChangeAspect="1"/>
          </p:cNvPicPr>
          <p:nvPr/>
        </p:nvPicPr>
        <p:blipFill>
          <a:blip r:embed="rId2"/>
          <a:stretch>
            <a:fillRect/>
          </a:stretch>
        </p:blipFill>
        <p:spPr>
          <a:xfrm>
            <a:off x="755576" y="4077072"/>
            <a:ext cx="1800200" cy="374199"/>
          </a:xfrm>
          <a:prstGeom prst="rect">
            <a:avLst/>
          </a:prstGeom>
        </p:spPr>
      </p:pic>
      <p:pic>
        <p:nvPicPr>
          <p:cNvPr id="14" name="Picture 13">
            <a:extLst>
              <a:ext uri="{FF2B5EF4-FFF2-40B4-BE49-F238E27FC236}">
                <a16:creationId xmlns:a16="http://schemas.microsoft.com/office/drawing/2014/main" id="{335319FB-F435-4960-8286-23972CC56403}"/>
              </a:ext>
            </a:extLst>
          </p:cNvPr>
          <p:cNvPicPr>
            <a:picLocks noChangeAspect="1"/>
          </p:cNvPicPr>
          <p:nvPr/>
        </p:nvPicPr>
        <p:blipFill>
          <a:blip r:embed="rId3"/>
          <a:stretch>
            <a:fillRect/>
          </a:stretch>
        </p:blipFill>
        <p:spPr>
          <a:xfrm>
            <a:off x="2994900" y="4005064"/>
            <a:ext cx="5059938" cy="1477903"/>
          </a:xfrm>
          <a:prstGeom prst="rect">
            <a:avLst/>
          </a:prstGeom>
        </p:spPr>
      </p:pic>
    </p:spTree>
    <p:extLst>
      <p:ext uri="{BB962C8B-B14F-4D97-AF65-F5344CB8AC3E}">
        <p14:creationId xmlns:p14="http://schemas.microsoft.com/office/powerpoint/2010/main" val="4245881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340768"/>
            <a:ext cx="8496944" cy="5109091"/>
          </a:xfrm>
          <a:ln>
            <a:noFill/>
          </a:ln>
        </p:spPr>
        <p:style>
          <a:lnRef idx="2">
            <a:schemeClr val="accent3"/>
          </a:lnRef>
          <a:fillRef idx="1">
            <a:schemeClr val="lt1"/>
          </a:fillRef>
          <a:effectRef idx="0">
            <a:schemeClr val="accent3"/>
          </a:effectRef>
          <a:fontRef idx="minor">
            <a:schemeClr val="dk1"/>
          </a:fontRef>
        </p:style>
        <p:txBody>
          <a:bodyPr>
            <a:normAutofit fontScale="92500" lnSpcReduction="20000"/>
          </a:bodyPr>
          <a:lstStyle/>
          <a:p>
            <a:pPr marL="0" indent="0">
              <a:buNone/>
            </a:pPr>
            <a:r>
              <a:rPr lang="en-GB" b="1" dirty="0"/>
              <a:t>Method 1 - Loading a dictionary </a:t>
            </a:r>
            <a:endParaRPr lang="en-GB" dirty="0"/>
          </a:p>
          <a:p>
            <a:pPr marL="0" indent="0">
              <a:buNone/>
            </a:pPr>
            <a:endParaRPr lang="en-GB" sz="2600" dirty="0"/>
          </a:p>
          <a:p>
            <a:pPr marL="0" indent="0">
              <a:buNone/>
            </a:pPr>
            <a:r>
              <a:rPr lang="en-GB" sz="2600" dirty="0"/>
              <a:t>Saving the entries is good, but if we run the program again it will just forget everything we saved last time, so we need to add some code to our program to load the previously entered data. </a:t>
            </a:r>
          </a:p>
          <a:p>
            <a:pPr marL="0" indent="0">
              <a:buNone/>
            </a:pPr>
            <a:endParaRPr lang="en-GB" sz="2600" dirty="0"/>
          </a:p>
          <a:p>
            <a:pPr marL="0" indent="0">
              <a:buNone/>
            </a:pPr>
            <a:r>
              <a:rPr lang="en-GB" sz="2600" dirty="0"/>
              <a:t>We’re going to use the try-except validation technique you used back in lesson 2 (for checking dictionary items) to see whether the file exists or not. </a:t>
            </a:r>
          </a:p>
          <a:p>
            <a:pPr marL="0" indent="0">
              <a:buNone/>
            </a:pPr>
            <a:endParaRPr lang="en-GB" sz="2600" dirty="0"/>
          </a:p>
          <a:p>
            <a:pPr marL="0" indent="0">
              <a:buNone/>
            </a:pPr>
            <a:r>
              <a:rPr lang="en-GB" sz="2600" dirty="0"/>
              <a:t>Try-except is used to prevent the program from crashing. In this case, we’ll be trying to open a file in read mode. If this doesn’t exist it would cause an error, but instead of crashing we can tell it what to do instead using except. </a:t>
            </a:r>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saving &amp; loading</a:t>
            </a:r>
          </a:p>
        </p:txBody>
      </p:sp>
    </p:spTree>
    <p:extLst>
      <p:ext uri="{BB962C8B-B14F-4D97-AF65-F5344CB8AC3E}">
        <p14:creationId xmlns:p14="http://schemas.microsoft.com/office/powerpoint/2010/main" val="3257824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340768"/>
            <a:ext cx="8496944" cy="5109091"/>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b="1" dirty="0"/>
              <a:t>Method 1 - Loading a dictionary </a:t>
            </a:r>
            <a:endParaRPr lang="en-GB" dirty="0"/>
          </a:p>
          <a:p>
            <a:pPr marL="0" indent="0">
              <a:buNone/>
            </a:pPr>
            <a:endParaRPr lang="en-GB" sz="2600" dirty="0"/>
          </a:p>
          <a:p>
            <a:pPr marL="0" indent="0">
              <a:buNone/>
            </a:pPr>
            <a:r>
              <a:rPr lang="en-GB" sz="2600" dirty="0"/>
              <a:t>At the bottom of your code (but before the </a:t>
            </a:r>
            <a:r>
              <a:rPr lang="en-GB" sz="2600" dirty="0" err="1"/>
              <a:t>window.mainloop</a:t>
            </a:r>
            <a:r>
              <a:rPr lang="en-GB" sz="2600" dirty="0"/>
              <a:t> line) add in the following code:</a:t>
            </a:r>
          </a:p>
        </p:txBody>
      </p:sp>
      <p:pic>
        <p:nvPicPr>
          <p:cNvPr id="14" name="Picture 13">
            <a:extLst>
              <a:ext uri="{FF2B5EF4-FFF2-40B4-BE49-F238E27FC236}">
                <a16:creationId xmlns:a16="http://schemas.microsoft.com/office/drawing/2014/main" id="{4E468CDA-FE33-4A0F-BC13-2CBBEB7A1E27}"/>
              </a:ext>
            </a:extLst>
          </p:cNvPr>
          <p:cNvPicPr>
            <a:picLocks noChangeAspect="1"/>
          </p:cNvPicPr>
          <p:nvPr/>
        </p:nvPicPr>
        <p:blipFill>
          <a:blip r:embed="rId2"/>
          <a:stretch>
            <a:fillRect/>
          </a:stretch>
        </p:blipFill>
        <p:spPr>
          <a:xfrm>
            <a:off x="327036" y="3895313"/>
            <a:ext cx="7049767" cy="1054154"/>
          </a:xfrm>
          <a:prstGeom prst="rect">
            <a:avLst/>
          </a:prstGeom>
        </p:spPr>
      </p:pic>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saving &amp; loading</a:t>
            </a:r>
          </a:p>
        </p:txBody>
      </p:sp>
      <p:sp>
        <p:nvSpPr>
          <p:cNvPr id="5" name="TextBox 4">
            <a:extLst>
              <a:ext uri="{FF2B5EF4-FFF2-40B4-BE49-F238E27FC236}">
                <a16:creationId xmlns:a16="http://schemas.microsoft.com/office/drawing/2014/main" id="{63AFA519-4805-4A42-B3EF-0C69F48A5400}"/>
              </a:ext>
            </a:extLst>
          </p:cNvPr>
          <p:cNvSpPr txBox="1"/>
          <p:nvPr/>
        </p:nvSpPr>
        <p:spPr>
          <a:xfrm>
            <a:off x="5724128" y="3023954"/>
            <a:ext cx="3168352"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400" dirty="0"/>
              <a:t>Attempt to open the file in read mode. If the file doesn’t exist it will give an error, but it won’t crash our program because it’s inside a try-except </a:t>
            </a:r>
          </a:p>
        </p:txBody>
      </p:sp>
      <p:cxnSp>
        <p:nvCxnSpPr>
          <p:cNvPr id="6" name="Straight Arrow Connector 5">
            <a:extLst>
              <a:ext uri="{FF2B5EF4-FFF2-40B4-BE49-F238E27FC236}">
                <a16:creationId xmlns:a16="http://schemas.microsoft.com/office/drawing/2014/main" id="{7C300581-E310-45F3-AA56-254F1A01C262}"/>
              </a:ext>
            </a:extLst>
          </p:cNvPr>
          <p:cNvCxnSpPr>
            <a:cxnSpLocks/>
          </p:cNvCxnSpPr>
          <p:nvPr/>
        </p:nvCxnSpPr>
        <p:spPr>
          <a:xfrm flipH="1">
            <a:off x="4427984" y="3501008"/>
            <a:ext cx="1224136" cy="576064"/>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276C959E-C757-4D75-A9BB-CF6255FA586C}"/>
              </a:ext>
            </a:extLst>
          </p:cNvPr>
          <p:cNvSpPr txBox="1"/>
          <p:nvPr/>
        </p:nvSpPr>
        <p:spPr>
          <a:xfrm>
            <a:off x="755576" y="5497466"/>
            <a:ext cx="6840760"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400" dirty="0"/>
              <a:t>Because our file contains a list of dictionaries, we can’t just read it in as a string. Wrapping it in “eval” means that Python will recognise it as a list full of dictionaries, so we overwrite the blank list we made at the top with the list read in from the file. </a:t>
            </a:r>
          </a:p>
        </p:txBody>
      </p:sp>
      <p:sp>
        <p:nvSpPr>
          <p:cNvPr id="13" name="Freeform: Shape 12">
            <a:extLst>
              <a:ext uri="{FF2B5EF4-FFF2-40B4-BE49-F238E27FC236}">
                <a16:creationId xmlns:a16="http://schemas.microsoft.com/office/drawing/2014/main" id="{9E26081D-3B66-42F1-A0AB-98474BE11CCE}"/>
              </a:ext>
            </a:extLst>
          </p:cNvPr>
          <p:cNvSpPr/>
          <p:nvPr/>
        </p:nvSpPr>
        <p:spPr>
          <a:xfrm>
            <a:off x="3923928" y="4275221"/>
            <a:ext cx="4390544" cy="1187511"/>
          </a:xfrm>
          <a:custGeom>
            <a:avLst/>
            <a:gdLst>
              <a:gd name="connsiteX0" fmla="*/ 822121 w 4391917"/>
              <a:gd name="connsiteY0" fmla="*/ 1339517 h 1339517"/>
              <a:gd name="connsiteX1" fmla="*/ 4278385 w 4391917"/>
              <a:gd name="connsiteY1" fmla="*/ 676787 h 1339517"/>
              <a:gd name="connsiteX2" fmla="*/ 3229761 w 4391917"/>
              <a:gd name="connsiteY2" fmla="*/ 39223 h 1339517"/>
              <a:gd name="connsiteX3" fmla="*/ 0 w 4391917"/>
              <a:gd name="connsiteY3" fmla="*/ 123113 h 1339517"/>
            </a:gdLst>
            <a:ahLst/>
            <a:cxnLst>
              <a:cxn ang="0">
                <a:pos x="connsiteX0" y="connsiteY0"/>
              </a:cxn>
              <a:cxn ang="0">
                <a:pos x="connsiteX1" y="connsiteY1"/>
              </a:cxn>
              <a:cxn ang="0">
                <a:pos x="connsiteX2" y="connsiteY2"/>
              </a:cxn>
              <a:cxn ang="0">
                <a:pos x="connsiteX3" y="connsiteY3"/>
              </a:cxn>
            </a:cxnLst>
            <a:rect l="l" t="t" r="r" b="b"/>
            <a:pathLst>
              <a:path w="4391917" h="1339517">
                <a:moveTo>
                  <a:pt x="822121" y="1339517"/>
                </a:moveTo>
                <a:cubicBezTo>
                  <a:pt x="2349616" y="1116510"/>
                  <a:pt x="3877112" y="893503"/>
                  <a:pt x="4278385" y="676787"/>
                </a:cubicBezTo>
                <a:cubicBezTo>
                  <a:pt x="4679658" y="460071"/>
                  <a:pt x="3942825" y="131502"/>
                  <a:pt x="3229761" y="39223"/>
                </a:cubicBezTo>
                <a:cubicBezTo>
                  <a:pt x="2516697" y="-53056"/>
                  <a:pt x="1258348" y="35028"/>
                  <a:pt x="0" y="123113"/>
                </a:cubicBezTo>
              </a:path>
            </a:pathLst>
          </a:custGeom>
          <a:ln w="38100" cap="flat" cmpd="sng" algn="ctr">
            <a:solidFill>
              <a:srgbClr val="FF0000"/>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577390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340768"/>
            <a:ext cx="8496944" cy="5109091"/>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b="1" dirty="0"/>
              <a:t>Method 1 - Loading a dictionary </a:t>
            </a:r>
            <a:endParaRPr lang="en-GB" dirty="0"/>
          </a:p>
          <a:p>
            <a:pPr marL="0" indent="0">
              <a:buNone/>
            </a:pPr>
            <a:endParaRPr lang="en-GB" sz="2600" dirty="0"/>
          </a:p>
          <a:p>
            <a:pPr marL="0" indent="0">
              <a:buNone/>
            </a:pPr>
            <a:r>
              <a:rPr lang="en-GB" sz="2600" dirty="0"/>
              <a:t>Finally, add in the except code after the try code</a:t>
            </a:r>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saving &amp; loading</a:t>
            </a:r>
          </a:p>
        </p:txBody>
      </p:sp>
      <p:pic>
        <p:nvPicPr>
          <p:cNvPr id="4" name="Picture 3">
            <a:extLst>
              <a:ext uri="{FF2B5EF4-FFF2-40B4-BE49-F238E27FC236}">
                <a16:creationId xmlns:a16="http://schemas.microsoft.com/office/drawing/2014/main" id="{2008A95D-975B-4A09-A667-9BECD4477093}"/>
              </a:ext>
            </a:extLst>
          </p:cNvPr>
          <p:cNvPicPr>
            <a:picLocks noChangeAspect="1"/>
          </p:cNvPicPr>
          <p:nvPr/>
        </p:nvPicPr>
        <p:blipFill>
          <a:blip r:embed="rId2"/>
          <a:stretch>
            <a:fillRect/>
          </a:stretch>
        </p:blipFill>
        <p:spPr>
          <a:xfrm>
            <a:off x="827583" y="3212976"/>
            <a:ext cx="7469195" cy="1008112"/>
          </a:xfrm>
          <a:prstGeom prst="rect">
            <a:avLst/>
          </a:prstGeom>
        </p:spPr>
      </p:pic>
    </p:spTree>
    <p:extLst>
      <p:ext uri="{BB962C8B-B14F-4D97-AF65-F5344CB8AC3E}">
        <p14:creationId xmlns:p14="http://schemas.microsoft.com/office/powerpoint/2010/main" val="12315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340768"/>
            <a:ext cx="8424936" cy="5109091"/>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b="1" dirty="0"/>
              <a:t>Method 1 - Loading a dictionary </a:t>
            </a:r>
            <a:endParaRPr lang="en-GB" dirty="0"/>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saving &amp; loading</a:t>
            </a:r>
          </a:p>
        </p:txBody>
      </p:sp>
      <p:sp>
        <p:nvSpPr>
          <p:cNvPr id="2" name="TextBox 1">
            <a:extLst>
              <a:ext uri="{FF2B5EF4-FFF2-40B4-BE49-F238E27FC236}">
                <a16:creationId xmlns:a16="http://schemas.microsoft.com/office/drawing/2014/main" id="{9A0E811E-CC8C-4EAF-9E57-AFC56CC919F4}"/>
              </a:ext>
            </a:extLst>
          </p:cNvPr>
          <p:cNvSpPr txBox="1"/>
          <p:nvPr/>
        </p:nvSpPr>
        <p:spPr>
          <a:xfrm>
            <a:off x="611560" y="1988840"/>
            <a:ext cx="4176464" cy="4062651"/>
          </a:xfrm>
          <a:prstGeom prst="rect">
            <a:avLst/>
          </a:prstGeom>
          <a:noFill/>
        </p:spPr>
        <p:txBody>
          <a:bodyPr wrap="square" rtlCol="0">
            <a:spAutoFit/>
          </a:bodyPr>
          <a:lstStyle/>
          <a:p>
            <a:endParaRPr lang="en-GB" sz="2400" dirty="0"/>
          </a:p>
          <a:p>
            <a:r>
              <a:rPr lang="en-GB" dirty="0"/>
              <a:t>Try running this code now. If you still have the “Saved entries.txt” file in your folder then it should say “Previous entries loaded from file” in the display box. If it doesn’t, check you’ve saved the file and check that you’ve named the file correctly in the code. </a:t>
            </a:r>
          </a:p>
          <a:p>
            <a:endParaRPr lang="en-GB" dirty="0"/>
          </a:p>
          <a:p>
            <a:r>
              <a:rPr lang="en-GB" dirty="0"/>
              <a:t>Then add some more entries and click save. Check that your text file now contains the previous entries AND the new ones. </a:t>
            </a:r>
          </a:p>
          <a:p>
            <a:endParaRPr lang="en-GB" dirty="0"/>
          </a:p>
        </p:txBody>
      </p:sp>
      <p:pic>
        <p:nvPicPr>
          <p:cNvPr id="5" name="Picture 4">
            <a:extLst>
              <a:ext uri="{FF2B5EF4-FFF2-40B4-BE49-F238E27FC236}">
                <a16:creationId xmlns:a16="http://schemas.microsoft.com/office/drawing/2014/main" id="{F964E78A-00FC-47B6-877C-A8A693D1CA5E}"/>
              </a:ext>
            </a:extLst>
          </p:cNvPr>
          <p:cNvPicPr>
            <a:picLocks noChangeAspect="1"/>
          </p:cNvPicPr>
          <p:nvPr/>
        </p:nvPicPr>
        <p:blipFill>
          <a:blip r:embed="rId2"/>
          <a:stretch>
            <a:fillRect/>
          </a:stretch>
        </p:blipFill>
        <p:spPr>
          <a:xfrm>
            <a:off x="5796136" y="2276872"/>
            <a:ext cx="2254366" cy="1816193"/>
          </a:xfrm>
          <a:prstGeom prst="rect">
            <a:avLst/>
          </a:prstGeom>
        </p:spPr>
      </p:pic>
      <p:pic>
        <p:nvPicPr>
          <p:cNvPr id="6" name="Picture 5">
            <a:extLst>
              <a:ext uri="{FF2B5EF4-FFF2-40B4-BE49-F238E27FC236}">
                <a16:creationId xmlns:a16="http://schemas.microsoft.com/office/drawing/2014/main" id="{031C668A-DE90-4903-BBDB-D140F659CC33}"/>
              </a:ext>
            </a:extLst>
          </p:cNvPr>
          <p:cNvPicPr>
            <a:picLocks noChangeAspect="1"/>
          </p:cNvPicPr>
          <p:nvPr/>
        </p:nvPicPr>
        <p:blipFill>
          <a:blip r:embed="rId3"/>
          <a:stretch>
            <a:fillRect/>
          </a:stretch>
        </p:blipFill>
        <p:spPr>
          <a:xfrm>
            <a:off x="4952219" y="4622668"/>
            <a:ext cx="3816546" cy="1428823"/>
          </a:xfrm>
          <a:prstGeom prst="rect">
            <a:avLst/>
          </a:prstGeom>
        </p:spPr>
      </p:pic>
    </p:spTree>
    <p:extLst>
      <p:ext uri="{BB962C8B-B14F-4D97-AF65-F5344CB8AC3E}">
        <p14:creationId xmlns:p14="http://schemas.microsoft.com/office/powerpoint/2010/main" val="2644956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2</a:t>
            </a:r>
          </a:p>
        </p:txBody>
      </p:sp>
      <p:sp>
        <p:nvSpPr>
          <p:cNvPr id="3" name="Content Placeholder 2"/>
          <p:cNvSpPr>
            <a:spLocks noGrp="1"/>
          </p:cNvSpPr>
          <p:nvPr>
            <p:ph idx="1"/>
          </p:nvPr>
        </p:nvSpPr>
        <p:spPr>
          <a:xfrm>
            <a:off x="467544" y="1268760"/>
            <a:ext cx="8136904" cy="5170586"/>
          </a:xfrm>
        </p:spPr>
        <p:txBody>
          <a:bodyPr/>
          <a:lstStyle/>
          <a:p>
            <a:pPr marL="0" indent="0">
              <a:buNone/>
            </a:pPr>
            <a:r>
              <a:rPr lang="en-GB"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82809">
            <a:off x="7803094" y="509895"/>
            <a:ext cx="534804" cy="6396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503" y="450576"/>
            <a:ext cx="736986" cy="736986"/>
          </a:xfrm>
          <a:prstGeom prst="rect">
            <a:avLst/>
          </a:prstGeom>
        </p:spPr>
      </p:pic>
      <p:sp>
        <p:nvSpPr>
          <p:cNvPr id="7" name="Rectangle 6"/>
          <p:cNvSpPr/>
          <p:nvPr/>
        </p:nvSpPr>
        <p:spPr>
          <a:xfrm>
            <a:off x="539552" y="1904762"/>
            <a:ext cx="4291715" cy="4524315"/>
          </a:xfrm>
          <a:prstGeom prst="rect">
            <a:avLst/>
          </a:prstGeom>
        </p:spPr>
        <p:txBody>
          <a:bodyPr wrap="square">
            <a:spAutoFit/>
          </a:bodyPr>
          <a:lstStyle/>
          <a:p>
            <a:r>
              <a:rPr lang="en-US" dirty="0"/>
              <a:t>Add the save button to your window, and the code necessary to save the dictionary to a file.  Make sure that when you press the save button it saves the data correctly. </a:t>
            </a:r>
          </a:p>
          <a:p>
            <a:endParaRPr lang="en-US" dirty="0"/>
          </a:p>
          <a:p>
            <a:r>
              <a:rPr lang="en-US" dirty="0"/>
              <a:t>Save your work as “lesson 4 activity 2”.</a:t>
            </a:r>
          </a:p>
          <a:p>
            <a:endParaRPr lang="en-US" dirty="0"/>
          </a:p>
          <a:p>
            <a:r>
              <a:rPr lang="en-US" dirty="0">
                <a:solidFill>
                  <a:srgbClr val="FF0000"/>
                </a:solidFill>
              </a:rPr>
              <a:t>Extension: </a:t>
            </a:r>
          </a:p>
          <a:p>
            <a:r>
              <a:rPr lang="en-US" dirty="0"/>
              <a:t>Add two new buttons called “previous” and “next” to the code which allow the user to scroll through the different entries in the dictionary, displaying each in the display box. </a:t>
            </a:r>
          </a:p>
          <a:p>
            <a:endParaRPr lang="en-US" dirty="0"/>
          </a:p>
          <a:p>
            <a:r>
              <a:rPr lang="en-US" dirty="0"/>
              <a:t>Save this extension work as “lesson 4 activity 2 extension”</a:t>
            </a:r>
          </a:p>
        </p:txBody>
      </p:sp>
      <p:pic>
        <p:nvPicPr>
          <p:cNvPr id="4" name="Picture 3">
            <a:extLst>
              <a:ext uri="{FF2B5EF4-FFF2-40B4-BE49-F238E27FC236}">
                <a16:creationId xmlns:a16="http://schemas.microsoft.com/office/drawing/2014/main" id="{6C4C4440-5708-41F3-AD64-F8D7199F8526}"/>
              </a:ext>
            </a:extLst>
          </p:cNvPr>
          <p:cNvPicPr>
            <a:picLocks noChangeAspect="1"/>
          </p:cNvPicPr>
          <p:nvPr/>
        </p:nvPicPr>
        <p:blipFill>
          <a:blip r:embed="rId4"/>
          <a:stretch>
            <a:fillRect/>
          </a:stretch>
        </p:blipFill>
        <p:spPr>
          <a:xfrm>
            <a:off x="5148064" y="1479356"/>
            <a:ext cx="2838596" cy="5016758"/>
          </a:xfrm>
          <a:prstGeom prst="rect">
            <a:avLst/>
          </a:prstGeom>
        </p:spPr>
      </p:pic>
    </p:spTree>
    <p:extLst>
      <p:ext uri="{BB962C8B-B14F-4D97-AF65-F5344CB8AC3E}">
        <p14:creationId xmlns:p14="http://schemas.microsoft.com/office/powerpoint/2010/main" val="2783444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340768"/>
            <a:ext cx="8568952" cy="5109091"/>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b="1" dirty="0"/>
              <a:t>Method 2 – Saving &amp; loading without a dictionary</a:t>
            </a:r>
            <a:endParaRPr lang="en-GB" dirty="0"/>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saving &amp; loading</a:t>
            </a:r>
          </a:p>
        </p:txBody>
      </p:sp>
      <p:sp>
        <p:nvSpPr>
          <p:cNvPr id="2" name="TextBox 1">
            <a:extLst>
              <a:ext uri="{FF2B5EF4-FFF2-40B4-BE49-F238E27FC236}">
                <a16:creationId xmlns:a16="http://schemas.microsoft.com/office/drawing/2014/main" id="{9A0E811E-CC8C-4EAF-9E57-AFC56CC919F4}"/>
              </a:ext>
            </a:extLst>
          </p:cNvPr>
          <p:cNvSpPr txBox="1"/>
          <p:nvPr/>
        </p:nvSpPr>
        <p:spPr>
          <a:xfrm>
            <a:off x="528623" y="2204864"/>
            <a:ext cx="7950462" cy="1569660"/>
          </a:xfrm>
          <a:prstGeom prst="rect">
            <a:avLst/>
          </a:prstGeom>
          <a:noFill/>
        </p:spPr>
        <p:txBody>
          <a:bodyPr wrap="square" rtlCol="0">
            <a:spAutoFit/>
          </a:bodyPr>
          <a:lstStyle/>
          <a:p>
            <a:r>
              <a:rPr lang="en-GB" sz="2400" dirty="0"/>
              <a:t>The other method preferred by the WJEC is to not use a data structure in the code at all, but save the different bits of data to a text file as strings arranged in a sort of spaced out table like this:</a:t>
            </a:r>
          </a:p>
        </p:txBody>
      </p:sp>
      <p:pic>
        <p:nvPicPr>
          <p:cNvPr id="5" name="Picture 4">
            <a:extLst>
              <a:ext uri="{FF2B5EF4-FFF2-40B4-BE49-F238E27FC236}">
                <a16:creationId xmlns:a16="http://schemas.microsoft.com/office/drawing/2014/main" id="{F659D390-68CD-4F95-A706-2C3735E023A3}"/>
              </a:ext>
            </a:extLst>
          </p:cNvPr>
          <p:cNvPicPr>
            <a:picLocks noChangeAspect="1"/>
          </p:cNvPicPr>
          <p:nvPr/>
        </p:nvPicPr>
        <p:blipFill>
          <a:blip r:embed="rId2"/>
          <a:stretch>
            <a:fillRect/>
          </a:stretch>
        </p:blipFill>
        <p:spPr>
          <a:xfrm>
            <a:off x="845743" y="4028043"/>
            <a:ext cx="7316221" cy="1038370"/>
          </a:xfrm>
          <a:prstGeom prst="rect">
            <a:avLst/>
          </a:prstGeom>
        </p:spPr>
      </p:pic>
    </p:spTree>
    <p:extLst>
      <p:ext uri="{BB962C8B-B14F-4D97-AF65-F5344CB8AC3E}">
        <p14:creationId xmlns:p14="http://schemas.microsoft.com/office/powerpoint/2010/main" val="878797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1</a:t>
            </a:r>
          </a:p>
        </p:txBody>
      </p:sp>
      <p:sp>
        <p:nvSpPr>
          <p:cNvPr id="3" name="Content Placeholder 2"/>
          <p:cNvSpPr>
            <a:spLocks noGrp="1"/>
          </p:cNvSpPr>
          <p:nvPr>
            <p:ph idx="1"/>
          </p:nvPr>
        </p:nvSpPr>
        <p:spPr>
          <a:xfrm>
            <a:off x="467544" y="1268760"/>
            <a:ext cx="8136904" cy="5170586"/>
          </a:xfrm>
        </p:spPr>
        <p:txBody>
          <a:bodyPr/>
          <a:lstStyle/>
          <a:p>
            <a:pPr marL="0" indent="0">
              <a:buNone/>
            </a:pPr>
            <a:r>
              <a:rPr lang="en-GB"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82809">
            <a:off x="7675679" y="451865"/>
            <a:ext cx="534804" cy="6396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333" y="500233"/>
            <a:ext cx="736986" cy="736986"/>
          </a:xfrm>
          <a:prstGeom prst="rect">
            <a:avLst/>
          </a:prstGeom>
        </p:spPr>
      </p:pic>
      <p:sp>
        <p:nvSpPr>
          <p:cNvPr id="9" name="TextBox 8"/>
          <p:cNvSpPr txBox="1"/>
          <p:nvPr/>
        </p:nvSpPr>
        <p:spPr>
          <a:xfrm>
            <a:off x="604333" y="1620393"/>
            <a:ext cx="3336359" cy="4524315"/>
          </a:xfrm>
          <a:prstGeom prst="rect">
            <a:avLst/>
          </a:prstGeom>
          <a:noFill/>
        </p:spPr>
        <p:txBody>
          <a:bodyPr wrap="square" rtlCol="0">
            <a:spAutoFit/>
          </a:bodyPr>
          <a:lstStyle/>
          <a:p>
            <a:r>
              <a:rPr lang="en-GB" sz="2400" dirty="0"/>
              <a:t>Load the questionnaire program you made last lesson, or download a copy of the “lesson 3 walkthrough solution” code from Google Classroom </a:t>
            </a:r>
          </a:p>
          <a:p>
            <a:endParaRPr lang="en-GB" sz="2400" dirty="0"/>
          </a:p>
          <a:p>
            <a:r>
              <a:rPr lang="en-GB" sz="2400" dirty="0"/>
              <a:t>Did you manage to get any form of saving and loading working in lesson 2?  </a:t>
            </a:r>
            <a:endParaRPr lang="en-US" sz="2400" dirty="0"/>
          </a:p>
        </p:txBody>
      </p:sp>
      <p:pic>
        <p:nvPicPr>
          <p:cNvPr id="7" name="Picture 6">
            <a:extLst>
              <a:ext uri="{FF2B5EF4-FFF2-40B4-BE49-F238E27FC236}">
                <a16:creationId xmlns:a16="http://schemas.microsoft.com/office/drawing/2014/main" id="{C64F1C1B-41AD-4A64-908F-DA426EA8C5A2}"/>
              </a:ext>
            </a:extLst>
          </p:cNvPr>
          <p:cNvPicPr>
            <a:picLocks noChangeAspect="1"/>
          </p:cNvPicPr>
          <p:nvPr/>
        </p:nvPicPr>
        <p:blipFill>
          <a:blip r:embed="rId4"/>
          <a:stretch>
            <a:fillRect/>
          </a:stretch>
        </p:blipFill>
        <p:spPr>
          <a:xfrm>
            <a:off x="4728911" y="1475596"/>
            <a:ext cx="2867425" cy="5020376"/>
          </a:xfrm>
          <a:prstGeom prst="rect">
            <a:avLst/>
          </a:prstGeom>
        </p:spPr>
      </p:pic>
    </p:spTree>
    <p:extLst>
      <p:ext uri="{BB962C8B-B14F-4D97-AF65-F5344CB8AC3E}">
        <p14:creationId xmlns:p14="http://schemas.microsoft.com/office/powerpoint/2010/main" val="1597876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340768"/>
            <a:ext cx="8568952" cy="5109091"/>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b="1" dirty="0"/>
              <a:t>Method 2 – Saving &amp; loading without a dictionary</a:t>
            </a:r>
          </a:p>
          <a:p>
            <a:pPr marL="0" indent="0">
              <a:buNone/>
            </a:pPr>
            <a:endParaRPr lang="en-GB" b="1" dirty="0"/>
          </a:p>
          <a:p>
            <a:pPr marL="0" indent="0">
              <a:buNone/>
            </a:pPr>
            <a:r>
              <a:rPr lang="en-GB" dirty="0"/>
              <a:t>At this point, load up the “lesson 4 activity 3” code you saved earlier. If you didn’t do this, download a fresh copy of the “lesson 3 walkthrough solution” from Google classroom, then repeat o the steps on slides 5 &amp; 6 to rename the “submit” button and function, and make a save button. </a:t>
            </a:r>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saving &amp; loading</a:t>
            </a:r>
          </a:p>
        </p:txBody>
      </p:sp>
    </p:spTree>
    <p:extLst>
      <p:ext uri="{BB962C8B-B14F-4D97-AF65-F5344CB8AC3E}">
        <p14:creationId xmlns:p14="http://schemas.microsoft.com/office/powerpoint/2010/main" val="59199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340768"/>
            <a:ext cx="8568952" cy="5109091"/>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b="1" dirty="0"/>
              <a:t>Method 2 – Saving &amp; loading without a dictionary</a:t>
            </a:r>
          </a:p>
          <a:p>
            <a:pPr marL="0" indent="0">
              <a:buNone/>
            </a:pPr>
            <a:endParaRPr lang="en-GB" b="1" dirty="0"/>
          </a:p>
          <a:p>
            <a:pPr marL="0" indent="0">
              <a:buNone/>
            </a:pPr>
            <a:r>
              <a:rPr lang="en-GB" sz="2800" dirty="0"/>
              <a:t>We need to add in the save function again, and the first 8 lines are the same as they were last time. </a:t>
            </a:r>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saving &amp; loading</a:t>
            </a:r>
          </a:p>
        </p:txBody>
      </p:sp>
      <p:pic>
        <p:nvPicPr>
          <p:cNvPr id="2" name="Picture 1">
            <a:extLst>
              <a:ext uri="{FF2B5EF4-FFF2-40B4-BE49-F238E27FC236}">
                <a16:creationId xmlns:a16="http://schemas.microsoft.com/office/drawing/2014/main" id="{743D0E4C-FE5B-406D-A1BA-CE8456DFF9B7}"/>
              </a:ext>
            </a:extLst>
          </p:cNvPr>
          <p:cNvPicPr>
            <a:picLocks noChangeAspect="1"/>
          </p:cNvPicPr>
          <p:nvPr/>
        </p:nvPicPr>
        <p:blipFill>
          <a:blip r:embed="rId2"/>
          <a:stretch>
            <a:fillRect/>
          </a:stretch>
        </p:blipFill>
        <p:spPr>
          <a:xfrm>
            <a:off x="2843808" y="3789040"/>
            <a:ext cx="3240360" cy="2322490"/>
          </a:xfrm>
          <a:prstGeom prst="rect">
            <a:avLst/>
          </a:prstGeom>
        </p:spPr>
      </p:pic>
    </p:spTree>
    <p:extLst>
      <p:ext uri="{BB962C8B-B14F-4D97-AF65-F5344CB8AC3E}">
        <p14:creationId xmlns:p14="http://schemas.microsoft.com/office/powerpoint/2010/main" val="3326787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340768"/>
            <a:ext cx="8568952" cy="5109091"/>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b="1" dirty="0"/>
              <a:t>Method 2 – Saving &amp; loading without a dictionary</a:t>
            </a:r>
          </a:p>
          <a:p>
            <a:pPr marL="0" indent="0">
              <a:buNone/>
            </a:pPr>
            <a:endParaRPr lang="en-GB" b="1" dirty="0"/>
          </a:p>
          <a:p>
            <a:pPr marL="0" indent="0">
              <a:buNone/>
            </a:pPr>
            <a:r>
              <a:rPr lang="en-GB" sz="2000" dirty="0"/>
              <a:t>Rather than adding the different things into a dictionary, we need to prepare the variable to be saved into the file. Because it needs to be an evenly spaced out table, we use “.</a:t>
            </a:r>
            <a:r>
              <a:rPr lang="en-GB" sz="2000" dirty="0" err="1"/>
              <a:t>ljust</a:t>
            </a:r>
            <a:r>
              <a:rPr lang="en-GB" sz="2000" dirty="0"/>
              <a:t>” to add whitespace to the end of the string until it’s 50 characters long.</a:t>
            </a:r>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saving &amp; loading</a:t>
            </a:r>
          </a:p>
        </p:txBody>
      </p:sp>
      <p:pic>
        <p:nvPicPr>
          <p:cNvPr id="4" name="Picture 3">
            <a:extLst>
              <a:ext uri="{FF2B5EF4-FFF2-40B4-BE49-F238E27FC236}">
                <a16:creationId xmlns:a16="http://schemas.microsoft.com/office/drawing/2014/main" id="{87BFB1B6-9E97-43FA-B791-57EE5F92FEDD}"/>
              </a:ext>
            </a:extLst>
          </p:cNvPr>
          <p:cNvPicPr>
            <a:picLocks noChangeAspect="1"/>
          </p:cNvPicPr>
          <p:nvPr/>
        </p:nvPicPr>
        <p:blipFill>
          <a:blip r:embed="rId2"/>
          <a:stretch>
            <a:fillRect/>
          </a:stretch>
        </p:blipFill>
        <p:spPr>
          <a:xfrm>
            <a:off x="2123728" y="4077072"/>
            <a:ext cx="3699957" cy="1564552"/>
          </a:xfrm>
          <a:prstGeom prst="rect">
            <a:avLst/>
          </a:prstGeom>
        </p:spPr>
      </p:pic>
      <p:sp>
        <p:nvSpPr>
          <p:cNvPr id="5" name="TextBox 4">
            <a:extLst>
              <a:ext uri="{FF2B5EF4-FFF2-40B4-BE49-F238E27FC236}">
                <a16:creationId xmlns:a16="http://schemas.microsoft.com/office/drawing/2014/main" id="{941DCC3D-8F99-4881-A48B-8E3F082DE1F4}"/>
              </a:ext>
            </a:extLst>
          </p:cNvPr>
          <p:cNvSpPr txBox="1"/>
          <p:nvPr/>
        </p:nvSpPr>
        <p:spPr>
          <a:xfrm>
            <a:off x="6516216" y="4164296"/>
            <a:ext cx="2016224" cy="1477328"/>
          </a:xfrm>
          <a:prstGeom prst="rect">
            <a:avLst/>
          </a:prstGeom>
          <a:noFill/>
          <a:ln w="38100">
            <a:solidFill>
              <a:schemeClr val="tx1"/>
            </a:solidFill>
          </a:ln>
        </p:spPr>
        <p:txBody>
          <a:bodyPr wrap="square" rtlCol="0">
            <a:spAutoFit/>
          </a:bodyPr>
          <a:lstStyle/>
          <a:p>
            <a:r>
              <a:rPr lang="en-US" dirty="0"/>
              <a:t>Because age comes as an integer, we need to cast it to a string before we can use .</a:t>
            </a:r>
            <a:r>
              <a:rPr lang="en-US" dirty="0" err="1"/>
              <a:t>ljust</a:t>
            </a:r>
            <a:endParaRPr lang="en-GB" dirty="0"/>
          </a:p>
        </p:txBody>
      </p:sp>
      <p:cxnSp>
        <p:nvCxnSpPr>
          <p:cNvPr id="7" name="Straight Arrow Connector 6">
            <a:extLst>
              <a:ext uri="{FF2B5EF4-FFF2-40B4-BE49-F238E27FC236}">
                <a16:creationId xmlns:a16="http://schemas.microsoft.com/office/drawing/2014/main" id="{7B64B45E-DF8D-4488-BB52-F7E91DA683BD}"/>
              </a:ext>
            </a:extLst>
          </p:cNvPr>
          <p:cNvCxnSpPr>
            <a:cxnSpLocks/>
          </p:cNvCxnSpPr>
          <p:nvPr/>
        </p:nvCxnSpPr>
        <p:spPr>
          <a:xfrm flipH="1">
            <a:off x="4658800" y="5085184"/>
            <a:ext cx="1785408" cy="0"/>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2802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340768"/>
            <a:ext cx="8568952" cy="5109091"/>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b="1" dirty="0"/>
              <a:t>Method 2 – Saving &amp; loading without a dictionary</a:t>
            </a:r>
          </a:p>
          <a:p>
            <a:pPr marL="0" indent="0">
              <a:buNone/>
            </a:pPr>
            <a:endParaRPr lang="en-GB" b="1" dirty="0"/>
          </a:p>
          <a:p>
            <a:pPr marL="0" indent="0">
              <a:buNone/>
            </a:pPr>
            <a:r>
              <a:rPr lang="en-GB" sz="2000" dirty="0"/>
              <a:t>The gender section looks similar to the previous method, but again we are just preparing the string variable rather than adding things to a dictionary. </a:t>
            </a:r>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saving &amp; loading</a:t>
            </a:r>
          </a:p>
        </p:txBody>
      </p:sp>
      <p:pic>
        <p:nvPicPr>
          <p:cNvPr id="6" name="Picture 5">
            <a:extLst>
              <a:ext uri="{FF2B5EF4-FFF2-40B4-BE49-F238E27FC236}">
                <a16:creationId xmlns:a16="http://schemas.microsoft.com/office/drawing/2014/main" id="{621DE996-181F-405B-B2ED-A1AD31A5448F}"/>
              </a:ext>
            </a:extLst>
          </p:cNvPr>
          <p:cNvPicPr>
            <a:picLocks noChangeAspect="1"/>
          </p:cNvPicPr>
          <p:nvPr/>
        </p:nvPicPr>
        <p:blipFill>
          <a:blip r:embed="rId2"/>
          <a:stretch>
            <a:fillRect/>
          </a:stretch>
        </p:blipFill>
        <p:spPr>
          <a:xfrm>
            <a:off x="3051049" y="3717032"/>
            <a:ext cx="3041901" cy="2292036"/>
          </a:xfrm>
          <a:prstGeom prst="rect">
            <a:avLst/>
          </a:prstGeom>
        </p:spPr>
      </p:pic>
    </p:spTree>
    <p:extLst>
      <p:ext uri="{BB962C8B-B14F-4D97-AF65-F5344CB8AC3E}">
        <p14:creationId xmlns:p14="http://schemas.microsoft.com/office/powerpoint/2010/main" val="4055113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340768"/>
            <a:ext cx="8568952" cy="5109091"/>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b="1" dirty="0"/>
              <a:t>Method 2 – Saving &amp; loading without a dictionary</a:t>
            </a:r>
          </a:p>
          <a:p>
            <a:pPr marL="0" indent="0">
              <a:buNone/>
            </a:pPr>
            <a:endParaRPr lang="en-GB" b="1" dirty="0"/>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saving &amp; loading</a:t>
            </a:r>
          </a:p>
        </p:txBody>
      </p:sp>
      <p:pic>
        <p:nvPicPr>
          <p:cNvPr id="4" name="Picture 3">
            <a:extLst>
              <a:ext uri="{FF2B5EF4-FFF2-40B4-BE49-F238E27FC236}">
                <a16:creationId xmlns:a16="http://schemas.microsoft.com/office/drawing/2014/main" id="{0A080978-DFEB-4118-ACEF-46D542297B2A}"/>
              </a:ext>
            </a:extLst>
          </p:cNvPr>
          <p:cNvPicPr>
            <a:picLocks noChangeAspect="1"/>
          </p:cNvPicPr>
          <p:nvPr/>
        </p:nvPicPr>
        <p:blipFill>
          <a:blip r:embed="rId2"/>
          <a:stretch>
            <a:fillRect/>
          </a:stretch>
        </p:blipFill>
        <p:spPr>
          <a:xfrm>
            <a:off x="4860032" y="2492896"/>
            <a:ext cx="3236033" cy="2304256"/>
          </a:xfrm>
          <a:prstGeom prst="rect">
            <a:avLst/>
          </a:prstGeom>
        </p:spPr>
      </p:pic>
      <p:sp>
        <p:nvSpPr>
          <p:cNvPr id="7" name="TextBox 6">
            <a:extLst>
              <a:ext uri="{FF2B5EF4-FFF2-40B4-BE49-F238E27FC236}">
                <a16:creationId xmlns:a16="http://schemas.microsoft.com/office/drawing/2014/main" id="{C8735B0B-A10F-43BE-8621-93C10E0681A0}"/>
              </a:ext>
            </a:extLst>
          </p:cNvPr>
          <p:cNvSpPr txBox="1"/>
          <p:nvPr/>
        </p:nvSpPr>
        <p:spPr>
          <a:xfrm>
            <a:off x="643237" y="2352362"/>
            <a:ext cx="3420380" cy="2585323"/>
          </a:xfrm>
          <a:prstGeom prst="rect">
            <a:avLst/>
          </a:prstGeom>
          <a:noFill/>
        </p:spPr>
        <p:txBody>
          <a:bodyPr wrap="square" rtlCol="0">
            <a:spAutoFit/>
          </a:bodyPr>
          <a:lstStyle/>
          <a:p>
            <a:r>
              <a:rPr lang="en-GB" sz="2400" dirty="0"/>
              <a:t>Here’s what the code looks like for 2 of the 5 hobbies. Copy this in, then use it as a guide to add in the code for the other 3. </a:t>
            </a:r>
            <a:endParaRPr lang="en-GB" dirty="0"/>
          </a:p>
          <a:p>
            <a:endParaRPr lang="en-GB" dirty="0"/>
          </a:p>
        </p:txBody>
      </p:sp>
    </p:spTree>
    <p:extLst>
      <p:ext uri="{BB962C8B-B14F-4D97-AF65-F5344CB8AC3E}">
        <p14:creationId xmlns:p14="http://schemas.microsoft.com/office/powerpoint/2010/main" val="364204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340768"/>
            <a:ext cx="8568952" cy="5109091"/>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b="1" dirty="0"/>
              <a:t>Method 2 – Saving &amp; loading without a dictionary</a:t>
            </a:r>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saving &amp; loading</a:t>
            </a:r>
          </a:p>
        </p:txBody>
      </p:sp>
      <p:pic>
        <p:nvPicPr>
          <p:cNvPr id="2" name="Picture 1">
            <a:extLst>
              <a:ext uri="{FF2B5EF4-FFF2-40B4-BE49-F238E27FC236}">
                <a16:creationId xmlns:a16="http://schemas.microsoft.com/office/drawing/2014/main" id="{2D8588AA-1738-41FC-952B-50B575D405FB}"/>
              </a:ext>
            </a:extLst>
          </p:cNvPr>
          <p:cNvPicPr>
            <a:picLocks noChangeAspect="1"/>
          </p:cNvPicPr>
          <p:nvPr/>
        </p:nvPicPr>
        <p:blipFill>
          <a:blip r:embed="rId2"/>
          <a:stretch>
            <a:fillRect/>
          </a:stretch>
        </p:blipFill>
        <p:spPr>
          <a:xfrm>
            <a:off x="467544" y="5013430"/>
            <a:ext cx="7560840" cy="1436429"/>
          </a:xfrm>
          <a:prstGeom prst="rect">
            <a:avLst/>
          </a:prstGeom>
        </p:spPr>
      </p:pic>
      <p:sp>
        <p:nvSpPr>
          <p:cNvPr id="7" name="TextBox 6">
            <a:extLst>
              <a:ext uri="{FF2B5EF4-FFF2-40B4-BE49-F238E27FC236}">
                <a16:creationId xmlns:a16="http://schemas.microsoft.com/office/drawing/2014/main" id="{A06BF697-B494-47BC-BDAC-BA0107C4AC78}"/>
              </a:ext>
            </a:extLst>
          </p:cNvPr>
          <p:cNvSpPr txBox="1"/>
          <p:nvPr/>
        </p:nvSpPr>
        <p:spPr>
          <a:xfrm>
            <a:off x="643236" y="2352362"/>
            <a:ext cx="7719003" cy="1200329"/>
          </a:xfrm>
          <a:prstGeom prst="rect">
            <a:avLst/>
          </a:prstGeom>
          <a:noFill/>
        </p:spPr>
        <p:txBody>
          <a:bodyPr wrap="square" rtlCol="0">
            <a:spAutoFit/>
          </a:bodyPr>
          <a:lstStyle/>
          <a:p>
            <a:r>
              <a:rPr lang="en-GB" sz="2400" dirty="0"/>
              <a:t>Lastly we need to write the data out to the text file and tell the user we have done so. The file open code is similar, and the display code is exactly the same as last time. </a:t>
            </a:r>
            <a:endParaRPr lang="en-GB" dirty="0"/>
          </a:p>
        </p:txBody>
      </p:sp>
      <p:sp>
        <p:nvSpPr>
          <p:cNvPr id="8" name="TextBox 7">
            <a:extLst>
              <a:ext uri="{FF2B5EF4-FFF2-40B4-BE49-F238E27FC236}">
                <a16:creationId xmlns:a16="http://schemas.microsoft.com/office/drawing/2014/main" id="{3E690F64-F64C-48BE-9F63-CC630E18F3BB}"/>
              </a:ext>
            </a:extLst>
          </p:cNvPr>
          <p:cNvSpPr txBox="1"/>
          <p:nvPr/>
        </p:nvSpPr>
        <p:spPr>
          <a:xfrm>
            <a:off x="643236" y="3718326"/>
            <a:ext cx="4576836" cy="923330"/>
          </a:xfrm>
          <a:prstGeom prst="rect">
            <a:avLst/>
          </a:prstGeom>
          <a:noFill/>
          <a:ln w="38100">
            <a:solidFill>
              <a:schemeClr val="tx1"/>
            </a:solidFill>
          </a:ln>
        </p:spPr>
        <p:txBody>
          <a:bodyPr wrap="square" rtlCol="0">
            <a:spAutoFit/>
          </a:bodyPr>
          <a:lstStyle/>
          <a:p>
            <a:r>
              <a:rPr lang="en-US" dirty="0"/>
              <a:t>Notice that we are opening the file in “a” (for append) mode this time – we are adding to the end of the file, not overwriting it each time </a:t>
            </a:r>
            <a:endParaRPr lang="en-GB" dirty="0"/>
          </a:p>
        </p:txBody>
      </p:sp>
      <p:cxnSp>
        <p:nvCxnSpPr>
          <p:cNvPr id="10" name="Straight Arrow Connector 9">
            <a:extLst>
              <a:ext uri="{FF2B5EF4-FFF2-40B4-BE49-F238E27FC236}">
                <a16:creationId xmlns:a16="http://schemas.microsoft.com/office/drawing/2014/main" id="{25697A54-9339-4749-950C-B0D8CF76B24B}"/>
              </a:ext>
            </a:extLst>
          </p:cNvPr>
          <p:cNvCxnSpPr>
            <a:cxnSpLocks/>
          </p:cNvCxnSpPr>
          <p:nvPr/>
        </p:nvCxnSpPr>
        <p:spPr>
          <a:xfrm>
            <a:off x="4574745" y="4725144"/>
            <a:ext cx="285287" cy="288286"/>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0CF7249F-BC98-4549-B96D-BAADD8AB0F5E}"/>
              </a:ext>
            </a:extLst>
          </p:cNvPr>
          <p:cNvSpPr txBox="1"/>
          <p:nvPr/>
        </p:nvSpPr>
        <p:spPr>
          <a:xfrm>
            <a:off x="5652120" y="3740839"/>
            <a:ext cx="3080506" cy="1200329"/>
          </a:xfrm>
          <a:prstGeom prst="rect">
            <a:avLst/>
          </a:prstGeom>
          <a:noFill/>
          <a:ln w="38100">
            <a:solidFill>
              <a:schemeClr val="tx1"/>
            </a:solidFill>
          </a:ln>
        </p:spPr>
        <p:txBody>
          <a:bodyPr wrap="square" rtlCol="0">
            <a:spAutoFit/>
          </a:bodyPr>
          <a:lstStyle/>
          <a:p>
            <a:r>
              <a:rPr lang="en-US" dirty="0"/>
              <a:t>This line joins all of the strings together into one and adds a newline character “\n” at the end</a:t>
            </a:r>
            <a:endParaRPr lang="en-GB" dirty="0"/>
          </a:p>
        </p:txBody>
      </p:sp>
      <p:cxnSp>
        <p:nvCxnSpPr>
          <p:cNvPr id="12" name="Straight Arrow Connector 11">
            <a:extLst>
              <a:ext uri="{FF2B5EF4-FFF2-40B4-BE49-F238E27FC236}">
                <a16:creationId xmlns:a16="http://schemas.microsoft.com/office/drawing/2014/main" id="{B25C9112-6783-4C48-9BFD-7F57C4240CB3}"/>
              </a:ext>
            </a:extLst>
          </p:cNvPr>
          <p:cNvCxnSpPr>
            <a:cxnSpLocks/>
          </p:cNvCxnSpPr>
          <p:nvPr/>
        </p:nvCxnSpPr>
        <p:spPr>
          <a:xfrm>
            <a:off x="7164288" y="5013430"/>
            <a:ext cx="0" cy="193511"/>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8604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340768"/>
            <a:ext cx="8568952" cy="5109091"/>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b="1" dirty="0"/>
              <a:t>Method 2 – Saving &amp; loading without a dictionary</a:t>
            </a:r>
          </a:p>
          <a:p>
            <a:pPr marL="0" indent="0">
              <a:buNone/>
            </a:pPr>
            <a:endParaRPr lang="en-GB" b="1" dirty="0"/>
          </a:p>
          <a:p>
            <a:pPr marL="0" indent="0">
              <a:buNone/>
            </a:pPr>
            <a:r>
              <a:rPr lang="en-GB" sz="2000" dirty="0"/>
              <a:t>Run this code now and try to save 3 different sets of data. Then, find the text file and check that it has created the table correctly. It might look like a jumbled mess when you first open it as shown below, but this is just because word wrap is on in Notepad. </a:t>
            </a:r>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saving &amp; loading</a:t>
            </a:r>
          </a:p>
        </p:txBody>
      </p:sp>
      <p:pic>
        <p:nvPicPr>
          <p:cNvPr id="2" name="Picture 1">
            <a:extLst>
              <a:ext uri="{FF2B5EF4-FFF2-40B4-BE49-F238E27FC236}">
                <a16:creationId xmlns:a16="http://schemas.microsoft.com/office/drawing/2014/main" id="{B7D148C8-35D7-49DC-A520-5A7E872FB964}"/>
              </a:ext>
            </a:extLst>
          </p:cNvPr>
          <p:cNvPicPr>
            <a:picLocks noChangeAspect="1"/>
          </p:cNvPicPr>
          <p:nvPr/>
        </p:nvPicPr>
        <p:blipFill>
          <a:blip r:embed="rId2"/>
          <a:stretch>
            <a:fillRect/>
          </a:stretch>
        </p:blipFill>
        <p:spPr>
          <a:xfrm>
            <a:off x="287524" y="4107935"/>
            <a:ext cx="8640960" cy="1444859"/>
          </a:xfrm>
          <a:prstGeom prst="rect">
            <a:avLst/>
          </a:prstGeom>
        </p:spPr>
      </p:pic>
    </p:spTree>
    <p:extLst>
      <p:ext uri="{BB962C8B-B14F-4D97-AF65-F5344CB8AC3E}">
        <p14:creationId xmlns:p14="http://schemas.microsoft.com/office/powerpoint/2010/main" val="93210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340768"/>
            <a:ext cx="8568952" cy="5109091"/>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b="1" dirty="0"/>
              <a:t>Method 2 – Saving &amp; loading without a dictionary</a:t>
            </a:r>
          </a:p>
          <a:p>
            <a:pPr marL="0" indent="0">
              <a:buNone/>
            </a:pPr>
            <a:endParaRPr lang="en-GB" b="1" dirty="0"/>
          </a:p>
          <a:p>
            <a:pPr marL="0" indent="0">
              <a:buNone/>
            </a:pPr>
            <a:r>
              <a:rPr lang="en-GB" sz="2400" dirty="0"/>
              <a:t>Now we’ve saved the data in a text file, we can count the number of items or view the data for items that match certain search terms input by the user. </a:t>
            </a:r>
          </a:p>
          <a:p>
            <a:pPr marL="0" indent="0">
              <a:buNone/>
            </a:pPr>
            <a:endParaRPr lang="en-GB" sz="2400" dirty="0"/>
          </a:p>
          <a:p>
            <a:pPr marL="0" indent="0">
              <a:buNone/>
            </a:pPr>
            <a:r>
              <a:rPr lang="en-GB" sz="2400" dirty="0"/>
              <a:t>This is a little tricky, so we will leave that for the next tutorial. </a:t>
            </a:r>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saving &amp; loading</a:t>
            </a:r>
          </a:p>
        </p:txBody>
      </p:sp>
    </p:spTree>
    <p:extLst>
      <p:ext uri="{BB962C8B-B14F-4D97-AF65-F5344CB8AC3E}">
        <p14:creationId xmlns:p14="http://schemas.microsoft.com/office/powerpoint/2010/main" val="1585150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3</a:t>
            </a:r>
          </a:p>
        </p:txBody>
      </p:sp>
      <p:sp>
        <p:nvSpPr>
          <p:cNvPr id="3" name="Content Placeholder 2"/>
          <p:cNvSpPr>
            <a:spLocks noGrp="1"/>
          </p:cNvSpPr>
          <p:nvPr>
            <p:ph idx="1"/>
          </p:nvPr>
        </p:nvSpPr>
        <p:spPr>
          <a:xfrm>
            <a:off x="467544" y="1268760"/>
            <a:ext cx="8136904" cy="5170586"/>
          </a:xfrm>
        </p:spPr>
        <p:txBody>
          <a:bodyPr/>
          <a:lstStyle/>
          <a:p>
            <a:pPr marL="0" indent="0">
              <a:buNone/>
            </a:pPr>
            <a:r>
              <a:rPr lang="en-GB"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82809">
            <a:off x="7803094" y="509895"/>
            <a:ext cx="534804" cy="6396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503" y="450576"/>
            <a:ext cx="736986" cy="736986"/>
          </a:xfrm>
          <a:prstGeom prst="rect">
            <a:avLst/>
          </a:prstGeom>
        </p:spPr>
      </p:pic>
      <p:sp>
        <p:nvSpPr>
          <p:cNvPr id="7" name="Rectangle 6"/>
          <p:cNvSpPr/>
          <p:nvPr/>
        </p:nvSpPr>
        <p:spPr>
          <a:xfrm>
            <a:off x="539552" y="1904762"/>
            <a:ext cx="4291715" cy="1754326"/>
          </a:xfrm>
          <a:prstGeom prst="rect">
            <a:avLst/>
          </a:prstGeom>
        </p:spPr>
        <p:txBody>
          <a:bodyPr wrap="square">
            <a:spAutoFit/>
          </a:bodyPr>
          <a:lstStyle/>
          <a:p>
            <a:r>
              <a:rPr lang="en-US" dirty="0"/>
              <a:t>Implement the saved entry table method and make sure the data is being correctly saved. </a:t>
            </a:r>
          </a:p>
          <a:p>
            <a:endParaRPr lang="en-US" dirty="0"/>
          </a:p>
          <a:p>
            <a:r>
              <a:rPr lang="en-US" dirty="0"/>
              <a:t>Save your work as “lesson 4 activity 3”.</a:t>
            </a:r>
          </a:p>
          <a:p>
            <a:endParaRPr lang="en-US" dirty="0"/>
          </a:p>
        </p:txBody>
      </p:sp>
      <p:pic>
        <p:nvPicPr>
          <p:cNvPr id="8" name="Picture 7">
            <a:extLst>
              <a:ext uri="{FF2B5EF4-FFF2-40B4-BE49-F238E27FC236}">
                <a16:creationId xmlns:a16="http://schemas.microsoft.com/office/drawing/2014/main" id="{160898C9-99BE-4172-9CFF-3CE3A3351DDE}"/>
              </a:ext>
            </a:extLst>
          </p:cNvPr>
          <p:cNvPicPr>
            <a:picLocks noChangeAspect="1"/>
          </p:cNvPicPr>
          <p:nvPr/>
        </p:nvPicPr>
        <p:blipFill>
          <a:blip r:embed="rId4"/>
          <a:stretch>
            <a:fillRect/>
          </a:stretch>
        </p:blipFill>
        <p:spPr>
          <a:xfrm>
            <a:off x="5148064" y="1479356"/>
            <a:ext cx="2838596" cy="5016758"/>
          </a:xfrm>
          <a:prstGeom prst="rect">
            <a:avLst/>
          </a:prstGeom>
        </p:spPr>
      </p:pic>
    </p:spTree>
    <p:extLst>
      <p:ext uri="{BB962C8B-B14F-4D97-AF65-F5344CB8AC3E}">
        <p14:creationId xmlns:p14="http://schemas.microsoft.com/office/powerpoint/2010/main" val="1456740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B59F434-4E7E-4BFF-908E-8716881CCBE4}"/>
              </a:ext>
            </a:extLst>
          </p:cNvPr>
          <p:cNvSpPr txBox="1">
            <a:spLocks/>
          </p:cNvSpPr>
          <p:nvPr/>
        </p:nvSpPr>
        <p:spPr>
          <a:xfrm>
            <a:off x="812793" y="188640"/>
            <a:ext cx="7662430" cy="854968"/>
          </a:xfrm>
          <a:prstGeom prst="rect">
            <a:avLst/>
          </a:prstGeom>
          <a:noFill/>
          <a:ln w="25400" cap="flat" cmpd="sng" algn="ctr">
            <a:noFill/>
            <a:prstDash val="solid"/>
          </a:ln>
        </p:spPr>
        <p:style>
          <a:lnRef idx="2">
            <a:schemeClr val="accent3"/>
          </a:lnRef>
          <a:fillRef idx="1">
            <a:schemeClr val="lt1"/>
          </a:fillRef>
          <a:effectRef idx="0">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GB" sz="3600" b="1" dirty="0">
                <a:solidFill>
                  <a:srgbClr val="FF0000"/>
                </a:solidFill>
              </a:rPr>
              <a:t>Uploading your work</a:t>
            </a:r>
          </a:p>
        </p:txBody>
      </p:sp>
      <p:sp>
        <p:nvSpPr>
          <p:cNvPr id="9" name="Content Placeholder 2">
            <a:extLst>
              <a:ext uri="{FF2B5EF4-FFF2-40B4-BE49-F238E27FC236}">
                <a16:creationId xmlns:a16="http://schemas.microsoft.com/office/drawing/2014/main" id="{27EF989E-BF48-4675-93E8-9BC7A91861F2}"/>
              </a:ext>
            </a:extLst>
          </p:cNvPr>
          <p:cNvSpPr>
            <a:spLocks noGrp="1"/>
          </p:cNvSpPr>
          <p:nvPr>
            <p:ph idx="1"/>
          </p:nvPr>
        </p:nvSpPr>
        <p:spPr>
          <a:xfrm>
            <a:off x="287524" y="1484784"/>
            <a:ext cx="8568952" cy="4729410"/>
          </a:xfrm>
        </p:spPr>
        <p:txBody>
          <a:bodyPr/>
          <a:lstStyle/>
          <a:p>
            <a:pPr marL="0" indent="0">
              <a:buNone/>
            </a:pPr>
            <a:r>
              <a:rPr lang="en-GB" dirty="0"/>
              <a:t>You should now have 2 complete Python files from today’s lesson (plus any extension work). On Google classroom you will find an assignment for this lesson, and you need to upload your completed Python file to this assignment. </a:t>
            </a:r>
          </a:p>
          <a:p>
            <a:pPr marL="0" indent="0">
              <a:buNone/>
            </a:pPr>
            <a:endParaRPr lang="en-GB" dirty="0"/>
          </a:p>
          <a:p>
            <a:pPr marL="0" indent="0">
              <a:buNone/>
            </a:pPr>
            <a:r>
              <a:rPr lang="en-GB" dirty="0"/>
              <a:t>If you have any problems doing this, please speak to your teacher.  </a:t>
            </a:r>
          </a:p>
        </p:txBody>
      </p:sp>
    </p:spTree>
    <p:extLst>
      <p:ext uri="{BB962C8B-B14F-4D97-AF65-F5344CB8AC3E}">
        <p14:creationId xmlns:p14="http://schemas.microsoft.com/office/powerpoint/2010/main" val="3643618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2"/>
            <a:ext cx="5760640" cy="5109091"/>
          </a:xfrm>
          <a:noFill/>
          <a:ln>
            <a:noFill/>
          </a:ln>
        </p:spPr>
        <p:style>
          <a:lnRef idx="2">
            <a:schemeClr val="accent3"/>
          </a:lnRef>
          <a:fillRef idx="1">
            <a:schemeClr val="lt1"/>
          </a:fillRef>
          <a:effectRef idx="0">
            <a:schemeClr val="accent3"/>
          </a:effectRef>
          <a:fontRef idx="minor">
            <a:schemeClr val="dk1"/>
          </a:fontRef>
        </p:style>
        <p:txBody>
          <a:bodyPr>
            <a:normAutofit fontScale="92500" lnSpcReduction="10000"/>
          </a:bodyPr>
          <a:lstStyle/>
          <a:p>
            <a:pPr marL="0" indent="0">
              <a:buNone/>
            </a:pPr>
            <a:r>
              <a:rPr lang="en-GB" b="1" dirty="0"/>
              <a:t>Introduction</a:t>
            </a:r>
          </a:p>
          <a:p>
            <a:pPr marL="0" indent="0">
              <a:buNone/>
            </a:pPr>
            <a:r>
              <a:rPr lang="en-GB" dirty="0"/>
              <a:t>At this stage, you have learned the majority of what you need to create a simple GUI application which takes in some data from the user and returns an output. </a:t>
            </a:r>
          </a:p>
          <a:p>
            <a:pPr marL="0" indent="0">
              <a:buNone/>
            </a:pPr>
            <a:endParaRPr lang="en-GB" dirty="0"/>
          </a:p>
          <a:p>
            <a:pPr marL="0" indent="0">
              <a:buNone/>
            </a:pPr>
            <a:r>
              <a:rPr lang="en-GB" dirty="0"/>
              <a:t>Another key feature of most software applications is the ability to save and load data, which is what you will be exploring today. </a:t>
            </a:r>
          </a:p>
        </p:txBody>
      </p:sp>
      <p:sp>
        <p:nvSpPr>
          <p:cNvPr id="9" name="Title 1">
            <a:extLst>
              <a:ext uri="{FF2B5EF4-FFF2-40B4-BE49-F238E27FC236}">
                <a16:creationId xmlns:a16="http://schemas.microsoft.com/office/drawing/2014/main" id="{120B7FE5-A8FE-485D-BF20-6B2A3024EC50}"/>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a:solidFill>
                  <a:srgbClr val="FF0000"/>
                </a:solidFill>
              </a:rPr>
              <a:t>Today’s lesson</a:t>
            </a:r>
          </a:p>
        </p:txBody>
      </p:sp>
      <p:sp>
        <p:nvSpPr>
          <p:cNvPr id="2" name="TextBox 1">
            <a:extLst>
              <a:ext uri="{FF2B5EF4-FFF2-40B4-BE49-F238E27FC236}">
                <a16:creationId xmlns:a16="http://schemas.microsoft.com/office/drawing/2014/main" id="{2A405BA5-3464-4192-AC77-5E6690CB2139}"/>
              </a:ext>
            </a:extLst>
          </p:cNvPr>
          <p:cNvSpPr txBox="1"/>
          <p:nvPr/>
        </p:nvSpPr>
        <p:spPr>
          <a:xfrm>
            <a:off x="6183016" y="1196752"/>
            <a:ext cx="2664296" cy="526297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GB" sz="2400" b="1" dirty="0"/>
              <a:t>Learning Objectives:</a:t>
            </a:r>
          </a:p>
          <a:p>
            <a:endParaRPr lang="en-GB" sz="1600" dirty="0"/>
          </a:p>
          <a:p>
            <a:pPr marL="285750" indent="-285750">
              <a:buFont typeface="Arial" panose="020B0604020202020204" pitchFamily="34" charset="0"/>
              <a:buChar char="•"/>
            </a:pPr>
            <a:r>
              <a:rPr lang="en-GB" sz="1600" dirty="0"/>
              <a:t>Understand how text files can be opened from Python and the different access modes</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Explore using the different methods of writing data to a text file</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Explore using the different methods of reading data from a text file </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Implement methods of saving and loading data into your questionnaire program</a:t>
            </a:r>
            <a:endParaRPr lang="en-GB" sz="1400" dirty="0"/>
          </a:p>
        </p:txBody>
      </p:sp>
    </p:spTree>
    <p:extLst>
      <p:ext uri="{BB962C8B-B14F-4D97-AF65-F5344CB8AC3E}">
        <p14:creationId xmlns:p14="http://schemas.microsoft.com/office/powerpoint/2010/main" val="341133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340768"/>
            <a:ext cx="8496944" cy="5109091"/>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sz="2000" dirty="0"/>
              <a:t>There are 3 main methods of saving &amp; loading data from a </a:t>
            </a:r>
            <a:r>
              <a:rPr lang="en-GB" sz="2000" dirty="0" err="1"/>
              <a:t>Tkinter</a:t>
            </a:r>
            <a:r>
              <a:rPr lang="en-GB" sz="2000" dirty="0"/>
              <a:t> program. The first is using something called “pickle”, which is a pre-written library. Some of you may have experimented with this for the lesson 2 extension. </a:t>
            </a:r>
          </a:p>
          <a:p>
            <a:pPr marL="0" indent="0">
              <a:buNone/>
            </a:pPr>
            <a:endParaRPr lang="en-GB" sz="2000" dirty="0"/>
          </a:p>
          <a:p>
            <a:pPr marL="0" indent="0">
              <a:buNone/>
            </a:pPr>
            <a:r>
              <a:rPr lang="en-GB" sz="2000" dirty="0"/>
              <a:t>In the exam however you don’t need to use pickle (although you could if you wanted to!), so we’re going to look at 2 alternatives. </a:t>
            </a:r>
          </a:p>
          <a:p>
            <a:pPr marL="0" indent="0">
              <a:buNone/>
            </a:pPr>
            <a:endParaRPr lang="en-GB" sz="2000" dirty="0"/>
          </a:p>
          <a:p>
            <a:pPr marL="0" indent="0">
              <a:buNone/>
            </a:pPr>
            <a:r>
              <a:rPr lang="en-GB" sz="2000" dirty="0"/>
              <a:t>The first is to extend the dictionary method we were using in lesson 2 to store the data that is generated when the user enters information. This will involve putting new dictionaries into a list, then saving and loading the list from a file. </a:t>
            </a:r>
          </a:p>
          <a:p>
            <a:pPr marL="0" indent="0">
              <a:buNone/>
            </a:pPr>
            <a:endParaRPr lang="en-GB" sz="2000" dirty="0"/>
          </a:p>
          <a:p>
            <a:pPr marL="0" indent="0">
              <a:buNone/>
            </a:pPr>
            <a:r>
              <a:rPr lang="en-GB" sz="2000" dirty="0"/>
              <a:t>The second is a slightly odd method which the WJEC like to use which doesn’t use a conventional data structure, but instead saves data directly to a file in a sort of spaced out table. More on this one later!</a:t>
            </a:r>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saving &amp; loading</a:t>
            </a:r>
          </a:p>
        </p:txBody>
      </p:sp>
    </p:spTree>
    <p:extLst>
      <p:ext uri="{BB962C8B-B14F-4D97-AF65-F5344CB8AC3E}">
        <p14:creationId xmlns:p14="http://schemas.microsoft.com/office/powerpoint/2010/main" val="216397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340768"/>
            <a:ext cx="8496944" cy="5109091"/>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b="1" dirty="0"/>
              <a:t>Method 1 - Saving a dictionary</a:t>
            </a:r>
            <a:endParaRPr lang="en-GB" dirty="0"/>
          </a:p>
          <a:p>
            <a:pPr marL="0" indent="0">
              <a:buNone/>
            </a:pPr>
            <a:endParaRPr lang="en-GB" sz="2600" dirty="0"/>
          </a:p>
          <a:p>
            <a:pPr marL="0" indent="0">
              <a:buNone/>
            </a:pPr>
            <a:r>
              <a:rPr lang="en-GB" sz="1800" dirty="0"/>
              <a:t>In the lesson 3 tutorial you made a button called “button” and a function called “on-click” for the command. (If you downloaded the code from Google Classroom, the button is called “submit” and the function is called “</a:t>
            </a:r>
            <a:r>
              <a:rPr lang="en-GB" sz="1800" dirty="0" err="1"/>
              <a:t>submitClick</a:t>
            </a:r>
            <a:r>
              <a:rPr lang="en-GB" sz="1800" dirty="0"/>
              <a:t>”.) </a:t>
            </a:r>
          </a:p>
          <a:p>
            <a:pPr marL="0" indent="0">
              <a:buNone/>
            </a:pPr>
            <a:endParaRPr lang="en-GB" sz="1800" dirty="0"/>
          </a:p>
          <a:p>
            <a:pPr marL="0" indent="0">
              <a:buNone/>
            </a:pPr>
            <a:r>
              <a:rPr lang="en-GB" sz="1800" dirty="0"/>
              <a:t>It is a good idea to use more “self-identifying” names for our variables and functions, so let’s rename the button to “display”, and the function to “</a:t>
            </a:r>
            <a:r>
              <a:rPr lang="en-GB" sz="1800" dirty="0" err="1"/>
              <a:t>displayClick</a:t>
            </a:r>
            <a:r>
              <a:rPr lang="en-GB" sz="1800" dirty="0"/>
              <a:t>”</a:t>
            </a:r>
          </a:p>
          <a:p>
            <a:pPr marL="0" indent="0">
              <a:buNone/>
            </a:pPr>
            <a:endParaRPr lang="en-GB" sz="2400" dirty="0"/>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saving &amp; loading</a:t>
            </a:r>
          </a:p>
        </p:txBody>
      </p:sp>
      <p:pic>
        <p:nvPicPr>
          <p:cNvPr id="4" name="Picture 3">
            <a:extLst>
              <a:ext uri="{FF2B5EF4-FFF2-40B4-BE49-F238E27FC236}">
                <a16:creationId xmlns:a16="http://schemas.microsoft.com/office/drawing/2014/main" id="{A483F448-CE4B-4F7B-8444-484070C56BD0}"/>
              </a:ext>
            </a:extLst>
          </p:cNvPr>
          <p:cNvPicPr>
            <a:picLocks noChangeAspect="1"/>
          </p:cNvPicPr>
          <p:nvPr/>
        </p:nvPicPr>
        <p:blipFill>
          <a:blip r:embed="rId2"/>
          <a:stretch>
            <a:fillRect/>
          </a:stretch>
        </p:blipFill>
        <p:spPr>
          <a:xfrm>
            <a:off x="683568" y="4509120"/>
            <a:ext cx="7455283" cy="463574"/>
          </a:xfrm>
          <a:prstGeom prst="rect">
            <a:avLst/>
          </a:prstGeom>
        </p:spPr>
      </p:pic>
      <p:pic>
        <p:nvPicPr>
          <p:cNvPr id="5" name="Picture 4">
            <a:extLst>
              <a:ext uri="{FF2B5EF4-FFF2-40B4-BE49-F238E27FC236}">
                <a16:creationId xmlns:a16="http://schemas.microsoft.com/office/drawing/2014/main" id="{B27FF318-A1FD-4B75-8A61-19F95326FA94}"/>
              </a:ext>
            </a:extLst>
          </p:cNvPr>
          <p:cNvPicPr>
            <a:picLocks noChangeAspect="1"/>
          </p:cNvPicPr>
          <p:nvPr/>
        </p:nvPicPr>
        <p:blipFill>
          <a:blip r:embed="rId3"/>
          <a:stretch>
            <a:fillRect/>
          </a:stretch>
        </p:blipFill>
        <p:spPr>
          <a:xfrm>
            <a:off x="3054272" y="5269854"/>
            <a:ext cx="3035456" cy="1143059"/>
          </a:xfrm>
          <a:prstGeom prst="rect">
            <a:avLst/>
          </a:prstGeom>
        </p:spPr>
      </p:pic>
    </p:spTree>
    <p:extLst>
      <p:ext uri="{BB962C8B-B14F-4D97-AF65-F5344CB8AC3E}">
        <p14:creationId xmlns:p14="http://schemas.microsoft.com/office/powerpoint/2010/main" val="184071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340768"/>
            <a:ext cx="8496944" cy="5109091"/>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b="1" dirty="0"/>
              <a:t>Method 1 - Saving a dictionary</a:t>
            </a:r>
            <a:endParaRPr lang="en-GB" dirty="0"/>
          </a:p>
          <a:p>
            <a:pPr marL="0" indent="0">
              <a:buNone/>
            </a:pPr>
            <a:endParaRPr lang="en-GB" sz="2600" dirty="0"/>
          </a:p>
          <a:p>
            <a:pPr marL="0" indent="0">
              <a:buNone/>
            </a:pPr>
            <a:r>
              <a:rPr lang="en-GB" sz="2400" dirty="0"/>
              <a:t>Now we need to make a new button called “</a:t>
            </a:r>
            <a:r>
              <a:rPr lang="en-GB" sz="2400" dirty="0" err="1"/>
              <a:t>saveButton</a:t>
            </a:r>
            <a:r>
              <a:rPr lang="en-GB" sz="2400" dirty="0"/>
              <a:t>” or similar. </a:t>
            </a:r>
          </a:p>
          <a:p>
            <a:pPr marL="0" indent="0">
              <a:buNone/>
            </a:pPr>
            <a:endParaRPr lang="en-GB" sz="2400" dirty="0"/>
          </a:p>
          <a:p>
            <a:pPr marL="0" indent="0">
              <a:buNone/>
            </a:pPr>
            <a:r>
              <a:rPr lang="en-GB" sz="2400" dirty="0"/>
              <a:t>Add this code in after the display button, but before the </a:t>
            </a:r>
            <a:r>
              <a:rPr lang="en-GB" sz="2400" dirty="0" err="1"/>
              <a:t>window.mainloop</a:t>
            </a:r>
            <a:r>
              <a:rPr lang="en-GB" sz="2400" dirty="0"/>
              <a:t>() line:</a:t>
            </a:r>
          </a:p>
          <a:p>
            <a:pPr marL="0" indent="0">
              <a:buNone/>
            </a:pPr>
            <a:endParaRPr lang="en-GB" sz="2400" dirty="0"/>
          </a:p>
          <a:p>
            <a:pPr marL="0" indent="0">
              <a:buNone/>
            </a:pPr>
            <a:endParaRPr lang="en-GB" sz="2400" dirty="0"/>
          </a:p>
          <a:p>
            <a:pPr marL="0" indent="0">
              <a:buNone/>
            </a:pPr>
            <a:endParaRPr lang="en-GB" sz="2400" dirty="0"/>
          </a:p>
          <a:p>
            <a:pPr marL="0" indent="0">
              <a:buNone/>
            </a:pPr>
            <a:r>
              <a:rPr lang="en-GB" sz="2400" dirty="0"/>
              <a:t>Don’t run the code yet though – we haven’t done the </a:t>
            </a:r>
            <a:r>
              <a:rPr lang="en-GB" sz="2400" dirty="0" err="1"/>
              <a:t>saveClick</a:t>
            </a:r>
            <a:r>
              <a:rPr lang="en-GB" sz="2400" dirty="0"/>
              <a:t> function. </a:t>
            </a:r>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saving &amp; loading</a:t>
            </a:r>
          </a:p>
        </p:txBody>
      </p:sp>
      <p:pic>
        <p:nvPicPr>
          <p:cNvPr id="2" name="Picture 1">
            <a:extLst>
              <a:ext uri="{FF2B5EF4-FFF2-40B4-BE49-F238E27FC236}">
                <a16:creationId xmlns:a16="http://schemas.microsoft.com/office/drawing/2014/main" id="{F16061DE-D240-402F-8C58-FAC661196C19}"/>
              </a:ext>
            </a:extLst>
          </p:cNvPr>
          <p:cNvPicPr>
            <a:picLocks noChangeAspect="1"/>
          </p:cNvPicPr>
          <p:nvPr/>
        </p:nvPicPr>
        <p:blipFill>
          <a:blip r:embed="rId2"/>
          <a:stretch>
            <a:fillRect/>
          </a:stretch>
        </p:blipFill>
        <p:spPr>
          <a:xfrm>
            <a:off x="547112" y="4509120"/>
            <a:ext cx="7942902" cy="576064"/>
          </a:xfrm>
          <a:prstGeom prst="rect">
            <a:avLst/>
          </a:prstGeom>
        </p:spPr>
      </p:pic>
    </p:spTree>
    <p:extLst>
      <p:ext uri="{BB962C8B-B14F-4D97-AF65-F5344CB8AC3E}">
        <p14:creationId xmlns:p14="http://schemas.microsoft.com/office/powerpoint/2010/main" val="234833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340768"/>
            <a:ext cx="8496944" cy="5109091"/>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b="1" dirty="0"/>
              <a:t>Method 1 - Saving a dictionary</a:t>
            </a:r>
            <a:endParaRPr lang="en-GB" dirty="0"/>
          </a:p>
          <a:p>
            <a:pPr marL="0" indent="0">
              <a:buNone/>
            </a:pPr>
            <a:endParaRPr lang="en-GB" sz="2600" dirty="0"/>
          </a:p>
          <a:p>
            <a:pPr marL="0" indent="0">
              <a:buNone/>
            </a:pPr>
            <a:r>
              <a:rPr lang="en-GB" sz="3600" dirty="0"/>
              <a:t>At this point, save a copy of your code and call it “lesson 4 activity 3”. You will need this later on, but for now go back to the copy of the code you were working on. </a:t>
            </a:r>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saving &amp; loading</a:t>
            </a:r>
          </a:p>
        </p:txBody>
      </p:sp>
    </p:spTree>
    <p:extLst>
      <p:ext uri="{BB962C8B-B14F-4D97-AF65-F5344CB8AC3E}">
        <p14:creationId xmlns:p14="http://schemas.microsoft.com/office/powerpoint/2010/main" val="75356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340768"/>
            <a:ext cx="8496944" cy="5109091"/>
          </a:xfrm>
          <a:ln>
            <a:noFill/>
          </a:ln>
        </p:spPr>
        <p:style>
          <a:lnRef idx="2">
            <a:schemeClr val="accent3"/>
          </a:lnRef>
          <a:fillRef idx="1">
            <a:schemeClr val="lt1"/>
          </a:fillRef>
          <a:effectRef idx="0">
            <a:schemeClr val="accent3"/>
          </a:effectRef>
          <a:fontRef idx="minor">
            <a:schemeClr val="dk1"/>
          </a:fontRef>
        </p:style>
        <p:txBody>
          <a:bodyPr>
            <a:normAutofit lnSpcReduction="10000"/>
          </a:bodyPr>
          <a:lstStyle/>
          <a:p>
            <a:pPr marL="0" indent="0">
              <a:buNone/>
            </a:pPr>
            <a:r>
              <a:rPr lang="en-GB" b="1" dirty="0"/>
              <a:t>Method 1 - Saving a dictionary</a:t>
            </a:r>
            <a:endParaRPr lang="en-GB" dirty="0"/>
          </a:p>
          <a:p>
            <a:pPr marL="0" indent="0">
              <a:buNone/>
            </a:pPr>
            <a:endParaRPr lang="en-GB" sz="2600" dirty="0"/>
          </a:p>
          <a:p>
            <a:pPr marL="0" indent="0">
              <a:buNone/>
            </a:pPr>
            <a:r>
              <a:rPr lang="en-GB" sz="2400" dirty="0"/>
              <a:t>Above the </a:t>
            </a:r>
            <a:r>
              <a:rPr lang="en-GB" sz="2400" dirty="0" err="1"/>
              <a:t>displayClick</a:t>
            </a:r>
            <a:r>
              <a:rPr lang="en-GB" sz="2400" dirty="0"/>
              <a:t> function, make a new function as shown below:</a:t>
            </a:r>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a:p>
            <a:pPr marL="0" indent="0">
              <a:buNone/>
            </a:pPr>
            <a:r>
              <a:rPr lang="en-GB" sz="2400" dirty="0"/>
              <a:t>These first 8 lines are the same as those in the </a:t>
            </a:r>
            <a:r>
              <a:rPr lang="en-GB" sz="2400" dirty="0" err="1"/>
              <a:t>displayClick</a:t>
            </a:r>
            <a:r>
              <a:rPr lang="en-GB" sz="2400" dirty="0"/>
              <a:t> function because we need to fetch the same information so that it can be saved. </a:t>
            </a:r>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saving &amp; loading</a:t>
            </a:r>
          </a:p>
        </p:txBody>
      </p:sp>
      <p:pic>
        <p:nvPicPr>
          <p:cNvPr id="2" name="Picture 1">
            <a:extLst>
              <a:ext uri="{FF2B5EF4-FFF2-40B4-BE49-F238E27FC236}">
                <a16:creationId xmlns:a16="http://schemas.microsoft.com/office/drawing/2014/main" id="{8438E1AA-393A-4D6A-8B0E-41F725D01E23}"/>
              </a:ext>
            </a:extLst>
          </p:cNvPr>
          <p:cNvPicPr>
            <a:picLocks noChangeAspect="1"/>
          </p:cNvPicPr>
          <p:nvPr/>
        </p:nvPicPr>
        <p:blipFill>
          <a:blip r:embed="rId2"/>
          <a:stretch>
            <a:fillRect/>
          </a:stretch>
        </p:blipFill>
        <p:spPr>
          <a:xfrm>
            <a:off x="3228086" y="2924944"/>
            <a:ext cx="2687828" cy="1971974"/>
          </a:xfrm>
          <a:prstGeom prst="rect">
            <a:avLst/>
          </a:prstGeom>
        </p:spPr>
      </p:pic>
    </p:spTree>
    <p:extLst>
      <p:ext uri="{BB962C8B-B14F-4D97-AF65-F5344CB8AC3E}">
        <p14:creationId xmlns:p14="http://schemas.microsoft.com/office/powerpoint/2010/main" val="179300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 calcmode="lin" valueType="num">
                                      <p:cBhvr additive="base">
                                        <p:cTn id="1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340768"/>
            <a:ext cx="8496944" cy="5109091"/>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b="1" dirty="0"/>
              <a:t>Method 1 - Saving a dictionary</a:t>
            </a:r>
            <a:endParaRPr lang="en-GB" dirty="0"/>
          </a:p>
          <a:p>
            <a:pPr marL="0" indent="0">
              <a:buNone/>
            </a:pPr>
            <a:endParaRPr lang="en-GB" sz="2400" dirty="0"/>
          </a:p>
          <a:p>
            <a:pPr marL="0" indent="0">
              <a:buNone/>
            </a:pPr>
            <a:r>
              <a:rPr lang="en-GB" sz="2400" dirty="0"/>
              <a:t>Next we need a new empty dictionary which we will be adding the information to, then start filling it based on the inputs made. </a:t>
            </a:r>
            <a:endParaRPr lang="en-GB" sz="2600" dirty="0"/>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saving &amp; loading</a:t>
            </a:r>
          </a:p>
        </p:txBody>
      </p:sp>
      <p:pic>
        <p:nvPicPr>
          <p:cNvPr id="4" name="Picture 3">
            <a:extLst>
              <a:ext uri="{FF2B5EF4-FFF2-40B4-BE49-F238E27FC236}">
                <a16:creationId xmlns:a16="http://schemas.microsoft.com/office/drawing/2014/main" id="{31BB48A5-0506-417C-8992-5FD9EC9D561E}"/>
              </a:ext>
            </a:extLst>
          </p:cNvPr>
          <p:cNvPicPr>
            <a:picLocks noChangeAspect="1"/>
          </p:cNvPicPr>
          <p:nvPr/>
        </p:nvPicPr>
        <p:blipFill>
          <a:blip r:embed="rId2"/>
          <a:stretch>
            <a:fillRect/>
          </a:stretch>
        </p:blipFill>
        <p:spPr>
          <a:xfrm>
            <a:off x="2635150" y="3501008"/>
            <a:ext cx="3873699" cy="2590933"/>
          </a:xfrm>
          <a:prstGeom prst="rect">
            <a:avLst/>
          </a:prstGeom>
        </p:spPr>
      </p:pic>
    </p:spTree>
    <p:extLst>
      <p:ext uri="{BB962C8B-B14F-4D97-AF65-F5344CB8AC3E}">
        <p14:creationId xmlns:p14="http://schemas.microsoft.com/office/powerpoint/2010/main" val="363347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C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4550</TotalTime>
  <Words>2027</Words>
  <Application>Microsoft Office PowerPoint</Application>
  <PresentationFormat>On-screen Show (4:3)</PresentationFormat>
  <Paragraphs>165</Paragraphs>
  <Slides>29</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29</vt:i4>
      </vt:variant>
    </vt:vector>
  </HeadingPairs>
  <TitlesOfParts>
    <vt:vector size="33" baseType="lpstr">
      <vt:lpstr>Arial</vt:lpstr>
      <vt:lpstr>Calibri</vt:lpstr>
      <vt:lpstr>Custom Design</vt:lpstr>
      <vt:lpstr>ICT THEME</vt:lpstr>
      <vt:lpstr>GUI Building with TKinter</vt:lpstr>
      <vt:lpstr>Activity 1</vt:lpstr>
      <vt:lpstr>Today’s lesson</vt:lpstr>
      <vt:lpstr>Tkinter – saving &amp; loading</vt:lpstr>
      <vt:lpstr>Tkinter – saving &amp; loading</vt:lpstr>
      <vt:lpstr>Tkinter – saving &amp; loading</vt:lpstr>
      <vt:lpstr>Tkinter – saving &amp; loading</vt:lpstr>
      <vt:lpstr>Tkinter – saving &amp; loading</vt:lpstr>
      <vt:lpstr>Tkinter – saving &amp; loading</vt:lpstr>
      <vt:lpstr>Tkinter – saving &amp; loading</vt:lpstr>
      <vt:lpstr>Tkinter – saving &amp; loading</vt:lpstr>
      <vt:lpstr>Tkinter – saving &amp; loading</vt:lpstr>
      <vt:lpstr>Tkinter – saving &amp; loading</vt:lpstr>
      <vt:lpstr>Tkinter – saving &amp; loading</vt:lpstr>
      <vt:lpstr>Tkinter – saving &amp; loading</vt:lpstr>
      <vt:lpstr>Tkinter – saving &amp; loading</vt:lpstr>
      <vt:lpstr>Tkinter – saving &amp; loading</vt:lpstr>
      <vt:lpstr>Activity 2</vt:lpstr>
      <vt:lpstr>Tkinter – saving &amp; loading</vt:lpstr>
      <vt:lpstr>Tkinter – saving &amp; loading</vt:lpstr>
      <vt:lpstr>Tkinter – saving &amp; loading</vt:lpstr>
      <vt:lpstr>Tkinter – saving &amp; loading</vt:lpstr>
      <vt:lpstr>Tkinter – saving &amp; loading</vt:lpstr>
      <vt:lpstr>Tkinter – saving &amp; loading</vt:lpstr>
      <vt:lpstr>Tkinter – saving &amp; loading</vt:lpstr>
      <vt:lpstr>Tkinter – saving &amp; loading</vt:lpstr>
      <vt:lpstr>Tkinter – saving &amp; loading</vt:lpstr>
      <vt:lpstr>Activity 3</vt:lpstr>
      <vt:lpstr>PowerPoint Presentation</vt:lpstr>
    </vt:vector>
  </TitlesOfParts>
  <Company>Supero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Scratch Unit Lesson 2</dc:title>
  <dc:creator>Supero Education</dc:creator>
  <cp:lastModifiedBy>J Amer (Cardiff High School)</cp:lastModifiedBy>
  <cp:revision>273</cp:revision>
  <dcterms:created xsi:type="dcterms:W3CDTF">2014-03-16T01:08:53Z</dcterms:created>
  <dcterms:modified xsi:type="dcterms:W3CDTF">2021-05-10T07:53:50Z</dcterms:modified>
</cp:coreProperties>
</file>