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3"/>
  </p:notesMasterIdLst>
  <p:sldIdLst>
    <p:sldId id="317" r:id="rId3"/>
    <p:sldId id="364" r:id="rId4"/>
    <p:sldId id="341" r:id="rId5"/>
    <p:sldId id="366" r:id="rId6"/>
    <p:sldId id="387" r:id="rId7"/>
    <p:sldId id="388" r:id="rId8"/>
    <p:sldId id="393" r:id="rId9"/>
    <p:sldId id="389" r:id="rId10"/>
    <p:sldId id="390" r:id="rId11"/>
    <p:sldId id="391" r:id="rId12"/>
    <p:sldId id="392" r:id="rId13"/>
    <p:sldId id="394" r:id="rId14"/>
    <p:sldId id="395" r:id="rId15"/>
    <p:sldId id="396" r:id="rId16"/>
    <p:sldId id="380" r:id="rId17"/>
    <p:sldId id="397" r:id="rId18"/>
    <p:sldId id="398" r:id="rId19"/>
    <p:sldId id="399" r:id="rId20"/>
    <p:sldId id="400" r:id="rId21"/>
    <p:sldId id="35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00CC"/>
    <a:srgbClr val="000099"/>
    <a:srgbClr val="00CC00"/>
    <a:srgbClr val="33CCFF"/>
    <a:srgbClr val="56003B"/>
    <a:srgbClr val="485925"/>
    <a:srgbClr val="FFFFFF"/>
    <a:srgbClr val="870051"/>
    <a:srgbClr val="943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4" autoAdjust="0"/>
    <p:restoredTop sz="93613" autoAdjust="0"/>
  </p:normalViewPr>
  <p:slideViewPr>
    <p:cSldViewPr>
      <p:cViewPr varScale="1">
        <p:scale>
          <a:sx n="68" d="100"/>
          <a:sy n="68" d="100"/>
        </p:scale>
        <p:origin x="128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DAA3F-4872-4AED-84AC-F49D8EEFAAFB}" type="datetimeFigureOut">
              <a:rPr lang="en-GB" smtClean="0"/>
              <a:t>11/11/2021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68FFC-B63D-444C-BDEC-7F3D185E330D}" type="slidenum">
              <a:rPr lang="en-GB" smtClean="0"/>
              <a:t>‹#›</a:t>
            </a:fld>
            <a:endParaRPr lang="en-GB"/>
          </a:p>
        </p:txBody>
      </p:sp>
    </p:spTree>
    <p:extLst>
      <p:ext uri="{BB962C8B-B14F-4D97-AF65-F5344CB8AC3E}">
        <p14:creationId xmlns:p14="http://schemas.microsoft.com/office/powerpoint/2010/main" val="1431821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7347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62144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819704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27350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594500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20281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937611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129476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39987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654415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36016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641275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6799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2507328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6964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368986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417377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1948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01829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70584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351507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A7ED4-8F74-4729-9600-DD4BF4CB6A8F}" type="datetimeFigureOut">
              <a:rPr lang="en-GB" smtClean="0"/>
              <a:t>11/11/2021</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5593BF5-CFC7-48C8-BD13-4F36EC4CD424}" type="slidenum">
              <a:rPr lang="en-GB" smtClean="0"/>
              <a:t>‹#›</a:t>
            </a:fld>
            <a:endParaRPr lang="en-GB" dirty="0"/>
          </a:p>
        </p:txBody>
      </p:sp>
    </p:spTree>
    <p:extLst>
      <p:ext uri="{BB962C8B-B14F-4D97-AF65-F5344CB8AC3E}">
        <p14:creationId xmlns:p14="http://schemas.microsoft.com/office/powerpoint/2010/main" val="198206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11/11/2021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2365444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8A7ED4-8F74-4729-9600-DD4BF4CB6A8F}" type="datetimeFigureOut">
              <a:rPr lang="en-GB" smtClean="0"/>
              <a:t>11/11/2021</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93BF5-CFC7-48C8-BD13-4F36EC4CD424}" type="slidenum">
              <a:rPr lang="en-GB" smtClean="0"/>
              <a:t>‹#›</a:t>
            </a:fld>
            <a:endParaRPr lang="en-GB" dirty="0"/>
          </a:p>
        </p:txBody>
      </p:sp>
    </p:spTree>
    <p:extLst>
      <p:ext uri="{BB962C8B-B14F-4D97-AF65-F5344CB8AC3E}">
        <p14:creationId xmlns:p14="http://schemas.microsoft.com/office/powerpoint/2010/main" val="41113576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tm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77" y="1484784"/>
            <a:ext cx="7772400" cy="1470025"/>
          </a:xfrm>
        </p:spPr>
        <p:txBody>
          <a:bodyPr/>
          <a:lstStyle/>
          <a:p>
            <a:r>
              <a:rPr lang="en-GB" b="1" dirty="0">
                <a:solidFill>
                  <a:srgbClr val="FF0000"/>
                </a:solidFill>
              </a:rPr>
              <a:t>GUI Building with </a:t>
            </a:r>
            <a:r>
              <a:rPr lang="en-GB" b="1" dirty="0" err="1">
                <a:solidFill>
                  <a:srgbClr val="FF0000"/>
                </a:solidFill>
              </a:rPr>
              <a:t>TKinter</a:t>
            </a:r>
            <a:endParaRPr lang="en-GB" b="1" dirty="0">
              <a:solidFill>
                <a:srgbClr val="FF0000"/>
              </a:solidFill>
            </a:endParaRPr>
          </a:p>
        </p:txBody>
      </p:sp>
      <p:sp>
        <p:nvSpPr>
          <p:cNvPr id="3" name="Subtitle 2"/>
          <p:cNvSpPr>
            <a:spLocks noGrp="1"/>
          </p:cNvSpPr>
          <p:nvPr>
            <p:ph type="subTitle" idx="1"/>
          </p:nvPr>
        </p:nvSpPr>
        <p:spPr>
          <a:xfrm>
            <a:off x="179512" y="2836475"/>
            <a:ext cx="8712460" cy="1752600"/>
          </a:xfrm>
        </p:spPr>
        <p:txBody>
          <a:bodyPr/>
          <a:lstStyle/>
          <a:p>
            <a:r>
              <a:rPr lang="en-GB" dirty="0">
                <a:solidFill>
                  <a:schemeClr val="tx1"/>
                </a:solidFill>
              </a:rPr>
              <a:t>Lesson 5 – counting &amp; viewing entries in a text file</a:t>
            </a:r>
          </a:p>
        </p:txBody>
      </p:sp>
      <p:pic>
        <p:nvPicPr>
          <p:cNvPr id="5" name="Picture 4" descr="A close up of a sign&#10;&#10;Description automatically generated">
            <a:extLst>
              <a:ext uri="{FF2B5EF4-FFF2-40B4-BE49-F238E27FC236}">
                <a16:creationId xmlns:a16="http://schemas.microsoft.com/office/drawing/2014/main" id="{4F3F5025-7868-4D79-B31C-252417A22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195" y="478853"/>
            <a:ext cx="4102964" cy="1024217"/>
          </a:xfrm>
          <a:prstGeom prst="rect">
            <a:avLst/>
          </a:prstGeom>
        </p:spPr>
      </p:pic>
      <p:pic>
        <p:nvPicPr>
          <p:cNvPr id="7" name="Picture 6" descr="Screen Clipping">
            <a:extLst>
              <a:ext uri="{FF2B5EF4-FFF2-40B4-BE49-F238E27FC236}">
                <a16:creationId xmlns:a16="http://schemas.microsoft.com/office/drawing/2014/main" id="{6FFD2011-43B0-47F0-ACED-54E0FECC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0472" y="4657300"/>
            <a:ext cx="1251648" cy="1355334"/>
          </a:xfrm>
          <a:prstGeom prst="rect">
            <a:avLst/>
          </a:prstGeom>
        </p:spPr>
      </p:pic>
      <p:pic>
        <p:nvPicPr>
          <p:cNvPr id="9" name="Picture 8">
            <a:extLst>
              <a:ext uri="{FF2B5EF4-FFF2-40B4-BE49-F238E27FC236}">
                <a16:creationId xmlns:a16="http://schemas.microsoft.com/office/drawing/2014/main" id="{EF1B6709-9849-45B5-8702-57D8A6C93AEA}"/>
              </a:ext>
            </a:extLst>
          </p:cNvPr>
          <p:cNvPicPr/>
          <p:nvPr/>
        </p:nvPicPr>
        <p:blipFill rotWithShape="1">
          <a:blip r:embed="rId4">
            <a:extLst>
              <a:ext uri="{28A0092B-C50C-407E-A947-70E740481C1C}">
                <a14:useLocalDpi xmlns:a14="http://schemas.microsoft.com/office/drawing/2010/main" val="0"/>
              </a:ext>
            </a:extLst>
          </a:blip>
          <a:srcRect b="51301"/>
          <a:stretch/>
        </p:blipFill>
        <p:spPr bwMode="auto">
          <a:xfrm>
            <a:off x="1339627" y="4661701"/>
            <a:ext cx="3060845" cy="1339284"/>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389416C0-7896-49C4-9519-46C9DDFA77F0}"/>
              </a:ext>
            </a:extLst>
          </p:cNvPr>
          <p:cNvPicPr/>
          <p:nvPr/>
        </p:nvPicPr>
        <p:blipFill>
          <a:blip r:embed="rId5">
            <a:extLst>
              <a:ext uri="{28A0092B-C50C-407E-A947-70E740481C1C}">
                <a14:useLocalDpi xmlns:a14="http://schemas.microsoft.com/office/drawing/2010/main" val="0"/>
              </a:ext>
            </a:extLst>
          </a:blip>
          <a:stretch>
            <a:fillRect/>
          </a:stretch>
        </p:blipFill>
        <p:spPr>
          <a:xfrm>
            <a:off x="1353237" y="3693004"/>
            <a:ext cx="4298883" cy="931516"/>
          </a:xfrm>
          <a:prstGeom prst="rect">
            <a:avLst/>
          </a:prstGeom>
          <a:ln>
            <a:solidFill>
              <a:schemeClr val="accent1"/>
            </a:solidFill>
          </a:ln>
        </p:spPr>
      </p:pic>
      <p:pic>
        <p:nvPicPr>
          <p:cNvPr id="11" name="Picture 10">
            <a:extLst>
              <a:ext uri="{FF2B5EF4-FFF2-40B4-BE49-F238E27FC236}">
                <a16:creationId xmlns:a16="http://schemas.microsoft.com/office/drawing/2014/main" id="{458A351C-DD21-4984-BDF8-FA0218F3B1BF}"/>
              </a:ext>
            </a:extLst>
          </p:cNvPr>
          <p:cNvPicPr/>
          <p:nvPr/>
        </p:nvPicPr>
        <p:blipFill>
          <a:blip r:embed="rId6">
            <a:extLst>
              <a:ext uri="{28A0092B-C50C-407E-A947-70E740481C1C}">
                <a14:useLocalDpi xmlns:a14="http://schemas.microsoft.com/office/drawing/2010/main" val="0"/>
              </a:ext>
            </a:extLst>
          </a:blip>
          <a:stretch>
            <a:fillRect/>
          </a:stretch>
        </p:blipFill>
        <p:spPr>
          <a:xfrm>
            <a:off x="5652120" y="3688416"/>
            <a:ext cx="2304256" cy="2332872"/>
          </a:xfrm>
          <a:prstGeom prst="rect">
            <a:avLst/>
          </a:prstGeom>
        </p:spPr>
      </p:pic>
    </p:spTree>
    <p:extLst>
      <p:ext uri="{BB962C8B-B14F-4D97-AF65-F5344CB8AC3E}">
        <p14:creationId xmlns:p14="http://schemas.microsoft.com/office/powerpoint/2010/main" val="85911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Next let’s use try except to attempt to open the saved entries table in read mode so that we can access the data. </a:t>
            </a:r>
          </a:p>
          <a:p>
            <a:pPr marL="0" indent="0">
              <a:buNone/>
            </a:pPr>
            <a:endParaRPr lang="en-GB" sz="20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sp>
        <p:nvSpPr>
          <p:cNvPr id="7" name="TextBox 6">
            <a:extLst>
              <a:ext uri="{FF2B5EF4-FFF2-40B4-BE49-F238E27FC236}">
                <a16:creationId xmlns:a16="http://schemas.microsoft.com/office/drawing/2014/main" id="{CB67B3CC-0156-4EC1-85DF-401D6B227AE4}"/>
              </a:ext>
            </a:extLst>
          </p:cNvPr>
          <p:cNvSpPr txBox="1"/>
          <p:nvPr/>
        </p:nvSpPr>
        <p:spPr>
          <a:xfrm>
            <a:off x="5607162" y="4736546"/>
            <a:ext cx="2751272"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In the past we’ve just used except – adding </a:t>
            </a:r>
            <a:r>
              <a:rPr lang="en-GB" sz="1400" dirty="0" err="1"/>
              <a:t>IOError</a:t>
            </a:r>
            <a:r>
              <a:rPr lang="en-GB" sz="1400" dirty="0"/>
              <a:t> just tells Python what error we are specifically expecting. There are other types of error which we will be looking at later on when we do validation.</a:t>
            </a:r>
          </a:p>
        </p:txBody>
      </p:sp>
      <p:cxnSp>
        <p:nvCxnSpPr>
          <p:cNvPr id="8" name="Straight Arrow Connector 7">
            <a:extLst>
              <a:ext uri="{FF2B5EF4-FFF2-40B4-BE49-F238E27FC236}">
                <a16:creationId xmlns:a16="http://schemas.microsoft.com/office/drawing/2014/main" id="{5C272226-D5D4-41FF-8D10-8386E962A8D6}"/>
              </a:ext>
            </a:extLst>
          </p:cNvPr>
          <p:cNvCxnSpPr>
            <a:cxnSpLocks/>
          </p:cNvCxnSpPr>
          <p:nvPr/>
        </p:nvCxnSpPr>
        <p:spPr>
          <a:xfrm flipH="1" flipV="1">
            <a:off x="2915816" y="4444786"/>
            <a:ext cx="2664296" cy="904239"/>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2" name="Picture 1">
            <a:extLst>
              <a:ext uri="{FF2B5EF4-FFF2-40B4-BE49-F238E27FC236}">
                <a16:creationId xmlns:a16="http://schemas.microsoft.com/office/drawing/2014/main" id="{95FB2A74-EC1B-4A38-A4E2-448F620FDD30}"/>
              </a:ext>
            </a:extLst>
          </p:cNvPr>
          <p:cNvPicPr>
            <a:picLocks noChangeAspect="1"/>
          </p:cNvPicPr>
          <p:nvPr/>
        </p:nvPicPr>
        <p:blipFill>
          <a:blip r:embed="rId2"/>
          <a:stretch>
            <a:fillRect/>
          </a:stretch>
        </p:blipFill>
        <p:spPr>
          <a:xfrm>
            <a:off x="597060" y="2718763"/>
            <a:ext cx="7806332" cy="1726023"/>
          </a:xfrm>
          <a:prstGeom prst="rect">
            <a:avLst/>
          </a:prstGeom>
        </p:spPr>
      </p:pic>
      <p:sp>
        <p:nvSpPr>
          <p:cNvPr id="10" name="TextBox 9">
            <a:extLst>
              <a:ext uri="{FF2B5EF4-FFF2-40B4-BE49-F238E27FC236}">
                <a16:creationId xmlns:a16="http://schemas.microsoft.com/office/drawing/2014/main" id="{E1E75689-7393-48A7-95F0-0D5973A8F1BE}"/>
              </a:ext>
            </a:extLst>
          </p:cNvPr>
          <p:cNvSpPr txBox="1"/>
          <p:nvPr/>
        </p:nvSpPr>
        <p:spPr>
          <a:xfrm>
            <a:off x="539552" y="5064864"/>
            <a:ext cx="2751272"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Make sure the “try” line is on the same indent level as the “if” statement above it – all of this new code is still inside the </a:t>
            </a:r>
            <a:r>
              <a:rPr lang="en-GB" sz="1400" dirty="0" err="1"/>
              <a:t>countClick</a:t>
            </a:r>
            <a:r>
              <a:rPr lang="en-GB" sz="1400" dirty="0"/>
              <a:t> function. </a:t>
            </a:r>
          </a:p>
        </p:txBody>
      </p:sp>
      <p:cxnSp>
        <p:nvCxnSpPr>
          <p:cNvPr id="11" name="Straight Arrow Connector 10">
            <a:extLst>
              <a:ext uri="{FF2B5EF4-FFF2-40B4-BE49-F238E27FC236}">
                <a16:creationId xmlns:a16="http://schemas.microsoft.com/office/drawing/2014/main" id="{D660A0F9-47DF-4A12-A0F7-C564E725904A}"/>
              </a:ext>
            </a:extLst>
          </p:cNvPr>
          <p:cNvCxnSpPr>
            <a:cxnSpLocks/>
          </p:cNvCxnSpPr>
          <p:nvPr/>
        </p:nvCxnSpPr>
        <p:spPr>
          <a:xfrm flipV="1">
            <a:off x="539552" y="3686428"/>
            <a:ext cx="57508" cy="137843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2792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Now we can type the remaining code for the counting function in. </a:t>
            </a:r>
          </a:p>
          <a:p>
            <a:pPr marL="0" indent="0">
              <a:buNone/>
            </a:pPr>
            <a:endParaRPr lang="en-GB" sz="20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sp>
        <p:nvSpPr>
          <p:cNvPr id="5" name="TextBox 4">
            <a:extLst>
              <a:ext uri="{FF2B5EF4-FFF2-40B4-BE49-F238E27FC236}">
                <a16:creationId xmlns:a16="http://schemas.microsoft.com/office/drawing/2014/main" id="{F1FE1AD6-797A-4F06-B146-345E2EA0DAD0}"/>
              </a:ext>
            </a:extLst>
          </p:cNvPr>
          <p:cNvSpPr txBox="1"/>
          <p:nvPr/>
        </p:nvSpPr>
        <p:spPr>
          <a:xfrm>
            <a:off x="447212" y="1719953"/>
            <a:ext cx="326069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000" dirty="0"/>
              <a:t>This “else” is on the same indent line as the “try” and “except”. It will happen if the “try” part is successful. </a:t>
            </a:r>
          </a:p>
        </p:txBody>
      </p:sp>
      <p:sp>
        <p:nvSpPr>
          <p:cNvPr id="12" name="TextBox 11">
            <a:extLst>
              <a:ext uri="{FF2B5EF4-FFF2-40B4-BE49-F238E27FC236}">
                <a16:creationId xmlns:a16="http://schemas.microsoft.com/office/drawing/2014/main" id="{77146D94-0AA4-4FC1-822D-72CA5E882AFC}"/>
              </a:ext>
            </a:extLst>
          </p:cNvPr>
          <p:cNvSpPr txBox="1"/>
          <p:nvPr/>
        </p:nvSpPr>
        <p:spPr>
          <a:xfrm>
            <a:off x="254564" y="2192071"/>
            <a:ext cx="3620731"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000" dirty="0"/>
              <a:t>We start a while loop here for reading through the file.  </a:t>
            </a:r>
          </a:p>
          <a:p>
            <a:r>
              <a:rPr lang="en-GB" sz="1000" dirty="0" err="1"/>
              <a:t>CountGot</a:t>
            </a:r>
            <a:r>
              <a:rPr lang="en-GB" sz="1000" dirty="0"/>
              <a:t> will keep track of any matches we find for the things we’re looking for.</a:t>
            </a:r>
          </a:p>
        </p:txBody>
      </p:sp>
      <p:pic>
        <p:nvPicPr>
          <p:cNvPr id="16" name="Picture 15">
            <a:extLst>
              <a:ext uri="{FF2B5EF4-FFF2-40B4-BE49-F238E27FC236}">
                <a16:creationId xmlns:a16="http://schemas.microsoft.com/office/drawing/2014/main" id="{0EBDF206-460C-4B15-A8A9-3C765CBEAFC2}"/>
              </a:ext>
            </a:extLst>
          </p:cNvPr>
          <p:cNvPicPr>
            <a:picLocks noChangeAspect="1"/>
          </p:cNvPicPr>
          <p:nvPr/>
        </p:nvPicPr>
        <p:blipFill rotWithShape="1">
          <a:blip r:embed="rId2"/>
          <a:srcRect r="6427"/>
          <a:stretch/>
        </p:blipFill>
        <p:spPr>
          <a:xfrm>
            <a:off x="4086424" y="1844824"/>
            <a:ext cx="5035716" cy="4533027"/>
          </a:xfrm>
          <a:prstGeom prst="rect">
            <a:avLst/>
          </a:prstGeom>
        </p:spPr>
      </p:pic>
      <p:cxnSp>
        <p:nvCxnSpPr>
          <p:cNvPr id="13" name="Straight Arrow Connector 12">
            <a:extLst>
              <a:ext uri="{FF2B5EF4-FFF2-40B4-BE49-F238E27FC236}">
                <a16:creationId xmlns:a16="http://schemas.microsoft.com/office/drawing/2014/main" id="{3A8EA06A-CEBC-42BE-A0B0-2CBB47166278}"/>
              </a:ext>
            </a:extLst>
          </p:cNvPr>
          <p:cNvCxnSpPr>
            <a:cxnSpLocks/>
          </p:cNvCxnSpPr>
          <p:nvPr/>
        </p:nvCxnSpPr>
        <p:spPr>
          <a:xfrm flipV="1">
            <a:off x="3875295" y="2400755"/>
            <a:ext cx="624697" cy="4045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3134718-3748-424C-AEC5-DC3AECB78051}"/>
              </a:ext>
            </a:extLst>
          </p:cNvPr>
          <p:cNvSpPr txBox="1"/>
          <p:nvPr/>
        </p:nvSpPr>
        <p:spPr>
          <a:xfrm>
            <a:off x="305689" y="2802994"/>
            <a:ext cx="3620731"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000" dirty="0"/>
              <a:t>.</a:t>
            </a:r>
            <a:r>
              <a:rPr lang="en-GB" sz="1000" dirty="0" err="1"/>
              <a:t>readline</a:t>
            </a:r>
            <a:r>
              <a:rPr lang="en-GB" sz="1000" dirty="0"/>
              <a:t>() reads a single line of the </a:t>
            </a:r>
            <a:r>
              <a:rPr lang="en-GB" sz="1000" dirty="0" err="1"/>
              <a:t>textfile</a:t>
            </a:r>
            <a:r>
              <a:rPr lang="en-GB" sz="1000" dirty="0"/>
              <a:t>, storing it in the </a:t>
            </a:r>
            <a:r>
              <a:rPr lang="en-GB" sz="1000" dirty="0" err="1"/>
              <a:t>recordVar</a:t>
            </a:r>
            <a:r>
              <a:rPr lang="en-GB" sz="1000" dirty="0"/>
              <a:t> variable. This basically means we are looking at a single record each time the while loop goes round. </a:t>
            </a:r>
          </a:p>
        </p:txBody>
      </p:sp>
      <p:cxnSp>
        <p:nvCxnSpPr>
          <p:cNvPr id="6" name="Straight Arrow Connector 5">
            <a:extLst>
              <a:ext uri="{FF2B5EF4-FFF2-40B4-BE49-F238E27FC236}">
                <a16:creationId xmlns:a16="http://schemas.microsoft.com/office/drawing/2014/main" id="{E7770B0F-B788-4EB1-A525-08E405CB3E5C}"/>
              </a:ext>
            </a:extLst>
          </p:cNvPr>
          <p:cNvCxnSpPr>
            <a:cxnSpLocks/>
          </p:cNvCxnSpPr>
          <p:nvPr/>
        </p:nvCxnSpPr>
        <p:spPr>
          <a:xfrm>
            <a:off x="3707903" y="1916832"/>
            <a:ext cx="437034" cy="32750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A3D67794-6A1D-444A-9550-9E054343B08C}"/>
              </a:ext>
            </a:extLst>
          </p:cNvPr>
          <p:cNvCxnSpPr>
            <a:cxnSpLocks/>
          </p:cNvCxnSpPr>
          <p:nvPr/>
        </p:nvCxnSpPr>
        <p:spPr>
          <a:xfrm flipV="1">
            <a:off x="3939079" y="2653654"/>
            <a:ext cx="848945" cy="343488"/>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AD02FB8D-09D9-4DAF-B350-6717FAB7579E}"/>
              </a:ext>
            </a:extLst>
          </p:cNvPr>
          <p:cNvCxnSpPr>
            <a:cxnSpLocks/>
          </p:cNvCxnSpPr>
          <p:nvPr/>
        </p:nvCxnSpPr>
        <p:spPr>
          <a:xfrm flipV="1">
            <a:off x="3875295" y="2945268"/>
            <a:ext cx="984737" cy="699756"/>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1FEC57DF-1204-470D-8773-5F94D7FB10F5}"/>
              </a:ext>
            </a:extLst>
          </p:cNvPr>
          <p:cNvSpPr txBox="1"/>
          <p:nvPr/>
        </p:nvSpPr>
        <p:spPr>
          <a:xfrm>
            <a:off x="245644" y="3413917"/>
            <a:ext cx="3620731"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000" dirty="0"/>
              <a:t>Checks to see if the line we’re currently looking at is empty. If so that means we’ve reached the end of the file and we can break out of the loop. </a:t>
            </a:r>
          </a:p>
        </p:txBody>
      </p:sp>
      <p:sp>
        <p:nvSpPr>
          <p:cNvPr id="29" name="TextBox 28">
            <a:extLst>
              <a:ext uri="{FF2B5EF4-FFF2-40B4-BE49-F238E27FC236}">
                <a16:creationId xmlns:a16="http://schemas.microsoft.com/office/drawing/2014/main" id="{65FEC0B5-26D9-4C40-9190-7894E667E88D}"/>
              </a:ext>
            </a:extLst>
          </p:cNvPr>
          <p:cNvSpPr txBox="1"/>
          <p:nvPr/>
        </p:nvSpPr>
        <p:spPr>
          <a:xfrm>
            <a:off x="307123" y="4024840"/>
            <a:ext cx="362073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000" dirty="0"/>
              <a:t>These next 14 lines check to see if the criteria are present in the current line of the file. The </a:t>
            </a:r>
            <a:r>
              <a:rPr lang="en-GB" sz="1000" dirty="0" err="1"/>
              <a:t>recordVar</a:t>
            </a:r>
            <a:r>
              <a:rPr lang="en-GB" sz="1000" dirty="0"/>
              <a:t>[0:50] means checking the first 50 characters, </a:t>
            </a:r>
            <a:r>
              <a:rPr lang="en-GB" sz="1000" dirty="0" err="1"/>
              <a:t>recordVar</a:t>
            </a:r>
            <a:r>
              <a:rPr lang="en-GB" sz="1000" dirty="0"/>
              <a:t>[100:150] checks the characters between 100 and 150 and so on. </a:t>
            </a:r>
          </a:p>
          <a:p>
            <a:r>
              <a:rPr lang="en-GB" sz="1000" dirty="0"/>
              <a:t>We’ve missed out [50:100] intentionally because that’s where the age data is stored.  </a:t>
            </a:r>
          </a:p>
        </p:txBody>
      </p:sp>
      <p:cxnSp>
        <p:nvCxnSpPr>
          <p:cNvPr id="30" name="Straight Arrow Connector 29">
            <a:extLst>
              <a:ext uri="{FF2B5EF4-FFF2-40B4-BE49-F238E27FC236}">
                <a16:creationId xmlns:a16="http://schemas.microsoft.com/office/drawing/2014/main" id="{CEFD118A-CE59-4A96-84C0-B1AC05AC8529}"/>
              </a:ext>
            </a:extLst>
          </p:cNvPr>
          <p:cNvCxnSpPr>
            <a:cxnSpLocks/>
          </p:cNvCxnSpPr>
          <p:nvPr/>
        </p:nvCxnSpPr>
        <p:spPr>
          <a:xfrm flipV="1">
            <a:off x="3945693" y="3983233"/>
            <a:ext cx="713106" cy="329639"/>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55E14374-06F6-4B62-A228-627503FC1E42}"/>
              </a:ext>
            </a:extLst>
          </p:cNvPr>
          <p:cNvSpPr txBox="1"/>
          <p:nvPr/>
        </p:nvSpPr>
        <p:spPr>
          <a:xfrm>
            <a:off x="329112" y="5191183"/>
            <a:ext cx="362073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000" dirty="0"/>
              <a:t>Checks to see if the number of criteria that match equals the number of criteria that were entered by the user. </a:t>
            </a:r>
          </a:p>
        </p:txBody>
      </p:sp>
      <p:cxnSp>
        <p:nvCxnSpPr>
          <p:cNvPr id="35" name="Straight Arrow Connector 34">
            <a:extLst>
              <a:ext uri="{FF2B5EF4-FFF2-40B4-BE49-F238E27FC236}">
                <a16:creationId xmlns:a16="http://schemas.microsoft.com/office/drawing/2014/main" id="{D74563FE-710D-455F-BBAE-C6C73980CFDC}"/>
              </a:ext>
            </a:extLst>
          </p:cNvPr>
          <p:cNvCxnSpPr>
            <a:cxnSpLocks/>
          </p:cNvCxnSpPr>
          <p:nvPr/>
        </p:nvCxnSpPr>
        <p:spPr>
          <a:xfrm>
            <a:off x="3962772" y="5391239"/>
            <a:ext cx="825252" cy="342017"/>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01F98386-B07F-4C5B-98AD-5C85260F197B}"/>
              </a:ext>
            </a:extLst>
          </p:cNvPr>
          <p:cNvSpPr txBox="1"/>
          <p:nvPr/>
        </p:nvSpPr>
        <p:spPr>
          <a:xfrm>
            <a:off x="267191" y="5820521"/>
            <a:ext cx="3620731"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000" dirty="0"/>
              <a:t>Display to the user how many were found, even if it’s 0</a:t>
            </a:r>
          </a:p>
        </p:txBody>
      </p:sp>
      <p:cxnSp>
        <p:nvCxnSpPr>
          <p:cNvPr id="38" name="Straight Arrow Connector 37">
            <a:extLst>
              <a:ext uri="{FF2B5EF4-FFF2-40B4-BE49-F238E27FC236}">
                <a16:creationId xmlns:a16="http://schemas.microsoft.com/office/drawing/2014/main" id="{8A9C0F8B-8B9B-4CCF-89A9-B136CF563534}"/>
              </a:ext>
            </a:extLst>
          </p:cNvPr>
          <p:cNvCxnSpPr>
            <a:cxnSpLocks/>
          </p:cNvCxnSpPr>
          <p:nvPr/>
        </p:nvCxnSpPr>
        <p:spPr>
          <a:xfrm>
            <a:off x="3894632" y="5960203"/>
            <a:ext cx="605360" cy="0"/>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884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2</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7" name="Rectangle 6"/>
          <p:cNvSpPr/>
          <p:nvPr/>
        </p:nvSpPr>
        <p:spPr>
          <a:xfrm>
            <a:off x="539552" y="1904762"/>
            <a:ext cx="4291715" cy="1754326"/>
          </a:xfrm>
          <a:prstGeom prst="rect">
            <a:avLst/>
          </a:prstGeom>
        </p:spPr>
        <p:txBody>
          <a:bodyPr wrap="square">
            <a:spAutoFit/>
          </a:bodyPr>
          <a:lstStyle/>
          <a:p>
            <a:r>
              <a:rPr lang="en-US" dirty="0"/>
              <a:t>Add the count button to your window, and the code necessary to count the entries that match the user’s criteria. </a:t>
            </a:r>
          </a:p>
          <a:p>
            <a:endParaRPr lang="en-US" dirty="0"/>
          </a:p>
          <a:p>
            <a:r>
              <a:rPr lang="en-US" dirty="0"/>
              <a:t>Save your work as “lesson 5 activity 2”.</a:t>
            </a:r>
          </a:p>
          <a:p>
            <a:endParaRPr lang="en-US" dirty="0"/>
          </a:p>
        </p:txBody>
      </p:sp>
      <p:pic>
        <p:nvPicPr>
          <p:cNvPr id="8" name="Picture 7">
            <a:extLst>
              <a:ext uri="{FF2B5EF4-FFF2-40B4-BE49-F238E27FC236}">
                <a16:creationId xmlns:a16="http://schemas.microsoft.com/office/drawing/2014/main" id="{248AE7DE-A717-45B4-B83C-D9B21044CDF1}"/>
              </a:ext>
            </a:extLst>
          </p:cNvPr>
          <p:cNvPicPr>
            <a:picLocks noChangeAspect="1"/>
          </p:cNvPicPr>
          <p:nvPr/>
        </p:nvPicPr>
        <p:blipFill>
          <a:blip r:embed="rId4"/>
          <a:stretch>
            <a:fillRect/>
          </a:stretch>
        </p:blipFill>
        <p:spPr>
          <a:xfrm>
            <a:off x="5508104" y="1528624"/>
            <a:ext cx="2654277" cy="4650857"/>
          </a:xfrm>
          <a:prstGeom prst="rect">
            <a:avLst/>
          </a:prstGeom>
        </p:spPr>
      </p:pic>
    </p:spTree>
    <p:extLst>
      <p:ext uri="{BB962C8B-B14F-4D97-AF65-F5344CB8AC3E}">
        <p14:creationId xmlns:p14="http://schemas.microsoft.com/office/powerpoint/2010/main" val="30409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Now you’ve seen the WJECs preferred method of file saving and counting entries, let’s have a look at a past paper question. </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The question refers to a Python file called “Clients.py”. Download this file from the Google Classroom assignment and open it. </a:t>
            </a:r>
          </a:p>
          <a:p>
            <a:pPr marL="0" indent="0">
              <a:buNone/>
            </a:pPr>
            <a:r>
              <a:rPr lang="en-GB" sz="2000" dirty="0"/>
              <a:t>Don’t run the code yet however – there are some missing parts that you need to fill in. </a:t>
            </a:r>
          </a:p>
          <a:p>
            <a:pPr marL="0" indent="0">
              <a:buNone/>
            </a:pPr>
            <a:endParaRPr lang="en-GB" sz="20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pic>
        <p:nvPicPr>
          <p:cNvPr id="2" name="Picture 1">
            <a:extLst>
              <a:ext uri="{FF2B5EF4-FFF2-40B4-BE49-F238E27FC236}">
                <a16:creationId xmlns:a16="http://schemas.microsoft.com/office/drawing/2014/main" id="{D32C7F74-E223-4F6E-B0BB-FAB866BDEEB2}"/>
              </a:ext>
            </a:extLst>
          </p:cNvPr>
          <p:cNvPicPr>
            <a:picLocks noChangeAspect="1"/>
          </p:cNvPicPr>
          <p:nvPr/>
        </p:nvPicPr>
        <p:blipFill rotWithShape="1">
          <a:blip r:embed="rId2"/>
          <a:srcRect t="17744"/>
          <a:stretch/>
        </p:blipFill>
        <p:spPr>
          <a:xfrm>
            <a:off x="988975" y="2348880"/>
            <a:ext cx="7166050" cy="1865577"/>
          </a:xfrm>
          <a:prstGeom prst="rect">
            <a:avLst/>
          </a:prstGeom>
        </p:spPr>
      </p:pic>
    </p:spTree>
    <p:extLst>
      <p:ext uri="{BB962C8B-B14F-4D97-AF65-F5344CB8AC3E}">
        <p14:creationId xmlns:p14="http://schemas.microsoft.com/office/powerpoint/2010/main" val="120668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75175"/>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Find the </a:t>
            </a:r>
            <a:r>
              <a:rPr lang="en-GB" sz="2000" dirty="0" err="1"/>
              <a:t>countClient</a:t>
            </a:r>
            <a:r>
              <a:rPr lang="en-GB" sz="2000" dirty="0"/>
              <a:t> function. There are 4 sections of this function where there is missing code, identified with a number of dots…</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pic>
        <p:nvPicPr>
          <p:cNvPr id="4" name="Picture 3">
            <a:extLst>
              <a:ext uri="{FF2B5EF4-FFF2-40B4-BE49-F238E27FC236}">
                <a16:creationId xmlns:a16="http://schemas.microsoft.com/office/drawing/2014/main" id="{C93BCDEC-A354-4AAB-AA4F-AA384FC42D70}"/>
              </a:ext>
            </a:extLst>
          </p:cNvPr>
          <p:cNvPicPr>
            <a:picLocks noChangeAspect="1"/>
          </p:cNvPicPr>
          <p:nvPr/>
        </p:nvPicPr>
        <p:blipFill>
          <a:blip r:embed="rId2"/>
          <a:stretch>
            <a:fillRect/>
          </a:stretch>
        </p:blipFill>
        <p:spPr>
          <a:xfrm>
            <a:off x="129408" y="2900282"/>
            <a:ext cx="4878896" cy="1194173"/>
          </a:xfrm>
          <a:prstGeom prst="rect">
            <a:avLst/>
          </a:prstGeom>
          <a:ln w="28575">
            <a:solidFill>
              <a:srgbClr val="FF0000"/>
            </a:solidFill>
          </a:ln>
        </p:spPr>
      </p:pic>
      <p:pic>
        <p:nvPicPr>
          <p:cNvPr id="6" name="Picture 5">
            <a:extLst>
              <a:ext uri="{FF2B5EF4-FFF2-40B4-BE49-F238E27FC236}">
                <a16:creationId xmlns:a16="http://schemas.microsoft.com/office/drawing/2014/main" id="{43990C58-5AF0-46F8-9F9E-3ECF606F87EC}"/>
              </a:ext>
            </a:extLst>
          </p:cNvPr>
          <p:cNvPicPr>
            <a:picLocks noChangeAspect="1"/>
          </p:cNvPicPr>
          <p:nvPr/>
        </p:nvPicPr>
        <p:blipFill>
          <a:blip r:embed="rId3"/>
          <a:stretch>
            <a:fillRect/>
          </a:stretch>
        </p:blipFill>
        <p:spPr>
          <a:xfrm>
            <a:off x="179512" y="4300431"/>
            <a:ext cx="5725842" cy="1877859"/>
          </a:xfrm>
          <a:prstGeom prst="rect">
            <a:avLst/>
          </a:prstGeom>
          <a:ln w="28575">
            <a:solidFill>
              <a:srgbClr val="FF0000"/>
            </a:solidFill>
          </a:ln>
        </p:spPr>
      </p:pic>
      <p:pic>
        <p:nvPicPr>
          <p:cNvPr id="7" name="Picture 6">
            <a:extLst>
              <a:ext uri="{FF2B5EF4-FFF2-40B4-BE49-F238E27FC236}">
                <a16:creationId xmlns:a16="http://schemas.microsoft.com/office/drawing/2014/main" id="{97FC082D-73A8-490B-B807-72D4059F5D00}"/>
              </a:ext>
            </a:extLst>
          </p:cNvPr>
          <p:cNvPicPr>
            <a:picLocks noChangeAspect="1"/>
          </p:cNvPicPr>
          <p:nvPr/>
        </p:nvPicPr>
        <p:blipFill>
          <a:blip r:embed="rId4"/>
          <a:stretch>
            <a:fillRect/>
          </a:stretch>
        </p:blipFill>
        <p:spPr>
          <a:xfrm>
            <a:off x="5292080" y="6035660"/>
            <a:ext cx="3528392" cy="683853"/>
          </a:xfrm>
          <a:prstGeom prst="rect">
            <a:avLst/>
          </a:prstGeom>
          <a:ln w="28575">
            <a:solidFill>
              <a:srgbClr val="FF0000"/>
            </a:solidFill>
          </a:ln>
        </p:spPr>
      </p:pic>
      <p:pic>
        <p:nvPicPr>
          <p:cNvPr id="5" name="Picture 4">
            <a:extLst>
              <a:ext uri="{FF2B5EF4-FFF2-40B4-BE49-F238E27FC236}">
                <a16:creationId xmlns:a16="http://schemas.microsoft.com/office/drawing/2014/main" id="{1B014352-7A69-48F0-8C32-D0CAAC27C4C0}"/>
              </a:ext>
            </a:extLst>
          </p:cNvPr>
          <p:cNvPicPr>
            <a:picLocks noChangeAspect="1"/>
          </p:cNvPicPr>
          <p:nvPr/>
        </p:nvPicPr>
        <p:blipFill>
          <a:blip r:embed="rId5"/>
          <a:stretch>
            <a:fillRect/>
          </a:stretch>
        </p:blipFill>
        <p:spPr>
          <a:xfrm>
            <a:off x="5330419" y="3074931"/>
            <a:ext cx="3684173" cy="1272472"/>
          </a:xfrm>
          <a:prstGeom prst="rect">
            <a:avLst/>
          </a:prstGeom>
          <a:ln w="28575">
            <a:solidFill>
              <a:srgbClr val="FF0000"/>
            </a:solidFill>
          </a:ln>
        </p:spPr>
      </p:pic>
    </p:spTree>
    <p:extLst>
      <p:ext uri="{BB962C8B-B14F-4D97-AF65-F5344CB8AC3E}">
        <p14:creationId xmlns:p14="http://schemas.microsoft.com/office/powerpoint/2010/main" val="268486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3</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7" name="Rectangle 6"/>
          <p:cNvSpPr/>
          <p:nvPr/>
        </p:nvSpPr>
        <p:spPr>
          <a:xfrm>
            <a:off x="539552" y="1904762"/>
            <a:ext cx="4291715" cy="1754326"/>
          </a:xfrm>
          <a:prstGeom prst="rect">
            <a:avLst/>
          </a:prstGeom>
        </p:spPr>
        <p:txBody>
          <a:bodyPr wrap="square">
            <a:spAutoFit/>
          </a:bodyPr>
          <a:lstStyle/>
          <a:p>
            <a:r>
              <a:rPr lang="en-GB" dirty="0"/>
              <a:t>Using the code you’ve done in activity 2 as a guide, complete the missing sections of the </a:t>
            </a:r>
            <a:r>
              <a:rPr lang="en-GB" dirty="0" err="1"/>
              <a:t>countClient</a:t>
            </a:r>
            <a:r>
              <a:rPr lang="en-GB" dirty="0"/>
              <a:t> function. </a:t>
            </a:r>
          </a:p>
          <a:p>
            <a:endParaRPr lang="en-US" dirty="0"/>
          </a:p>
          <a:p>
            <a:r>
              <a:rPr lang="en-US" dirty="0"/>
              <a:t>Save your work as “lesson 5 activity 3”.</a:t>
            </a:r>
          </a:p>
          <a:p>
            <a:endParaRPr lang="en-US" dirty="0"/>
          </a:p>
        </p:txBody>
      </p:sp>
      <p:pic>
        <p:nvPicPr>
          <p:cNvPr id="4" name="Picture 3">
            <a:extLst>
              <a:ext uri="{FF2B5EF4-FFF2-40B4-BE49-F238E27FC236}">
                <a16:creationId xmlns:a16="http://schemas.microsoft.com/office/drawing/2014/main" id="{3C3681FA-A00A-4334-AF99-93760C3FDD7F}"/>
              </a:ext>
            </a:extLst>
          </p:cNvPr>
          <p:cNvPicPr>
            <a:picLocks noChangeAspect="1"/>
          </p:cNvPicPr>
          <p:nvPr/>
        </p:nvPicPr>
        <p:blipFill>
          <a:blip r:embed="rId4"/>
          <a:stretch>
            <a:fillRect/>
          </a:stretch>
        </p:blipFill>
        <p:spPr>
          <a:xfrm>
            <a:off x="5580112" y="1904762"/>
            <a:ext cx="2638793" cy="2676899"/>
          </a:xfrm>
          <a:prstGeom prst="rect">
            <a:avLst/>
          </a:prstGeom>
        </p:spPr>
      </p:pic>
    </p:spTree>
    <p:extLst>
      <p:ext uri="{BB962C8B-B14F-4D97-AF65-F5344CB8AC3E}">
        <p14:creationId xmlns:p14="http://schemas.microsoft.com/office/powerpoint/2010/main" val="2783444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75175"/>
            <a:ext cx="3384376" cy="5109091"/>
          </a:xfrm>
          <a:ln>
            <a:no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marL="0" indent="0">
              <a:buNone/>
            </a:pPr>
            <a:r>
              <a:rPr lang="en-GB" sz="2000" dirty="0"/>
              <a:t>It may be necessary to view the data relating to a name that is searched. We need to make some small changes to the count code to allow us to do this. </a:t>
            </a:r>
          </a:p>
          <a:p>
            <a:pPr marL="0" indent="0">
              <a:buNone/>
            </a:pPr>
            <a:endParaRPr lang="en-GB" sz="2000" dirty="0"/>
          </a:p>
          <a:p>
            <a:pPr marL="0" indent="0">
              <a:buNone/>
            </a:pPr>
            <a:r>
              <a:rPr lang="en-GB" sz="2000" dirty="0"/>
              <a:t>Load the code from activity 2, then add a new button to the UI called “search” which appears on the form like so:</a:t>
            </a:r>
          </a:p>
          <a:p>
            <a:pPr marL="0" indent="0">
              <a:buNone/>
            </a:pPr>
            <a:endParaRPr lang="en-GB" sz="2000" dirty="0"/>
          </a:p>
          <a:p>
            <a:pPr marL="0" indent="0">
              <a:buNone/>
            </a:pPr>
            <a:r>
              <a:rPr lang="en-GB" sz="2000" dirty="0"/>
              <a:t>For the </a:t>
            </a:r>
            <a:r>
              <a:rPr lang="en-GB" sz="2000" dirty="0" err="1"/>
              <a:t>searchClick</a:t>
            </a:r>
            <a:r>
              <a:rPr lang="en-GB" sz="2000" dirty="0"/>
              <a:t> function accompanying the button, copy and paste the code in the </a:t>
            </a:r>
            <a:r>
              <a:rPr lang="en-GB" sz="2000" dirty="0" err="1"/>
              <a:t>countClick</a:t>
            </a:r>
            <a:r>
              <a:rPr lang="en-GB" sz="2000" dirty="0"/>
              <a:t> function for now.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viewing entries</a:t>
            </a:r>
          </a:p>
        </p:txBody>
      </p:sp>
      <p:pic>
        <p:nvPicPr>
          <p:cNvPr id="2" name="Picture 1">
            <a:extLst>
              <a:ext uri="{FF2B5EF4-FFF2-40B4-BE49-F238E27FC236}">
                <a16:creationId xmlns:a16="http://schemas.microsoft.com/office/drawing/2014/main" id="{9EEF9AB8-1298-4596-B1D9-5B6A12507327}"/>
              </a:ext>
            </a:extLst>
          </p:cNvPr>
          <p:cNvPicPr>
            <a:picLocks noChangeAspect="1"/>
          </p:cNvPicPr>
          <p:nvPr/>
        </p:nvPicPr>
        <p:blipFill>
          <a:blip r:embed="rId2"/>
          <a:stretch>
            <a:fillRect/>
          </a:stretch>
        </p:blipFill>
        <p:spPr>
          <a:xfrm>
            <a:off x="4355976" y="1275175"/>
            <a:ext cx="2895749" cy="5016758"/>
          </a:xfrm>
          <a:prstGeom prst="rect">
            <a:avLst/>
          </a:prstGeom>
        </p:spPr>
      </p:pic>
    </p:spTree>
    <p:extLst>
      <p:ext uri="{BB962C8B-B14F-4D97-AF65-F5344CB8AC3E}">
        <p14:creationId xmlns:p14="http://schemas.microsoft.com/office/powerpoint/2010/main" val="197833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75175"/>
            <a:ext cx="8712968"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400" dirty="0"/>
              <a:t>The code for viewing records is more or less the same as the count function, except for the last few lines of the function. </a:t>
            </a:r>
          </a:p>
          <a:p>
            <a:pPr marL="0" indent="0">
              <a:buNone/>
            </a:pPr>
            <a:endParaRPr lang="en-GB" sz="2400" dirty="0"/>
          </a:p>
          <a:p>
            <a:pPr marL="0" indent="0">
              <a:buNone/>
            </a:pPr>
            <a:r>
              <a:rPr lang="en-GB" sz="2400" dirty="0"/>
              <a:t>Scroll down to the end of the function, and alter the last lines so that they now look like this:</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viewing entries</a:t>
            </a:r>
          </a:p>
        </p:txBody>
      </p:sp>
      <p:pic>
        <p:nvPicPr>
          <p:cNvPr id="5" name="Picture 4">
            <a:extLst>
              <a:ext uri="{FF2B5EF4-FFF2-40B4-BE49-F238E27FC236}">
                <a16:creationId xmlns:a16="http://schemas.microsoft.com/office/drawing/2014/main" id="{C320C98A-1655-4A28-BE28-B8D2C0FB875F}"/>
              </a:ext>
            </a:extLst>
          </p:cNvPr>
          <p:cNvPicPr>
            <a:picLocks noChangeAspect="1"/>
          </p:cNvPicPr>
          <p:nvPr/>
        </p:nvPicPr>
        <p:blipFill>
          <a:blip r:embed="rId2"/>
          <a:stretch>
            <a:fillRect/>
          </a:stretch>
        </p:blipFill>
        <p:spPr>
          <a:xfrm>
            <a:off x="26695" y="3789040"/>
            <a:ext cx="9144000" cy="1099342"/>
          </a:xfrm>
          <a:prstGeom prst="rect">
            <a:avLst/>
          </a:prstGeom>
        </p:spPr>
      </p:pic>
      <p:sp>
        <p:nvSpPr>
          <p:cNvPr id="7" name="TextBox 6">
            <a:extLst>
              <a:ext uri="{FF2B5EF4-FFF2-40B4-BE49-F238E27FC236}">
                <a16:creationId xmlns:a16="http://schemas.microsoft.com/office/drawing/2014/main" id="{9DBF6F1E-74A7-4364-A5C4-2A790AF14431}"/>
              </a:ext>
            </a:extLst>
          </p:cNvPr>
          <p:cNvSpPr txBox="1"/>
          <p:nvPr/>
        </p:nvSpPr>
        <p:spPr>
          <a:xfrm>
            <a:off x="5580112" y="5583633"/>
            <a:ext cx="2751272"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These 3 parts of the </a:t>
            </a:r>
            <a:r>
              <a:rPr lang="en-GB" sz="1400" dirty="0" err="1"/>
              <a:t>recordVar</a:t>
            </a:r>
            <a:r>
              <a:rPr lang="en-GB" sz="1400" dirty="0"/>
              <a:t> will contain the name, age and gender of the person. You can add more to this line so that it also outputs their hobbies as well. </a:t>
            </a:r>
          </a:p>
        </p:txBody>
      </p:sp>
      <p:cxnSp>
        <p:nvCxnSpPr>
          <p:cNvPr id="8" name="Straight Arrow Connector 7">
            <a:extLst>
              <a:ext uri="{FF2B5EF4-FFF2-40B4-BE49-F238E27FC236}">
                <a16:creationId xmlns:a16="http://schemas.microsoft.com/office/drawing/2014/main" id="{D7042906-E6A0-4136-9699-6AD53B5B4741}"/>
              </a:ext>
            </a:extLst>
          </p:cNvPr>
          <p:cNvCxnSpPr>
            <a:cxnSpLocks/>
          </p:cNvCxnSpPr>
          <p:nvPr/>
        </p:nvCxnSpPr>
        <p:spPr>
          <a:xfrm flipH="1" flipV="1">
            <a:off x="6573500" y="4484291"/>
            <a:ext cx="302756" cy="1104949"/>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5264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75175"/>
            <a:ext cx="3384376"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The way we’ve done that code means that you can search for people using any of the inputs like name, gender or hobby. </a:t>
            </a:r>
          </a:p>
          <a:p>
            <a:pPr marL="0" indent="0">
              <a:buNone/>
            </a:pPr>
            <a:endParaRPr lang="en-GB" sz="2000" dirty="0"/>
          </a:p>
          <a:p>
            <a:pPr marL="0" indent="0">
              <a:buNone/>
            </a:pPr>
            <a:r>
              <a:rPr lang="en-GB" sz="2000" dirty="0"/>
              <a:t>Make sure when you test the code you try several different variations – e.g. several entries with the same name, some with the same age, some with different hobbies.  </a:t>
            </a:r>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viewing entries</a:t>
            </a:r>
          </a:p>
        </p:txBody>
      </p:sp>
      <p:pic>
        <p:nvPicPr>
          <p:cNvPr id="2" name="Picture 1">
            <a:extLst>
              <a:ext uri="{FF2B5EF4-FFF2-40B4-BE49-F238E27FC236}">
                <a16:creationId xmlns:a16="http://schemas.microsoft.com/office/drawing/2014/main" id="{9EEF9AB8-1298-4596-B1D9-5B6A12507327}"/>
              </a:ext>
            </a:extLst>
          </p:cNvPr>
          <p:cNvPicPr>
            <a:picLocks noChangeAspect="1"/>
          </p:cNvPicPr>
          <p:nvPr/>
        </p:nvPicPr>
        <p:blipFill>
          <a:blip r:embed="rId2"/>
          <a:stretch>
            <a:fillRect/>
          </a:stretch>
        </p:blipFill>
        <p:spPr>
          <a:xfrm>
            <a:off x="4355976" y="1275175"/>
            <a:ext cx="2895749" cy="5016758"/>
          </a:xfrm>
          <a:prstGeom prst="rect">
            <a:avLst/>
          </a:prstGeom>
        </p:spPr>
      </p:pic>
    </p:spTree>
    <p:extLst>
      <p:ext uri="{BB962C8B-B14F-4D97-AF65-F5344CB8AC3E}">
        <p14:creationId xmlns:p14="http://schemas.microsoft.com/office/powerpoint/2010/main" val="751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4</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803094" y="50989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503" y="450576"/>
            <a:ext cx="736986" cy="736986"/>
          </a:xfrm>
          <a:prstGeom prst="rect">
            <a:avLst/>
          </a:prstGeom>
        </p:spPr>
      </p:pic>
      <p:sp>
        <p:nvSpPr>
          <p:cNvPr id="7" name="Rectangle 6"/>
          <p:cNvSpPr/>
          <p:nvPr/>
        </p:nvSpPr>
        <p:spPr>
          <a:xfrm>
            <a:off x="539552" y="1904762"/>
            <a:ext cx="4291715" cy="1754326"/>
          </a:xfrm>
          <a:prstGeom prst="rect">
            <a:avLst/>
          </a:prstGeom>
        </p:spPr>
        <p:txBody>
          <a:bodyPr wrap="square">
            <a:spAutoFit/>
          </a:bodyPr>
          <a:lstStyle/>
          <a:p>
            <a:r>
              <a:rPr lang="en-GB" dirty="0"/>
              <a:t>Using the code you’ve done in activity 2 as a guide, complete the missing sections of the </a:t>
            </a:r>
            <a:r>
              <a:rPr lang="en-GB" dirty="0" err="1"/>
              <a:t>countClient</a:t>
            </a:r>
            <a:r>
              <a:rPr lang="en-GB" dirty="0"/>
              <a:t> function. </a:t>
            </a:r>
          </a:p>
          <a:p>
            <a:endParaRPr lang="en-US" dirty="0"/>
          </a:p>
          <a:p>
            <a:r>
              <a:rPr lang="en-US" dirty="0"/>
              <a:t>Save your work as “lesson 5 activity 4”.</a:t>
            </a:r>
          </a:p>
          <a:p>
            <a:endParaRPr lang="en-US" dirty="0"/>
          </a:p>
        </p:txBody>
      </p:sp>
      <p:pic>
        <p:nvPicPr>
          <p:cNvPr id="8" name="Picture 7">
            <a:extLst>
              <a:ext uri="{FF2B5EF4-FFF2-40B4-BE49-F238E27FC236}">
                <a16:creationId xmlns:a16="http://schemas.microsoft.com/office/drawing/2014/main" id="{66C22BA9-754B-4FDF-A175-1AC4C3411348}"/>
              </a:ext>
            </a:extLst>
          </p:cNvPr>
          <p:cNvPicPr>
            <a:picLocks noChangeAspect="1"/>
          </p:cNvPicPr>
          <p:nvPr/>
        </p:nvPicPr>
        <p:blipFill>
          <a:blip r:embed="rId4"/>
          <a:stretch>
            <a:fillRect/>
          </a:stretch>
        </p:blipFill>
        <p:spPr>
          <a:xfrm>
            <a:off x="5364088" y="1590466"/>
            <a:ext cx="2895749" cy="5016758"/>
          </a:xfrm>
          <a:prstGeom prst="rect">
            <a:avLst/>
          </a:prstGeom>
        </p:spPr>
      </p:pic>
    </p:spTree>
    <p:extLst>
      <p:ext uri="{BB962C8B-B14F-4D97-AF65-F5344CB8AC3E}">
        <p14:creationId xmlns:p14="http://schemas.microsoft.com/office/powerpoint/2010/main" val="4174428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1</a:t>
            </a:r>
          </a:p>
        </p:txBody>
      </p:sp>
      <p:sp>
        <p:nvSpPr>
          <p:cNvPr id="3" name="Content Placeholder 2"/>
          <p:cNvSpPr>
            <a:spLocks noGrp="1"/>
          </p:cNvSpPr>
          <p:nvPr>
            <p:ph idx="1"/>
          </p:nvPr>
        </p:nvSpPr>
        <p:spPr>
          <a:xfrm>
            <a:off x="467544" y="1268760"/>
            <a:ext cx="8136904" cy="5170586"/>
          </a:xfrm>
        </p:spPr>
        <p:txBody>
          <a:bodyPr/>
          <a:lstStyle/>
          <a:p>
            <a:pPr marL="0" indent="0">
              <a:buNone/>
            </a:pPr>
            <a:r>
              <a:rPr lang="en-GB"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82809">
            <a:off x="7675679" y="451865"/>
            <a:ext cx="534804" cy="6396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33" y="500233"/>
            <a:ext cx="736986" cy="736986"/>
          </a:xfrm>
          <a:prstGeom prst="rect">
            <a:avLst/>
          </a:prstGeom>
        </p:spPr>
      </p:pic>
      <p:sp>
        <p:nvSpPr>
          <p:cNvPr id="9" name="TextBox 8"/>
          <p:cNvSpPr txBox="1"/>
          <p:nvPr/>
        </p:nvSpPr>
        <p:spPr>
          <a:xfrm>
            <a:off x="604333" y="1620393"/>
            <a:ext cx="3336359" cy="2677656"/>
          </a:xfrm>
          <a:prstGeom prst="rect">
            <a:avLst/>
          </a:prstGeom>
          <a:noFill/>
        </p:spPr>
        <p:txBody>
          <a:bodyPr wrap="square" rtlCol="0">
            <a:spAutoFit/>
          </a:bodyPr>
          <a:lstStyle/>
          <a:p>
            <a:r>
              <a:rPr lang="en-GB" sz="2400" dirty="0"/>
              <a:t>Load the lesson 4 activity 3 code you made last lesson, or download a copy of the “lesson 4 activity 3 solution” code from Google Classroom </a:t>
            </a:r>
          </a:p>
          <a:p>
            <a:endParaRPr lang="en-GB" sz="2400" dirty="0"/>
          </a:p>
        </p:txBody>
      </p:sp>
      <p:pic>
        <p:nvPicPr>
          <p:cNvPr id="10" name="Picture 9">
            <a:extLst>
              <a:ext uri="{FF2B5EF4-FFF2-40B4-BE49-F238E27FC236}">
                <a16:creationId xmlns:a16="http://schemas.microsoft.com/office/drawing/2014/main" id="{07F18D19-C536-4ACF-BE3C-DBA1F73DA953}"/>
              </a:ext>
            </a:extLst>
          </p:cNvPr>
          <p:cNvPicPr>
            <a:picLocks noChangeAspect="1"/>
          </p:cNvPicPr>
          <p:nvPr/>
        </p:nvPicPr>
        <p:blipFill>
          <a:blip r:embed="rId4"/>
          <a:stretch>
            <a:fillRect/>
          </a:stretch>
        </p:blipFill>
        <p:spPr>
          <a:xfrm>
            <a:off x="5148064" y="1479356"/>
            <a:ext cx="2838596" cy="5016758"/>
          </a:xfrm>
          <a:prstGeom prst="rect">
            <a:avLst/>
          </a:prstGeom>
        </p:spPr>
      </p:pic>
    </p:spTree>
    <p:extLst>
      <p:ext uri="{BB962C8B-B14F-4D97-AF65-F5344CB8AC3E}">
        <p14:creationId xmlns:p14="http://schemas.microsoft.com/office/powerpoint/2010/main" val="1597876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B59F434-4E7E-4BFF-908E-8716881CCBE4}"/>
              </a:ext>
            </a:extLst>
          </p:cNvPr>
          <p:cNvSpPr txBox="1">
            <a:spLocks/>
          </p:cNvSpPr>
          <p:nvPr/>
        </p:nvSpPr>
        <p:spPr>
          <a:xfrm>
            <a:off x="812793" y="188640"/>
            <a:ext cx="7662430" cy="854968"/>
          </a:xfrm>
          <a:prstGeom prst="rect">
            <a:avLst/>
          </a:prstGeom>
          <a:noFill/>
          <a:ln w="25400" cap="flat" cmpd="sng" algn="ctr">
            <a:noFill/>
            <a:prstDash val="solid"/>
          </a:ln>
        </p:spPr>
        <p:style>
          <a:lnRef idx="2">
            <a:schemeClr val="accent3"/>
          </a:lnRef>
          <a:fillRef idx="1">
            <a:schemeClr val="lt1"/>
          </a:fillRef>
          <a:effectRef idx="0">
            <a:schemeClr val="accent3"/>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sz="3600" b="1" dirty="0">
                <a:solidFill>
                  <a:srgbClr val="FF0000"/>
                </a:solidFill>
              </a:rPr>
              <a:t>Uploading your work</a:t>
            </a:r>
          </a:p>
        </p:txBody>
      </p:sp>
      <p:sp>
        <p:nvSpPr>
          <p:cNvPr id="9" name="Content Placeholder 2">
            <a:extLst>
              <a:ext uri="{FF2B5EF4-FFF2-40B4-BE49-F238E27FC236}">
                <a16:creationId xmlns:a16="http://schemas.microsoft.com/office/drawing/2014/main" id="{27EF989E-BF48-4675-93E8-9BC7A91861F2}"/>
              </a:ext>
            </a:extLst>
          </p:cNvPr>
          <p:cNvSpPr>
            <a:spLocks noGrp="1"/>
          </p:cNvSpPr>
          <p:nvPr>
            <p:ph idx="1"/>
          </p:nvPr>
        </p:nvSpPr>
        <p:spPr>
          <a:xfrm>
            <a:off x="287524" y="1484784"/>
            <a:ext cx="8568952" cy="4729410"/>
          </a:xfrm>
        </p:spPr>
        <p:txBody>
          <a:bodyPr/>
          <a:lstStyle/>
          <a:p>
            <a:pPr marL="0" indent="0">
              <a:buNone/>
            </a:pPr>
            <a:r>
              <a:rPr lang="en-GB" dirty="0"/>
              <a:t>You should now </a:t>
            </a:r>
            <a:r>
              <a:rPr lang="en-GB"/>
              <a:t>have 3 </a:t>
            </a:r>
            <a:r>
              <a:rPr lang="en-GB" dirty="0"/>
              <a:t>complete Python files from today’s lesson (plus any extension work). On Google classroom you will find an assignment for this lesson, and you need to upload your completed Python file to this assignment. </a:t>
            </a:r>
          </a:p>
          <a:p>
            <a:pPr marL="0" indent="0">
              <a:buNone/>
            </a:pPr>
            <a:endParaRPr lang="en-GB" dirty="0"/>
          </a:p>
          <a:p>
            <a:pPr marL="0" indent="0">
              <a:buNone/>
            </a:pPr>
            <a:r>
              <a:rPr lang="en-GB" dirty="0"/>
              <a:t>If you have any problems doing this, please speak to your teacher.  </a:t>
            </a:r>
          </a:p>
        </p:txBody>
      </p:sp>
    </p:spTree>
    <p:extLst>
      <p:ext uri="{BB962C8B-B14F-4D97-AF65-F5344CB8AC3E}">
        <p14:creationId xmlns:p14="http://schemas.microsoft.com/office/powerpoint/2010/main" val="364361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5400600" cy="5109091"/>
          </a:xfrm>
          <a:noFill/>
          <a:ln>
            <a:noFill/>
          </a:ln>
        </p:spPr>
        <p:style>
          <a:lnRef idx="2">
            <a:schemeClr val="accent3"/>
          </a:lnRef>
          <a:fillRef idx="1">
            <a:schemeClr val="lt1"/>
          </a:fillRef>
          <a:effectRef idx="0">
            <a:schemeClr val="accent3"/>
          </a:effectRef>
          <a:fontRef idx="minor">
            <a:schemeClr val="dk1"/>
          </a:fontRef>
        </p:style>
        <p:txBody>
          <a:bodyPr>
            <a:noAutofit/>
          </a:bodyPr>
          <a:lstStyle/>
          <a:p>
            <a:pPr marL="0" indent="0">
              <a:buNone/>
            </a:pPr>
            <a:r>
              <a:rPr lang="en-GB" sz="2800" b="1" dirty="0"/>
              <a:t>Introduction</a:t>
            </a:r>
          </a:p>
          <a:p>
            <a:pPr marL="0" indent="0">
              <a:buNone/>
            </a:pPr>
            <a:r>
              <a:rPr lang="en-GB" sz="2800" dirty="0"/>
              <a:t>Last lesson you learned the preferred method of the WJEC for writing data out to a text file, using spaces to make a table. The next new thing you have to learn is how to count and view entries based on a condition given by the user – e.g. count how many people have selected “stamp collecting” as a hobby, or how many people are called “Bob”. </a:t>
            </a:r>
          </a:p>
        </p:txBody>
      </p:sp>
      <p:sp>
        <p:nvSpPr>
          <p:cNvPr id="9" name="Title 1">
            <a:extLst>
              <a:ext uri="{FF2B5EF4-FFF2-40B4-BE49-F238E27FC236}">
                <a16:creationId xmlns:a16="http://schemas.microsoft.com/office/drawing/2014/main" id="{120B7FE5-A8FE-485D-BF20-6B2A3024EC50}"/>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a:solidFill>
                  <a:srgbClr val="FF0000"/>
                </a:solidFill>
              </a:rPr>
              <a:t>Today’s lesson</a:t>
            </a:r>
          </a:p>
        </p:txBody>
      </p:sp>
      <p:sp>
        <p:nvSpPr>
          <p:cNvPr id="2" name="TextBox 1">
            <a:extLst>
              <a:ext uri="{FF2B5EF4-FFF2-40B4-BE49-F238E27FC236}">
                <a16:creationId xmlns:a16="http://schemas.microsoft.com/office/drawing/2014/main" id="{2A405BA5-3464-4192-AC77-5E6690CB2139}"/>
              </a:ext>
            </a:extLst>
          </p:cNvPr>
          <p:cNvSpPr txBox="1"/>
          <p:nvPr/>
        </p:nvSpPr>
        <p:spPr>
          <a:xfrm>
            <a:off x="6183016" y="1196752"/>
            <a:ext cx="2664296" cy="206210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400" b="1" dirty="0"/>
              <a:t>Learning Objectives:</a:t>
            </a:r>
          </a:p>
          <a:p>
            <a:endParaRPr lang="en-GB" sz="1600" dirty="0"/>
          </a:p>
          <a:p>
            <a:pPr marL="285750" indent="-285750">
              <a:buFont typeface="Arial" panose="020B0604020202020204" pitchFamily="34" charset="0"/>
              <a:buChar char="•"/>
            </a:pPr>
            <a:r>
              <a:rPr lang="en-GB" sz="1600" dirty="0"/>
              <a:t>Understand how to count and view entries in a text file based on user entered criteria</a:t>
            </a:r>
          </a:p>
        </p:txBody>
      </p:sp>
    </p:spTree>
    <p:extLst>
      <p:ext uri="{BB962C8B-B14F-4D97-AF65-F5344CB8AC3E}">
        <p14:creationId xmlns:p14="http://schemas.microsoft.com/office/powerpoint/2010/main" val="341133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The first thing we’re going to need is a new button called “count”. Add the code for this new button after the save button code, and create a new function above the </a:t>
            </a:r>
            <a:r>
              <a:rPr lang="en-GB" sz="2000" dirty="0" err="1"/>
              <a:t>saveClick</a:t>
            </a:r>
            <a:r>
              <a:rPr lang="en-GB" sz="2000" dirty="0"/>
              <a:t> function called </a:t>
            </a:r>
            <a:r>
              <a:rPr lang="en-GB" sz="2000" dirty="0" err="1"/>
              <a:t>countClick</a:t>
            </a:r>
            <a:r>
              <a:rPr lang="en-GB" sz="2000" dirty="0"/>
              <a:t>. </a:t>
            </a:r>
          </a:p>
          <a:p>
            <a:pPr marL="0" indent="0">
              <a:buNone/>
            </a:pPr>
            <a:endParaRPr lang="en-GB" sz="2000" dirty="0"/>
          </a:p>
          <a:p>
            <a:pPr marL="0" indent="0">
              <a:buNone/>
            </a:pPr>
            <a:endParaRPr lang="en-GB" sz="20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pic>
        <p:nvPicPr>
          <p:cNvPr id="2" name="Picture 1">
            <a:extLst>
              <a:ext uri="{FF2B5EF4-FFF2-40B4-BE49-F238E27FC236}">
                <a16:creationId xmlns:a16="http://schemas.microsoft.com/office/drawing/2014/main" id="{8DC1CCD0-8119-41B5-B322-85D87BC013A5}"/>
              </a:ext>
            </a:extLst>
          </p:cNvPr>
          <p:cNvPicPr>
            <a:picLocks noChangeAspect="1"/>
          </p:cNvPicPr>
          <p:nvPr/>
        </p:nvPicPr>
        <p:blipFill>
          <a:blip r:embed="rId2"/>
          <a:stretch>
            <a:fillRect/>
          </a:stretch>
        </p:blipFill>
        <p:spPr>
          <a:xfrm>
            <a:off x="3629140" y="4824625"/>
            <a:ext cx="2059317" cy="770924"/>
          </a:xfrm>
          <a:prstGeom prst="rect">
            <a:avLst/>
          </a:prstGeom>
        </p:spPr>
      </p:pic>
      <p:pic>
        <p:nvPicPr>
          <p:cNvPr id="5" name="Picture 4">
            <a:extLst>
              <a:ext uri="{FF2B5EF4-FFF2-40B4-BE49-F238E27FC236}">
                <a16:creationId xmlns:a16="http://schemas.microsoft.com/office/drawing/2014/main" id="{8C70A563-7610-48D2-864E-A165499CCB09}"/>
              </a:ext>
            </a:extLst>
          </p:cNvPr>
          <p:cNvPicPr>
            <a:picLocks noChangeAspect="1"/>
          </p:cNvPicPr>
          <p:nvPr/>
        </p:nvPicPr>
        <p:blipFill>
          <a:blip r:embed="rId3"/>
          <a:stretch>
            <a:fillRect/>
          </a:stretch>
        </p:blipFill>
        <p:spPr>
          <a:xfrm>
            <a:off x="1315352" y="3208277"/>
            <a:ext cx="6686894" cy="762039"/>
          </a:xfrm>
          <a:prstGeom prst="rect">
            <a:avLst/>
          </a:prstGeom>
        </p:spPr>
      </p:pic>
    </p:spTree>
    <p:extLst>
      <p:ext uri="{BB962C8B-B14F-4D97-AF65-F5344CB8AC3E}">
        <p14:creationId xmlns:p14="http://schemas.microsoft.com/office/powerpoint/2010/main" val="216397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The start of the </a:t>
            </a:r>
            <a:r>
              <a:rPr lang="en-GB" sz="2000" dirty="0" err="1"/>
              <a:t>countClick</a:t>
            </a:r>
            <a:r>
              <a:rPr lang="en-GB" sz="2000" dirty="0"/>
              <a:t> function is similar to the other two we’ve made, although this one needs two new variables at the top which we’ll use later on. </a:t>
            </a:r>
          </a:p>
          <a:p>
            <a:pPr marL="0" indent="0">
              <a:buNone/>
            </a:pPr>
            <a:endParaRPr lang="en-GB" sz="2000" dirty="0"/>
          </a:p>
          <a:p>
            <a:pPr marL="0" indent="0">
              <a:buNone/>
            </a:pPr>
            <a:endParaRPr lang="en-GB" sz="20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sp>
        <p:nvSpPr>
          <p:cNvPr id="7" name="TextBox 6">
            <a:extLst>
              <a:ext uri="{FF2B5EF4-FFF2-40B4-BE49-F238E27FC236}">
                <a16:creationId xmlns:a16="http://schemas.microsoft.com/office/drawing/2014/main" id="{6529A3C4-E5FB-418C-94BE-FAD65D6B60F5}"/>
              </a:ext>
            </a:extLst>
          </p:cNvPr>
          <p:cNvSpPr txBox="1"/>
          <p:nvPr/>
        </p:nvSpPr>
        <p:spPr>
          <a:xfrm>
            <a:off x="5637379" y="2186280"/>
            <a:ext cx="2352795"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Keeps track of how many entries we’ve found which match the criteria</a:t>
            </a:r>
          </a:p>
        </p:txBody>
      </p:sp>
      <p:sp>
        <p:nvSpPr>
          <p:cNvPr id="8" name="TextBox 7">
            <a:extLst>
              <a:ext uri="{FF2B5EF4-FFF2-40B4-BE49-F238E27FC236}">
                <a16:creationId xmlns:a16="http://schemas.microsoft.com/office/drawing/2014/main" id="{8F4AB1CC-44E0-4EB4-9687-6181AD9B4298}"/>
              </a:ext>
            </a:extLst>
          </p:cNvPr>
          <p:cNvSpPr txBox="1"/>
          <p:nvPr/>
        </p:nvSpPr>
        <p:spPr>
          <a:xfrm>
            <a:off x="5667744" y="3132838"/>
            <a:ext cx="2847152"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Keeps track of how many different criteria have been entered </a:t>
            </a:r>
          </a:p>
          <a:p>
            <a:r>
              <a:rPr lang="en-GB" sz="1400" dirty="0"/>
              <a:t>e.g. if the user has entered a name, an age and selected “chess” as a hobby, there are 3 things we are searching for and </a:t>
            </a:r>
            <a:r>
              <a:rPr lang="en-GB" sz="1400" dirty="0" err="1"/>
              <a:t>CountNeeded</a:t>
            </a:r>
            <a:r>
              <a:rPr lang="en-GB" sz="1400" dirty="0"/>
              <a:t> would be set as 3 later on</a:t>
            </a:r>
          </a:p>
        </p:txBody>
      </p:sp>
      <p:pic>
        <p:nvPicPr>
          <p:cNvPr id="14" name="Picture 13">
            <a:extLst>
              <a:ext uri="{FF2B5EF4-FFF2-40B4-BE49-F238E27FC236}">
                <a16:creationId xmlns:a16="http://schemas.microsoft.com/office/drawing/2014/main" id="{31F584E8-7D0D-4E82-A662-2E8289A0CF93}"/>
              </a:ext>
            </a:extLst>
          </p:cNvPr>
          <p:cNvPicPr>
            <a:picLocks noChangeAspect="1"/>
          </p:cNvPicPr>
          <p:nvPr/>
        </p:nvPicPr>
        <p:blipFill>
          <a:blip r:embed="rId2"/>
          <a:stretch>
            <a:fillRect/>
          </a:stretch>
        </p:blipFill>
        <p:spPr>
          <a:xfrm>
            <a:off x="423934" y="2136501"/>
            <a:ext cx="3427986" cy="2891336"/>
          </a:xfrm>
          <a:prstGeom prst="rect">
            <a:avLst/>
          </a:prstGeom>
        </p:spPr>
      </p:pic>
      <p:cxnSp>
        <p:nvCxnSpPr>
          <p:cNvPr id="10" name="Straight Arrow Connector 9">
            <a:extLst>
              <a:ext uri="{FF2B5EF4-FFF2-40B4-BE49-F238E27FC236}">
                <a16:creationId xmlns:a16="http://schemas.microsoft.com/office/drawing/2014/main" id="{6D87C259-2EC6-4B7F-9055-40101237ECCD}"/>
              </a:ext>
            </a:extLst>
          </p:cNvPr>
          <p:cNvCxnSpPr>
            <a:cxnSpLocks/>
          </p:cNvCxnSpPr>
          <p:nvPr/>
        </p:nvCxnSpPr>
        <p:spPr>
          <a:xfrm flipH="1" flipV="1">
            <a:off x="2761358" y="2420888"/>
            <a:ext cx="2847152" cy="288032"/>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ADE3FCE0-A560-434D-BFCB-46D8E4ED6366}"/>
              </a:ext>
            </a:extLst>
          </p:cNvPr>
          <p:cNvCxnSpPr>
            <a:cxnSpLocks/>
          </p:cNvCxnSpPr>
          <p:nvPr/>
        </p:nvCxnSpPr>
        <p:spPr>
          <a:xfrm flipH="1" flipV="1">
            <a:off x="2915816" y="2708920"/>
            <a:ext cx="2721563" cy="57100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2BC679DE-D33D-4892-876B-93A6921F08E7}"/>
              </a:ext>
            </a:extLst>
          </p:cNvPr>
          <p:cNvCxnSpPr>
            <a:cxnSpLocks/>
          </p:cNvCxnSpPr>
          <p:nvPr/>
        </p:nvCxnSpPr>
        <p:spPr>
          <a:xfrm flipH="1" flipV="1">
            <a:off x="3743908" y="3577081"/>
            <a:ext cx="2268252" cy="1802527"/>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CDC29782-9FEA-4FA7-BC1B-FDD7AF3CEDBC}"/>
              </a:ext>
            </a:extLst>
          </p:cNvPr>
          <p:cNvSpPr txBox="1"/>
          <p:nvPr/>
        </p:nvSpPr>
        <p:spPr>
          <a:xfrm>
            <a:off x="5999990" y="5085187"/>
            <a:ext cx="2352795"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Notice that we are not getting the value for age this time – we could include age in our counting but it would require additional code elsewhere, so we’ll just keep things simple for now. </a:t>
            </a:r>
          </a:p>
        </p:txBody>
      </p:sp>
    </p:spTree>
    <p:extLst>
      <p:ext uri="{BB962C8B-B14F-4D97-AF65-F5344CB8AC3E}">
        <p14:creationId xmlns:p14="http://schemas.microsoft.com/office/powerpoint/2010/main" val="128229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endParaRPr lang="en-GB" sz="2000" dirty="0"/>
          </a:p>
          <a:p>
            <a:pPr marL="0" indent="0">
              <a:buNone/>
            </a:pPr>
            <a:endParaRPr lang="en-GB" sz="20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sp>
        <p:nvSpPr>
          <p:cNvPr id="5" name="Rectangle 4">
            <a:extLst>
              <a:ext uri="{FF2B5EF4-FFF2-40B4-BE49-F238E27FC236}">
                <a16:creationId xmlns:a16="http://schemas.microsoft.com/office/drawing/2014/main" id="{72538ADB-65E8-45C8-A664-3570BF9F5650}"/>
              </a:ext>
            </a:extLst>
          </p:cNvPr>
          <p:cNvSpPr/>
          <p:nvPr/>
        </p:nvSpPr>
        <p:spPr>
          <a:xfrm>
            <a:off x="467544" y="1484784"/>
            <a:ext cx="4572000" cy="923330"/>
          </a:xfrm>
          <a:prstGeom prst="rect">
            <a:avLst/>
          </a:prstGeom>
        </p:spPr>
        <p:txBody>
          <a:bodyPr>
            <a:spAutoFit/>
          </a:bodyPr>
          <a:lstStyle/>
          <a:p>
            <a:r>
              <a:rPr lang="en-GB" dirty="0"/>
              <a:t>Like we did with the save code last lesson, we need to handle the integer input of the radio button and check boxes using if statements. </a:t>
            </a:r>
          </a:p>
        </p:txBody>
      </p:sp>
      <p:pic>
        <p:nvPicPr>
          <p:cNvPr id="4" name="Picture 3">
            <a:extLst>
              <a:ext uri="{FF2B5EF4-FFF2-40B4-BE49-F238E27FC236}">
                <a16:creationId xmlns:a16="http://schemas.microsoft.com/office/drawing/2014/main" id="{7CAC32FE-4FA3-4509-B6E7-55CF8D4952DB}"/>
              </a:ext>
            </a:extLst>
          </p:cNvPr>
          <p:cNvPicPr>
            <a:picLocks noChangeAspect="1"/>
          </p:cNvPicPr>
          <p:nvPr/>
        </p:nvPicPr>
        <p:blipFill>
          <a:blip r:embed="rId2"/>
          <a:stretch>
            <a:fillRect/>
          </a:stretch>
        </p:blipFill>
        <p:spPr>
          <a:xfrm>
            <a:off x="5728365" y="1337615"/>
            <a:ext cx="2871845" cy="5331745"/>
          </a:xfrm>
          <a:prstGeom prst="rect">
            <a:avLst/>
          </a:prstGeom>
        </p:spPr>
      </p:pic>
      <p:sp>
        <p:nvSpPr>
          <p:cNvPr id="7" name="TextBox 6">
            <a:extLst>
              <a:ext uri="{FF2B5EF4-FFF2-40B4-BE49-F238E27FC236}">
                <a16:creationId xmlns:a16="http://schemas.microsoft.com/office/drawing/2014/main" id="{EEC28C60-3463-4CFA-BD43-DB46B03C318B}"/>
              </a:ext>
            </a:extLst>
          </p:cNvPr>
          <p:cNvSpPr txBox="1"/>
          <p:nvPr/>
        </p:nvSpPr>
        <p:spPr>
          <a:xfrm>
            <a:off x="2214369" y="3429000"/>
            <a:ext cx="2352795"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This part is slightly different this time – we need gender to be empty if nothing has been selected.  </a:t>
            </a:r>
          </a:p>
        </p:txBody>
      </p:sp>
      <p:cxnSp>
        <p:nvCxnSpPr>
          <p:cNvPr id="8" name="Straight Arrow Connector 7">
            <a:extLst>
              <a:ext uri="{FF2B5EF4-FFF2-40B4-BE49-F238E27FC236}">
                <a16:creationId xmlns:a16="http://schemas.microsoft.com/office/drawing/2014/main" id="{72BEC820-B55C-465E-8A01-2BCCC8896453}"/>
              </a:ext>
            </a:extLst>
          </p:cNvPr>
          <p:cNvCxnSpPr>
            <a:cxnSpLocks/>
          </p:cNvCxnSpPr>
          <p:nvPr/>
        </p:nvCxnSpPr>
        <p:spPr>
          <a:xfrm flipV="1">
            <a:off x="4576838" y="2636912"/>
            <a:ext cx="1151527" cy="792089"/>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25640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Next we need some if statements to check if the user has actually entered some criteria to count. </a:t>
            </a:r>
          </a:p>
          <a:p>
            <a:pPr marL="0" indent="0">
              <a:buNone/>
            </a:pPr>
            <a:endParaRPr lang="en-GB" sz="2000" dirty="0"/>
          </a:p>
          <a:p>
            <a:pPr marL="0" indent="0">
              <a:buNone/>
            </a:pPr>
            <a:endParaRPr lang="en-GB" sz="20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sp>
        <p:nvSpPr>
          <p:cNvPr id="6" name="TextBox 5">
            <a:extLst>
              <a:ext uri="{FF2B5EF4-FFF2-40B4-BE49-F238E27FC236}">
                <a16:creationId xmlns:a16="http://schemas.microsoft.com/office/drawing/2014/main" id="{C82FC38C-D934-4D84-9412-29E3C10A0751}"/>
              </a:ext>
            </a:extLst>
          </p:cNvPr>
          <p:cNvSpPr txBox="1"/>
          <p:nvPr/>
        </p:nvSpPr>
        <p:spPr>
          <a:xfrm>
            <a:off x="6141208" y="2906360"/>
            <a:ext cx="2463240"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For each of the criteria we are checking, if something has been entered or selected then we increase </a:t>
            </a:r>
            <a:r>
              <a:rPr lang="en-GB" sz="1400" dirty="0" err="1"/>
              <a:t>CountNeeded</a:t>
            </a:r>
            <a:r>
              <a:rPr lang="en-GB" sz="1400" dirty="0"/>
              <a:t> by 1. </a:t>
            </a:r>
          </a:p>
          <a:p>
            <a:endParaRPr lang="en-GB" sz="1400" dirty="0"/>
          </a:p>
          <a:p>
            <a:r>
              <a:rPr lang="en-GB" sz="1400" dirty="0"/>
              <a:t>If nothing has been entered or selected, </a:t>
            </a:r>
            <a:r>
              <a:rPr lang="en-GB" sz="1400" dirty="0" err="1"/>
              <a:t>CountNeeded</a:t>
            </a:r>
            <a:r>
              <a:rPr lang="en-GB" sz="1400" dirty="0"/>
              <a:t> will remain at 0.</a:t>
            </a:r>
          </a:p>
          <a:p>
            <a:endParaRPr lang="en-GB" sz="1400" dirty="0"/>
          </a:p>
          <a:p>
            <a:endParaRPr lang="en-GB" sz="1400" dirty="0"/>
          </a:p>
        </p:txBody>
      </p:sp>
      <p:pic>
        <p:nvPicPr>
          <p:cNvPr id="4" name="Picture 3">
            <a:extLst>
              <a:ext uri="{FF2B5EF4-FFF2-40B4-BE49-F238E27FC236}">
                <a16:creationId xmlns:a16="http://schemas.microsoft.com/office/drawing/2014/main" id="{2E6032EC-7D7B-4304-996A-956E1AE910F3}"/>
              </a:ext>
            </a:extLst>
          </p:cNvPr>
          <p:cNvPicPr>
            <a:picLocks noChangeAspect="1"/>
          </p:cNvPicPr>
          <p:nvPr/>
        </p:nvPicPr>
        <p:blipFill>
          <a:blip r:embed="rId2"/>
          <a:stretch>
            <a:fillRect/>
          </a:stretch>
        </p:blipFill>
        <p:spPr>
          <a:xfrm>
            <a:off x="336361" y="2204864"/>
            <a:ext cx="3073558" cy="3886400"/>
          </a:xfrm>
          <a:prstGeom prst="rect">
            <a:avLst/>
          </a:prstGeom>
        </p:spPr>
      </p:pic>
      <p:cxnSp>
        <p:nvCxnSpPr>
          <p:cNvPr id="7" name="Straight Arrow Connector 6">
            <a:extLst>
              <a:ext uri="{FF2B5EF4-FFF2-40B4-BE49-F238E27FC236}">
                <a16:creationId xmlns:a16="http://schemas.microsoft.com/office/drawing/2014/main" id="{1FB68F12-9B68-42E3-83B9-2A99D82C9248}"/>
              </a:ext>
            </a:extLst>
          </p:cNvPr>
          <p:cNvCxnSpPr>
            <a:cxnSpLocks/>
          </p:cNvCxnSpPr>
          <p:nvPr/>
        </p:nvCxnSpPr>
        <p:spPr>
          <a:xfrm flipH="1" flipV="1">
            <a:off x="3265187" y="3140968"/>
            <a:ext cx="2847152" cy="288032"/>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29AC9C17-4235-42B1-BEA5-14F6B0103083}"/>
              </a:ext>
            </a:extLst>
          </p:cNvPr>
          <p:cNvSpPr txBox="1"/>
          <p:nvPr/>
        </p:nvSpPr>
        <p:spPr>
          <a:xfrm>
            <a:off x="4721297" y="5479735"/>
            <a:ext cx="360469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This is the same as saying </a:t>
            </a:r>
          </a:p>
          <a:p>
            <a:r>
              <a:rPr lang="en-GB" sz="1400" dirty="0"/>
              <a:t>If there is something in hobby 4</a:t>
            </a:r>
          </a:p>
        </p:txBody>
      </p:sp>
      <p:cxnSp>
        <p:nvCxnSpPr>
          <p:cNvPr id="10" name="Straight Arrow Connector 9">
            <a:extLst>
              <a:ext uri="{FF2B5EF4-FFF2-40B4-BE49-F238E27FC236}">
                <a16:creationId xmlns:a16="http://schemas.microsoft.com/office/drawing/2014/main" id="{8B306EAB-0365-4939-B8BB-56FE46866EAE}"/>
              </a:ext>
            </a:extLst>
          </p:cNvPr>
          <p:cNvCxnSpPr>
            <a:cxnSpLocks/>
          </p:cNvCxnSpPr>
          <p:nvPr/>
        </p:nvCxnSpPr>
        <p:spPr>
          <a:xfrm flipH="1" flipV="1">
            <a:off x="1907704" y="5180566"/>
            <a:ext cx="2847152" cy="288032"/>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912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We want to output a message to the user if they have not entered anything to let them know this. We could use Python’s usual print() function, but the user might not know where to look for the output. </a:t>
            </a:r>
          </a:p>
          <a:p>
            <a:pPr marL="0" indent="0">
              <a:buNone/>
            </a:pPr>
            <a:endParaRPr lang="en-GB" sz="2000" dirty="0"/>
          </a:p>
          <a:p>
            <a:pPr marL="0" indent="0">
              <a:buNone/>
            </a:pPr>
            <a:r>
              <a:rPr lang="en-GB" sz="2000" dirty="0"/>
              <a:t>A better solution would be to have a message box pop up, something like this:</a:t>
            </a:r>
          </a:p>
          <a:p>
            <a:pPr marL="0" indent="0">
              <a:buNone/>
            </a:pPr>
            <a:endParaRPr lang="en-GB" sz="2000" dirty="0"/>
          </a:p>
          <a:p>
            <a:pPr marL="0" indent="0">
              <a:buNone/>
            </a:pPr>
            <a:endParaRPr lang="en-GB" sz="20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pic>
        <p:nvPicPr>
          <p:cNvPr id="2" name="Picture 1">
            <a:extLst>
              <a:ext uri="{FF2B5EF4-FFF2-40B4-BE49-F238E27FC236}">
                <a16:creationId xmlns:a16="http://schemas.microsoft.com/office/drawing/2014/main" id="{4AED40BE-5975-466B-B09C-2226DBF1BCE8}"/>
              </a:ext>
            </a:extLst>
          </p:cNvPr>
          <p:cNvPicPr>
            <a:picLocks noChangeAspect="1"/>
          </p:cNvPicPr>
          <p:nvPr/>
        </p:nvPicPr>
        <p:blipFill>
          <a:blip r:embed="rId2"/>
          <a:stretch>
            <a:fillRect/>
          </a:stretch>
        </p:blipFill>
        <p:spPr>
          <a:xfrm>
            <a:off x="2339752" y="3212976"/>
            <a:ext cx="3960440" cy="3124391"/>
          </a:xfrm>
          <a:prstGeom prst="rect">
            <a:avLst/>
          </a:prstGeom>
        </p:spPr>
      </p:pic>
    </p:spTree>
    <p:extLst>
      <p:ext uri="{BB962C8B-B14F-4D97-AF65-F5344CB8AC3E}">
        <p14:creationId xmlns:p14="http://schemas.microsoft.com/office/powerpoint/2010/main" val="412716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340768"/>
            <a:ext cx="8496944" cy="5109091"/>
          </a:xfrm>
          <a:ln>
            <a:noFill/>
          </a:ln>
        </p:spPr>
        <p:style>
          <a:lnRef idx="2">
            <a:schemeClr val="accent3"/>
          </a:lnRef>
          <a:fillRef idx="1">
            <a:schemeClr val="lt1"/>
          </a:fillRef>
          <a:effectRef idx="0">
            <a:schemeClr val="accent3"/>
          </a:effectRef>
          <a:fontRef idx="minor">
            <a:schemeClr val="dk1"/>
          </a:fontRef>
        </p:style>
        <p:txBody>
          <a:bodyPr>
            <a:normAutofit/>
          </a:bodyPr>
          <a:lstStyle/>
          <a:p>
            <a:pPr marL="0" indent="0">
              <a:buNone/>
            </a:pPr>
            <a:r>
              <a:rPr lang="en-GB" sz="2000" dirty="0"/>
              <a:t>In order to implement a message box, we need to import the library at the top of the code like so:</a:t>
            </a:r>
          </a:p>
          <a:p>
            <a:pPr marL="0" indent="0">
              <a:buNone/>
            </a:pPr>
            <a:endParaRPr lang="en-GB" sz="2000" dirty="0"/>
          </a:p>
          <a:p>
            <a:pPr marL="0" indent="0">
              <a:buNone/>
            </a:pPr>
            <a:endParaRPr lang="en-GB" sz="2000" dirty="0"/>
          </a:p>
          <a:p>
            <a:pPr marL="0" indent="0">
              <a:buNone/>
            </a:pPr>
            <a:endParaRPr lang="en-GB" sz="2000" dirty="0"/>
          </a:p>
          <a:p>
            <a:pPr marL="0" indent="0">
              <a:buNone/>
            </a:pPr>
            <a:r>
              <a:rPr lang="en-GB" sz="2000" dirty="0"/>
              <a:t>Now we can add in some code in our </a:t>
            </a:r>
            <a:r>
              <a:rPr lang="en-GB" sz="2000" dirty="0" err="1"/>
              <a:t>countClick</a:t>
            </a:r>
            <a:r>
              <a:rPr lang="en-GB" sz="2000" dirty="0"/>
              <a:t> function to show an error if the </a:t>
            </a:r>
            <a:r>
              <a:rPr lang="en-GB" sz="2000" dirty="0" err="1"/>
              <a:t>CountNeeded</a:t>
            </a:r>
            <a:r>
              <a:rPr lang="en-GB" sz="2000" dirty="0"/>
              <a:t> variable still has a value of 0:</a:t>
            </a:r>
          </a:p>
          <a:p>
            <a:pPr marL="0" indent="0">
              <a:buNone/>
            </a:pPr>
            <a:endParaRPr lang="en-GB" sz="2000" dirty="0"/>
          </a:p>
        </p:txBody>
      </p:sp>
      <p:sp>
        <p:nvSpPr>
          <p:cNvPr id="9" name="Title 1">
            <a:extLst>
              <a:ext uri="{FF2B5EF4-FFF2-40B4-BE49-F238E27FC236}">
                <a16:creationId xmlns:a16="http://schemas.microsoft.com/office/drawing/2014/main" id="{353819A7-7BBA-4AE8-808E-CFDD78818AA6}"/>
              </a:ext>
            </a:extLst>
          </p:cNvPr>
          <p:cNvSpPr>
            <a:spLocks noGrp="1"/>
          </p:cNvSpPr>
          <p:nvPr>
            <p:ph type="title"/>
          </p:nvPr>
        </p:nvSpPr>
        <p:spPr>
          <a:xfrm>
            <a:off x="827584" y="188640"/>
            <a:ext cx="7662430" cy="854968"/>
          </a:xfrm>
          <a:noFill/>
          <a:ln>
            <a:noFill/>
          </a:ln>
        </p:spPr>
        <p:style>
          <a:lnRef idx="2">
            <a:schemeClr val="accent3"/>
          </a:lnRef>
          <a:fillRef idx="1">
            <a:schemeClr val="lt1"/>
          </a:fillRef>
          <a:effectRef idx="0">
            <a:schemeClr val="accent3"/>
          </a:effectRef>
          <a:fontRef idx="minor">
            <a:schemeClr val="dk1"/>
          </a:fontRef>
        </p:style>
        <p:txBody>
          <a:bodyPr>
            <a:normAutofit/>
          </a:bodyPr>
          <a:lstStyle/>
          <a:p>
            <a:r>
              <a:rPr lang="en-GB" sz="3600" b="1" dirty="0" err="1">
                <a:solidFill>
                  <a:srgbClr val="FF0000"/>
                </a:solidFill>
              </a:rPr>
              <a:t>Tkinter</a:t>
            </a:r>
            <a:r>
              <a:rPr lang="en-GB" sz="3600" b="1" dirty="0">
                <a:solidFill>
                  <a:srgbClr val="FF0000"/>
                </a:solidFill>
              </a:rPr>
              <a:t> – counting entries</a:t>
            </a:r>
          </a:p>
        </p:txBody>
      </p:sp>
      <p:pic>
        <p:nvPicPr>
          <p:cNvPr id="4" name="Picture 3">
            <a:extLst>
              <a:ext uri="{FF2B5EF4-FFF2-40B4-BE49-F238E27FC236}">
                <a16:creationId xmlns:a16="http://schemas.microsoft.com/office/drawing/2014/main" id="{9C5A0CF1-F89E-44E9-899C-5B4DFBE5962E}"/>
              </a:ext>
            </a:extLst>
          </p:cNvPr>
          <p:cNvPicPr>
            <a:picLocks noChangeAspect="1"/>
          </p:cNvPicPr>
          <p:nvPr/>
        </p:nvPicPr>
        <p:blipFill>
          <a:blip r:embed="rId2"/>
          <a:stretch>
            <a:fillRect/>
          </a:stretch>
        </p:blipFill>
        <p:spPr>
          <a:xfrm>
            <a:off x="2195736" y="2204864"/>
            <a:ext cx="4464279" cy="577880"/>
          </a:xfrm>
          <a:prstGeom prst="rect">
            <a:avLst/>
          </a:prstGeom>
        </p:spPr>
      </p:pic>
      <p:pic>
        <p:nvPicPr>
          <p:cNvPr id="2" name="Picture 1">
            <a:extLst>
              <a:ext uri="{FF2B5EF4-FFF2-40B4-BE49-F238E27FC236}">
                <a16:creationId xmlns:a16="http://schemas.microsoft.com/office/drawing/2014/main" id="{3A8B82B3-3B82-470B-BC53-FC53F6141643}"/>
              </a:ext>
            </a:extLst>
          </p:cNvPr>
          <p:cNvPicPr>
            <a:picLocks noChangeAspect="1"/>
          </p:cNvPicPr>
          <p:nvPr/>
        </p:nvPicPr>
        <p:blipFill rotWithShape="1">
          <a:blip r:embed="rId3"/>
          <a:srcRect t="21374"/>
          <a:stretch/>
        </p:blipFill>
        <p:spPr>
          <a:xfrm>
            <a:off x="1028001" y="4365104"/>
            <a:ext cx="7087998" cy="1011996"/>
          </a:xfrm>
          <a:prstGeom prst="rect">
            <a:avLst/>
          </a:prstGeom>
        </p:spPr>
      </p:pic>
      <p:sp>
        <p:nvSpPr>
          <p:cNvPr id="6" name="TextBox 5">
            <a:extLst>
              <a:ext uri="{FF2B5EF4-FFF2-40B4-BE49-F238E27FC236}">
                <a16:creationId xmlns:a16="http://schemas.microsoft.com/office/drawing/2014/main" id="{3439F411-8F67-4F5B-86B0-3A2AA7E1C62C}"/>
              </a:ext>
            </a:extLst>
          </p:cNvPr>
          <p:cNvSpPr txBox="1"/>
          <p:nvPr/>
        </p:nvSpPr>
        <p:spPr>
          <a:xfrm>
            <a:off x="5024080" y="5544147"/>
            <a:ext cx="3091919"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Return will end the function prematurely – we don’t want to carry on if the user hasn’t entered anything</a:t>
            </a:r>
          </a:p>
        </p:txBody>
      </p:sp>
      <p:cxnSp>
        <p:nvCxnSpPr>
          <p:cNvPr id="7" name="Straight Arrow Connector 6">
            <a:extLst>
              <a:ext uri="{FF2B5EF4-FFF2-40B4-BE49-F238E27FC236}">
                <a16:creationId xmlns:a16="http://schemas.microsoft.com/office/drawing/2014/main" id="{6AA97432-493F-468B-A8B2-A1231676DDE0}"/>
              </a:ext>
            </a:extLst>
          </p:cNvPr>
          <p:cNvCxnSpPr>
            <a:cxnSpLocks/>
          </p:cNvCxnSpPr>
          <p:nvPr/>
        </p:nvCxnSpPr>
        <p:spPr>
          <a:xfrm flipH="1" flipV="1">
            <a:off x="2176928" y="5242376"/>
            <a:ext cx="2847152" cy="431884"/>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544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C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5092</TotalTime>
  <Words>1428</Words>
  <Application>Microsoft Office PowerPoint</Application>
  <PresentationFormat>On-screen Show (4:3)</PresentationFormat>
  <Paragraphs>105</Paragraphs>
  <Slides>20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20</vt:i4>
      </vt:variant>
    </vt:vector>
  </HeadingPairs>
  <TitlesOfParts>
    <vt:vector size="24" baseType="lpstr">
      <vt:lpstr>Arial</vt:lpstr>
      <vt:lpstr>Calibri</vt:lpstr>
      <vt:lpstr>Custom Design</vt:lpstr>
      <vt:lpstr>ICT THEME</vt:lpstr>
      <vt:lpstr>GUI Building with TKinter</vt:lpstr>
      <vt:lpstr>Activity 1</vt:lpstr>
      <vt:lpstr>Today’s lesson</vt:lpstr>
      <vt:lpstr>Tkinter – counting entries</vt:lpstr>
      <vt:lpstr>Tkinter – counting entries</vt:lpstr>
      <vt:lpstr>Tkinter – counting entries</vt:lpstr>
      <vt:lpstr>Tkinter – counting entries</vt:lpstr>
      <vt:lpstr>Tkinter – counting entries</vt:lpstr>
      <vt:lpstr>Tkinter – counting entries</vt:lpstr>
      <vt:lpstr>Tkinter – counting entries</vt:lpstr>
      <vt:lpstr>Tkinter – counting entries</vt:lpstr>
      <vt:lpstr>Activity 2</vt:lpstr>
      <vt:lpstr>Tkinter – counting entries</vt:lpstr>
      <vt:lpstr>Tkinter – counting entries</vt:lpstr>
      <vt:lpstr>Activity 3</vt:lpstr>
      <vt:lpstr>Tkinter – viewing entries</vt:lpstr>
      <vt:lpstr>Tkinter – viewing entries</vt:lpstr>
      <vt:lpstr>Tkinter – viewing entries</vt:lpstr>
      <vt:lpstr>Activity 4</vt:lpstr>
      <vt:lpstr>PowerPoint Presentation</vt:lpstr>
    </vt:vector>
  </TitlesOfParts>
  <Company>Supero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Scratch Unit Lesson 2</dc:title>
  <dc:creator>Supero Education</dc:creator>
  <cp:lastModifiedBy>J Amer (Staff)</cp:lastModifiedBy>
  <cp:revision>305</cp:revision>
  <dcterms:created xsi:type="dcterms:W3CDTF">2014-03-16T01:08:53Z</dcterms:created>
  <dcterms:modified xsi:type="dcterms:W3CDTF">2021-11-11T12:44:28Z</dcterms:modified>
</cp:coreProperties>
</file>