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5"/>
  </p:notesMasterIdLst>
  <p:sldIdLst>
    <p:sldId id="317" r:id="rId3"/>
    <p:sldId id="364" r:id="rId4"/>
    <p:sldId id="341" r:id="rId5"/>
    <p:sldId id="387" r:id="rId6"/>
    <p:sldId id="386" r:id="rId7"/>
    <p:sldId id="394" r:id="rId8"/>
    <p:sldId id="396" r:id="rId9"/>
    <p:sldId id="393" r:id="rId10"/>
    <p:sldId id="389" r:id="rId11"/>
    <p:sldId id="388" r:id="rId12"/>
    <p:sldId id="392" r:id="rId13"/>
    <p:sldId id="395" r:id="rId14"/>
    <p:sldId id="397" r:id="rId15"/>
    <p:sldId id="398" r:id="rId16"/>
    <p:sldId id="399" r:id="rId17"/>
    <p:sldId id="391" r:id="rId18"/>
    <p:sldId id="390" r:id="rId19"/>
    <p:sldId id="400" r:id="rId20"/>
    <p:sldId id="401" r:id="rId21"/>
    <p:sldId id="403" r:id="rId22"/>
    <p:sldId id="402" r:id="rId23"/>
    <p:sldId id="35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00CC"/>
    <a:srgbClr val="000099"/>
    <a:srgbClr val="00CC00"/>
    <a:srgbClr val="33CCFF"/>
    <a:srgbClr val="56003B"/>
    <a:srgbClr val="485925"/>
    <a:srgbClr val="FFFFFF"/>
    <a:srgbClr val="870051"/>
    <a:srgbClr val="943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4" autoAdjust="0"/>
    <p:restoredTop sz="93613" autoAdjust="0"/>
  </p:normalViewPr>
  <p:slideViewPr>
    <p:cSldViewPr>
      <p:cViewPr varScale="1">
        <p:scale>
          <a:sx n="114" d="100"/>
          <a:sy n="114" d="100"/>
        </p:scale>
        <p:origin x="1590"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7C677D-F164-48BA-8C24-42FEC896D101}"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64730949-B629-4350-A8CA-8724BB972BCE}">
      <dgm:prSet phldrT="[Text]" custT="1"/>
      <dgm:spPr/>
      <dgm:t>
        <a:bodyPr/>
        <a:lstStyle/>
        <a:p>
          <a:r>
            <a:rPr lang="en-US" sz="2000" dirty="0"/>
            <a:t>Type</a:t>
          </a:r>
        </a:p>
      </dgm:t>
    </dgm:pt>
    <dgm:pt modelId="{4D8E0BF9-58C3-4E49-97D4-286265096947}" type="parTrans" cxnId="{9EED6F59-FD3D-48B5-9DD2-977913AA19C8}">
      <dgm:prSet/>
      <dgm:spPr/>
      <dgm:t>
        <a:bodyPr/>
        <a:lstStyle/>
        <a:p>
          <a:endParaRPr lang="en-US" sz="1200"/>
        </a:p>
      </dgm:t>
    </dgm:pt>
    <dgm:pt modelId="{AA7A5DE4-6B71-458D-BFCB-10A74CA94159}" type="sibTrans" cxnId="{9EED6F59-FD3D-48B5-9DD2-977913AA19C8}">
      <dgm:prSet/>
      <dgm:spPr/>
      <dgm:t>
        <a:bodyPr/>
        <a:lstStyle/>
        <a:p>
          <a:endParaRPr lang="en-US" sz="1200"/>
        </a:p>
      </dgm:t>
    </dgm:pt>
    <dgm:pt modelId="{9ACDBD84-BB96-4CD0-A518-2FB9FE610FF2}">
      <dgm:prSet phldrT="[Text]" custT="1"/>
      <dgm:spPr/>
      <dgm:t>
        <a:bodyPr/>
        <a:lstStyle/>
        <a:p>
          <a:r>
            <a:rPr lang="en-US" sz="1050" dirty="0"/>
            <a:t>Checking that the data entered is the right data type </a:t>
          </a:r>
        </a:p>
      </dgm:t>
    </dgm:pt>
    <dgm:pt modelId="{E3AE0C67-AA5D-446C-A0C1-6C7BFF6D02CD}" type="parTrans" cxnId="{A03CACAA-00F7-4A33-AEF8-2A9FAD531D49}">
      <dgm:prSet/>
      <dgm:spPr/>
      <dgm:t>
        <a:bodyPr/>
        <a:lstStyle/>
        <a:p>
          <a:endParaRPr lang="en-US" sz="1200"/>
        </a:p>
      </dgm:t>
    </dgm:pt>
    <dgm:pt modelId="{3469EE28-9E09-44D9-9051-6C034137898B}" type="sibTrans" cxnId="{A03CACAA-00F7-4A33-AEF8-2A9FAD531D49}">
      <dgm:prSet/>
      <dgm:spPr/>
      <dgm:t>
        <a:bodyPr/>
        <a:lstStyle/>
        <a:p>
          <a:endParaRPr lang="en-US" sz="1200"/>
        </a:p>
      </dgm:t>
    </dgm:pt>
    <dgm:pt modelId="{63DD737E-F15F-45B4-8AE2-DE6E17C35B76}">
      <dgm:prSet phldrT="[Text]" custT="1"/>
      <dgm:spPr/>
      <dgm:t>
        <a:bodyPr/>
        <a:lstStyle/>
        <a:p>
          <a:r>
            <a:rPr lang="en-US" sz="1050" dirty="0"/>
            <a:t>E.g. an integer has been entered instead of a string </a:t>
          </a:r>
        </a:p>
      </dgm:t>
    </dgm:pt>
    <dgm:pt modelId="{6375E5DE-0E3C-489C-B2C3-55FC65EB6DFD}" type="parTrans" cxnId="{8B64CAF9-F751-41B8-B0D2-DCD1631D5E61}">
      <dgm:prSet/>
      <dgm:spPr/>
      <dgm:t>
        <a:bodyPr/>
        <a:lstStyle/>
        <a:p>
          <a:endParaRPr lang="en-US" sz="1200"/>
        </a:p>
      </dgm:t>
    </dgm:pt>
    <dgm:pt modelId="{24740AAB-2BA3-4382-BA27-22728043AFBD}" type="sibTrans" cxnId="{8B64CAF9-F751-41B8-B0D2-DCD1631D5E61}">
      <dgm:prSet/>
      <dgm:spPr/>
      <dgm:t>
        <a:bodyPr/>
        <a:lstStyle/>
        <a:p>
          <a:endParaRPr lang="en-US" sz="1200"/>
        </a:p>
      </dgm:t>
    </dgm:pt>
    <dgm:pt modelId="{0D617502-6825-4E5A-9D3F-4E5A56E00E46}">
      <dgm:prSet phldrT="[Text]" custT="1"/>
      <dgm:spPr/>
      <dgm:t>
        <a:bodyPr/>
        <a:lstStyle/>
        <a:p>
          <a:r>
            <a:rPr lang="en-US" sz="2000" dirty="0"/>
            <a:t>Range</a:t>
          </a:r>
        </a:p>
      </dgm:t>
    </dgm:pt>
    <dgm:pt modelId="{4075C2BB-B804-492E-A47A-41F63C929F23}" type="parTrans" cxnId="{07BC4C0C-4921-488C-A678-627CC8565573}">
      <dgm:prSet/>
      <dgm:spPr/>
      <dgm:t>
        <a:bodyPr/>
        <a:lstStyle/>
        <a:p>
          <a:endParaRPr lang="en-US" sz="1200"/>
        </a:p>
      </dgm:t>
    </dgm:pt>
    <dgm:pt modelId="{616321A2-349D-41D7-A6BB-CCD5F13B8DD1}" type="sibTrans" cxnId="{07BC4C0C-4921-488C-A678-627CC8565573}">
      <dgm:prSet/>
      <dgm:spPr/>
      <dgm:t>
        <a:bodyPr/>
        <a:lstStyle/>
        <a:p>
          <a:endParaRPr lang="en-US" sz="1200"/>
        </a:p>
      </dgm:t>
    </dgm:pt>
    <dgm:pt modelId="{B9BE9CDE-8B3A-4CE5-91AE-4F1E312EF591}">
      <dgm:prSet phldrT="[Text]" custT="1"/>
      <dgm:spPr/>
      <dgm:t>
        <a:bodyPr/>
        <a:lstStyle/>
        <a:p>
          <a:r>
            <a:rPr lang="en-US" sz="1050" dirty="0"/>
            <a:t>Checking that a number entered is in a valid range </a:t>
          </a:r>
        </a:p>
      </dgm:t>
    </dgm:pt>
    <dgm:pt modelId="{B05EB74D-F264-4432-A27E-A698C8E3FF65}" type="parTrans" cxnId="{E344908F-A59D-4956-A471-FD09C6810541}">
      <dgm:prSet/>
      <dgm:spPr/>
      <dgm:t>
        <a:bodyPr/>
        <a:lstStyle/>
        <a:p>
          <a:endParaRPr lang="en-US" sz="1200"/>
        </a:p>
      </dgm:t>
    </dgm:pt>
    <dgm:pt modelId="{4E4C1CFB-2DFA-4EA1-BBCE-06D42A211FFA}" type="sibTrans" cxnId="{E344908F-A59D-4956-A471-FD09C6810541}">
      <dgm:prSet/>
      <dgm:spPr/>
      <dgm:t>
        <a:bodyPr/>
        <a:lstStyle/>
        <a:p>
          <a:endParaRPr lang="en-US" sz="1200"/>
        </a:p>
      </dgm:t>
    </dgm:pt>
    <dgm:pt modelId="{40ACE69C-30F0-40A0-A80A-5682FC3AF5C2}">
      <dgm:prSet phldrT="[Text]" custT="1"/>
      <dgm:spPr/>
      <dgm:t>
        <a:bodyPr/>
        <a:lstStyle/>
        <a:p>
          <a:r>
            <a:rPr lang="en-US" sz="1050" dirty="0"/>
            <a:t>E.g. an age of a person should not be below 0 or above 150</a:t>
          </a:r>
        </a:p>
      </dgm:t>
    </dgm:pt>
    <dgm:pt modelId="{64407EE6-6043-4D1F-AD5C-B8F1F0D65764}" type="parTrans" cxnId="{270ADF4E-5F92-419E-A3DF-5F5D2B0F6FE1}">
      <dgm:prSet/>
      <dgm:spPr/>
      <dgm:t>
        <a:bodyPr/>
        <a:lstStyle/>
        <a:p>
          <a:endParaRPr lang="en-US" sz="1200"/>
        </a:p>
      </dgm:t>
    </dgm:pt>
    <dgm:pt modelId="{8BA7D998-AA5E-4C0B-B9F8-77865E4AF539}" type="sibTrans" cxnId="{270ADF4E-5F92-419E-A3DF-5F5D2B0F6FE1}">
      <dgm:prSet/>
      <dgm:spPr/>
      <dgm:t>
        <a:bodyPr/>
        <a:lstStyle/>
        <a:p>
          <a:endParaRPr lang="en-US" sz="1200"/>
        </a:p>
      </dgm:t>
    </dgm:pt>
    <dgm:pt modelId="{93396D5D-6A21-4258-8610-2DAE12A1F722}">
      <dgm:prSet phldrT="[Text]" custT="1"/>
      <dgm:spPr/>
      <dgm:t>
        <a:bodyPr/>
        <a:lstStyle/>
        <a:p>
          <a:r>
            <a:rPr lang="en-US" sz="2000" dirty="0"/>
            <a:t>Format</a:t>
          </a:r>
        </a:p>
      </dgm:t>
    </dgm:pt>
    <dgm:pt modelId="{776C7FD7-6F58-4B3F-85AA-21490D8E2369}" type="parTrans" cxnId="{30D5120C-B5EE-4B11-9F67-0FA4340CE5EC}">
      <dgm:prSet/>
      <dgm:spPr/>
      <dgm:t>
        <a:bodyPr/>
        <a:lstStyle/>
        <a:p>
          <a:endParaRPr lang="en-US" sz="1200"/>
        </a:p>
      </dgm:t>
    </dgm:pt>
    <dgm:pt modelId="{85E68D97-6C95-43BB-BF93-37AB6CE6C059}" type="sibTrans" cxnId="{30D5120C-B5EE-4B11-9F67-0FA4340CE5EC}">
      <dgm:prSet/>
      <dgm:spPr/>
      <dgm:t>
        <a:bodyPr/>
        <a:lstStyle/>
        <a:p>
          <a:endParaRPr lang="en-US" sz="1200"/>
        </a:p>
      </dgm:t>
    </dgm:pt>
    <dgm:pt modelId="{279DA576-EDAB-4D3A-AF0F-88731ED1AFA7}">
      <dgm:prSet phldrT="[Text]" custT="1"/>
      <dgm:spPr/>
      <dgm:t>
        <a:bodyPr/>
        <a:lstStyle/>
        <a:p>
          <a:r>
            <a:rPr lang="en-US" sz="1050" dirty="0"/>
            <a:t>E.g. for a date, it should be DD/MM/YYYY or similar</a:t>
          </a:r>
        </a:p>
      </dgm:t>
    </dgm:pt>
    <dgm:pt modelId="{20443740-1F03-497C-9645-E227BCE95758}" type="parTrans" cxnId="{88F628BA-B1CC-4474-B531-47C558950112}">
      <dgm:prSet/>
      <dgm:spPr/>
      <dgm:t>
        <a:bodyPr/>
        <a:lstStyle/>
        <a:p>
          <a:endParaRPr lang="en-US" sz="1200"/>
        </a:p>
      </dgm:t>
    </dgm:pt>
    <dgm:pt modelId="{6DDA43AE-FF5F-4E6D-8865-ED2ACD08EEC3}" type="sibTrans" cxnId="{88F628BA-B1CC-4474-B531-47C558950112}">
      <dgm:prSet/>
      <dgm:spPr/>
      <dgm:t>
        <a:bodyPr/>
        <a:lstStyle/>
        <a:p>
          <a:endParaRPr lang="en-US" sz="1200"/>
        </a:p>
      </dgm:t>
    </dgm:pt>
    <dgm:pt modelId="{51C4F28A-B361-4CEC-B79D-F65FECD4CA06}">
      <dgm:prSet phldrT="[Text]" custT="1"/>
      <dgm:spPr/>
      <dgm:t>
        <a:bodyPr/>
        <a:lstStyle/>
        <a:p>
          <a:r>
            <a:rPr lang="en-US" sz="1050" dirty="0"/>
            <a:t>Checking that something like a date, car registration number or postcode has the right layout </a:t>
          </a:r>
        </a:p>
      </dgm:t>
    </dgm:pt>
    <dgm:pt modelId="{481D249A-AE9E-4BD0-9BF3-E9EB07F9DA5F}" type="parTrans" cxnId="{17CB55B2-7EF8-48AB-9A33-2456ABED4CB8}">
      <dgm:prSet/>
      <dgm:spPr/>
      <dgm:t>
        <a:bodyPr/>
        <a:lstStyle/>
        <a:p>
          <a:endParaRPr lang="en-US" sz="1200"/>
        </a:p>
      </dgm:t>
    </dgm:pt>
    <dgm:pt modelId="{422536CF-63D3-453B-89E2-8BFDFBC1611F}" type="sibTrans" cxnId="{17CB55B2-7EF8-48AB-9A33-2456ABED4CB8}">
      <dgm:prSet/>
      <dgm:spPr/>
      <dgm:t>
        <a:bodyPr/>
        <a:lstStyle/>
        <a:p>
          <a:endParaRPr lang="en-US" sz="1200"/>
        </a:p>
      </dgm:t>
    </dgm:pt>
    <dgm:pt modelId="{2387A51E-3C3D-47D8-A315-E15132024806}">
      <dgm:prSet phldrT="[Text]" custT="1"/>
      <dgm:spPr/>
      <dgm:t>
        <a:bodyPr/>
        <a:lstStyle/>
        <a:p>
          <a:r>
            <a:rPr lang="en-US" sz="2000" dirty="0"/>
            <a:t>Length</a:t>
          </a:r>
        </a:p>
      </dgm:t>
    </dgm:pt>
    <dgm:pt modelId="{301174A8-BF12-427B-8132-BE5BF32FA1E0}" type="parTrans" cxnId="{34E5C3D3-D3FD-4105-8E3D-A9B1EABB6090}">
      <dgm:prSet/>
      <dgm:spPr/>
      <dgm:t>
        <a:bodyPr/>
        <a:lstStyle/>
        <a:p>
          <a:endParaRPr lang="en-US" sz="1200"/>
        </a:p>
      </dgm:t>
    </dgm:pt>
    <dgm:pt modelId="{6B7358EF-2B23-46B3-A6C4-435329630B9A}" type="sibTrans" cxnId="{34E5C3D3-D3FD-4105-8E3D-A9B1EABB6090}">
      <dgm:prSet/>
      <dgm:spPr/>
      <dgm:t>
        <a:bodyPr/>
        <a:lstStyle/>
        <a:p>
          <a:endParaRPr lang="en-US" sz="1200"/>
        </a:p>
      </dgm:t>
    </dgm:pt>
    <dgm:pt modelId="{7FFBBC69-9FE3-405B-8435-D19C607F557C}">
      <dgm:prSet phldrT="[Text]" custT="1"/>
      <dgm:spPr/>
      <dgm:t>
        <a:bodyPr/>
        <a:lstStyle/>
        <a:p>
          <a:r>
            <a:rPr lang="en-US" sz="1050" dirty="0"/>
            <a:t>Checking that what has been entered is a valid length </a:t>
          </a:r>
        </a:p>
      </dgm:t>
    </dgm:pt>
    <dgm:pt modelId="{6804958D-5C6B-4A38-9736-903C3073C74D}" type="parTrans" cxnId="{927587F4-D295-40BD-BF41-3BC9B4BA6106}">
      <dgm:prSet/>
      <dgm:spPr/>
      <dgm:t>
        <a:bodyPr/>
        <a:lstStyle/>
        <a:p>
          <a:endParaRPr lang="en-US" sz="1200"/>
        </a:p>
      </dgm:t>
    </dgm:pt>
    <dgm:pt modelId="{4AEAD8C8-EF4B-4AD5-8C27-1DD2CA082002}" type="sibTrans" cxnId="{927587F4-D295-40BD-BF41-3BC9B4BA6106}">
      <dgm:prSet/>
      <dgm:spPr/>
      <dgm:t>
        <a:bodyPr/>
        <a:lstStyle/>
        <a:p>
          <a:endParaRPr lang="en-US" sz="1200"/>
        </a:p>
      </dgm:t>
    </dgm:pt>
    <dgm:pt modelId="{82637042-8450-40A5-AD86-15F63BA8401B}">
      <dgm:prSet phldrT="[Text]" custT="1"/>
      <dgm:spPr/>
      <dgm:t>
        <a:bodyPr/>
        <a:lstStyle/>
        <a:p>
          <a:r>
            <a:rPr lang="en-US" sz="1050" dirty="0"/>
            <a:t>E.g. most website accounts require a password which is at least 6-8 characters long </a:t>
          </a:r>
        </a:p>
      </dgm:t>
    </dgm:pt>
    <dgm:pt modelId="{AFB93A23-1B5C-43AE-82C5-789ED0F2558F}" type="parTrans" cxnId="{B6B91F74-285C-4474-B572-23967E917653}">
      <dgm:prSet/>
      <dgm:spPr/>
      <dgm:t>
        <a:bodyPr/>
        <a:lstStyle/>
        <a:p>
          <a:endParaRPr lang="en-US" sz="1200"/>
        </a:p>
      </dgm:t>
    </dgm:pt>
    <dgm:pt modelId="{FB7F2F92-C58D-4D23-BA27-2A17F388565B}" type="sibTrans" cxnId="{B6B91F74-285C-4474-B572-23967E917653}">
      <dgm:prSet/>
      <dgm:spPr/>
      <dgm:t>
        <a:bodyPr/>
        <a:lstStyle/>
        <a:p>
          <a:endParaRPr lang="en-US" sz="1200"/>
        </a:p>
      </dgm:t>
    </dgm:pt>
    <dgm:pt modelId="{1C965BA0-968F-4347-867C-52A8BEA24FA1}">
      <dgm:prSet phldrT="[Text]" custT="1"/>
      <dgm:spPr/>
      <dgm:t>
        <a:bodyPr/>
        <a:lstStyle/>
        <a:p>
          <a:r>
            <a:rPr lang="en-US" sz="1050" dirty="0"/>
            <a:t>E.g. you might have a maximum length of word you can enter into a system </a:t>
          </a:r>
        </a:p>
      </dgm:t>
    </dgm:pt>
    <dgm:pt modelId="{B3B25BA0-03C2-447C-87AD-31779F7BF8E9}" type="parTrans" cxnId="{D99E2762-3801-4D0C-9258-DCBFAEA87DA1}">
      <dgm:prSet/>
      <dgm:spPr/>
      <dgm:t>
        <a:bodyPr/>
        <a:lstStyle/>
        <a:p>
          <a:endParaRPr lang="en-US" sz="1200"/>
        </a:p>
      </dgm:t>
    </dgm:pt>
    <dgm:pt modelId="{9965248D-3B35-4047-86DC-DC831C358CAB}" type="sibTrans" cxnId="{D99E2762-3801-4D0C-9258-DCBFAEA87DA1}">
      <dgm:prSet/>
      <dgm:spPr/>
      <dgm:t>
        <a:bodyPr/>
        <a:lstStyle/>
        <a:p>
          <a:endParaRPr lang="en-US" sz="1200"/>
        </a:p>
      </dgm:t>
    </dgm:pt>
    <dgm:pt modelId="{08528C39-3107-4CAD-8CD9-B04C2AB9E83C}">
      <dgm:prSet phldrT="[Text]" custT="1"/>
      <dgm:spPr/>
      <dgm:t>
        <a:bodyPr/>
        <a:lstStyle/>
        <a:p>
          <a:r>
            <a:rPr lang="en-US" sz="2000" dirty="0"/>
            <a:t>Presence</a:t>
          </a:r>
        </a:p>
      </dgm:t>
    </dgm:pt>
    <dgm:pt modelId="{60EECA55-8188-4AAA-BB1C-17ACE80F94F3}" type="parTrans" cxnId="{0715E1EF-C7B4-42F3-A96E-1E603F3E46E4}">
      <dgm:prSet/>
      <dgm:spPr/>
      <dgm:t>
        <a:bodyPr/>
        <a:lstStyle/>
        <a:p>
          <a:endParaRPr lang="en-US" sz="1200"/>
        </a:p>
      </dgm:t>
    </dgm:pt>
    <dgm:pt modelId="{5DD08B7F-E715-4A6A-8269-35CBEA301CEE}" type="sibTrans" cxnId="{0715E1EF-C7B4-42F3-A96E-1E603F3E46E4}">
      <dgm:prSet/>
      <dgm:spPr/>
      <dgm:t>
        <a:bodyPr/>
        <a:lstStyle/>
        <a:p>
          <a:endParaRPr lang="en-US" sz="1200"/>
        </a:p>
      </dgm:t>
    </dgm:pt>
    <dgm:pt modelId="{7D22B360-AD0C-4FC4-A6AB-444401F9D1C5}">
      <dgm:prSet phldrT="[Text]" custT="1"/>
      <dgm:spPr/>
      <dgm:t>
        <a:bodyPr/>
        <a:lstStyle/>
        <a:p>
          <a:r>
            <a:rPr lang="en-US" sz="1050" dirty="0"/>
            <a:t>Checking that the user has actually entered something when input is required </a:t>
          </a:r>
        </a:p>
      </dgm:t>
    </dgm:pt>
    <dgm:pt modelId="{FF571AC0-02B7-48A5-B7EC-F5E7ACE3E49B}" type="parTrans" cxnId="{3740D769-9A36-48C8-8377-742AA07686FF}">
      <dgm:prSet/>
      <dgm:spPr/>
      <dgm:t>
        <a:bodyPr/>
        <a:lstStyle/>
        <a:p>
          <a:endParaRPr lang="en-US" sz="1200"/>
        </a:p>
      </dgm:t>
    </dgm:pt>
    <dgm:pt modelId="{3A036655-F368-4307-BB74-913990D0812E}" type="sibTrans" cxnId="{3740D769-9A36-48C8-8377-742AA07686FF}">
      <dgm:prSet/>
      <dgm:spPr/>
      <dgm:t>
        <a:bodyPr/>
        <a:lstStyle/>
        <a:p>
          <a:endParaRPr lang="en-US" sz="1200"/>
        </a:p>
      </dgm:t>
    </dgm:pt>
    <dgm:pt modelId="{F2ADB096-42AA-4EE0-86B7-E848F09DA1C5}">
      <dgm:prSet phldrT="[Text]" custT="1"/>
      <dgm:spPr/>
      <dgm:t>
        <a:bodyPr/>
        <a:lstStyle/>
        <a:p>
          <a:r>
            <a:rPr lang="en-US" sz="1050" dirty="0"/>
            <a:t>E.g. if you leave a box blank on some website forms, it will flag up red and say you need to put data in </a:t>
          </a:r>
        </a:p>
      </dgm:t>
    </dgm:pt>
    <dgm:pt modelId="{5866E4BA-1DA7-4F12-984C-3EA0B1124E46}" type="parTrans" cxnId="{1041E110-5775-4E93-A0CF-93EC1D9B3DE3}">
      <dgm:prSet/>
      <dgm:spPr/>
      <dgm:t>
        <a:bodyPr/>
        <a:lstStyle/>
        <a:p>
          <a:endParaRPr lang="en-US" sz="1200"/>
        </a:p>
      </dgm:t>
    </dgm:pt>
    <dgm:pt modelId="{7C65C3B6-6260-49F2-AB46-5A8C13BCBE52}" type="sibTrans" cxnId="{1041E110-5775-4E93-A0CF-93EC1D9B3DE3}">
      <dgm:prSet/>
      <dgm:spPr/>
      <dgm:t>
        <a:bodyPr/>
        <a:lstStyle/>
        <a:p>
          <a:endParaRPr lang="en-US" sz="1200"/>
        </a:p>
      </dgm:t>
    </dgm:pt>
    <dgm:pt modelId="{A9DB103D-4A1A-4A41-8DEE-C22BF7D2D576}" type="pres">
      <dgm:prSet presAssocID="{B27C677D-F164-48BA-8C24-42FEC896D101}" presName="Name0" presStyleCnt="0">
        <dgm:presLayoutVars>
          <dgm:dir/>
          <dgm:animLvl val="lvl"/>
          <dgm:resizeHandles val="exact"/>
        </dgm:presLayoutVars>
      </dgm:prSet>
      <dgm:spPr/>
    </dgm:pt>
    <dgm:pt modelId="{F7D4752E-3B14-402D-BDA1-B3071E5BA1A8}" type="pres">
      <dgm:prSet presAssocID="{64730949-B629-4350-A8CA-8724BB972BCE}" presName="composite" presStyleCnt="0"/>
      <dgm:spPr/>
    </dgm:pt>
    <dgm:pt modelId="{3A8D1B3D-A722-4FFA-9FE0-A8592BC2AC4B}" type="pres">
      <dgm:prSet presAssocID="{64730949-B629-4350-A8CA-8724BB972BCE}" presName="parTx" presStyleLbl="alignNode1" presStyleIdx="0" presStyleCnt="5">
        <dgm:presLayoutVars>
          <dgm:chMax val="0"/>
          <dgm:chPref val="0"/>
          <dgm:bulletEnabled val="1"/>
        </dgm:presLayoutVars>
      </dgm:prSet>
      <dgm:spPr/>
    </dgm:pt>
    <dgm:pt modelId="{6D0BA48F-9936-4DB8-B8F5-1CEA13E58C18}" type="pres">
      <dgm:prSet presAssocID="{64730949-B629-4350-A8CA-8724BB972BCE}" presName="desTx" presStyleLbl="alignAccFollowNode1" presStyleIdx="0" presStyleCnt="5">
        <dgm:presLayoutVars>
          <dgm:bulletEnabled val="1"/>
        </dgm:presLayoutVars>
      </dgm:prSet>
      <dgm:spPr/>
    </dgm:pt>
    <dgm:pt modelId="{804686BA-18AB-4218-8AEE-D243CF4F54A3}" type="pres">
      <dgm:prSet presAssocID="{AA7A5DE4-6B71-458D-BFCB-10A74CA94159}" presName="space" presStyleCnt="0"/>
      <dgm:spPr/>
    </dgm:pt>
    <dgm:pt modelId="{947CA6EE-DA0B-449C-9332-A33E8ED6DCD4}" type="pres">
      <dgm:prSet presAssocID="{0D617502-6825-4E5A-9D3F-4E5A56E00E46}" presName="composite" presStyleCnt="0"/>
      <dgm:spPr/>
    </dgm:pt>
    <dgm:pt modelId="{7E7C29C6-E9C0-4BDA-9C7D-72B757F7A5B5}" type="pres">
      <dgm:prSet presAssocID="{0D617502-6825-4E5A-9D3F-4E5A56E00E46}" presName="parTx" presStyleLbl="alignNode1" presStyleIdx="1" presStyleCnt="5">
        <dgm:presLayoutVars>
          <dgm:chMax val="0"/>
          <dgm:chPref val="0"/>
          <dgm:bulletEnabled val="1"/>
        </dgm:presLayoutVars>
      </dgm:prSet>
      <dgm:spPr/>
    </dgm:pt>
    <dgm:pt modelId="{6F785895-44B8-4A74-BDF0-A04BA1C45664}" type="pres">
      <dgm:prSet presAssocID="{0D617502-6825-4E5A-9D3F-4E5A56E00E46}" presName="desTx" presStyleLbl="alignAccFollowNode1" presStyleIdx="1" presStyleCnt="5">
        <dgm:presLayoutVars>
          <dgm:bulletEnabled val="1"/>
        </dgm:presLayoutVars>
      </dgm:prSet>
      <dgm:spPr/>
    </dgm:pt>
    <dgm:pt modelId="{047052BF-6BD1-4D59-A8C7-E5D9F511DC20}" type="pres">
      <dgm:prSet presAssocID="{616321A2-349D-41D7-A6BB-CCD5F13B8DD1}" presName="space" presStyleCnt="0"/>
      <dgm:spPr/>
    </dgm:pt>
    <dgm:pt modelId="{5EFE067F-C260-418D-B33D-5AFFD241067F}" type="pres">
      <dgm:prSet presAssocID="{93396D5D-6A21-4258-8610-2DAE12A1F722}" presName="composite" presStyleCnt="0"/>
      <dgm:spPr/>
    </dgm:pt>
    <dgm:pt modelId="{6EE7735E-EFE0-4A84-8A42-41D72BC9A302}" type="pres">
      <dgm:prSet presAssocID="{93396D5D-6A21-4258-8610-2DAE12A1F722}" presName="parTx" presStyleLbl="alignNode1" presStyleIdx="2" presStyleCnt="5">
        <dgm:presLayoutVars>
          <dgm:chMax val="0"/>
          <dgm:chPref val="0"/>
          <dgm:bulletEnabled val="1"/>
        </dgm:presLayoutVars>
      </dgm:prSet>
      <dgm:spPr/>
    </dgm:pt>
    <dgm:pt modelId="{5A09202E-C9BF-428B-9E3D-9977D5A327CB}" type="pres">
      <dgm:prSet presAssocID="{93396D5D-6A21-4258-8610-2DAE12A1F722}" presName="desTx" presStyleLbl="alignAccFollowNode1" presStyleIdx="2" presStyleCnt="5">
        <dgm:presLayoutVars>
          <dgm:bulletEnabled val="1"/>
        </dgm:presLayoutVars>
      </dgm:prSet>
      <dgm:spPr/>
    </dgm:pt>
    <dgm:pt modelId="{90072791-1EFA-42EF-91BA-4E48BC776A1F}" type="pres">
      <dgm:prSet presAssocID="{85E68D97-6C95-43BB-BF93-37AB6CE6C059}" presName="space" presStyleCnt="0"/>
      <dgm:spPr/>
    </dgm:pt>
    <dgm:pt modelId="{39137F6F-3F5D-4FA2-9E93-69F24E6629A6}" type="pres">
      <dgm:prSet presAssocID="{2387A51E-3C3D-47D8-A315-E15132024806}" presName="composite" presStyleCnt="0"/>
      <dgm:spPr/>
    </dgm:pt>
    <dgm:pt modelId="{586F5D69-69EA-456F-8D3E-96BFCE894E6E}" type="pres">
      <dgm:prSet presAssocID="{2387A51E-3C3D-47D8-A315-E15132024806}" presName="parTx" presStyleLbl="alignNode1" presStyleIdx="3" presStyleCnt="5">
        <dgm:presLayoutVars>
          <dgm:chMax val="0"/>
          <dgm:chPref val="0"/>
          <dgm:bulletEnabled val="1"/>
        </dgm:presLayoutVars>
      </dgm:prSet>
      <dgm:spPr/>
    </dgm:pt>
    <dgm:pt modelId="{32AE4475-46C0-426B-9F0C-6DF5A21BE28B}" type="pres">
      <dgm:prSet presAssocID="{2387A51E-3C3D-47D8-A315-E15132024806}" presName="desTx" presStyleLbl="alignAccFollowNode1" presStyleIdx="3" presStyleCnt="5">
        <dgm:presLayoutVars>
          <dgm:bulletEnabled val="1"/>
        </dgm:presLayoutVars>
      </dgm:prSet>
      <dgm:spPr/>
    </dgm:pt>
    <dgm:pt modelId="{5F354B7D-9964-47BC-B2E3-D168D451B283}" type="pres">
      <dgm:prSet presAssocID="{6B7358EF-2B23-46B3-A6C4-435329630B9A}" presName="space" presStyleCnt="0"/>
      <dgm:spPr/>
    </dgm:pt>
    <dgm:pt modelId="{2E914265-D8E4-4CA3-A33D-CE7660DED73B}" type="pres">
      <dgm:prSet presAssocID="{08528C39-3107-4CAD-8CD9-B04C2AB9E83C}" presName="composite" presStyleCnt="0"/>
      <dgm:spPr/>
    </dgm:pt>
    <dgm:pt modelId="{8193A26E-2D77-48D0-B59D-06FE758F6071}" type="pres">
      <dgm:prSet presAssocID="{08528C39-3107-4CAD-8CD9-B04C2AB9E83C}" presName="parTx" presStyleLbl="alignNode1" presStyleIdx="4" presStyleCnt="5">
        <dgm:presLayoutVars>
          <dgm:chMax val="0"/>
          <dgm:chPref val="0"/>
          <dgm:bulletEnabled val="1"/>
        </dgm:presLayoutVars>
      </dgm:prSet>
      <dgm:spPr/>
    </dgm:pt>
    <dgm:pt modelId="{ED2B4478-C04D-4DCF-AF89-FA9BF2673097}" type="pres">
      <dgm:prSet presAssocID="{08528C39-3107-4CAD-8CD9-B04C2AB9E83C}" presName="desTx" presStyleLbl="alignAccFollowNode1" presStyleIdx="4" presStyleCnt="5">
        <dgm:presLayoutVars>
          <dgm:bulletEnabled val="1"/>
        </dgm:presLayoutVars>
      </dgm:prSet>
      <dgm:spPr/>
    </dgm:pt>
  </dgm:ptLst>
  <dgm:cxnLst>
    <dgm:cxn modelId="{8B74B900-25CD-4A0B-8051-1A17224540C5}" type="presOf" srcId="{1C965BA0-968F-4347-867C-52A8BEA24FA1}" destId="{32AE4475-46C0-426B-9F0C-6DF5A21BE28B}" srcOrd="0" destOrd="2" presId="urn:microsoft.com/office/officeart/2005/8/layout/hList1"/>
    <dgm:cxn modelId="{30D5120C-B5EE-4B11-9F67-0FA4340CE5EC}" srcId="{B27C677D-F164-48BA-8C24-42FEC896D101}" destId="{93396D5D-6A21-4258-8610-2DAE12A1F722}" srcOrd="2" destOrd="0" parTransId="{776C7FD7-6F58-4B3F-85AA-21490D8E2369}" sibTransId="{85E68D97-6C95-43BB-BF93-37AB6CE6C059}"/>
    <dgm:cxn modelId="{07BC4C0C-4921-488C-A678-627CC8565573}" srcId="{B27C677D-F164-48BA-8C24-42FEC896D101}" destId="{0D617502-6825-4E5A-9D3F-4E5A56E00E46}" srcOrd="1" destOrd="0" parTransId="{4075C2BB-B804-492E-A47A-41F63C929F23}" sibTransId="{616321A2-349D-41D7-A6BB-CCD5F13B8DD1}"/>
    <dgm:cxn modelId="{1041E110-5775-4E93-A0CF-93EC1D9B3DE3}" srcId="{08528C39-3107-4CAD-8CD9-B04C2AB9E83C}" destId="{F2ADB096-42AA-4EE0-86B7-E848F09DA1C5}" srcOrd="1" destOrd="0" parTransId="{5866E4BA-1DA7-4F12-984C-3EA0B1124E46}" sibTransId="{7C65C3B6-6260-49F2-AB46-5A8C13BCBE52}"/>
    <dgm:cxn modelId="{06E32114-B02D-4712-A452-B29FAFAA384B}" type="presOf" srcId="{B27C677D-F164-48BA-8C24-42FEC896D101}" destId="{A9DB103D-4A1A-4A41-8DEE-C22BF7D2D576}" srcOrd="0" destOrd="0" presId="urn:microsoft.com/office/officeart/2005/8/layout/hList1"/>
    <dgm:cxn modelId="{856A6F19-D912-427E-89E7-FEE38E50DE22}" type="presOf" srcId="{2387A51E-3C3D-47D8-A315-E15132024806}" destId="{586F5D69-69EA-456F-8D3E-96BFCE894E6E}" srcOrd="0" destOrd="0" presId="urn:microsoft.com/office/officeart/2005/8/layout/hList1"/>
    <dgm:cxn modelId="{89DC931E-3F76-437F-BAC3-3BCD4484977C}" type="presOf" srcId="{51C4F28A-B361-4CEC-B79D-F65FECD4CA06}" destId="{5A09202E-C9BF-428B-9E3D-9977D5A327CB}" srcOrd="0" destOrd="0" presId="urn:microsoft.com/office/officeart/2005/8/layout/hList1"/>
    <dgm:cxn modelId="{95F7A222-AE9B-491D-8098-455422A39DC7}" type="presOf" srcId="{9ACDBD84-BB96-4CD0-A518-2FB9FE610FF2}" destId="{6D0BA48F-9936-4DB8-B8F5-1CEA13E58C18}" srcOrd="0" destOrd="0" presId="urn:microsoft.com/office/officeart/2005/8/layout/hList1"/>
    <dgm:cxn modelId="{C3940623-C113-475F-9861-E8C9C5AD3D17}" type="presOf" srcId="{64730949-B629-4350-A8CA-8724BB972BCE}" destId="{3A8D1B3D-A722-4FFA-9FE0-A8592BC2AC4B}" srcOrd="0" destOrd="0" presId="urn:microsoft.com/office/officeart/2005/8/layout/hList1"/>
    <dgm:cxn modelId="{0F4BC85E-8F7D-4950-B6FC-84ADCD706A9B}" type="presOf" srcId="{7D22B360-AD0C-4FC4-A6AB-444401F9D1C5}" destId="{ED2B4478-C04D-4DCF-AF89-FA9BF2673097}" srcOrd="0" destOrd="0" presId="urn:microsoft.com/office/officeart/2005/8/layout/hList1"/>
    <dgm:cxn modelId="{D99E2762-3801-4D0C-9258-DCBFAEA87DA1}" srcId="{2387A51E-3C3D-47D8-A315-E15132024806}" destId="{1C965BA0-968F-4347-867C-52A8BEA24FA1}" srcOrd="2" destOrd="0" parTransId="{B3B25BA0-03C2-447C-87AD-31779F7BF8E9}" sibTransId="{9965248D-3B35-4047-86DC-DC831C358CAB}"/>
    <dgm:cxn modelId="{3740D769-9A36-48C8-8377-742AA07686FF}" srcId="{08528C39-3107-4CAD-8CD9-B04C2AB9E83C}" destId="{7D22B360-AD0C-4FC4-A6AB-444401F9D1C5}" srcOrd="0" destOrd="0" parTransId="{FF571AC0-02B7-48A5-B7EC-F5E7ACE3E49B}" sibTransId="{3A036655-F368-4307-BB74-913990D0812E}"/>
    <dgm:cxn modelId="{85AEAA4C-4FBA-4274-9336-268836C1E7F6}" type="presOf" srcId="{B9BE9CDE-8B3A-4CE5-91AE-4F1E312EF591}" destId="{6F785895-44B8-4A74-BDF0-A04BA1C45664}" srcOrd="0" destOrd="0" presId="urn:microsoft.com/office/officeart/2005/8/layout/hList1"/>
    <dgm:cxn modelId="{270ADF4E-5F92-419E-A3DF-5F5D2B0F6FE1}" srcId="{0D617502-6825-4E5A-9D3F-4E5A56E00E46}" destId="{40ACE69C-30F0-40A0-A80A-5682FC3AF5C2}" srcOrd="1" destOrd="0" parTransId="{64407EE6-6043-4D1F-AD5C-B8F1F0D65764}" sibTransId="{8BA7D998-AA5E-4C0B-B9F8-77865E4AF539}"/>
    <dgm:cxn modelId="{B6B91F74-285C-4474-B572-23967E917653}" srcId="{2387A51E-3C3D-47D8-A315-E15132024806}" destId="{82637042-8450-40A5-AD86-15F63BA8401B}" srcOrd="1" destOrd="0" parTransId="{AFB93A23-1B5C-43AE-82C5-789ED0F2558F}" sibTransId="{FB7F2F92-C58D-4D23-BA27-2A17F388565B}"/>
    <dgm:cxn modelId="{9EED6F59-FD3D-48B5-9DD2-977913AA19C8}" srcId="{B27C677D-F164-48BA-8C24-42FEC896D101}" destId="{64730949-B629-4350-A8CA-8724BB972BCE}" srcOrd="0" destOrd="0" parTransId="{4D8E0BF9-58C3-4E49-97D4-286265096947}" sibTransId="{AA7A5DE4-6B71-458D-BFCB-10A74CA94159}"/>
    <dgm:cxn modelId="{DD65F059-D471-4E34-A84A-B33DFFE73E6B}" type="presOf" srcId="{63DD737E-F15F-45B4-8AE2-DE6E17C35B76}" destId="{6D0BA48F-9936-4DB8-B8F5-1CEA13E58C18}" srcOrd="0" destOrd="1" presId="urn:microsoft.com/office/officeart/2005/8/layout/hList1"/>
    <dgm:cxn modelId="{7AB2E47A-D57E-4AC1-B3A9-73C31628C71A}" type="presOf" srcId="{0D617502-6825-4E5A-9D3F-4E5A56E00E46}" destId="{7E7C29C6-E9C0-4BDA-9C7D-72B757F7A5B5}" srcOrd="0" destOrd="0" presId="urn:microsoft.com/office/officeart/2005/8/layout/hList1"/>
    <dgm:cxn modelId="{7E633C8E-32AB-43EC-ACE9-608B6DD7C31D}" type="presOf" srcId="{7FFBBC69-9FE3-405B-8435-D19C607F557C}" destId="{32AE4475-46C0-426B-9F0C-6DF5A21BE28B}" srcOrd="0" destOrd="0" presId="urn:microsoft.com/office/officeart/2005/8/layout/hList1"/>
    <dgm:cxn modelId="{E344908F-A59D-4956-A471-FD09C6810541}" srcId="{0D617502-6825-4E5A-9D3F-4E5A56E00E46}" destId="{B9BE9CDE-8B3A-4CE5-91AE-4F1E312EF591}" srcOrd="0" destOrd="0" parTransId="{B05EB74D-F264-4432-A27E-A698C8E3FF65}" sibTransId="{4E4C1CFB-2DFA-4EA1-BBCE-06D42A211FFA}"/>
    <dgm:cxn modelId="{BF044B9D-B13F-4E05-BB58-AB838E91504A}" type="presOf" srcId="{93396D5D-6A21-4258-8610-2DAE12A1F722}" destId="{6EE7735E-EFE0-4A84-8A42-41D72BC9A302}" srcOrd="0" destOrd="0" presId="urn:microsoft.com/office/officeart/2005/8/layout/hList1"/>
    <dgm:cxn modelId="{A03CACAA-00F7-4A33-AEF8-2A9FAD531D49}" srcId="{64730949-B629-4350-A8CA-8724BB972BCE}" destId="{9ACDBD84-BB96-4CD0-A518-2FB9FE610FF2}" srcOrd="0" destOrd="0" parTransId="{E3AE0C67-AA5D-446C-A0C1-6C7BFF6D02CD}" sibTransId="{3469EE28-9E09-44D9-9051-6C034137898B}"/>
    <dgm:cxn modelId="{17CB55B2-7EF8-48AB-9A33-2456ABED4CB8}" srcId="{93396D5D-6A21-4258-8610-2DAE12A1F722}" destId="{51C4F28A-B361-4CEC-B79D-F65FECD4CA06}" srcOrd="0" destOrd="0" parTransId="{481D249A-AE9E-4BD0-9BF3-E9EB07F9DA5F}" sibTransId="{422536CF-63D3-453B-89E2-8BFDFBC1611F}"/>
    <dgm:cxn modelId="{94F03DB8-8A79-40E2-98E8-EE0CB20060AB}" type="presOf" srcId="{08528C39-3107-4CAD-8CD9-B04C2AB9E83C}" destId="{8193A26E-2D77-48D0-B59D-06FE758F6071}" srcOrd="0" destOrd="0" presId="urn:microsoft.com/office/officeart/2005/8/layout/hList1"/>
    <dgm:cxn modelId="{88F628BA-B1CC-4474-B531-47C558950112}" srcId="{93396D5D-6A21-4258-8610-2DAE12A1F722}" destId="{279DA576-EDAB-4D3A-AF0F-88731ED1AFA7}" srcOrd="1" destOrd="0" parTransId="{20443740-1F03-497C-9645-E227BCE95758}" sibTransId="{6DDA43AE-FF5F-4E6D-8865-ED2ACD08EEC3}"/>
    <dgm:cxn modelId="{249FE9C3-875F-462F-AB91-1D77F1E7660F}" type="presOf" srcId="{40ACE69C-30F0-40A0-A80A-5682FC3AF5C2}" destId="{6F785895-44B8-4A74-BDF0-A04BA1C45664}" srcOrd="0" destOrd="1" presId="urn:microsoft.com/office/officeart/2005/8/layout/hList1"/>
    <dgm:cxn modelId="{8021F2CA-3ADD-4417-913C-24C9BC663E2D}" type="presOf" srcId="{82637042-8450-40A5-AD86-15F63BA8401B}" destId="{32AE4475-46C0-426B-9F0C-6DF5A21BE28B}" srcOrd="0" destOrd="1" presId="urn:microsoft.com/office/officeart/2005/8/layout/hList1"/>
    <dgm:cxn modelId="{34E5C3D3-D3FD-4105-8E3D-A9B1EABB6090}" srcId="{B27C677D-F164-48BA-8C24-42FEC896D101}" destId="{2387A51E-3C3D-47D8-A315-E15132024806}" srcOrd="3" destOrd="0" parTransId="{301174A8-BF12-427B-8132-BE5BF32FA1E0}" sibTransId="{6B7358EF-2B23-46B3-A6C4-435329630B9A}"/>
    <dgm:cxn modelId="{41771DD6-8DBE-44E7-B483-A08DD5BE5440}" type="presOf" srcId="{F2ADB096-42AA-4EE0-86B7-E848F09DA1C5}" destId="{ED2B4478-C04D-4DCF-AF89-FA9BF2673097}" srcOrd="0" destOrd="1" presId="urn:microsoft.com/office/officeart/2005/8/layout/hList1"/>
    <dgm:cxn modelId="{0715E1EF-C7B4-42F3-A96E-1E603F3E46E4}" srcId="{B27C677D-F164-48BA-8C24-42FEC896D101}" destId="{08528C39-3107-4CAD-8CD9-B04C2AB9E83C}" srcOrd="4" destOrd="0" parTransId="{60EECA55-8188-4AAA-BB1C-17ACE80F94F3}" sibTransId="{5DD08B7F-E715-4A6A-8269-35CBEA301CEE}"/>
    <dgm:cxn modelId="{927587F4-D295-40BD-BF41-3BC9B4BA6106}" srcId="{2387A51E-3C3D-47D8-A315-E15132024806}" destId="{7FFBBC69-9FE3-405B-8435-D19C607F557C}" srcOrd="0" destOrd="0" parTransId="{6804958D-5C6B-4A38-9736-903C3073C74D}" sibTransId="{4AEAD8C8-EF4B-4AD5-8C27-1DD2CA082002}"/>
    <dgm:cxn modelId="{EBBAB6F8-0649-4282-8E0B-708F33E70BFD}" type="presOf" srcId="{279DA576-EDAB-4D3A-AF0F-88731ED1AFA7}" destId="{5A09202E-C9BF-428B-9E3D-9977D5A327CB}" srcOrd="0" destOrd="1" presId="urn:microsoft.com/office/officeart/2005/8/layout/hList1"/>
    <dgm:cxn modelId="{8B64CAF9-F751-41B8-B0D2-DCD1631D5E61}" srcId="{64730949-B629-4350-A8CA-8724BB972BCE}" destId="{63DD737E-F15F-45B4-8AE2-DE6E17C35B76}" srcOrd="1" destOrd="0" parTransId="{6375E5DE-0E3C-489C-B2C3-55FC65EB6DFD}" sibTransId="{24740AAB-2BA3-4382-BA27-22728043AFBD}"/>
    <dgm:cxn modelId="{6A1B2F23-0141-4E05-AEBF-B9E5614F81CC}" type="presParOf" srcId="{A9DB103D-4A1A-4A41-8DEE-C22BF7D2D576}" destId="{F7D4752E-3B14-402D-BDA1-B3071E5BA1A8}" srcOrd="0" destOrd="0" presId="urn:microsoft.com/office/officeart/2005/8/layout/hList1"/>
    <dgm:cxn modelId="{0BD6D504-3405-4CFC-873B-3D378A990176}" type="presParOf" srcId="{F7D4752E-3B14-402D-BDA1-B3071E5BA1A8}" destId="{3A8D1B3D-A722-4FFA-9FE0-A8592BC2AC4B}" srcOrd="0" destOrd="0" presId="urn:microsoft.com/office/officeart/2005/8/layout/hList1"/>
    <dgm:cxn modelId="{A528C8EF-8914-4AC9-A923-94ECB1E1537F}" type="presParOf" srcId="{F7D4752E-3B14-402D-BDA1-B3071E5BA1A8}" destId="{6D0BA48F-9936-4DB8-B8F5-1CEA13E58C18}" srcOrd="1" destOrd="0" presId="urn:microsoft.com/office/officeart/2005/8/layout/hList1"/>
    <dgm:cxn modelId="{24FF404F-3E55-468E-A4C4-7321EA77A190}" type="presParOf" srcId="{A9DB103D-4A1A-4A41-8DEE-C22BF7D2D576}" destId="{804686BA-18AB-4218-8AEE-D243CF4F54A3}" srcOrd="1" destOrd="0" presId="urn:microsoft.com/office/officeart/2005/8/layout/hList1"/>
    <dgm:cxn modelId="{9388B20D-2E1C-4850-B32A-7525DC15943A}" type="presParOf" srcId="{A9DB103D-4A1A-4A41-8DEE-C22BF7D2D576}" destId="{947CA6EE-DA0B-449C-9332-A33E8ED6DCD4}" srcOrd="2" destOrd="0" presId="urn:microsoft.com/office/officeart/2005/8/layout/hList1"/>
    <dgm:cxn modelId="{549E43BC-8B0C-46EE-8724-A6FC338CDB6B}" type="presParOf" srcId="{947CA6EE-DA0B-449C-9332-A33E8ED6DCD4}" destId="{7E7C29C6-E9C0-4BDA-9C7D-72B757F7A5B5}" srcOrd="0" destOrd="0" presId="urn:microsoft.com/office/officeart/2005/8/layout/hList1"/>
    <dgm:cxn modelId="{BF045E71-1F76-4B83-B2B1-EA5F87991F7E}" type="presParOf" srcId="{947CA6EE-DA0B-449C-9332-A33E8ED6DCD4}" destId="{6F785895-44B8-4A74-BDF0-A04BA1C45664}" srcOrd="1" destOrd="0" presId="urn:microsoft.com/office/officeart/2005/8/layout/hList1"/>
    <dgm:cxn modelId="{A691DA7F-4876-4C8F-873A-246136FDC6FE}" type="presParOf" srcId="{A9DB103D-4A1A-4A41-8DEE-C22BF7D2D576}" destId="{047052BF-6BD1-4D59-A8C7-E5D9F511DC20}" srcOrd="3" destOrd="0" presId="urn:microsoft.com/office/officeart/2005/8/layout/hList1"/>
    <dgm:cxn modelId="{8C0AA5DB-62C0-49D6-82CC-1D1C0A513F7E}" type="presParOf" srcId="{A9DB103D-4A1A-4A41-8DEE-C22BF7D2D576}" destId="{5EFE067F-C260-418D-B33D-5AFFD241067F}" srcOrd="4" destOrd="0" presId="urn:microsoft.com/office/officeart/2005/8/layout/hList1"/>
    <dgm:cxn modelId="{E086FFD7-6214-4DB7-A35C-D56B099F4187}" type="presParOf" srcId="{5EFE067F-C260-418D-B33D-5AFFD241067F}" destId="{6EE7735E-EFE0-4A84-8A42-41D72BC9A302}" srcOrd="0" destOrd="0" presId="urn:microsoft.com/office/officeart/2005/8/layout/hList1"/>
    <dgm:cxn modelId="{979D6EB3-8EE2-4D1B-9E44-192D40F45ED5}" type="presParOf" srcId="{5EFE067F-C260-418D-B33D-5AFFD241067F}" destId="{5A09202E-C9BF-428B-9E3D-9977D5A327CB}" srcOrd="1" destOrd="0" presId="urn:microsoft.com/office/officeart/2005/8/layout/hList1"/>
    <dgm:cxn modelId="{780D1B86-6A3A-4DC9-9B23-804B4E17B1CC}" type="presParOf" srcId="{A9DB103D-4A1A-4A41-8DEE-C22BF7D2D576}" destId="{90072791-1EFA-42EF-91BA-4E48BC776A1F}" srcOrd="5" destOrd="0" presId="urn:microsoft.com/office/officeart/2005/8/layout/hList1"/>
    <dgm:cxn modelId="{BB5A71D0-D82E-4005-BC89-BF4BE1E299D5}" type="presParOf" srcId="{A9DB103D-4A1A-4A41-8DEE-C22BF7D2D576}" destId="{39137F6F-3F5D-4FA2-9E93-69F24E6629A6}" srcOrd="6" destOrd="0" presId="urn:microsoft.com/office/officeart/2005/8/layout/hList1"/>
    <dgm:cxn modelId="{8448CB26-F7E4-4661-80DB-DFBCAF7AED8E}" type="presParOf" srcId="{39137F6F-3F5D-4FA2-9E93-69F24E6629A6}" destId="{586F5D69-69EA-456F-8D3E-96BFCE894E6E}" srcOrd="0" destOrd="0" presId="urn:microsoft.com/office/officeart/2005/8/layout/hList1"/>
    <dgm:cxn modelId="{1B476C8A-B161-4CBD-B70E-7A5DDD13311D}" type="presParOf" srcId="{39137F6F-3F5D-4FA2-9E93-69F24E6629A6}" destId="{32AE4475-46C0-426B-9F0C-6DF5A21BE28B}" srcOrd="1" destOrd="0" presId="urn:microsoft.com/office/officeart/2005/8/layout/hList1"/>
    <dgm:cxn modelId="{AD2C96D0-5CCF-42A3-A89B-3B4F597AB2F2}" type="presParOf" srcId="{A9DB103D-4A1A-4A41-8DEE-C22BF7D2D576}" destId="{5F354B7D-9964-47BC-B2E3-D168D451B283}" srcOrd="7" destOrd="0" presId="urn:microsoft.com/office/officeart/2005/8/layout/hList1"/>
    <dgm:cxn modelId="{6741E20E-424A-4750-AD13-F29A8BC5B78E}" type="presParOf" srcId="{A9DB103D-4A1A-4A41-8DEE-C22BF7D2D576}" destId="{2E914265-D8E4-4CA3-A33D-CE7660DED73B}" srcOrd="8" destOrd="0" presId="urn:microsoft.com/office/officeart/2005/8/layout/hList1"/>
    <dgm:cxn modelId="{E698E5BE-0B8E-4787-8F3C-60E9ED02B5AB}" type="presParOf" srcId="{2E914265-D8E4-4CA3-A33D-CE7660DED73B}" destId="{8193A26E-2D77-48D0-B59D-06FE758F6071}" srcOrd="0" destOrd="0" presId="urn:microsoft.com/office/officeart/2005/8/layout/hList1"/>
    <dgm:cxn modelId="{591147CA-1C7E-4C01-8B80-A0623911B0E1}" type="presParOf" srcId="{2E914265-D8E4-4CA3-A33D-CE7660DED73B}" destId="{ED2B4478-C04D-4DCF-AF89-FA9BF267309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D1B3D-A722-4FFA-9FE0-A8592BC2AC4B}">
      <dsp:nvSpPr>
        <dsp:cNvPr id="0" name=""/>
        <dsp:cNvSpPr/>
      </dsp:nvSpPr>
      <dsp:spPr>
        <a:xfrm>
          <a:off x="3746" y="3380"/>
          <a:ext cx="1436222" cy="574488"/>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Type</a:t>
          </a:r>
        </a:p>
      </dsp:txBody>
      <dsp:txXfrm>
        <a:off x="3746" y="3380"/>
        <a:ext cx="1436222" cy="574488"/>
      </dsp:txXfrm>
    </dsp:sp>
    <dsp:sp modelId="{6D0BA48F-9936-4DB8-B8F5-1CEA13E58C18}">
      <dsp:nvSpPr>
        <dsp:cNvPr id="0" name=""/>
        <dsp:cNvSpPr/>
      </dsp:nvSpPr>
      <dsp:spPr>
        <a:xfrm>
          <a:off x="3746" y="577868"/>
          <a:ext cx="1436222" cy="2152080"/>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66725">
            <a:lnSpc>
              <a:spcPct val="90000"/>
            </a:lnSpc>
            <a:spcBef>
              <a:spcPct val="0"/>
            </a:spcBef>
            <a:spcAft>
              <a:spcPct val="15000"/>
            </a:spcAft>
            <a:buChar char="•"/>
          </a:pPr>
          <a:r>
            <a:rPr lang="en-US" sz="1050" kern="1200" dirty="0"/>
            <a:t>Checking that the data entered is the right data type </a:t>
          </a:r>
        </a:p>
        <a:p>
          <a:pPr marL="57150" lvl="1" indent="-57150" algn="l" defTabSz="466725">
            <a:lnSpc>
              <a:spcPct val="90000"/>
            </a:lnSpc>
            <a:spcBef>
              <a:spcPct val="0"/>
            </a:spcBef>
            <a:spcAft>
              <a:spcPct val="15000"/>
            </a:spcAft>
            <a:buChar char="•"/>
          </a:pPr>
          <a:r>
            <a:rPr lang="en-US" sz="1050" kern="1200" dirty="0"/>
            <a:t>E.g. an integer has been entered instead of a string </a:t>
          </a:r>
        </a:p>
      </dsp:txBody>
      <dsp:txXfrm>
        <a:off x="3746" y="577868"/>
        <a:ext cx="1436222" cy="2152080"/>
      </dsp:txXfrm>
    </dsp:sp>
    <dsp:sp modelId="{7E7C29C6-E9C0-4BDA-9C7D-72B757F7A5B5}">
      <dsp:nvSpPr>
        <dsp:cNvPr id="0" name=""/>
        <dsp:cNvSpPr/>
      </dsp:nvSpPr>
      <dsp:spPr>
        <a:xfrm>
          <a:off x="1641039" y="3380"/>
          <a:ext cx="1436222" cy="574488"/>
        </a:xfrm>
        <a:prstGeom prst="rect">
          <a:avLst/>
        </a:prstGeom>
        <a:solidFill>
          <a:schemeClr val="accent5">
            <a:hueOff val="-2483469"/>
            <a:satOff val="9953"/>
            <a:lumOff val="2157"/>
            <a:alphaOff val="0"/>
          </a:schemeClr>
        </a:solidFill>
        <a:ln w="25400" cap="flat" cmpd="sng" algn="ctr">
          <a:solidFill>
            <a:schemeClr val="accent5">
              <a:hueOff val="-2483469"/>
              <a:satOff val="9953"/>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Range</a:t>
          </a:r>
        </a:p>
      </dsp:txBody>
      <dsp:txXfrm>
        <a:off x="1641039" y="3380"/>
        <a:ext cx="1436222" cy="574488"/>
      </dsp:txXfrm>
    </dsp:sp>
    <dsp:sp modelId="{6F785895-44B8-4A74-BDF0-A04BA1C45664}">
      <dsp:nvSpPr>
        <dsp:cNvPr id="0" name=""/>
        <dsp:cNvSpPr/>
      </dsp:nvSpPr>
      <dsp:spPr>
        <a:xfrm>
          <a:off x="1641039" y="577868"/>
          <a:ext cx="1436222" cy="2152080"/>
        </a:xfrm>
        <a:prstGeom prst="rect">
          <a:avLst/>
        </a:prstGeom>
        <a:solidFill>
          <a:schemeClr val="accent5">
            <a:tint val="40000"/>
            <a:alpha val="90000"/>
            <a:hueOff val="-2685120"/>
            <a:satOff val="12063"/>
            <a:lumOff val="829"/>
            <a:alphaOff val="0"/>
          </a:schemeClr>
        </a:solidFill>
        <a:ln w="25400" cap="flat" cmpd="sng" algn="ctr">
          <a:solidFill>
            <a:schemeClr val="accent5">
              <a:tint val="40000"/>
              <a:alpha val="90000"/>
              <a:hueOff val="-2685120"/>
              <a:satOff val="12063"/>
              <a:lumOff val="8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66725">
            <a:lnSpc>
              <a:spcPct val="90000"/>
            </a:lnSpc>
            <a:spcBef>
              <a:spcPct val="0"/>
            </a:spcBef>
            <a:spcAft>
              <a:spcPct val="15000"/>
            </a:spcAft>
            <a:buChar char="•"/>
          </a:pPr>
          <a:r>
            <a:rPr lang="en-US" sz="1050" kern="1200" dirty="0"/>
            <a:t>Checking that a number entered is in a valid range </a:t>
          </a:r>
        </a:p>
        <a:p>
          <a:pPr marL="57150" lvl="1" indent="-57150" algn="l" defTabSz="466725">
            <a:lnSpc>
              <a:spcPct val="90000"/>
            </a:lnSpc>
            <a:spcBef>
              <a:spcPct val="0"/>
            </a:spcBef>
            <a:spcAft>
              <a:spcPct val="15000"/>
            </a:spcAft>
            <a:buChar char="•"/>
          </a:pPr>
          <a:r>
            <a:rPr lang="en-US" sz="1050" kern="1200" dirty="0"/>
            <a:t>E.g. an age of a person should not be below 0 or above 150</a:t>
          </a:r>
        </a:p>
      </dsp:txBody>
      <dsp:txXfrm>
        <a:off x="1641039" y="577868"/>
        <a:ext cx="1436222" cy="2152080"/>
      </dsp:txXfrm>
    </dsp:sp>
    <dsp:sp modelId="{6EE7735E-EFE0-4A84-8A42-41D72BC9A302}">
      <dsp:nvSpPr>
        <dsp:cNvPr id="0" name=""/>
        <dsp:cNvSpPr/>
      </dsp:nvSpPr>
      <dsp:spPr>
        <a:xfrm>
          <a:off x="3278332" y="3380"/>
          <a:ext cx="1436222" cy="574488"/>
        </a:xfrm>
        <a:prstGeom prst="rect">
          <a:avLst/>
        </a:prstGeom>
        <a:solidFill>
          <a:schemeClr val="accent5">
            <a:hueOff val="-4966938"/>
            <a:satOff val="19906"/>
            <a:lumOff val="4314"/>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Format</a:t>
          </a:r>
        </a:p>
      </dsp:txBody>
      <dsp:txXfrm>
        <a:off x="3278332" y="3380"/>
        <a:ext cx="1436222" cy="574488"/>
      </dsp:txXfrm>
    </dsp:sp>
    <dsp:sp modelId="{5A09202E-C9BF-428B-9E3D-9977D5A327CB}">
      <dsp:nvSpPr>
        <dsp:cNvPr id="0" name=""/>
        <dsp:cNvSpPr/>
      </dsp:nvSpPr>
      <dsp:spPr>
        <a:xfrm>
          <a:off x="3278332" y="577868"/>
          <a:ext cx="1436222" cy="2152080"/>
        </a:xfrm>
        <a:prstGeom prst="rect">
          <a:avLst/>
        </a:prstGeom>
        <a:solidFill>
          <a:schemeClr val="accent5">
            <a:tint val="40000"/>
            <a:alpha val="90000"/>
            <a:hueOff val="-5370241"/>
            <a:satOff val="24126"/>
            <a:lumOff val="1658"/>
            <a:alphaOff val="0"/>
          </a:schemeClr>
        </a:solidFill>
        <a:ln w="25400" cap="flat" cmpd="sng" algn="ctr">
          <a:solidFill>
            <a:schemeClr val="accent5">
              <a:tint val="40000"/>
              <a:alpha val="90000"/>
              <a:hueOff val="-5370241"/>
              <a:satOff val="24126"/>
              <a:lumOff val="16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66725">
            <a:lnSpc>
              <a:spcPct val="90000"/>
            </a:lnSpc>
            <a:spcBef>
              <a:spcPct val="0"/>
            </a:spcBef>
            <a:spcAft>
              <a:spcPct val="15000"/>
            </a:spcAft>
            <a:buChar char="•"/>
          </a:pPr>
          <a:r>
            <a:rPr lang="en-US" sz="1050" kern="1200" dirty="0"/>
            <a:t>Checking that something like a date, car registration number or postcode has the right layout </a:t>
          </a:r>
        </a:p>
        <a:p>
          <a:pPr marL="57150" lvl="1" indent="-57150" algn="l" defTabSz="466725">
            <a:lnSpc>
              <a:spcPct val="90000"/>
            </a:lnSpc>
            <a:spcBef>
              <a:spcPct val="0"/>
            </a:spcBef>
            <a:spcAft>
              <a:spcPct val="15000"/>
            </a:spcAft>
            <a:buChar char="•"/>
          </a:pPr>
          <a:r>
            <a:rPr lang="en-US" sz="1050" kern="1200" dirty="0"/>
            <a:t>E.g. for a date, it should be DD/MM/YYYY or similar</a:t>
          </a:r>
        </a:p>
      </dsp:txBody>
      <dsp:txXfrm>
        <a:off x="3278332" y="577868"/>
        <a:ext cx="1436222" cy="2152080"/>
      </dsp:txXfrm>
    </dsp:sp>
    <dsp:sp modelId="{586F5D69-69EA-456F-8D3E-96BFCE894E6E}">
      <dsp:nvSpPr>
        <dsp:cNvPr id="0" name=""/>
        <dsp:cNvSpPr/>
      </dsp:nvSpPr>
      <dsp:spPr>
        <a:xfrm>
          <a:off x="4915626" y="3380"/>
          <a:ext cx="1436222" cy="574488"/>
        </a:xfrm>
        <a:prstGeom prst="rect">
          <a:avLst/>
        </a:prstGeom>
        <a:solidFill>
          <a:schemeClr val="accent5">
            <a:hueOff val="-7450407"/>
            <a:satOff val="29858"/>
            <a:lumOff val="6471"/>
            <a:alphaOff val="0"/>
          </a:schemeClr>
        </a:solidFill>
        <a:ln w="25400" cap="flat" cmpd="sng" algn="ctr">
          <a:solidFill>
            <a:schemeClr val="accent5">
              <a:hueOff val="-7450407"/>
              <a:satOff val="29858"/>
              <a:lumOff val="64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Length</a:t>
          </a:r>
        </a:p>
      </dsp:txBody>
      <dsp:txXfrm>
        <a:off x="4915626" y="3380"/>
        <a:ext cx="1436222" cy="574488"/>
      </dsp:txXfrm>
    </dsp:sp>
    <dsp:sp modelId="{32AE4475-46C0-426B-9F0C-6DF5A21BE28B}">
      <dsp:nvSpPr>
        <dsp:cNvPr id="0" name=""/>
        <dsp:cNvSpPr/>
      </dsp:nvSpPr>
      <dsp:spPr>
        <a:xfrm>
          <a:off x="4915626" y="577868"/>
          <a:ext cx="1436222" cy="2152080"/>
        </a:xfrm>
        <a:prstGeom prst="rect">
          <a:avLst/>
        </a:prstGeom>
        <a:solidFill>
          <a:schemeClr val="accent5">
            <a:tint val="40000"/>
            <a:alpha val="90000"/>
            <a:hueOff val="-8055361"/>
            <a:satOff val="36190"/>
            <a:lumOff val="2488"/>
            <a:alphaOff val="0"/>
          </a:schemeClr>
        </a:solidFill>
        <a:ln w="25400" cap="flat" cmpd="sng" algn="ctr">
          <a:solidFill>
            <a:schemeClr val="accent5">
              <a:tint val="40000"/>
              <a:alpha val="90000"/>
              <a:hueOff val="-8055361"/>
              <a:satOff val="36190"/>
              <a:lumOff val="24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66725">
            <a:lnSpc>
              <a:spcPct val="90000"/>
            </a:lnSpc>
            <a:spcBef>
              <a:spcPct val="0"/>
            </a:spcBef>
            <a:spcAft>
              <a:spcPct val="15000"/>
            </a:spcAft>
            <a:buChar char="•"/>
          </a:pPr>
          <a:r>
            <a:rPr lang="en-US" sz="1050" kern="1200" dirty="0"/>
            <a:t>Checking that what has been entered is a valid length </a:t>
          </a:r>
        </a:p>
        <a:p>
          <a:pPr marL="57150" lvl="1" indent="-57150" algn="l" defTabSz="466725">
            <a:lnSpc>
              <a:spcPct val="90000"/>
            </a:lnSpc>
            <a:spcBef>
              <a:spcPct val="0"/>
            </a:spcBef>
            <a:spcAft>
              <a:spcPct val="15000"/>
            </a:spcAft>
            <a:buChar char="•"/>
          </a:pPr>
          <a:r>
            <a:rPr lang="en-US" sz="1050" kern="1200" dirty="0"/>
            <a:t>E.g. most website accounts require a password which is at least 6-8 characters long </a:t>
          </a:r>
        </a:p>
        <a:p>
          <a:pPr marL="57150" lvl="1" indent="-57150" algn="l" defTabSz="466725">
            <a:lnSpc>
              <a:spcPct val="90000"/>
            </a:lnSpc>
            <a:spcBef>
              <a:spcPct val="0"/>
            </a:spcBef>
            <a:spcAft>
              <a:spcPct val="15000"/>
            </a:spcAft>
            <a:buChar char="•"/>
          </a:pPr>
          <a:r>
            <a:rPr lang="en-US" sz="1050" kern="1200" dirty="0"/>
            <a:t>E.g. you might have a maximum length of word you can enter into a system </a:t>
          </a:r>
        </a:p>
      </dsp:txBody>
      <dsp:txXfrm>
        <a:off x="4915626" y="577868"/>
        <a:ext cx="1436222" cy="2152080"/>
      </dsp:txXfrm>
    </dsp:sp>
    <dsp:sp modelId="{8193A26E-2D77-48D0-B59D-06FE758F6071}">
      <dsp:nvSpPr>
        <dsp:cNvPr id="0" name=""/>
        <dsp:cNvSpPr/>
      </dsp:nvSpPr>
      <dsp:spPr>
        <a:xfrm>
          <a:off x="6552919" y="3380"/>
          <a:ext cx="1436222" cy="574488"/>
        </a:xfrm>
        <a:prstGeom prst="rect">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Presence</a:t>
          </a:r>
        </a:p>
      </dsp:txBody>
      <dsp:txXfrm>
        <a:off x="6552919" y="3380"/>
        <a:ext cx="1436222" cy="574488"/>
      </dsp:txXfrm>
    </dsp:sp>
    <dsp:sp modelId="{ED2B4478-C04D-4DCF-AF89-FA9BF2673097}">
      <dsp:nvSpPr>
        <dsp:cNvPr id="0" name=""/>
        <dsp:cNvSpPr/>
      </dsp:nvSpPr>
      <dsp:spPr>
        <a:xfrm>
          <a:off x="6552919" y="577868"/>
          <a:ext cx="1436222" cy="2152080"/>
        </a:xfrm>
        <a:prstGeom prst="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66725">
            <a:lnSpc>
              <a:spcPct val="90000"/>
            </a:lnSpc>
            <a:spcBef>
              <a:spcPct val="0"/>
            </a:spcBef>
            <a:spcAft>
              <a:spcPct val="15000"/>
            </a:spcAft>
            <a:buChar char="•"/>
          </a:pPr>
          <a:r>
            <a:rPr lang="en-US" sz="1050" kern="1200" dirty="0"/>
            <a:t>Checking that the user has actually entered something when input is required </a:t>
          </a:r>
        </a:p>
        <a:p>
          <a:pPr marL="57150" lvl="1" indent="-57150" algn="l" defTabSz="466725">
            <a:lnSpc>
              <a:spcPct val="90000"/>
            </a:lnSpc>
            <a:spcBef>
              <a:spcPct val="0"/>
            </a:spcBef>
            <a:spcAft>
              <a:spcPct val="15000"/>
            </a:spcAft>
            <a:buChar char="•"/>
          </a:pPr>
          <a:r>
            <a:rPr lang="en-US" sz="1050" kern="1200" dirty="0"/>
            <a:t>E.g. if you leave a box blank on some website forms, it will flag up red and say you need to put data in </a:t>
          </a:r>
        </a:p>
      </dsp:txBody>
      <dsp:txXfrm>
        <a:off x="6552919" y="577868"/>
        <a:ext cx="1436222" cy="21520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DAA3F-4872-4AED-84AC-F49D8EEFAAFB}" type="datetimeFigureOut">
              <a:rPr lang="en-GB" smtClean="0"/>
              <a:t>10/11/2020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68FFC-B63D-444C-BDEC-7F3D185E330D}" type="slidenum">
              <a:rPr lang="en-GB" smtClean="0"/>
              <a:t>‹#›</a:t>
            </a:fld>
            <a:endParaRPr lang="en-GB"/>
          </a:p>
        </p:txBody>
      </p:sp>
    </p:spTree>
    <p:extLst>
      <p:ext uri="{BB962C8B-B14F-4D97-AF65-F5344CB8AC3E}">
        <p14:creationId xmlns:p14="http://schemas.microsoft.com/office/powerpoint/2010/main" val="1431821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10/11/2020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73471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10/11/2020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621443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10/11/2020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819704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10/11/2020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4127350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10/11/2020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594500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A7ED4-8F74-4729-9600-DD4BF4CB6A8F}" type="datetimeFigureOut">
              <a:rPr lang="en-GB" smtClean="0"/>
              <a:t>10/11/2020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202819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28A7ED4-8F74-4729-9600-DD4BF4CB6A8F}" type="datetimeFigureOut">
              <a:rPr lang="en-GB" smtClean="0"/>
              <a:t>10/11/2020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937611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28A7ED4-8F74-4729-9600-DD4BF4CB6A8F}" type="datetimeFigureOut">
              <a:rPr lang="en-GB" smtClean="0"/>
              <a:t>10/11/2020</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129476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28A7ED4-8F74-4729-9600-DD4BF4CB6A8F}" type="datetimeFigureOut">
              <a:rPr lang="en-GB" smtClean="0"/>
              <a:t>10/11/2020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4139987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A7ED4-8F74-4729-9600-DD4BF4CB6A8F}" type="datetimeFigureOut">
              <a:rPr lang="en-GB" smtClean="0"/>
              <a:t>10/11/2020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654415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10/11/2020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36016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10/11/2020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641275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10/11/2020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767990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10/11/2020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5073286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10/11/2020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569643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A7ED4-8F74-4729-9600-DD4BF4CB6A8F}" type="datetimeFigureOut">
              <a:rPr lang="en-GB" smtClean="0"/>
              <a:t>10/11/2020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368986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28A7ED4-8F74-4729-9600-DD4BF4CB6A8F}" type="datetimeFigureOut">
              <a:rPr lang="en-GB" smtClean="0"/>
              <a:t>10/11/2020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4173771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28A7ED4-8F74-4729-9600-DD4BF4CB6A8F}" type="datetimeFigureOut">
              <a:rPr lang="en-GB" smtClean="0"/>
              <a:t>10/11/2020</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19488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28A7ED4-8F74-4729-9600-DD4BF4CB6A8F}" type="datetimeFigureOut">
              <a:rPr lang="en-GB" smtClean="0"/>
              <a:t>10/11/2020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018293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A7ED4-8F74-4729-9600-DD4BF4CB6A8F}" type="datetimeFigureOut">
              <a:rPr lang="en-GB" smtClean="0"/>
              <a:t>10/11/2020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70584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10/11/2020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515078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10/11/2020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98206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A7ED4-8F74-4729-9600-DD4BF4CB6A8F}" type="datetimeFigureOut">
              <a:rPr lang="en-GB" smtClean="0"/>
              <a:t>10/11/2020</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93BF5-CFC7-48C8-BD13-4F36EC4CD424}" type="slidenum">
              <a:rPr lang="en-GB" smtClean="0"/>
              <a:t>‹#›</a:t>
            </a:fld>
            <a:endParaRPr lang="en-GB" dirty="0"/>
          </a:p>
        </p:txBody>
      </p:sp>
    </p:spTree>
    <p:extLst>
      <p:ext uri="{BB962C8B-B14F-4D97-AF65-F5344CB8AC3E}">
        <p14:creationId xmlns:p14="http://schemas.microsoft.com/office/powerpoint/2010/main" val="2365444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A7ED4-8F74-4729-9600-DD4BF4CB6A8F}" type="datetimeFigureOut">
              <a:rPr lang="en-GB" smtClean="0"/>
              <a:t>10/11/2020</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93BF5-CFC7-48C8-BD13-4F36EC4CD424}" type="slidenum">
              <a:rPr lang="en-GB" smtClean="0"/>
              <a:t>‹#›</a:t>
            </a:fld>
            <a:endParaRPr lang="en-GB" dirty="0"/>
          </a:p>
        </p:txBody>
      </p:sp>
    </p:spTree>
    <p:extLst>
      <p:ext uri="{BB962C8B-B14F-4D97-AF65-F5344CB8AC3E}">
        <p14:creationId xmlns:p14="http://schemas.microsoft.com/office/powerpoint/2010/main" val="41113576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tm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77" y="1484784"/>
            <a:ext cx="7772400" cy="1470025"/>
          </a:xfrm>
        </p:spPr>
        <p:txBody>
          <a:bodyPr/>
          <a:lstStyle/>
          <a:p>
            <a:r>
              <a:rPr lang="en-GB" b="1" dirty="0">
                <a:solidFill>
                  <a:srgbClr val="FF0000"/>
                </a:solidFill>
              </a:rPr>
              <a:t>GUI Building with </a:t>
            </a:r>
            <a:r>
              <a:rPr lang="en-GB" b="1" dirty="0" err="1">
                <a:solidFill>
                  <a:srgbClr val="FF0000"/>
                </a:solidFill>
              </a:rPr>
              <a:t>TKinter</a:t>
            </a:r>
            <a:endParaRPr lang="en-GB" b="1" dirty="0">
              <a:solidFill>
                <a:srgbClr val="FF0000"/>
              </a:solidFill>
            </a:endParaRPr>
          </a:p>
        </p:txBody>
      </p:sp>
      <p:sp>
        <p:nvSpPr>
          <p:cNvPr id="3" name="Subtitle 2"/>
          <p:cNvSpPr>
            <a:spLocks noGrp="1"/>
          </p:cNvSpPr>
          <p:nvPr>
            <p:ph type="subTitle" idx="1"/>
          </p:nvPr>
        </p:nvSpPr>
        <p:spPr>
          <a:xfrm>
            <a:off x="1187624" y="2828528"/>
            <a:ext cx="6768751" cy="1752600"/>
          </a:xfrm>
        </p:spPr>
        <p:txBody>
          <a:bodyPr/>
          <a:lstStyle/>
          <a:p>
            <a:r>
              <a:rPr lang="en-GB" dirty="0">
                <a:solidFill>
                  <a:schemeClr val="tx1"/>
                </a:solidFill>
              </a:rPr>
              <a:t>Lesson 6 – entry validation</a:t>
            </a:r>
          </a:p>
        </p:txBody>
      </p:sp>
      <p:pic>
        <p:nvPicPr>
          <p:cNvPr id="5" name="Picture 4" descr="A close up of a sign&#10;&#10;Description automatically generated">
            <a:extLst>
              <a:ext uri="{FF2B5EF4-FFF2-40B4-BE49-F238E27FC236}">
                <a16:creationId xmlns:a16="http://schemas.microsoft.com/office/drawing/2014/main" id="{4F3F5025-7868-4D79-B31C-252417A22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195" y="478853"/>
            <a:ext cx="4102964" cy="1024217"/>
          </a:xfrm>
          <a:prstGeom prst="rect">
            <a:avLst/>
          </a:prstGeom>
        </p:spPr>
      </p:pic>
      <p:pic>
        <p:nvPicPr>
          <p:cNvPr id="7" name="Picture 6" descr="Screen Clipping">
            <a:extLst>
              <a:ext uri="{FF2B5EF4-FFF2-40B4-BE49-F238E27FC236}">
                <a16:creationId xmlns:a16="http://schemas.microsoft.com/office/drawing/2014/main" id="{6FFD2011-43B0-47F0-ACED-54E0FECC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472" y="4657300"/>
            <a:ext cx="1251648" cy="1355334"/>
          </a:xfrm>
          <a:prstGeom prst="rect">
            <a:avLst/>
          </a:prstGeom>
        </p:spPr>
      </p:pic>
      <p:pic>
        <p:nvPicPr>
          <p:cNvPr id="9" name="Picture 8">
            <a:extLst>
              <a:ext uri="{FF2B5EF4-FFF2-40B4-BE49-F238E27FC236}">
                <a16:creationId xmlns:a16="http://schemas.microsoft.com/office/drawing/2014/main" id="{EF1B6709-9849-45B5-8702-57D8A6C93AEA}"/>
              </a:ext>
            </a:extLst>
          </p:cNvPr>
          <p:cNvPicPr/>
          <p:nvPr/>
        </p:nvPicPr>
        <p:blipFill rotWithShape="1">
          <a:blip r:embed="rId4">
            <a:extLst>
              <a:ext uri="{28A0092B-C50C-407E-A947-70E740481C1C}">
                <a14:useLocalDpi xmlns:a14="http://schemas.microsoft.com/office/drawing/2010/main" val="0"/>
              </a:ext>
            </a:extLst>
          </a:blip>
          <a:srcRect b="51301"/>
          <a:stretch/>
        </p:blipFill>
        <p:spPr bwMode="auto">
          <a:xfrm>
            <a:off x="1339627" y="4661701"/>
            <a:ext cx="3060845" cy="1339284"/>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389416C0-7896-49C4-9519-46C9DDFA77F0}"/>
              </a:ext>
            </a:extLst>
          </p:cNvPr>
          <p:cNvPicPr/>
          <p:nvPr/>
        </p:nvPicPr>
        <p:blipFill>
          <a:blip r:embed="rId5">
            <a:extLst>
              <a:ext uri="{28A0092B-C50C-407E-A947-70E740481C1C}">
                <a14:useLocalDpi xmlns:a14="http://schemas.microsoft.com/office/drawing/2010/main" val="0"/>
              </a:ext>
            </a:extLst>
          </a:blip>
          <a:stretch>
            <a:fillRect/>
          </a:stretch>
        </p:blipFill>
        <p:spPr>
          <a:xfrm>
            <a:off x="1353237" y="3693004"/>
            <a:ext cx="4298883" cy="931516"/>
          </a:xfrm>
          <a:prstGeom prst="rect">
            <a:avLst/>
          </a:prstGeom>
          <a:ln>
            <a:solidFill>
              <a:schemeClr val="accent1"/>
            </a:solidFill>
          </a:ln>
        </p:spPr>
      </p:pic>
      <p:pic>
        <p:nvPicPr>
          <p:cNvPr id="11" name="Picture 10">
            <a:extLst>
              <a:ext uri="{FF2B5EF4-FFF2-40B4-BE49-F238E27FC236}">
                <a16:creationId xmlns:a16="http://schemas.microsoft.com/office/drawing/2014/main" id="{458A351C-DD21-4984-BDF8-FA0218F3B1BF}"/>
              </a:ext>
            </a:extLst>
          </p:cNvPr>
          <p:cNvPicPr/>
          <p:nvPr/>
        </p:nvPicPr>
        <p:blipFill>
          <a:blip r:embed="rId6">
            <a:extLst>
              <a:ext uri="{28A0092B-C50C-407E-A947-70E740481C1C}">
                <a14:useLocalDpi xmlns:a14="http://schemas.microsoft.com/office/drawing/2010/main" val="0"/>
              </a:ext>
            </a:extLst>
          </a:blip>
          <a:stretch>
            <a:fillRect/>
          </a:stretch>
        </p:blipFill>
        <p:spPr>
          <a:xfrm>
            <a:off x="5652120" y="3688416"/>
            <a:ext cx="2304256" cy="2332872"/>
          </a:xfrm>
          <a:prstGeom prst="rect">
            <a:avLst/>
          </a:prstGeom>
        </p:spPr>
      </p:pic>
    </p:spTree>
    <p:extLst>
      <p:ext uri="{BB962C8B-B14F-4D97-AF65-F5344CB8AC3E}">
        <p14:creationId xmlns:p14="http://schemas.microsoft.com/office/powerpoint/2010/main" val="85911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052736"/>
            <a:ext cx="8496944" cy="5616624"/>
          </a:xfrm>
          <a:ln>
            <a:noFill/>
          </a:ln>
        </p:spPr>
        <p:style>
          <a:lnRef idx="2">
            <a:schemeClr val="accent3"/>
          </a:lnRef>
          <a:fillRef idx="1">
            <a:schemeClr val="lt1"/>
          </a:fillRef>
          <a:effectRef idx="0">
            <a:schemeClr val="accent3"/>
          </a:effectRef>
          <a:fontRef idx="minor">
            <a:schemeClr val="dk1"/>
          </a:fontRef>
        </p:style>
        <p:txBody>
          <a:bodyPr>
            <a:normAutofit lnSpcReduction="10000"/>
          </a:bodyPr>
          <a:lstStyle/>
          <a:p>
            <a:pPr marL="0" indent="0">
              <a:buNone/>
            </a:pPr>
            <a:r>
              <a:rPr lang="en-GB" b="1" dirty="0"/>
              <a:t>Validation</a:t>
            </a:r>
            <a:endParaRPr lang="en-GB" dirty="0"/>
          </a:p>
          <a:p>
            <a:pPr marL="0" indent="0">
              <a:buNone/>
            </a:pPr>
            <a:endParaRPr lang="en-GB" sz="2400" dirty="0"/>
          </a:p>
          <a:p>
            <a:pPr marL="0" indent="0">
              <a:buNone/>
            </a:pPr>
            <a:r>
              <a:rPr lang="en-GB" sz="2400" dirty="0"/>
              <a:t>There are 5 different validation checks you need to know about:</a:t>
            </a:r>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r>
              <a:rPr lang="en-GB" sz="2400" dirty="0"/>
              <a:t>We will be looking at how to implement all of these except format checks – these are more complex and aren’t required to get the marks, but it will be included as optional extension work later.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entry validation</a:t>
            </a:r>
          </a:p>
        </p:txBody>
      </p:sp>
      <p:graphicFrame>
        <p:nvGraphicFramePr>
          <p:cNvPr id="4" name="Diagram 3">
            <a:extLst>
              <a:ext uri="{FF2B5EF4-FFF2-40B4-BE49-F238E27FC236}">
                <a16:creationId xmlns:a16="http://schemas.microsoft.com/office/drawing/2014/main" id="{1F0B6B16-518E-4488-AE6B-6832DEE7889D}"/>
              </a:ext>
            </a:extLst>
          </p:cNvPr>
          <p:cNvGraphicFramePr/>
          <p:nvPr>
            <p:extLst>
              <p:ext uri="{D42A27DB-BD31-4B8C-83A1-F6EECF244321}">
                <p14:modId xmlns:p14="http://schemas.microsoft.com/office/powerpoint/2010/main" val="2953216156"/>
              </p:ext>
            </p:extLst>
          </p:nvPr>
        </p:nvGraphicFramePr>
        <p:xfrm>
          <a:off x="575556" y="2564904"/>
          <a:ext cx="7992888" cy="2733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103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 calcmode="lin" valueType="num">
                                      <p:cBhvr additive="base">
                                        <p:cTn id="1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1"/>
            <a:ext cx="8496944"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Saving &amp; validating </a:t>
            </a:r>
            <a:endParaRPr lang="en-GB" dirty="0"/>
          </a:p>
          <a:p>
            <a:pPr marL="0" indent="0">
              <a:buNone/>
            </a:pPr>
            <a:endParaRPr lang="en-GB" sz="2400" dirty="0"/>
          </a:p>
          <a:p>
            <a:pPr marL="0" indent="0">
              <a:buNone/>
            </a:pPr>
            <a:r>
              <a:rPr lang="en-GB" sz="2400" dirty="0"/>
              <a:t>We’ll start with the simplest – a presence check. Go back to the </a:t>
            </a:r>
            <a:r>
              <a:rPr lang="en-GB" sz="2400" dirty="0" err="1"/>
              <a:t>saveClick</a:t>
            </a:r>
            <a:r>
              <a:rPr lang="en-GB" sz="2400" dirty="0"/>
              <a:t> function, and make space between the last “.get()” line and first “.</a:t>
            </a:r>
            <a:r>
              <a:rPr lang="en-GB" sz="2400" dirty="0" err="1"/>
              <a:t>ljust</a:t>
            </a:r>
            <a:r>
              <a:rPr lang="en-GB" sz="2400" dirty="0"/>
              <a:t>(50)” line as shown below, inserting the if statement code to perform the validation.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entry validation</a:t>
            </a:r>
          </a:p>
        </p:txBody>
      </p:sp>
      <p:pic>
        <p:nvPicPr>
          <p:cNvPr id="14" name="Picture 13">
            <a:extLst>
              <a:ext uri="{FF2B5EF4-FFF2-40B4-BE49-F238E27FC236}">
                <a16:creationId xmlns:a16="http://schemas.microsoft.com/office/drawing/2014/main" id="{FA1FB881-DFBE-4F87-8A8F-6C278CC0CA0C}"/>
              </a:ext>
            </a:extLst>
          </p:cNvPr>
          <p:cNvPicPr>
            <a:picLocks noChangeAspect="1"/>
          </p:cNvPicPr>
          <p:nvPr/>
        </p:nvPicPr>
        <p:blipFill>
          <a:blip r:embed="rId2"/>
          <a:stretch>
            <a:fillRect/>
          </a:stretch>
        </p:blipFill>
        <p:spPr>
          <a:xfrm>
            <a:off x="860226" y="4433723"/>
            <a:ext cx="6255071" cy="1378021"/>
          </a:xfrm>
          <a:prstGeom prst="rect">
            <a:avLst/>
          </a:prstGeom>
        </p:spPr>
      </p:pic>
      <p:cxnSp>
        <p:nvCxnSpPr>
          <p:cNvPr id="11" name="Straight Arrow Connector 10">
            <a:extLst>
              <a:ext uri="{FF2B5EF4-FFF2-40B4-BE49-F238E27FC236}">
                <a16:creationId xmlns:a16="http://schemas.microsoft.com/office/drawing/2014/main" id="{2FA143A6-13D8-4B5C-96A9-045E21A79877}"/>
              </a:ext>
            </a:extLst>
          </p:cNvPr>
          <p:cNvCxnSpPr>
            <a:cxnSpLocks/>
          </p:cNvCxnSpPr>
          <p:nvPr/>
        </p:nvCxnSpPr>
        <p:spPr>
          <a:xfrm flipH="1">
            <a:off x="3419872" y="4433723"/>
            <a:ext cx="2448272" cy="478523"/>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B83E560A-22B4-4C43-8851-D247366DFB52}"/>
              </a:ext>
            </a:extLst>
          </p:cNvPr>
          <p:cNvSpPr txBox="1"/>
          <p:nvPr/>
        </p:nvSpPr>
        <p:spPr>
          <a:xfrm>
            <a:off x="5868144" y="4018970"/>
            <a:ext cx="2736304"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Checks to see if the variable is an empty string, indicating nothing entered</a:t>
            </a:r>
          </a:p>
        </p:txBody>
      </p:sp>
      <p:sp>
        <p:nvSpPr>
          <p:cNvPr id="20" name="TextBox 19">
            <a:extLst>
              <a:ext uri="{FF2B5EF4-FFF2-40B4-BE49-F238E27FC236}">
                <a16:creationId xmlns:a16="http://schemas.microsoft.com/office/drawing/2014/main" id="{DA0AC3AD-4121-40B1-B248-E379DC9BDA98}"/>
              </a:ext>
            </a:extLst>
          </p:cNvPr>
          <p:cNvSpPr txBox="1"/>
          <p:nvPr/>
        </p:nvSpPr>
        <p:spPr>
          <a:xfrm>
            <a:off x="5860990" y="5392137"/>
            <a:ext cx="2736304"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Ends the function prematurely so that the save is cancelled. </a:t>
            </a:r>
          </a:p>
        </p:txBody>
      </p:sp>
      <p:cxnSp>
        <p:nvCxnSpPr>
          <p:cNvPr id="21" name="Straight Arrow Connector 20">
            <a:extLst>
              <a:ext uri="{FF2B5EF4-FFF2-40B4-BE49-F238E27FC236}">
                <a16:creationId xmlns:a16="http://schemas.microsoft.com/office/drawing/2014/main" id="{FC68EDE9-03D2-47AE-BFB9-759C179AA0E8}"/>
              </a:ext>
            </a:extLst>
          </p:cNvPr>
          <p:cNvCxnSpPr>
            <a:cxnSpLocks/>
          </p:cNvCxnSpPr>
          <p:nvPr/>
        </p:nvCxnSpPr>
        <p:spPr>
          <a:xfrm flipH="1" flipV="1">
            <a:off x="2123728" y="5326999"/>
            <a:ext cx="3737262" cy="118225"/>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1562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1"/>
            <a:ext cx="8496944"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Saving &amp; validating </a:t>
            </a:r>
            <a:endParaRPr lang="en-GB" dirty="0"/>
          </a:p>
          <a:p>
            <a:pPr marL="0" indent="0">
              <a:buNone/>
            </a:pPr>
            <a:endParaRPr lang="en-GB" sz="2400" dirty="0"/>
          </a:p>
          <a:p>
            <a:pPr marL="0" indent="0">
              <a:buNone/>
            </a:pPr>
            <a:r>
              <a:rPr lang="en-GB" sz="2400" dirty="0"/>
              <a:t>Next we’ll add in a length check for the first name entry. Because we are setting up our text file table to store data in 50 character chunks, the data can’t be longer than 50 characters in length.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entry validation</a:t>
            </a:r>
          </a:p>
        </p:txBody>
      </p:sp>
      <p:pic>
        <p:nvPicPr>
          <p:cNvPr id="2" name="Picture 1">
            <a:extLst>
              <a:ext uri="{FF2B5EF4-FFF2-40B4-BE49-F238E27FC236}">
                <a16:creationId xmlns:a16="http://schemas.microsoft.com/office/drawing/2014/main" id="{309AB457-D93D-485A-8CE3-C151512448AF}"/>
              </a:ext>
            </a:extLst>
          </p:cNvPr>
          <p:cNvPicPr>
            <a:picLocks noChangeAspect="1"/>
          </p:cNvPicPr>
          <p:nvPr/>
        </p:nvPicPr>
        <p:blipFill>
          <a:blip r:embed="rId2"/>
          <a:stretch>
            <a:fillRect/>
          </a:stretch>
        </p:blipFill>
        <p:spPr>
          <a:xfrm>
            <a:off x="190275" y="4471889"/>
            <a:ext cx="8763450" cy="1295467"/>
          </a:xfrm>
          <a:prstGeom prst="rect">
            <a:avLst/>
          </a:prstGeom>
        </p:spPr>
      </p:pic>
      <p:cxnSp>
        <p:nvCxnSpPr>
          <p:cNvPr id="11" name="Straight Arrow Connector 10">
            <a:extLst>
              <a:ext uri="{FF2B5EF4-FFF2-40B4-BE49-F238E27FC236}">
                <a16:creationId xmlns:a16="http://schemas.microsoft.com/office/drawing/2014/main" id="{2FA143A6-13D8-4B5C-96A9-045E21A79877}"/>
              </a:ext>
            </a:extLst>
          </p:cNvPr>
          <p:cNvCxnSpPr>
            <a:cxnSpLocks/>
          </p:cNvCxnSpPr>
          <p:nvPr/>
        </p:nvCxnSpPr>
        <p:spPr>
          <a:xfrm flipH="1">
            <a:off x="3275857" y="4433723"/>
            <a:ext cx="2592287" cy="423913"/>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B83E560A-22B4-4C43-8851-D247366DFB52}"/>
              </a:ext>
            </a:extLst>
          </p:cNvPr>
          <p:cNvSpPr txBox="1"/>
          <p:nvPr/>
        </p:nvSpPr>
        <p:spPr>
          <a:xfrm>
            <a:off x="5868144" y="4018970"/>
            <a:ext cx="2736304"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Checks to see if the length of the variable is greater than 50</a:t>
            </a:r>
          </a:p>
        </p:txBody>
      </p:sp>
      <p:cxnSp>
        <p:nvCxnSpPr>
          <p:cNvPr id="12" name="Straight Arrow Connector 11">
            <a:extLst>
              <a:ext uri="{FF2B5EF4-FFF2-40B4-BE49-F238E27FC236}">
                <a16:creationId xmlns:a16="http://schemas.microsoft.com/office/drawing/2014/main" id="{AFDD01F5-42AB-43DC-8359-EDA28B67C561}"/>
              </a:ext>
            </a:extLst>
          </p:cNvPr>
          <p:cNvCxnSpPr>
            <a:cxnSpLocks/>
          </p:cNvCxnSpPr>
          <p:nvPr/>
        </p:nvCxnSpPr>
        <p:spPr>
          <a:xfrm flipH="1" flipV="1">
            <a:off x="5292080" y="5157193"/>
            <a:ext cx="576064" cy="488981"/>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2DD1D93D-EA54-4455-BF03-E9EB15572706}"/>
              </a:ext>
            </a:extLst>
          </p:cNvPr>
          <p:cNvSpPr txBox="1"/>
          <p:nvPr/>
        </p:nvSpPr>
        <p:spPr>
          <a:xfrm>
            <a:off x="5857725" y="5646174"/>
            <a:ext cx="2736304"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As with the last check, we need to provide the user with a detailed message explaining what they’ve done wrong. </a:t>
            </a:r>
          </a:p>
        </p:txBody>
      </p:sp>
    </p:spTree>
    <p:extLst>
      <p:ext uri="{BB962C8B-B14F-4D97-AF65-F5344CB8AC3E}">
        <p14:creationId xmlns:p14="http://schemas.microsoft.com/office/powerpoint/2010/main" val="316884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1"/>
            <a:ext cx="8496944"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Saving &amp; validating </a:t>
            </a:r>
            <a:endParaRPr lang="en-GB" dirty="0"/>
          </a:p>
          <a:p>
            <a:pPr marL="0" indent="0">
              <a:buNone/>
            </a:pPr>
            <a:endParaRPr lang="en-GB" sz="2400" dirty="0"/>
          </a:p>
          <a:p>
            <a:pPr marL="0" indent="0">
              <a:buNone/>
            </a:pPr>
            <a:r>
              <a:rPr lang="en-GB" sz="2400" dirty="0"/>
              <a:t>We’ll skip the next few variables for now – you will be asked to return to these later to add appropriate checks. </a:t>
            </a:r>
          </a:p>
          <a:p>
            <a:pPr marL="0" indent="0">
              <a:buNone/>
            </a:pPr>
            <a:r>
              <a:rPr lang="en-GB" sz="2400" dirty="0"/>
              <a:t>Make space in between the gas safe and rate </a:t>
            </a:r>
            <a:r>
              <a:rPr lang="en-GB" sz="2400" dirty="0" err="1"/>
              <a:t>save.ljust</a:t>
            </a:r>
            <a:r>
              <a:rPr lang="en-GB" sz="2400" dirty="0"/>
              <a:t>(50) lines and insert the code shown below to perform a type check: </a:t>
            </a:r>
          </a:p>
          <a:p>
            <a:pPr marL="0" indent="0">
              <a:buNone/>
            </a:pPr>
            <a:endParaRPr lang="en-GB" sz="24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entry validation</a:t>
            </a:r>
          </a:p>
        </p:txBody>
      </p:sp>
      <p:pic>
        <p:nvPicPr>
          <p:cNvPr id="4" name="Picture 3">
            <a:extLst>
              <a:ext uri="{FF2B5EF4-FFF2-40B4-BE49-F238E27FC236}">
                <a16:creationId xmlns:a16="http://schemas.microsoft.com/office/drawing/2014/main" id="{8A51B069-5250-4DF7-B3E4-FAB219F5151F}"/>
              </a:ext>
            </a:extLst>
          </p:cNvPr>
          <p:cNvPicPr>
            <a:picLocks noChangeAspect="1"/>
          </p:cNvPicPr>
          <p:nvPr/>
        </p:nvPicPr>
        <p:blipFill>
          <a:blip r:embed="rId2"/>
          <a:stretch>
            <a:fillRect/>
          </a:stretch>
        </p:blipFill>
        <p:spPr>
          <a:xfrm>
            <a:off x="501303" y="4221088"/>
            <a:ext cx="7988711" cy="1854295"/>
          </a:xfrm>
          <a:prstGeom prst="rect">
            <a:avLst/>
          </a:prstGeom>
        </p:spPr>
      </p:pic>
      <p:cxnSp>
        <p:nvCxnSpPr>
          <p:cNvPr id="10" name="Straight Arrow Connector 9">
            <a:extLst>
              <a:ext uri="{FF2B5EF4-FFF2-40B4-BE49-F238E27FC236}">
                <a16:creationId xmlns:a16="http://schemas.microsoft.com/office/drawing/2014/main" id="{4588CC9D-A163-4F36-91DF-194C057345F1}"/>
              </a:ext>
            </a:extLst>
          </p:cNvPr>
          <p:cNvCxnSpPr>
            <a:cxnSpLocks/>
          </p:cNvCxnSpPr>
          <p:nvPr/>
        </p:nvCxnSpPr>
        <p:spPr>
          <a:xfrm flipH="1">
            <a:off x="2627785" y="4445247"/>
            <a:ext cx="2592287" cy="423913"/>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84B30651-64E3-4511-9A02-E2088993B432}"/>
              </a:ext>
            </a:extLst>
          </p:cNvPr>
          <p:cNvSpPr txBox="1"/>
          <p:nvPr/>
        </p:nvSpPr>
        <p:spPr>
          <a:xfrm>
            <a:off x="5220072" y="3918361"/>
            <a:ext cx="3600400"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Casts the </a:t>
            </a:r>
            <a:r>
              <a:rPr lang="en-GB" sz="1400" dirty="0" err="1"/>
              <a:t>RateSave</a:t>
            </a:r>
            <a:r>
              <a:rPr lang="en-GB" sz="1400" dirty="0"/>
              <a:t> variable to a float. If there is anything other than a number in the value of this variable, and error will occur…</a:t>
            </a:r>
          </a:p>
        </p:txBody>
      </p:sp>
      <p:cxnSp>
        <p:nvCxnSpPr>
          <p:cNvPr id="15" name="Straight Arrow Connector 14">
            <a:extLst>
              <a:ext uri="{FF2B5EF4-FFF2-40B4-BE49-F238E27FC236}">
                <a16:creationId xmlns:a16="http://schemas.microsoft.com/office/drawing/2014/main" id="{6C3CA933-3ACF-4F44-8EE9-ADF738085C2A}"/>
              </a:ext>
            </a:extLst>
          </p:cNvPr>
          <p:cNvCxnSpPr>
            <a:cxnSpLocks/>
            <a:stCxn id="16" idx="1"/>
          </p:cNvCxnSpPr>
          <p:nvPr/>
        </p:nvCxnSpPr>
        <p:spPr>
          <a:xfrm flipH="1">
            <a:off x="2555778" y="4949051"/>
            <a:ext cx="2880318" cy="153888"/>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25B628A0-6E5F-446E-B9F1-4DE13C0F32D8}"/>
              </a:ext>
            </a:extLst>
          </p:cNvPr>
          <p:cNvSpPr txBox="1"/>
          <p:nvPr/>
        </p:nvSpPr>
        <p:spPr>
          <a:xfrm>
            <a:off x="5436096" y="4795162"/>
            <a:ext cx="2448272"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…which we catch with this line. </a:t>
            </a:r>
          </a:p>
        </p:txBody>
      </p:sp>
    </p:spTree>
    <p:extLst>
      <p:ext uri="{BB962C8B-B14F-4D97-AF65-F5344CB8AC3E}">
        <p14:creationId xmlns:p14="http://schemas.microsoft.com/office/powerpoint/2010/main" val="81614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1"/>
            <a:ext cx="8496944"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Saving &amp; validating </a:t>
            </a:r>
            <a:endParaRPr lang="en-GB" dirty="0"/>
          </a:p>
          <a:p>
            <a:pPr marL="0" indent="0">
              <a:buNone/>
            </a:pPr>
            <a:endParaRPr lang="en-GB" sz="2400" dirty="0"/>
          </a:p>
          <a:p>
            <a:pPr marL="0" indent="0">
              <a:buNone/>
            </a:pPr>
            <a:r>
              <a:rPr lang="en-GB" sz="2400" dirty="0"/>
              <a:t>Staying with the </a:t>
            </a:r>
            <a:r>
              <a:rPr lang="en-GB" sz="2400" dirty="0" err="1"/>
              <a:t>RateSave</a:t>
            </a:r>
            <a:r>
              <a:rPr lang="en-GB" sz="2400" dirty="0"/>
              <a:t> variable we’ll also a range check in. Underneath the type check but before the “.</a:t>
            </a:r>
            <a:r>
              <a:rPr lang="en-GB" sz="2400" dirty="0" err="1"/>
              <a:t>ljust</a:t>
            </a:r>
            <a:r>
              <a:rPr lang="en-GB" sz="2400" dirty="0"/>
              <a:t>(50)” line, add in the following if statement:</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entry validation</a:t>
            </a:r>
          </a:p>
        </p:txBody>
      </p:sp>
      <p:pic>
        <p:nvPicPr>
          <p:cNvPr id="2" name="Picture 1">
            <a:extLst>
              <a:ext uri="{FF2B5EF4-FFF2-40B4-BE49-F238E27FC236}">
                <a16:creationId xmlns:a16="http://schemas.microsoft.com/office/drawing/2014/main" id="{47F17E90-1529-4811-87FF-2E019C6BBD22}"/>
              </a:ext>
            </a:extLst>
          </p:cNvPr>
          <p:cNvPicPr>
            <a:picLocks noChangeAspect="1"/>
          </p:cNvPicPr>
          <p:nvPr/>
        </p:nvPicPr>
        <p:blipFill>
          <a:blip r:embed="rId2"/>
          <a:stretch>
            <a:fillRect/>
          </a:stretch>
        </p:blipFill>
        <p:spPr>
          <a:xfrm>
            <a:off x="523667" y="4437112"/>
            <a:ext cx="8096666" cy="1339919"/>
          </a:xfrm>
          <a:prstGeom prst="rect">
            <a:avLst/>
          </a:prstGeom>
        </p:spPr>
      </p:pic>
      <p:cxnSp>
        <p:nvCxnSpPr>
          <p:cNvPr id="5" name="Straight Arrow Connector 4">
            <a:extLst>
              <a:ext uri="{FF2B5EF4-FFF2-40B4-BE49-F238E27FC236}">
                <a16:creationId xmlns:a16="http://schemas.microsoft.com/office/drawing/2014/main" id="{4C1D24FB-8089-43C0-A5E7-F8570D6CBFEE}"/>
              </a:ext>
            </a:extLst>
          </p:cNvPr>
          <p:cNvCxnSpPr>
            <a:cxnSpLocks/>
          </p:cNvCxnSpPr>
          <p:nvPr/>
        </p:nvCxnSpPr>
        <p:spPr>
          <a:xfrm flipH="1">
            <a:off x="2627785" y="4225334"/>
            <a:ext cx="2592287" cy="423913"/>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2827FD45-917F-4A66-B584-1DDE04A2BB1C}"/>
              </a:ext>
            </a:extLst>
          </p:cNvPr>
          <p:cNvSpPr txBox="1"/>
          <p:nvPr/>
        </p:nvSpPr>
        <p:spPr>
          <a:xfrm>
            <a:off x="5220072" y="3698448"/>
            <a:ext cx="3600400"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To perform the numerical comparison for the range check, we need to cast the variable to a float again. </a:t>
            </a:r>
          </a:p>
        </p:txBody>
      </p:sp>
      <p:cxnSp>
        <p:nvCxnSpPr>
          <p:cNvPr id="7" name="Straight Arrow Connector 6">
            <a:extLst>
              <a:ext uri="{FF2B5EF4-FFF2-40B4-BE49-F238E27FC236}">
                <a16:creationId xmlns:a16="http://schemas.microsoft.com/office/drawing/2014/main" id="{BAB5FA76-4EC7-42C6-80AA-347222069A62}"/>
              </a:ext>
            </a:extLst>
          </p:cNvPr>
          <p:cNvCxnSpPr>
            <a:cxnSpLocks/>
          </p:cNvCxnSpPr>
          <p:nvPr/>
        </p:nvCxnSpPr>
        <p:spPr>
          <a:xfrm flipV="1">
            <a:off x="7468206" y="5176134"/>
            <a:ext cx="56122" cy="600897"/>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E3A2BD12-6DF9-4689-9FFA-D80EF9C17575}"/>
              </a:ext>
            </a:extLst>
          </p:cNvPr>
          <p:cNvSpPr txBox="1"/>
          <p:nvPr/>
        </p:nvSpPr>
        <p:spPr>
          <a:xfrm>
            <a:off x="4067944" y="5804370"/>
            <a:ext cx="4552389"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The numbers chosen here are a bit arbitrary. If the exam question tells you what the acceptable range should be then use that, otherwise just use some sensible numbers. The important bit is the range check, not the numbers!</a:t>
            </a:r>
          </a:p>
        </p:txBody>
      </p:sp>
    </p:spTree>
    <p:extLst>
      <p:ext uri="{BB962C8B-B14F-4D97-AF65-F5344CB8AC3E}">
        <p14:creationId xmlns:p14="http://schemas.microsoft.com/office/powerpoint/2010/main" val="147067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1"/>
            <a:ext cx="2952328" cy="5253107"/>
          </a:xfrm>
          <a:ln>
            <a:noFill/>
          </a:ln>
        </p:spPr>
        <p:style>
          <a:lnRef idx="2">
            <a:schemeClr val="accent3"/>
          </a:lnRef>
          <a:fillRef idx="1">
            <a:schemeClr val="lt1"/>
          </a:fillRef>
          <a:effectRef idx="0">
            <a:schemeClr val="accent3"/>
          </a:effectRef>
          <a:fontRef idx="minor">
            <a:schemeClr val="dk1"/>
          </a:fontRef>
        </p:style>
        <p:txBody>
          <a:bodyPr>
            <a:normAutofit fontScale="85000" lnSpcReduction="10000"/>
          </a:bodyPr>
          <a:lstStyle/>
          <a:p>
            <a:pPr marL="0" indent="0">
              <a:buNone/>
            </a:pPr>
            <a:r>
              <a:rPr lang="en-GB" b="1" dirty="0"/>
              <a:t>Saving &amp; validating </a:t>
            </a:r>
            <a:endParaRPr lang="en-GB" dirty="0"/>
          </a:p>
          <a:p>
            <a:pPr marL="0" indent="0">
              <a:buNone/>
            </a:pPr>
            <a:endParaRPr lang="en-GB" sz="2400" dirty="0"/>
          </a:p>
          <a:p>
            <a:pPr marL="0" indent="0">
              <a:buNone/>
            </a:pPr>
            <a:r>
              <a:rPr lang="en-GB" sz="2400" dirty="0"/>
              <a:t>Now you know how to implement the 4 different validation checks, add in appropriate for all of the different entry handling variables. </a:t>
            </a:r>
          </a:p>
          <a:p>
            <a:pPr marL="0" indent="0">
              <a:buNone/>
            </a:pPr>
            <a:r>
              <a:rPr lang="en-GB" sz="2400" dirty="0"/>
              <a:t>Every variable should have at least 1 bit of validation, but you can add in more than 1 for each. Here’s what you’re aiming for according to the mark scheme:</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entry validation</a:t>
            </a:r>
          </a:p>
        </p:txBody>
      </p:sp>
      <p:pic>
        <p:nvPicPr>
          <p:cNvPr id="4" name="Picture 3">
            <a:extLst>
              <a:ext uri="{FF2B5EF4-FFF2-40B4-BE49-F238E27FC236}">
                <a16:creationId xmlns:a16="http://schemas.microsoft.com/office/drawing/2014/main" id="{08F1E053-B399-462E-A2DD-880E1E0C780A}"/>
              </a:ext>
            </a:extLst>
          </p:cNvPr>
          <p:cNvPicPr>
            <a:picLocks noChangeAspect="1"/>
          </p:cNvPicPr>
          <p:nvPr/>
        </p:nvPicPr>
        <p:blipFill>
          <a:blip r:embed="rId2"/>
          <a:stretch>
            <a:fillRect/>
          </a:stretch>
        </p:blipFill>
        <p:spPr>
          <a:xfrm>
            <a:off x="3375064" y="2204864"/>
            <a:ext cx="5274195" cy="3601766"/>
          </a:xfrm>
          <a:prstGeom prst="rect">
            <a:avLst/>
          </a:prstGeom>
        </p:spPr>
      </p:pic>
      <p:sp>
        <p:nvSpPr>
          <p:cNvPr id="10" name="Rectangle 9">
            <a:extLst>
              <a:ext uri="{FF2B5EF4-FFF2-40B4-BE49-F238E27FC236}">
                <a16:creationId xmlns:a16="http://schemas.microsoft.com/office/drawing/2014/main" id="{713BE0AE-9360-4791-9EDE-66A00CF4A6E5}"/>
              </a:ext>
            </a:extLst>
          </p:cNvPr>
          <p:cNvSpPr/>
          <p:nvPr/>
        </p:nvSpPr>
        <p:spPr>
          <a:xfrm>
            <a:off x="3707904" y="2348880"/>
            <a:ext cx="1944216" cy="11521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8934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3</a:t>
            </a:r>
          </a:p>
        </p:txBody>
      </p:sp>
      <p:sp>
        <p:nvSpPr>
          <p:cNvPr id="3" name="Content Placeholder 2"/>
          <p:cNvSpPr>
            <a:spLocks noGrp="1"/>
          </p:cNvSpPr>
          <p:nvPr>
            <p:ph idx="1"/>
          </p:nvPr>
        </p:nvSpPr>
        <p:spPr>
          <a:xfrm>
            <a:off x="467544" y="1268760"/>
            <a:ext cx="8136904" cy="5170586"/>
          </a:xfrm>
        </p:spPr>
        <p:txBody>
          <a:bodyPr/>
          <a:lstStyle/>
          <a:p>
            <a:pPr marL="0" indent="0">
              <a:buNone/>
            </a:pPr>
            <a:r>
              <a:rPr lang="en-GB"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809">
            <a:off x="7803094" y="509895"/>
            <a:ext cx="534804" cy="6396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03" y="450576"/>
            <a:ext cx="736986" cy="736986"/>
          </a:xfrm>
          <a:prstGeom prst="rect">
            <a:avLst/>
          </a:prstGeom>
        </p:spPr>
      </p:pic>
      <p:sp>
        <p:nvSpPr>
          <p:cNvPr id="7" name="Rectangle 6"/>
          <p:cNvSpPr/>
          <p:nvPr/>
        </p:nvSpPr>
        <p:spPr>
          <a:xfrm>
            <a:off x="539552" y="1904762"/>
            <a:ext cx="4291715" cy="1754326"/>
          </a:xfrm>
          <a:prstGeom prst="rect">
            <a:avLst/>
          </a:prstGeom>
        </p:spPr>
        <p:txBody>
          <a:bodyPr wrap="square">
            <a:spAutoFit/>
          </a:bodyPr>
          <a:lstStyle/>
          <a:p>
            <a:r>
              <a:rPr lang="en-US" dirty="0"/>
              <a:t>Add input validation to all of the entry variables, with at least 1 check on each variable. </a:t>
            </a:r>
          </a:p>
          <a:p>
            <a:endParaRPr lang="en-US" dirty="0"/>
          </a:p>
          <a:p>
            <a:r>
              <a:rPr lang="en-US" dirty="0"/>
              <a:t>Save your work as “lesson 6 activity 3”.</a:t>
            </a:r>
          </a:p>
          <a:p>
            <a:endParaRPr lang="en-US" dirty="0"/>
          </a:p>
        </p:txBody>
      </p:sp>
      <p:pic>
        <p:nvPicPr>
          <p:cNvPr id="8" name="Picture 7">
            <a:extLst>
              <a:ext uri="{FF2B5EF4-FFF2-40B4-BE49-F238E27FC236}">
                <a16:creationId xmlns:a16="http://schemas.microsoft.com/office/drawing/2014/main" id="{0FC1EDE9-0D74-4059-A98E-B419124C5092}"/>
              </a:ext>
            </a:extLst>
          </p:cNvPr>
          <p:cNvPicPr>
            <a:picLocks noChangeAspect="1"/>
          </p:cNvPicPr>
          <p:nvPr/>
        </p:nvPicPr>
        <p:blipFill>
          <a:blip r:embed="rId4"/>
          <a:stretch>
            <a:fillRect/>
          </a:stretch>
        </p:blipFill>
        <p:spPr>
          <a:xfrm>
            <a:off x="5621953" y="1755366"/>
            <a:ext cx="2550447" cy="2971621"/>
          </a:xfrm>
          <a:prstGeom prst="rect">
            <a:avLst/>
          </a:prstGeom>
        </p:spPr>
      </p:pic>
    </p:spTree>
    <p:extLst>
      <p:ext uri="{BB962C8B-B14F-4D97-AF65-F5344CB8AC3E}">
        <p14:creationId xmlns:p14="http://schemas.microsoft.com/office/powerpoint/2010/main" val="2243208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8496944"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Past paper question part 3</a:t>
            </a:r>
            <a:endParaRPr lang="en-GB"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r>
              <a:rPr lang="en-GB" sz="2400" dirty="0"/>
              <a:t>This is the final part of the </a:t>
            </a:r>
            <a:r>
              <a:rPr lang="en-GB" sz="2400" dirty="0" err="1"/>
              <a:t>Tkinter</a:t>
            </a:r>
            <a:r>
              <a:rPr lang="en-GB" sz="2400" dirty="0"/>
              <a:t> question on this particular exam paper. It basically requires you to add comments to your code to explain what it’s doing.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entry validation</a:t>
            </a:r>
          </a:p>
        </p:txBody>
      </p:sp>
      <p:pic>
        <p:nvPicPr>
          <p:cNvPr id="2" name="Picture 1">
            <a:extLst>
              <a:ext uri="{FF2B5EF4-FFF2-40B4-BE49-F238E27FC236}">
                <a16:creationId xmlns:a16="http://schemas.microsoft.com/office/drawing/2014/main" id="{C9412AC2-161F-4863-9313-A3E82D0971A4}"/>
              </a:ext>
            </a:extLst>
          </p:cNvPr>
          <p:cNvPicPr>
            <a:picLocks noChangeAspect="1"/>
          </p:cNvPicPr>
          <p:nvPr/>
        </p:nvPicPr>
        <p:blipFill>
          <a:blip r:embed="rId2"/>
          <a:stretch>
            <a:fillRect/>
          </a:stretch>
        </p:blipFill>
        <p:spPr>
          <a:xfrm>
            <a:off x="539552" y="2204864"/>
            <a:ext cx="7861711" cy="1008112"/>
          </a:xfrm>
          <a:prstGeom prst="rect">
            <a:avLst/>
          </a:prstGeom>
        </p:spPr>
      </p:pic>
    </p:spTree>
    <p:extLst>
      <p:ext uri="{BB962C8B-B14F-4D97-AF65-F5344CB8AC3E}">
        <p14:creationId xmlns:p14="http://schemas.microsoft.com/office/powerpoint/2010/main" val="156044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8496944"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Past paper question part 3</a:t>
            </a:r>
            <a:endParaRPr lang="en-GB" dirty="0"/>
          </a:p>
          <a:p>
            <a:pPr marL="0" indent="0">
              <a:buNone/>
            </a:pPr>
            <a:endParaRPr lang="en-GB" sz="2400" dirty="0"/>
          </a:p>
          <a:p>
            <a:pPr marL="0" indent="0">
              <a:buNone/>
            </a:pPr>
            <a:r>
              <a:rPr lang="en-GB" sz="2400" dirty="0"/>
              <a:t>Here’s what the mark scheme requires in order for you to get 4 marks for this part:</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entry validation</a:t>
            </a:r>
          </a:p>
        </p:txBody>
      </p:sp>
      <p:pic>
        <p:nvPicPr>
          <p:cNvPr id="4" name="Picture 3">
            <a:extLst>
              <a:ext uri="{FF2B5EF4-FFF2-40B4-BE49-F238E27FC236}">
                <a16:creationId xmlns:a16="http://schemas.microsoft.com/office/drawing/2014/main" id="{35191FC1-17CE-4D3A-8BA4-EECCD3ABD90C}"/>
              </a:ext>
            </a:extLst>
          </p:cNvPr>
          <p:cNvPicPr>
            <a:picLocks noChangeAspect="1"/>
          </p:cNvPicPr>
          <p:nvPr/>
        </p:nvPicPr>
        <p:blipFill>
          <a:blip r:embed="rId2"/>
          <a:stretch>
            <a:fillRect/>
          </a:stretch>
        </p:blipFill>
        <p:spPr>
          <a:xfrm>
            <a:off x="1043608" y="3284984"/>
            <a:ext cx="6597989" cy="2997354"/>
          </a:xfrm>
          <a:prstGeom prst="rect">
            <a:avLst/>
          </a:prstGeom>
        </p:spPr>
      </p:pic>
    </p:spTree>
    <p:extLst>
      <p:ext uri="{BB962C8B-B14F-4D97-AF65-F5344CB8AC3E}">
        <p14:creationId xmlns:p14="http://schemas.microsoft.com/office/powerpoint/2010/main" val="417812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8496944"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Past paper question part 3</a:t>
            </a:r>
            <a:endParaRPr lang="en-GB" dirty="0"/>
          </a:p>
          <a:p>
            <a:pPr marL="0" indent="0">
              <a:buNone/>
            </a:pPr>
            <a:endParaRPr lang="en-GB" sz="2400" dirty="0"/>
          </a:p>
          <a:p>
            <a:pPr marL="0" indent="0">
              <a:buNone/>
            </a:pPr>
            <a:r>
              <a:rPr lang="en-GB" sz="2400" dirty="0"/>
              <a:t>Here’s an example of a line inside the type check validation code that has been commented appropriately:</a:t>
            </a:r>
          </a:p>
          <a:p>
            <a:pPr marL="0" indent="0">
              <a:buNone/>
            </a:pPr>
            <a:endParaRPr lang="en-GB" sz="2400" dirty="0"/>
          </a:p>
          <a:p>
            <a:pPr marL="0" indent="0">
              <a:buNone/>
            </a:pPr>
            <a:endParaRPr lang="en-GB" sz="24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entry validation</a:t>
            </a:r>
          </a:p>
        </p:txBody>
      </p:sp>
      <p:pic>
        <p:nvPicPr>
          <p:cNvPr id="2" name="Picture 1">
            <a:extLst>
              <a:ext uri="{FF2B5EF4-FFF2-40B4-BE49-F238E27FC236}">
                <a16:creationId xmlns:a16="http://schemas.microsoft.com/office/drawing/2014/main" id="{FABA2EA6-DD8B-40F9-8209-AD2DC2FC74C1}"/>
              </a:ext>
            </a:extLst>
          </p:cNvPr>
          <p:cNvPicPr>
            <a:picLocks noChangeAspect="1"/>
          </p:cNvPicPr>
          <p:nvPr/>
        </p:nvPicPr>
        <p:blipFill>
          <a:blip r:embed="rId2"/>
          <a:stretch>
            <a:fillRect/>
          </a:stretch>
        </p:blipFill>
        <p:spPr>
          <a:xfrm>
            <a:off x="291880" y="3254366"/>
            <a:ext cx="8560240" cy="349268"/>
          </a:xfrm>
          <a:prstGeom prst="rect">
            <a:avLst/>
          </a:prstGeom>
        </p:spPr>
      </p:pic>
    </p:spTree>
    <p:extLst>
      <p:ext uri="{BB962C8B-B14F-4D97-AF65-F5344CB8AC3E}">
        <p14:creationId xmlns:p14="http://schemas.microsoft.com/office/powerpoint/2010/main" val="114775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1</a:t>
            </a:r>
          </a:p>
        </p:txBody>
      </p:sp>
      <p:sp>
        <p:nvSpPr>
          <p:cNvPr id="3" name="Content Placeholder 2"/>
          <p:cNvSpPr>
            <a:spLocks noGrp="1"/>
          </p:cNvSpPr>
          <p:nvPr>
            <p:ph idx="1"/>
          </p:nvPr>
        </p:nvSpPr>
        <p:spPr>
          <a:xfrm>
            <a:off x="467544" y="1268760"/>
            <a:ext cx="8136904" cy="5170586"/>
          </a:xfrm>
        </p:spPr>
        <p:txBody>
          <a:bodyPr/>
          <a:lstStyle/>
          <a:p>
            <a:pPr marL="0" indent="0">
              <a:buNone/>
            </a:pPr>
            <a:r>
              <a:rPr lang="en-GB"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809">
            <a:off x="7675679" y="451865"/>
            <a:ext cx="534804" cy="6396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333" y="500233"/>
            <a:ext cx="736986" cy="736986"/>
          </a:xfrm>
          <a:prstGeom prst="rect">
            <a:avLst/>
          </a:prstGeom>
        </p:spPr>
      </p:pic>
      <p:sp>
        <p:nvSpPr>
          <p:cNvPr id="9" name="TextBox 8"/>
          <p:cNvSpPr txBox="1"/>
          <p:nvPr/>
        </p:nvSpPr>
        <p:spPr>
          <a:xfrm>
            <a:off x="604333" y="1620393"/>
            <a:ext cx="4111683" cy="4093428"/>
          </a:xfrm>
          <a:prstGeom prst="rect">
            <a:avLst/>
          </a:prstGeom>
          <a:noFill/>
        </p:spPr>
        <p:txBody>
          <a:bodyPr wrap="square" rtlCol="0">
            <a:spAutoFit/>
          </a:bodyPr>
          <a:lstStyle/>
          <a:p>
            <a:r>
              <a:rPr lang="en-GB" sz="2000" dirty="0"/>
              <a:t>Create a new </a:t>
            </a:r>
            <a:r>
              <a:rPr lang="en-GB" sz="2000" dirty="0" err="1"/>
              <a:t>Tkinter</a:t>
            </a:r>
            <a:r>
              <a:rPr lang="en-GB" sz="2000" dirty="0"/>
              <a:t> file and create label, entry box and radio button widgets to make it look like the window shown on the right. </a:t>
            </a:r>
          </a:p>
          <a:p>
            <a:endParaRPr lang="en-GB" sz="2000" dirty="0"/>
          </a:p>
          <a:p>
            <a:r>
              <a:rPr lang="en-GB" sz="2000" dirty="0"/>
              <a:t>Each widget you include needs to have a </a:t>
            </a:r>
            <a:r>
              <a:rPr lang="en-GB" sz="2000" dirty="0" err="1"/>
              <a:t>StringVar</a:t>
            </a:r>
            <a:r>
              <a:rPr lang="en-GB" sz="2000" dirty="0"/>
              <a:t> variable attached to it. For example, the “Years experience” </a:t>
            </a:r>
            <a:r>
              <a:rPr lang="en-GB" sz="2000" dirty="0" err="1"/>
              <a:t>entrybox</a:t>
            </a:r>
            <a:r>
              <a:rPr lang="en-GB" sz="2000" dirty="0"/>
              <a:t> widget can be made using the code shown below. </a:t>
            </a:r>
          </a:p>
          <a:p>
            <a:endParaRPr lang="en-GB" sz="2000" dirty="0"/>
          </a:p>
          <a:p>
            <a:r>
              <a:rPr lang="en-GB" sz="2000" dirty="0"/>
              <a:t>Save your code as “lesson 6 activity 1”</a:t>
            </a:r>
          </a:p>
        </p:txBody>
      </p:sp>
      <p:pic>
        <p:nvPicPr>
          <p:cNvPr id="8" name="Picture 7">
            <a:extLst>
              <a:ext uri="{FF2B5EF4-FFF2-40B4-BE49-F238E27FC236}">
                <a16:creationId xmlns:a16="http://schemas.microsoft.com/office/drawing/2014/main" id="{A7FBBE08-4A35-4725-B6B0-F947D48CAAE3}"/>
              </a:ext>
            </a:extLst>
          </p:cNvPr>
          <p:cNvPicPr>
            <a:picLocks noChangeAspect="1"/>
          </p:cNvPicPr>
          <p:nvPr/>
        </p:nvPicPr>
        <p:blipFill>
          <a:blip r:embed="rId4"/>
          <a:stretch>
            <a:fillRect/>
          </a:stretch>
        </p:blipFill>
        <p:spPr>
          <a:xfrm>
            <a:off x="5621953" y="1755366"/>
            <a:ext cx="2550447" cy="2971621"/>
          </a:xfrm>
          <a:prstGeom prst="rect">
            <a:avLst/>
          </a:prstGeom>
        </p:spPr>
      </p:pic>
      <p:pic>
        <p:nvPicPr>
          <p:cNvPr id="10" name="Picture 9">
            <a:extLst>
              <a:ext uri="{FF2B5EF4-FFF2-40B4-BE49-F238E27FC236}">
                <a16:creationId xmlns:a16="http://schemas.microsoft.com/office/drawing/2014/main" id="{7ADC23B2-4CCE-4C1C-BC1D-DE0742ECD7D3}"/>
              </a:ext>
            </a:extLst>
          </p:cNvPr>
          <p:cNvPicPr>
            <a:picLocks noChangeAspect="1"/>
          </p:cNvPicPr>
          <p:nvPr/>
        </p:nvPicPr>
        <p:blipFill>
          <a:blip r:embed="rId5"/>
          <a:stretch>
            <a:fillRect/>
          </a:stretch>
        </p:blipFill>
        <p:spPr>
          <a:xfrm>
            <a:off x="600652" y="5608079"/>
            <a:ext cx="8139494" cy="831267"/>
          </a:xfrm>
          <a:prstGeom prst="rect">
            <a:avLst/>
          </a:prstGeom>
        </p:spPr>
      </p:pic>
    </p:spTree>
    <p:extLst>
      <p:ext uri="{BB962C8B-B14F-4D97-AF65-F5344CB8AC3E}">
        <p14:creationId xmlns:p14="http://schemas.microsoft.com/office/powerpoint/2010/main" val="1597876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8496944"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Past paper question part 3</a:t>
            </a:r>
            <a:endParaRPr lang="en-GB" dirty="0"/>
          </a:p>
          <a:p>
            <a:pPr marL="0" indent="0">
              <a:buNone/>
            </a:pPr>
            <a:endParaRPr lang="en-GB" sz="2400" dirty="0"/>
          </a:p>
          <a:p>
            <a:pPr marL="0" indent="0">
              <a:buNone/>
            </a:pPr>
            <a:r>
              <a:rPr lang="en-GB" sz="2400" dirty="0"/>
              <a:t>Using # to add comments to the end of lines in Python, work through the code adding annotations now, focusing on the elements mentioned in the mark scheme. </a:t>
            </a:r>
          </a:p>
          <a:p>
            <a:pPr marL="0" indent="0">
              <a:buNone/>
            </a:pPr>
            <a:endParaRPr lang="en-GB" sz="2400" dirty="0"/>
          </a:p>
          <a:p>
            <a:pPr marL="0" indent="0">
              <a:buNone/>
            </a:pPr>
            <a:r>
              <a:rPr lang="en-GB" sz="2400" u="sng" dirty="0"/>
              <a:t>Not every single line needs to be commented however – if it is a repeat of a previous line, don’t bother commenting it.</a:t>
            </a:r>
          </a:p>
          <a:p>
            <a:pPr marL="0" indent="0">
              <a:buNone/>
            </a:pPr>
            <a:endParaRPr lang="en-GB" sz="2400" dirty="0"/>
          </a:p>
          <a:p>
            <a:pPr marL="0" indent="0">
              <a:buNone/>
            </a:pPr>
            <a:r>
              <a:rPr lang="en-GB" sz="2400" dirty="0"/>
              <a:t>Go back through the tutorials for this lesson and the previous lesson if you aren’t sure what a line of code is doing!</a:t>
            </a:r>
          </a:p>
          <a:p>
            <a:pPr marL="0" indent="0">
              <a:buNone/>
            </a:pPr>
            <a:endParaRPr lang="en-GB" sz="2400" dirty="0"/>
          </a:p>
          <a:p>
            <a:pPr marL="0" indent="0">
              <a:buNone/>
            </a:pPr>
            <a:endParaRPr lang="en-GB" sz="24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entry validation</a:t>
            </a:r>
          </a:p>
        </p:txBody>
      </p:sp>
    </p:spTree>
    <p:extLst>
      <p:ext uri="{BB962C8B-B14F-4D97-AF65-F5344CB8AC3E}">
        <p14:creationId xmlns:p14="http://schemas.microsoft.com/office/powerpoint/2010/main" val="33541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4</a:t>
            </a:r>
          </a:p>
        </p:txBody>
      </p:sp>
      <p:sp>
        <p:nvSpPr>
          <p:cNvPr id="3" name="Content Placeholder 2"/>
          <p:cNvSpPr>
            <a:spLocks noGrp="1"/>
          </p:cNvSpPr>
          <p:nvPr>
            <p:ph idx="1"/>
          </p:nvPr>
        </p:nvSpPr>
        <p:spPr>
          <a:xfrm>
            <a:off x="467544" y="1268760"/>
            <a:ext cx="8136904" cy="5170586"/>
          </a:xfrm>
        </p:spPr>
        <p:txBody>
          <a:bodyPr/>
          <a:lstStyle/>
          <a:p>
            <a:pPr marL="0" indent="0">
              <a:buNone/>
            </a:pPr>
            <a:r>
              <a:rPr lang="en-GB"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809">
            <a:off x="7803094" y="509895"/>
            <a:ext cx="534804" cy="6396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03" y="450576"/>
            <a:ext cx="736986" cy="736986"/>
          </a:xfrm>
          <a:prstGeom prst="rect">
            <a:avLst/>
          </a:prstGeom>
        </p:spPr>
      </p:pic>
      <p:sp>
        <p:nvSpPr>
          <p:cNvPr id="7" name="Rectangle 6"/>
          <p:cNvSpPr/>
          <p:nvPr/>
        </p:nvSpPr>
        <p:spPr>
          <a:xfrm>
            <a:off x="539552" y="1904762"/>
            <a:ext cx="4291715" cy="1477328"/>
          </a:xfrm>
          <a:prstGeom prst="rect">
            <a:avLst/>
          </a:prstGeom>
        </p:spPr>
        <p:txBody>
          <a:bodyPr wrap="square">
            <a:spAutoFit/>
          </a:bodyPr>
          <a:lstStyle/>
          <a:p>
            <a:r>
              <a:rPr lang="en-US" dirty="0"/>
              <a:t>Add comments to your code which explain in detail what the different lines are doing. </a:t>
            </a:r>
          </a:p>
          <a:p>
            <a:endParaRPr lang="en-US" dirty="0"/>
          </a:p>
          <a:p>
            <a:r>
              <a:rPr lang="en-US" dirty="0"/>
              <a:t>Save your work as “lesson 6 activity 4”.</a:t>
            </a:r>
          </a:p>
          <a:p>
            <a:endParaRPr lang="en-US" dirty="0"/>
          </a:p>
        </p:txBody>
      </p:sp>
      <p:pic>
        <p:nvPicPr>
          <p:cNvPr id="8" name="Picture 7">
            <a:extLst>
              <a:ext uri="{FF2B5EF4-FFF2-40B4-BE49-F238E27FC236}">
                <a16:creationId xmlns:a16="http://schemas.microsoft.com/office/drawing/2014/main" id="{0FC1EDE9-0D74-4059-A98E-B419124C5092}"/>
              </a:ext>
            </a:extLst>
          </p:cNvPr>
          <p:cNvPicPr>
            <a:picLocks noChangeAspect="1"/>
          </p:cNvPicPr>
          <p:nvPr/>
        </p:nvPicPr>
        <p:blipFill>
          <a:blip r:embed="rId4"/>
          <a:stretch>
            <a:fillRect/>
          </a:stretch>
        </p:blipFill>
        <p:spPr>
          <a:xfrm>
            <a:off x="5621953" y="1755366"/>
            <a:ext cx="2550447" cy="2971621"/>
          </a:xfrm>
          <a:prstGeom prst="rect">
            <a:avLst/>
          </a:prstGeom>
        </p:spPr>
      </p:pic>
    </p:spTree>
    <p:extLst>
      <p:ext uri="{BB962C8B-B14F-4D97-AF65-F5344CB8AC3E}">
        <p14:creationId xmlns:p14="http://schemas.microsoft.com/office/powerpoint/2010/main" val="1199228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B59F434-4E7E-4BFF-908E-8716881CCBE4}"/>
              </a:ext>
            </a:extLst>
          </p:cNvPr>
          <p:cNvSpPr txBox="1">
            <a:spLocks/>
          </p:cNvSpPr>
          <p:nvPr/>
        </p:nvSpPr>
        <p:spPr>
          <a:xfrm>
            <a:off x="812793" y="188640"/>
            <a:ext cx="7662430" cy="854968"/>
          </a:xfrm>
          <a:prstGeom prst="rect">
            <a:avLst/>
          </a:prstGeom>
          <a:noFill/>
          <a:ln w="25400" cap="flat" cmpd="sng" algn="ctr">
            <a:noFill/>
            <a:prstDash val="solid"/>
          </a:ln>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sz="3600" b="1" dirty="0">
                <a:solidFill>
                  <a:srgbClr val="FF0000"/>
                </a:solidFill>
              </a:rPr>
              <a:t>Uploading your work</a:t>
            </a:r>
          </a:p>
        </p:txBody>
      </p:sp>
      <p:sp>
        <p:nvSpPr>
          <p:cNvPr id="9" name="Content Placeholder 2">
            <a:extLst>
              <a:ext uri="{FF2B5EF4-FFF2-40B4-BE49-F238E27FC236}">
                <a16:creationId xmlns:a16="http://schemas.microsoft.com/office/drawing/2014/main" id="{27EF989E-BF48-4675-93E8-9BC7A91861F2}"/>
              </a:ext>
            </a:extLst>
          </p:cNvPr>
          <p:cNvSpPr>
            <a:spLocks noGrp="1"/>
          </p:cNvSpPr>
          <p:nvPr>
            <p:ph idx="1"/>
          </p:nvPr>
        </p:nvSpPr>
        <p:spPr>
          <a:xfrm>
            <a:off x="287524" y="1484784"/>
            <a:ext cx="8568952" cy="4729410"/>
          </a:xfrm>
        </p:spPr>
        <p:txBody>
          <a:bodyPr/>
          <a:lstStyle/>
          <a:p>
            <a:pPr marL="0" indent="0">
              <a:buNone/>
            </a:pPr>
            <a:r>
              <a:rPr lang="en-GB" dirty="0"/>
              <a:t>You should now have 4 complete Python files from today’s lesson. On Google classroom you will find an assignment for this lesson, and you need to upload your completed Python file to this assignment. </a:t>
            </a:r>
          </a:p>
          <a:p>
            <a:pPr marL="0" indent="0">
              <a:buNone/>
            </a:pPr>
            <a:endParaRPr lang="en-GB" dirty="0"/>
          </a:p>
          <a:p>
            <a:pPr marL="0" indent="0">
              <a:buNone/>
            </a:pPr>
            <a:r>
              <a:rPr lang="en-GB" dirty="0"/>
              <a:t>If you have any problems doing this, please speak to your teacher.  </a:t>
            </a:r>
          </a:p>
        </p:txBody>
      </p:sp>
    </p:spTree>
    <p:extLst>
      <p:ext uri="{BB962C8B-B14F-4D97-AF65-F5344CB8AC3E}">
        <p14:creationId xmlns:p14="http://schemas.microsoft.com/office/powerpoint/2010/main" val="364361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5400600" cy="5109091"/>
          </a:xfrm>
          <a:noFill/>
          <a:ln>
            <a:noFill/>
          </a:ln>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GB" sz="2800" b="1" dirty="0"/>
              <a:t>Introduction</a:t>
            </a:r>
          </a:p>
          <a:p>
            <a:pPr marL="0" indent="0">
              <a:buNone/>
            </a:pPr>
            <a:r>
              <a:rPr lang="en-GB" sz="2800" dirty="0"/>
              <a:t>Last lesson you saw the first example of an exam question involving </a:t>
            </a:r>
            <a:r>
              <a:rPr lang="en-GB" sz="2800" dirty="0" err="1"/>
              <a:t>Tkinter</a:t>
            </a:r>
            <a:r>
              <a:rPr lang="en-GB" sz="2800" dirty="0"/>
              <a:t> where you counted the number of records matching certain criteria. </a:t>
            </a:r>
          </a:p>
          <a:p>
            <a:pPr marL="0" indent="0">
              <a:buNone/>
            </a:pPr>
            <a:r>
              <a:rPr lang="en-GB" sz="2800" dirty="0"/>
              <a:t>Today you’ll be continuing with the next part of this past paper which involves creating a new input form and adding validation to the user entry. </a:t>
            </a:r>
          </a:p>
        </p:txBody>
      </p:sp>
      <p:sp>
        <p:nvSpPr>
          <p:cNvPr id="9" name="Title 1">
            <a:extLst>
              <a:ext uri="{FF2B5EF4-FFF2-40B4-BE49-F238E27FC236}">
                <a16:creationId xmlns:a16="http://schemas.microsoft.com/office/drawing/2014/main" id="{120B7FE5-A8FE-485D-BF20-6B2A3024EC50}"/>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a:solidFill>
                  <a:srgbClr val="FF0000"/>
                </a:solidFill>
              </a:rPr>
              <a:t>Today’s lesson</a:t>
            </a:r>
          </a:p>
        </p:txBody>
      </p:sp>
      <p:sp>
        <p:nvSpPr>
          <p:cNvPr id="2" name="TextBox 1">
            <a:extLst>
              <a:ext uri="{FF2B5EF4-FFF2-40B4-BE49-F238E27FC236}">
                <a16:creationId xmlns:a16="http://schemas.microsoft.com/office/drawing/2014/main" id="{2A405BA5-3464-4192-AC77-5E6690CB2139}"/>
              </a:ext>
            </a:extLst>
          </p:cNvPr>
          <p:cNvSpPr txBox="1"/>
          <p:nvPr/>
        </p:nvSpPr>
        <p:spPr>
          <a:xfrm>
            <a:off x="6183016" y="1196752"/>
            <a:ext cx="2664296" cy="35394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2400" b="1" dirty="0"/>
              <a:t>Learning Objectives:</a:t>
            </a:r>
          </a:p>
          <a:p>
            <a:endParaRPr lang="en-GB" sz="1600" dirty="0"/>
          </a:p>
          <a:p>
            <a:pPr marL="285750" indent="-285750">
              <a:buFont typeface="Arial" panose="020B0604020202020204" pitchFamily="34" charset="0"/>
              <a:buChar char="•"/>
            </a:pPr>
            <a:r>
              <a:rPr lang="en-GB" sz="1600" dirty="0"/>
              <a:t>Understand what is meant by the term “validation”</a:t>
            </a:r>
          </a:p>
          <a:p>
            <a:pPr marL="285750" indent="-285750">
              <a:buFont typeface="Arial" panose="020B0604020202020204" pitchFamily="34" charset="0"/>
              <a:buChar char="•"/>
            </a:pPr>
            <a:r>
              <a:rPr lang="en-GB" sz="1600" dirty="0"/>
              <a:t>Investigate the various different sorts of validation check </a:t>
            </a:r>
          </a:p>
          <a:p>
            <a:pPr marL="285750" indent="-285750">
              <a:buFont typeface="Arial" panose="020B0604020202020204" pitchFamily="34" charset="0"/>
              <a:buChar char="•"/>
            </a:pPr>
            <a:r>
              <a:rPr lang="en-GB" sz="1600" dirty="0"/>
              <a:t>Practise the code necessary for implementing validation checks on user entry in </a:t>
            </a:r>
            <a:r>
              <a:rPr lang="en-GB" sz="1600" dirty="0" err="1"/>
              <a:t>Tkinter</a:t>
            </a:r>
            <a:endParaRPr lang="en-GB" sz="1400" dirty="0"/>
          </a:p>
        </p:txBody>
      </p:sp>
    </p:spTree>
    <p:extLst>
      <p:ext uri="{BB962C8B-B14F-4D97-AF65-F5344CB8AC3E}">
        <p14:creationId xmlns:p14="http://schemas.microsoft.com/office/powerpoint/2010/main" val="341133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8496944" cy="5544616"/>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Past paper question part 2</a:t>
            </a:r>
            <a:endParaRPr lang="en-GB"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r>
              <a:rPr lang="en-GB" sz="2400" dirty="0"/>
              <a:t>This task combines several skills we’ve learned so far. If you’ve completed activity 1 then you’ve already done the first bullet point. </a:t>
            </a:r>
          </a:p>
          <a:p>
            <a:pPr marL="0" indent="0">
              <a:buNone/>
            </a:pPr>
            <a:r>
              <a:rPr lang="en-GB" sz="2400" dirty="0"/>
              <a:t>We’ll implement the saving and counting like we did in the previous lesson, then add validation to the saving code later on.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entry validation</a:t>
            </a:r>
          </a:p>
        </p:txBody>
      </p:sp>
      <p:pic>
        <p:nvPicPr>
          <p:cNvPr id="4" name="Picture 3">
            <a:extLst>
              <a:ext uri="{FF2B5EF4-FFF2-40B4-BE49-F238E27FC236}">
                <a16:creationId xmlns:a16="http://schemas.microsoft.com/office/drawing/2014/main" id="{82B87099-5968-4E0B-B5DF-8D13E3844326}"/>
              </a:ext>
            </a:extLst>
          </p:cNvPr>
          <p:cNvPicPr>
            <a:picLocks noChangeAspect="1"/>
          </p:cNvPicPr>
          <p:nvPr/>
        </p:nvPicPr>
        <p:blipFill>
          <a:blip r:embed="rId2"/>
          <a:stretch>
            <a:fillRect/>
          </a:stretch>
        </p:blipFill>
        <p:spPr>
          <a:xfrm>
            <a:off x="703305" y="2060848"/>
            <a:ext cx="7737390" cy="1631378"/>
          </a:xfrm>
          <a:prstGeom prst="rect">
            <a:avLst/>
          </a:prstGeom>
        </p:spPr>
      </p:pic>
    </p:spTree>
    <p:extLst>
      <p:ext uri="{BB962C8B-B14F-4D97-AF65-F5344CB8AC3E}">
        <p14:creationId xmlns:p14="http://schemas.microsoft.com/office/powerpoint/2010/main" val="379237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8496944"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Saving &amp; counting </a:t>
            </a:r>
            <a:endParaRPr lang="en-GB" dirty="0"/>
          </a:p>
          <a:p>
            <a:pPr marL="0" indent="0">
              <a:buNone/>
            </a:pPr>
            <a:endParaRPr lang="en-GB" sz="2400" dirty="0"/>
          </a:p>
          <a:p>
            <a:pPr marL="0" indent="0">
              <a:buNone/>
            </a:pPr>
            <a:r>
              <a:rPr lang="en-GB" sz="1800" dirty="0"/>
              <a:t>Now we’ll make a function to go with the save button. Like you’ve done in previous lessons, make a new function called “</a:t>
            </a:r>
            <a:r>
              <a:rPr lang="en-GB" sz="1800" dirty="0" err="1"/>
              <a:t>saveClick</a:t>
            </a:r>
            <a:r>
              <a:rPr lang="en-GB" sz="1800" dirty="0"/>
              <a:t>”. </a:t>
            </a:r>
          </a:p>
          <a:p>
            <a:pPr marL="0" indent="0">
              <a:buNone/>
            </a:pPr>
            <a:r>
              <a:rPr lang="en-GB" sz="1800" dirty="0"/>
              <a:t>Here’s the start of the </a:t>
            </a:r>
            <a:r>
              <a:rPr lang="en-GB" sz="1800" dirty="0" err="1"/>
              <a:t>saveClick</a:t>
            </a:r>
            <a:r>
              <a:rPr lang="en-GB" sz="1800" dirty="0"/>
              <a:t> function:</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entry validation</a:t>
            </a:r>
          </a:p>
        </p:txBody>
      </p:sp>
      <p:pic>
        <p:nvPicPr>
          <p:cNvPr id="2" name="Picture 1">
            <a:extLst>
              <a:ext uri="{FF2B5EF4-FFF2-40B4-BE49-F238E27FC236}">
                <a16:creationId xmlns:a16="http://schemas.microsoft.com/office/drawing/2014/main" id="{BA1748BC-A2D3-4832-8E99-8D8743F83EDF}"/>
              </a:ext>
            </a:extLst>
          </p:cNvPr>
          <p:cNvPicPr>
            <a:picLocks noChangeAspect="1"/>
          </p:cNvPicPr>
          <p:nvPr/>
        </p:nvPicPr>
        <p:blipFill>
          <a:blip r:embed="rId2"/>
          <a:stretch>
            <a:fillRect/>
          </a:stretch>
        </p:blipFill>
        <p:spPr>
          <a:xfrm>
            <a:off x="2244605" y="3634729"/>
            <a:ext cx="4654789" cy="2000353"/>
          </a:xfrm>
          <a:prstGeom prst="rect">
            <a:avLst/>
          </a:prstGeom>
        </p:spPr>
      </p:pic>
    </p:spTree>
    <p:extLst>
      <p:ext uri="{BB962C8B-B14F-4D97-AF65-F5344CB8AC3E}">
        <p14:creationId xmlns:p14="http://schemas.microsoft.com/office/powerpoint/2010/main" val="90068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8496944"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Saving &amp; counting </a:t>
            </a:r>
            <a:endParaRPr lang="en-GB" dirty="0"/>
          </a:p>
          <a:p>
            <a:pPr marL="0" indent="0">
              <a:buNone/>
            </a:pPr>
            <a:endParaRPr lang="en-GB" sz="2400" dirty="0"/>
          </a:p>
          <a:p>
            <a:pPr marL="0" indent="0">
              <a:buNone/>
            </a:pPr>
            <a:r>
              <a:rPr lang="en-GB" sz="1800" dirty="0"/>
              <a:t>For the purposes of this tutorial, I’m going to be using the WJEC method of saving and counting (no dictionary, using “</a:t>
            </a:r>
            <a:r>
              <a:rPr lang="en-GB" sz="1800" dirty="0" err="1"/>
              <a:t>ljust</a:t>
            </a:r>
            <a:r>
              <a:rPr lang="en-GB" sz="1800" dirty="0"/>
              <a:t>(50)” to create a table in the text document).</a:t>
            </a:r>
          </a:p>
          <a:p>
            <a:pPr marL="0" indent="0">
              <a:buNone/>
            </a:pPr>
            <a:r>
              <a:rPr lang="en-GB" sz="1800" dirty="0"/>
              <a:t>Because we’ve used </a:t>
            </a:r>
            <a:r>
              <a:rPr lang="en-GB" sz="1800" dirty="0" err="1"/>
              <a:t>stringVars</a:t>
            </a:r>
            <a:r>
              <a:rPr lang="en-GB" sz="1800" dirty="0"/>
              <a:t> to handle all of the input and we don’t have checkboxes, the save code is going to be easier this time.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entry validation</a:t>
            </a:r>
          </a:p>
        </p:txBody>
      </p:sp>
      <p:pic>
        <p:nvPicPr>
          <p:cNvPr id="4" name="Picture 3">
            <a:extLst>
              <a:ext uri="{FF2B5EF4-FFF2-40B4-BE49-F238E27FC236}">
                <a16:creationId xmlns:a16="http://schemas.microsoft.com/office/drawing/2014/main" id="{D35430CF-EFB3-4D32-ACAF-6DB5D71FD518}"/>
              </a:ext>
            </a:extLst>
          </p:cNvPr>
          <p:cNvPicPr>
            <a:picLocks noChangeAspect="1"/>
          </p:cNvPicPr>
          <p:nvPr/>
        </p:nvPicPr>
        <p:blipFill>
          <a:blip r:embed="rId2"/>
          <a:stretch>
            <a:fillRect/>
          </a:stretch>
        </p:blipFill>
        <p:spPr>
          <a:xfrm>
            <a:off x="231540" y="3823305"/>
            <a:ext cx="8680919" cy="2592288"/>
          </a:xfrm>
          <a:prstGeom prst="rect">
            <a:avLst/>
          </a:prstGeom>
        </p:spPr>
      </p:pic>
      <p:sp>
        <p:nvSpPr>
          <p:cNvPr id="6" name="TextBox 5">
            <a:extLst>
              <a:ext uri="{FF2B5EF4-FFF2-40B4-BE49-F238E27FC236}">
                <a16:creationId xmlns:a16="http://schemas.microsoft.com/office/drawing/2014/main" id="{90908FD6-29BD-4E53-BE67-B31C5B6A9C4C}"/>
              </a:ext>
            </a:extLst>
          </p:cNvPr>
          <p:cNvSpPr txBox="1"/>
          <p:nvPr/>
        </p:nvSpPr>
        <p:spPr>
          <a:xfrm>
            <a:off x="4932040" y="4221088"/>
            <a:ext cx="2847152"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Screenshot missing the last two variables here, make sure you include “</a:t>
            </a:r>
            <a:r>
              <a:rPr lang="en-GB" sz="1400" dirty="0" err="1"/>
              <a:t>ExperienceSave</a:t>
            </a:r>
            <a:r>
              <a:rPr lang="en-GB" sz="1400" dirty="0"/>
              <a:t>” and “</a:t>
            </a:r>
            <a:r>
              <a:rPr lang="en-GB" sz="1400" dirty="0" err="1"/>
              <a:t>SpecialismSave</a:t>
            </a:r>
            <a:r>
              <a:rPr lang="en-GB" sz="1400" dirty="0"/>
              <a:t>”</a:t>
            </a:r>
          </a:p>
        </p:txBody>
      </p:sp>
      <p:cxnSp>
        <p:nvCxnSpPr>
          <p:cNvPr id="7" name="Straight Arrow Connector 6">
            <a:extLst>
              <a:ext uri="{FF2B5EF4-FFF2-40B4-BE49-F238E27FC236}">
                <a16:creationId xmlns:a16="http://schemas.microsoft.com/office/drawing/2014/main" id="{6F9D7E70-DC77-42B3-B9AF-E65998ACE5AA}"/>
              </a:ext>
            </a:extLst>
          </p:cNvPr>
          <p:cNvCxnSpPr>
            <a:cxnSpLocks/>
          </p:cNvCxnSpPr>
          <p:nvPr/>
        </p:nvCxnSpPr>
        <p:spPr>
          <a:xfrm>
            <a:off x="7779193" y="4959752"/>
            <a:ext cx="1041279" cy="613226"/>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6571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8496944"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Saving &amp; counting </a:t>
            </a:r>
            <a:endParaRPr lang="en-GB" dirty="0"/>
          </a:p>
          <a:p>
            <a:pPr marL="0" indent="0">
              <a:buNone/>
            </a:pPr>
            <a:endParaRPr lang="en-GB" sz="2400" dirty="0"/>
          </a:p>
          <a:p>
            <a:pPr marL="0" indent="0">
              <a:buNone/>
            </a:pPr>
            <a:r>
              <a:rPr lang="en-GB" sz="1800" dirty="0"/>
              <a:t>Test that the saving works, then make a new “</a:t>
            </a:r>
            <a:r>
              <a:rPr lang="en-GB" sz="1800" dirty="0" err="1"/>
              <a:t>countClick</a:t>
            </a:r>
            <a:r>
              <a:rPr lang="en-GB" sz="1800" dirty="0"/>
              <a:t>” function to go with the count button. </a:t>
            </a:r>
          </a:p>
          <a:p>
            <a:pPr marL="0" indent="0">
              <a:buNone/>
            </a:pPr>
            <a:endParaRPr lang="en-GB" sz="1800" dirty="0"/>
          </a:p>
          <a:p>
            <a:pPr marL="0" indent="0">
              <a:buNone/>
            </a:pPr>
            <a:r>
              <a:rPr lang="en-GB" sz="1800" dirty="0"/>
              <a:t>In the previous lesson, you implemented counting for the questionnaire program. Open your solution to that lesson now. </a:t>
            </a:r>
          </a:p>
          <a:p>
            <a:pPr marL="0" indent="0">
              <a:buNone/>
            </a:pPr>
            <a:endParaRPr lang="en-GB" sz="1800" dirty="0"/>
          </a:p>
          <a:p>
            <a:pPr marL="0" indent="0">
              <a:buNone/>
            </a:pPr>
            <a:r>
              <a:rPr lang="en-GB" sz="1800" dirty="0"/>
              <a:t>You won’t need as much code for this function this time – we are using string variables to handle the inputs, and there are no checkboxes to deal with. </a:t>
            </a:r>
          </a:p>
          <a:p>
            <a:pPr marL="0" indent="0">
              <a:buNone/>
            </a:pPr>
            <a:endParaRPr lang="en-GB" sz="1800" dirty="0"/>
          </a:p>
          <a:p>
            <a:pPr marL="0" indent="0">
              <a:buNone/>
            </a:pPr>
            <a:r>
              <a:rPr lang="en-GB" sz="1800" dirty="0"/>
              <a:t>Using your code from last lesson, try to implement a count function for your new plumber program.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entry validation</a:t>
            </a:r>
          </a:p>
        </p:txBody>
      </p:sp>
    </p:spTree>
    <p:extLst>
      <p:ext uri="{BB962C8B-B14F-4D97-AF65-F5344CB8AC3E}">
        <p14:creationId xmlns:p14="http://schemas.microsoft.com/office/powerpoint/2010/main" val="423245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2</a:t>
            </a:r>
          </a:p>
        </p:txBody>
      </p:sp>
      <p:sp>
        <p:nvSpPr>
          <p:cNvPr id="3" name="Content Placeholder 2"/>
          <p:cNvSpPr>
            <a:spLocks noGrp="1"/>
          </p:cNvSpPr>
          <p:nvPr>
            <p:ph idx="1"/>
          </p:nvPr>
        </p:nvSpPr>
        <p:spPr>
          <a:xfrm>
            <a:off x="467544" y="1268760"/>
            <a:ext cx="8136904" cy="5170586"/>
          </a:xfrm>
        </p:spPr>
        <p:txBody>
          <a:bodyPr/>
          <a:lstStyle/>
          <a:p>
            <a:pPr marL="0" indent="0">
              <a:buNone/>
            </a:pPr>
            <a:r>
              <a:rPr lang="en-GB"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809">
            <a:off x="7675679" y="451865"/>
            <a:ext cx="534804" cy="6396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333" y="500233"/>
            <a:ext cx="736986" cy="736986"/>
          </a:xfrm>
          <a:prstGeom prst="rect">
            <a:avLst/>
          </a:prstGeom>
        </p:spPr>
      </p:pic>
      <p:sp>
        <p:nvSpPr>
          <p:cNvPr id="9" name="TextBox 8"/>
          <p:cNvSpPr txBox="1"/>
          <p:nvPr/>
        </p:nvSpPr>
        <p:spPr>
          <a:xfrm>
            <a:off x="604333" y="1620393"/>
            <a:ext cx="4111683" cy="1754326"/>
          </a:xfrm>
          <a:prstGeom prst="rect">
            <a:avLst/>
          </a:prstGeom>
          <a:noFill/>
        </p:spPr>
        <p:txBody>
          <a:bodyPr wrap="square" rtlCol="0">
            <a:spAutoFit/>
          </a:bodyPr>
          <a:lstStyle/>
          <a:p>
            <a:r>
              <a:rPr lang="en-GB" dirty="0"/>
              <a:t>Using the code you did in lesson 5, complete the “</a:t>
            </a:r>
            <a:r>
              <a:rPr lang="en-GB" dirty="0" err="1"/>
              <a:t>saveClick</a:t>
            </a:r>
            <a:r>
              <a:rPr lang="en-GB" dirty="0"/>
              <a:t>” and “</a:t>
            </a:r>
            <a:r>
              <a:rPr lang="en-GB" dirty="0" err="1"/>
              <a:t>countClick</a:t>
            </a:r>
            <a:r>
              <a:rPr lang="en-GB" dirty="0"/>
              <a:t>” functions so that data can be saved to a file and counted. </a:t>
            </a:r>
          </a:p>
          <a:p>
            <a:endParaRPr lang="en-GB" dirty="0"/>
          </a:p>
          <a:p>
            <a:r>
              <a:rPr lang="en-GB" dirty="0"/>
              <a:t>Save your code as “lesson 6 activity 2”</a:t>
            </a:r>
          </a:p>
        </p:txBody>
      </p:sp>
      <p:pic>
        <p:nvPicPr>
          <p:cNvPr id="8" name="Picture 7">
            <a:extLst>
              <a:ext uri="{FF2B5EF4-FFF2-40B4-BE49-F238E27FC236}">
                <a16:creationId xmlns:a16="http://schemas.microsoft.com/office/drawing/2014/main" id="{A7FBBE08-4A35-4725-B6B0-F947D48CAAE3}"/>
              </a:ext>
            </a:extLst>
          </p:cNvPr>
          <p:cNvPicPr>
            <a:picLocks noChangeAspect="1"/>
          </p:cNvPicPr>
          <p:nvPr/>
        </p:nvPicPr>
        <p:blipFill>
          <a:blip r:embed="rId4"/>
          <a:stretch>
            <a:fillRect/>
          </a:stretch>
        </p:blipFill>
        <p:spPr>
          <a:xfrm>
            <a:off x="5621953" y="1755366"/>
            <a:ext cx="2550447" cy="2971621"/>
          </a:xfrm>
          <a:prstGeom prst="rect">
            <a:avLst/>
          </a:prstGeom>
        </p:spPr>
      </p:pic>
    </p:spTree>
    <p:extLst>
      <p:ext uri="{BB962C8B-B14F-4D97-AF65-F5344CB8AC3E}">
        <p14:creationId xmlns:p14="http://schemas.microsoft.com/office/powerpoint/2010/main" val="46826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8496944"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Validation</a:t>
            </a:r>
            <a:endParaRPr lang="en-GB" dirty="0"/>
          </a:p>
          <a:p>
            <a:pPr marL="0" indent="0">
              <a:buNone/>
            </a:pPr>
            <a:endParaRPr lang="en-GB" sz="2400" dirty="0"/>
          </a:p>
          <a:p>
            <a:pPr marL="0" indent="0">
              <a:buNone/>
            </a:pPr>
            <a:r>
              <a:rPr lang="en-GB" sz="2400" dirty="0"/>
              <a:t>When users are asked to enter data into a form, they are prone to making mistakes or perhaps don’t take it very seriously. </a:t>
            </a:r>
          </a:p>
          <a:p>
            <a:pPr marL="0" indent="0">
              <a:buNone/>
            </a:pPr>
            <a:endParaRPr lang="en-GB" sz="2400" dirty="0"/>
          </a:p>
          <a:p>
            <a:pPr marL="0" indent="0">
              <a:buNone/>
            </a:pPr>
            <a:r>
              <a:rPr lang="en-GB" sz="2400" dirty="0"/>
              <a:t>The programmer needs to put something in place to prevent the user from entering invalid data. </a:t>
            </a:r>
          </a:p>
          <a:p>
            <a:pPr marL="0" indent="0">
              <a:buNone/>
            </a:pPr>
            <a:endParaRPr lang="en-GB" sz="2400" dirty="0"/>
          </a:p>
          <a:p>
            <a:pPr marL="0" indent="0">
              <a:buNone/>
            </a:pPr>
            <a:r>
              <a:rPr lang="en-GB" sz="2400" dirty="0"/>
              <a:t>Invalid data could be a word entered when the form wanted a number, or perhaps just leaving a necessary field blank. </a:t>
            </a:r>
          </a:p>
          <a:p>
            <a:pPr marL="0" indent="0">
              <a:buNone/>
            </a:pPr>
            <a:endParaRPr lang="en-GB" sz="2400" dirty="0"/>
          </a:p>
          <a:p>
            <a:pPr marL="0" indent="0">
              <a:buNone/>
            </a:pPr>
            <a:endParaRPr lang="en-GB" sz="24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entry validation</a:t>
            </a:r>
          </a:p>
        </p:txBody>
      </p:sp>
    </p:spTree>
    <p:extLst>
      <p:ext uri="{BB962C8B-B14F-4D97-AF65-F5344CB8AC3E}">
        <p14:creationId xmlns:p14="http://schemas.microsoft.com/office/powerpoint/2010/main" val="32670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C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5461</TotalTime>
  <Words>1527</Words>
  <Application>Microsoft Office PowerPoint</Application>
  <PresentationFormat>On-screen Show (4:3)</PresentationFormat>
  <Paragraphs>158</Paragraphs>
  <Slides>22</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22</vt:i4>
      </vt:variant>
    </vt:vector>
  </HeadingPairs>
  <TitlesOfParts>
    <vt:vector size="26" baseType="lpstr">
      <vt:lpstr>Arial</vt:lpstr>
      <vt:lpstr>Calibri</vt:lpstr>
      <vt:lpstr>Custom Design</vt:lpstr>
      <vt:lpstr>ICT THEME</vt:lpstr>
      <vt:lpstr>GUI Building with TKinter</vt:lpstr>
      <vt:lpstr>Activity 1</vt:lpstr>
      <vt:lpstr>Today’s lesson</vt:lpstr>
      <vt:lpstr>Tkinter – entry validation</vt:lpstr>
      <vt:lpstr>Tkinter – entry validation</vt:lpstr>
      <vt:lpstr>Tkinter – entry validation</vt:lpstr>
      <vt:lpstr>Tkinter – entry validation</vt:lpstr>
      <vt:lpstr>Activity 2</vt:lpstr>
      <vt:lpstr>Tkinter – entry validation</vt:lpstr>
      <vt:lpstr>Tkinter – entry validation</vt:lpstr>
      <vt:lpstr>Tkinter – entry validation</vt:lpstr>
      <vt:lpstr>Tkinter – entry validation</vt:lpstr>
      <vt:lpstr>Tkinter – entry validation</vt:lpstr>
      <vt:lpstr>Tkinter – entry validation</vt:lpstr>
      <vt:lpstr>Tkinter – entry validation</vt:lpstr>
      <vt:lpstr>Activity 3</vt:lpstr>
      <vt:lpstr>Tkinter – entry validation</vt:lpstr>
      <vt:lpstr>Tkinter – entry validation</vt:lpstr>
      <vt:lpstr>Tkinter – entry validation</vt:lpstr>
      <vt:lpstr>Tkinter – entry validation</vt:lpstr>
      <vt:lpstr>Activity 4</vt:lpstr>
      <vt:lpstr>PowerPoint Presentation</vt:lpstr>
    </vt:vector>
  </TitlesOfParts>
  <Company>Supero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 Unit Lesson 2</dc:title>
  <dc:creator>Supero Education</dc:creator>
  <cp:lastModifiedBy>J Amer (Cardiff High School)</cp:lastModifiedBy>
  <cp:revision>296</cp:revision>
  <dcterms:created xsi:type="dcterms:W3CDTF">2014-03-16T01:08:53Z</dcterms:created>
  <dcterms:modified xsi:type="dcterms:W3CDTF">2020-11-10T16:55:17Z</dcterms:modified>
</cp:coreProperties>
</file>