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2"/>
  </p:notesMasterIdLst>
  <p:sldIdLst>
    <p:sldId id="317" r:id="rId3"/>
    <p:sldId id="341" r:id="rId4"/>
    <p:sldId id="364" r:id="rId5"/>
    <p:sldId id="399" r:id="rId6"/>
    <p:sldId id="400" r:id="rId7"/>
    <p:sldId id="401" r:id="rId8"/>
    <p:sldId id="402" r:id="rId9"/>
    <p:sldId id="403" r:id="rId10"/>
    <p:sldId id="404" r:id="rId11"/>
    <p:sldId id="422" r:id="rId12"/>
    <p:sldId id="393" r:id="rId13"/>
    <p:sldId id="405" r:id="rId14"/>
    <p:sldId id="406" r:id="rId15"/>
    <p:sldId id="407" r:id="rId16"/>
    <p:sldId id="408" r:id="rId17"/>
    <p:sldId id="409" r:id="rId18"/>
    <p:sldId id="410" r:id="rId19"/>
    <p:sldId id="411" r:id="rId20"/>
    <p:sldId id="391" r:id="rId21"/>
    <p:sldId id="412" r:id="rId22"/>
    <p:sldId id="415" r:id="rId23"/>
    <p:sldId id="416" r:id="rId24"/>
    <p:sldId id="417" r:id="rId25"/>
    <p:sldId id="418" r:id="rId26"/>
    <p:sldId id="419" r:id="rId27"/>
    <p:sldId id="421" r:id="rId28"/>
    <p:sldId id="420" r:id="rId29"/>
    <p:sldId id="414" r:id="rId30"/>
    <p:sldId id="35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CC"/>
    <a:srgbClr val="000099"/>
    <a:srgbClr val="00CC00"/>
    <a:srgbClr val="33CCFF"/>
    <a:srgbClr val="56003B"/>
    <a:srgbClr val="485925"/>
    <a:srgbClr val="FFFFFF"/>
    <a:srgbClr val="870051"/>
    <a:srgbClr val="943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4" autoAdjust="0"/>
    <p:restoredTop sz="93613" autoAdjust="0"/>
  </p:normalViewPr>
  <p:slideViewPr>
    <p:cSldViewPr>
      <p:cViewPr varScale="1">
        <p:scale>
          <a:sx n="114" d="100"/>
          <a:sy n="114" d="100"/>
        </p:scale>
        <p:origin x="1590"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AA3F-4872-4AED-84AC-F49D8EEFAAFB}" type="datetimeFigureOut">
              <a:rPr lang="en-GB" smtClean="0"/>
              <a:t>08/06/2021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FFC-B63D-444C-BDEC-7F3D185E330D}" type="slidenum">
              <a:rPr lang="en-GB" smtClean="0"/>
              <a:t>‹#›</a:t>
            </a:fld>
            <a:endParaRPr lang="en-GB"/>
          </a:p>
        </p:txBody>
      </p:sp>
    </p:spTree>
    <p:extLst>
      <p:ext uri="{BB962C8B-B14F-4D97-AF65-F5344CB8AC3E}">
        <p14:creationId xmlns:p14="http://schemas.microsoft.com/office/powerpoint/2010/main" val="14318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7347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62144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81970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273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59450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20281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9376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12947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3998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65441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36016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64127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6799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507328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696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3689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737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194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0182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05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150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08/06/2021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9820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08/06/2021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236544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08/06/2021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411135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tm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77" y="1484784"/>
            <a:ext cx="7772400" cy="1470025"/>
          </a:xfrm>
        </p:spPr>
        <p:txBody>
          <a:bodyPr/>
          <a:lstStyle/>
          <a:p>
            <a:r>
              <a:rPr lang="en-GB" b="1" dirty="0">
                <a:solidFill>
                  <a:srgbClr val="FF0000"/>
                </a:solidFill>
              </a:rPr>
              <a:t>GUI Building with </a:t>
            </a:r>
            <a:r>
              <a:rPr lang="en-GB" b="1" dirty="0" err="1">
                <a:solidFill>
                  <a:srgbClr val="FF0000"/>
                </a:solidFill>
              </a:rPr>
              <a:t>TKinter</a:t>
            </a:r>
            <a:endParaRPr lang="en-GB" b="1" dirty="0">
              <a:solidFill>
                <a:srgbClr val="FF0000"/>
              </a:solidFill>
            </a:endParaRPr>
          </a:p>
        </p:txBody>
      </p:sp>
      <p:sp>
        <p:nvSpPr>
          <p:cNvPr id="3" name="Subtitle 2"/>
          <p:cNvSpPr>
            <a:spLocks noGrp="1"/>
          </p:cNvSpPr>
          <p:nvPr>
            <p:ph type="subTitle" idx="1"/>
          </p:nvPr>
        </p:nvSpPr>
        <p:spPr>
          <a:xfrm>
            <a:off x="1187624" y="2828528"/>
            <a:ext cx="6768751" cy="1752600"/>
          </a:xfrm>
        </p:spPr>
        <p:txBody>
          <a:bodyPr/>
          <a:lstStyle/>
          <a:p>
            <a:r>
              <a:rPr lang="en-GB" dirty="0">
                <a:solidFill>
                  <a:schemeClr val="tx1"/>
                </a:solidFill>
              </a:rPr>
              <a:t>Lesson 7 – making a calculator</a:t>
            </a:r>
          </a:p>
        </p:txBody>
      </p:sp>
      <p:pic>
        <p:nvPicPr>
          <p:cNvPr id="5" name="Picture 4" descr="A close up of a sign&#10;&#10;Description automatically generated">
            <a:extLst>
              <a:ext uri="{FF2B5EF4-FFF2-40B4-BE49-F238E27FC236}">
                <a16:creationId xmlns:a16="http://schemas.microsoft.com/office/drawing/2014/main" id="{4F3F5025-7868-4D79-B31C-252417A2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195" y="478853"/>
            <a:ext cx="4102964" cy="1024217"/>
          </a:xfrm>
          <a:prstGeom prst="rect">
            <a:avLst/>
          </a:prstGeom>
        </p:spPr>
      </p:pic>
      <p:pic>
        <p:nvPicPr>
          <p:cNvPr id="7" name="Picture 6" descr="Screen Clipping">
            <a:extLst>
              <a:ext uri="{FF2B5EF4-FFF2-40B4-BE49-F238E27FC236}">
                <a16:creationId xmlns:a16="http://schemas.microsoft.com/office/drawing/2014/main" id="{6FFD2011-43B0-47F0-ACED-54E0FECC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472" y="4657300"/>
            <a:ext cx="1251648" cy="1355334"/>
          </a:xfrm>
          <a:prstGeom prst="rect">
            <a:avLst/>
          </a:prstGeom>
        </p:spPr>
      </p:pic>
      <p:pic>
        <p:nvPicPr>
          <p:cNvPr id="9" name="Picture 8">
            <a:extLst>
              <a:ext uri="{FF2B5EF4-FFF2-40B4-BE49-F238E27FC236}">
                <a16:creationId xmlns:a16="http://schemas.microsoft.com/office/drawing/2014/main" id="{EF1B6709-9849-45B5-8702-57D8A6C93AEA}"/>
              </a:ext>
            </a:extLst>
          </p:cNvPr>
          <p:cNvPicPr/>
          <p:nvPr/>
        </p:nvPicPr>
        <p:blipFill rotWithShape="1">
          <a:blip r:embed="rId4">
            <a:extLst>
              <a:ext uri="{28A0092B-C50C-407E-A947-70E740481C1C}">
                <a14:useLocalDpi xmlns:a14="http://schemas.microsoft.com/office/drawing/2010/main" val="0"/>
              </a:ext>
            </a:extLst>
          </a:blip>
          <a:srcRect b="51301"/>
          <a:stretch/>
        </p:blipFill>
        <p:spPr bwMode="auto">
          <a:xfrm>
            <a:off x="1339627" y="4661701"/>
            <a:ext cx="3060845" cy="133928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89416C0-7896-49C4-9519-46C9DDFA77F0}"/>
              </a:ext>
            </a:extLst>
          </p:cNvPr>
          <p:cNvPicPr/>
          <p:nvPr/>
        </p:nvPicPr>
        <p:blipFill>
          <a:blip r:embed="rId5">
            <a:extLst>
              <a:ext uri="{28A0092B-C50C-407E-A947-70E740481C1C}">
                <a14:useLocalDpi xmlns:a14="http://schemas.microsoft.com/office/drawing/2010/main" val="0"/>
              </a:ext>
            </a:extLst>
          </a:blip>
          <a:stretch>
            <a:fillRect/>
          </a:stretch>
        </p:blipFill>
        <p:spPr>
          <a:xfrm>
            <a:off x="1353237" y="3693004"/>
            <a:ext cx="4298883" cy="931516"/>
          </a:xfrm>
          <a:prstGeom prst="rect">
            <a:avLst/>
          </a:prstGeom>
          <a:ln>
            <a:solidFill>
              <a:schemeClr val="accent1"/>
            </a:solidFill>
          </a:ln>
        </p:spPr>
      </p:pic>
      <p:pic>
        <p:nvPicPr>
          <p:cNvPr id="11" name="Picture 10">
            <a:extLst>
              <a:ext uri="{FF2B5EF4-FFF2-40B4-BE49-F238E27FC236}">
                <a16:creationId xmlns:a16="http://schemas.microsoft.com/office/drawing/2014/main" id="{458A351C-DD21-4984-BDF8-FA0218F3B1BF}"/>
              </a:ext>
            </a:extLst>
          </p:cNvPr>
          <p:cNvPicPr/>
          <p:nvPr/>
        </p:nvPicPr>
        <p:blipFill>
          <a:blip r:embed="rId6">
            <a:extLst>
              <a:ext uri="{28A0092B-C50C-407E-A947-70E740481C1C}">
                <a14:useLocalDpi xmlns:a14="http://schemas.microsoft.com/office/drawing/2010/main" val="0"/>
              </a:ext>
            </a:extLst>
          </a:blip>
          <a:stretch>
            <a:fillRect/>
          </a:stretch>
        </p:blipFill>
        <p:spPr>
          <a:xfrm>
            <a:off x="5652120" y="3688416"/>
            <a:ext cx="2304256" cy="2332872"/>
          </a:xfrm>
          <a:prstGeom prst="rect">
            <a:avLst/>
          </a:prstGeom>
        </p:spPr>
      </p:pic>
    </p:spTree>
    <p:extLst>
      <p:ext uri="{BB962C8B-B14F-4D97-AF65-F5344CB8AC3E}">
        <p14:creationId xmlns:p14="http://schemas.microsoft.com/office/powerpoint/2010/main" val="8591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1"/>
            <a:ext cx="8310502" cy="324036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Completing the code</a:t>
            </a:r>
            <a:endParaRPr lang="en-GB" dirty="0"/>
          </a:p>
          <a:p>
            <a:pPr marL="0" indent="0">
              <a:buNone/>
            </a:pPr>
            <a:endParaRPr lang="en-GB" sz="2400" dirty="0"/>
          </a:p>
          <a:p>
            <a:pPr marL="0" indent="0">
              <a:buNone/>
            </a:pPr>
            <a:r>
              <a:rPr lang="en-GB" sz="2400" dirty="0"/>
              <a:t>Finally, there’s the setup for the divide button to complete. The missing part here is simply the name of the operation which is given in the “</a:t>
            </a:r>
            <a:r>
              <a:rPr lang="en-GB" sz="2400" dirty="0" err="1"/>
              <a:t>do_sum</a:t>
            </a:r>
            <a:r>
              <a:rPr lang="en-GB" sz="2400" dirty="0"/>
              <a:t>” function we completed in the previous slide. </a:t>
            </a:r>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4" name="Picture 3">
            <a:extLst>
              <a:ext uri="{FF2B5EF4-FFF2-40B4-BE49-F238E27FC236}">
                <a16:creationId xmlns:a16="http://schemas.microsoft.com/office/drawing/2014/main" id="{768339F8-28A9-4235-BF86-19297F65C80A}"/>
              </a:ext>
            </a:extLst>
          </p:cNvPr>
          <p:cNvPicPr>
            <a:picLocks noChangeAspect="1"/>
          </p:cNvPicPr>
          <p:nvPr/>
        </p:nvPicPr>
        <p:blipFill>
          <a:blip r:embed="rId2"/>
          <a:stretch>
            <a:fillRect/>
          </a:stretch>
        </p:blipFill>
        <p:spPr>
          <a:xfrm>
            <a:off x="395536" y="4806281"/>
            <a:ext cx="8009271" cy="854968"/>
          </a:xfrm>
          <a:prstGeom prst="rect">
            <a:avLst/>
          </a:prstGeom>
        </p:spPr>
      </p:pic>
    </p:spTree>
    <p:extLst>
      <p:ext uri="{BB962C8B-B14F-4D97-AF65-F5344CB8AC3E}">
        <p14:creationId xmlns:p14="http://schemas.microsoft.com/office/powerpoint/2010/main" val="94796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675679" y="45186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33" y="500233"/>
            <a:ext cx="736986" cy="736986"/>
          </a:xfrm>
          <a:prstGeom prst="rect">
            <a:avLst/>
          </a:prstGeom>
        </p:spPr>
      </p:pic>
      <p:sp>
        <p:nvSpPr>
          <p:cNvPr id="9" name="TextBox 8"/>
          <p:cNvSpPr txBox="1"/>
          <p:nvPr/>
        </p:nvSpPr>
        <p:spPr>
          <a:xfrm>
            <a:off x="604333" y="1620393"/>
            <a:ext cx="4111683" cy="4801314"/>
          </a:xfrm>
          <a:prstGeom prst="rect">
            <a:avLst/>
          </a:prstGeom>
          <a:noFill/>
        </p:spPr>
        <p:txBody>
          <a:bodyPr wrap="square" rtlCol="0">
            <a:spAutoFit/>
          </a:bodyPr>
          <a:lstStyle/>
          <a:p>
            <a:r>
              <a:rPr lang="en-GB" dirty="0"/>
              <a:t>Using the guidance on the previous slides, add in the remaining lines of code to the calc.py file. </a:t>
            </a:r>
          </a:p>
          <a:p>
            <a:endParaRPr lang="en-GB" dirty="0"/>
          </a:p>
          <a:p>
            <a:r>
              <a:rPr lang="en-GB" dirty="0"/>
              <a:t>Test it thoroughly to check it is working according to the requirements of the question on slide 4, including all of the mathematical operations, and the saving and loading part using the MS and MR buttons. </a:t>
            </a:r>
          </a:p>
          <a:p>
            <a:endParaRPr lang="en-GB" dirty="0"/>
          </a:p>
          <a:p>
            <a:r>
              <a:rPr lang="en-GB" dirty="0"/>
              <a:t>The calculator does not perform particularly complex maths, and it will only do operations with two sets of numbers. </a:t>
            </a:r>
          </a:p>
          <a:p>
            <a:endParaRPr lang="en-GB" dirty="0"/>
          </a:p>
          <a:p>
            <a:r>
              <a:rPr lang="en-GB" dirty="0"/>
              <a:t>Save your code as “lesson 7 activity 2”</a:t>
            </a:r>
          </a:p>
        </p:txBody>
      </p:sp>
      <p:pic>
        <p:nvPicPr>
          <p:cNvPr id="10" name="Picture 9">
            <a:extLst>
              <a:ext uri="{FF2B5EF4-FFF2-40B4-BE49-F238E27FC236}">
                <a16:creationId xmlns:a16="http://schemas.microsoft.com/office/drawing/2014/main" id="{A80760BA-0293-43E2-BF03-725F04C06FAB}"/>
              </a:ext>
            </a:extLst>
          </p:cNvPr>
          <p:cNvPicPr>
            <a:picLocks noChangeAspect="1"/>
          </p:cNvPicPr>
          <p:nvPr/>
        </p:nvPicPr>
        <p:blipFill>
          <a:blip r:embed="rId4"/>
          <a:stretch>
            <a:fillRect/>
          </a:stretch>
        </p:blipFill>
        <p:spPr>
          <a:xfrm>
            <a:off x="5873723" y="1916832"/>
            <a:ext cx="2066925" cy="3438525"/>
          </a:xfrm>
          <a:prstGeom prst="rect">
            <a:avLst/>
          </a:prstGeom>
        </p:spPr>
      </p:pic>
    </p:spTree>
    <p:extLst>
      <p:ext uri="{BB962C8B-B14F-4D97-AF65-F5344CB8AC3E}">
        <p14:creationId xmlns:p14="http://schemas.microsoft.com/office/powerpoint/2010/main" val="46826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b="1" dirty="0"/>
              <a:t>Making a calculator from scratch</a:t>
            </a:r>
            <a:endParaRPr lang="en-GB" dirty="0"/>
          </a:p>
          <a:p>
            <a:pPr marL="0" indent="0">
              <a:buNone/>
            </a:pPr>
            <a:endParaRPr lang="en-GB" sz="2400" dirty="0"/>
          </a:p>
          <a:p>
            <a:pPr marL="0" indent="0">
              <a:buNone/>
            </a:pPr>
            <a:r>
              <a:rPr lang="en-GB" sz="2400" dirty="0"/>
              <a:t>This is the second part of the programming question from the 2019 past paper:</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No code was given for this question – pupils were expected to create it from scratch which was a bit mean! </a:t>
            </a:r>
          </a:p>
          <a:p>
            <a:pPr marL="0" indent="0">
              <a:buNone/>
            </a:pPr>
            <a:r>
              <a:rPr lang="en-GB" sz="2400" dirty="0"/>
              <a:t>At least we don’t have to worry about division this time however.</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C6258091-5E58-45D8-8ECE-A7A380F2C087}"/>
              </a:ext>
            </a:extLst>
          </p:cNvPr>
          <p:cNvPicPr>
            <a:picLocks noChangeAspect="1"/>
          </p:cNvPicPr>
          <p:nvPr/>
        </p:nvPicPr>
        <p:blipFill>
          <a:blip r:embed="rId2"/>
          <a:stretch>
            <a:fillRect/>
          </a:stretch>
        </p:blipFill>
        <p:spPr>
          <a:xfrm>
            <a:off x="1043608" y="2831045"/>
            <a:ext cx="6837291" cy="2398155"/>
          </a:xfrm>
          <a:prstGeom prst="rect">
            <a:avLst/>
          </a:prstGeom>
        </p:spPr>
      </p:pic>
    </p:spTree>
    <p:extLst>
      <p:ext uri="{BB962C8B-B14F-4D97-AF65-F5344CB8AC3E}">
        <p14:creationId xmlns:p14="http://schemas.microsoft.com/office/powerpoint/2010/main" val="191190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b="1" dirty="0"/>
              <a:t>Making a calculator from scratch</a:t>
            </a:r>
            <a:endParaRPr lang="en-GB" dirty="0"/>
          </a:p>
          <a:p>
            <a:pPr marL="0" indent="0">
              <a:buNone/>
            </a:pPr>
            <a:endParaRPr lang="en-GB" sz="2400" dirty="0"/>
          </a:p>
          <a:p>
            <a:pPr marL="0" indent="0">
              <a:buNone/>
            </a:pPr>
            <a:r>
              <a:rPr lang="en-GB" sz="2400" dirty="0"/>
              <a:t>The functionality of the program is exactly the same as the one you completed for activity 2, but we’re going to be recreating it with a simpler structure, more similar to the code that you are used to from the tasks we were doing before. </a:t>
            </a:r>
          </a:p>
          <a:p>
            <a:pPr marL="0" indent="0">
              <a:buNone/>
            </a:pPr>
            <a:endParaRPr lang="en-GB" sz="2400" dirty="0"/>
          </a:p>
          <a:p>
            <a:pPr marL="0" indent="0">
              <a:buNone/>
            </a:pPr>
            <a:r>
              <a:rPr lang="en-GB" sz="2400" dirty="0"/>
              <a:t>You might be asked to recreate something like this in the exam, and we don’t want to overcomplicate things!</a:t>
            </a:r>
          </a:p>
          <a:p>
            <a:pPr marL="0" indent="0">
              <a:buNone/>
            </a:pPr>
            <a:endParaRPr lang="en-GB" sz="2400" dirty="0"/>
          </a:p>
          <a:p>
            <a:pPr marL="0" indent="0">
              <a:buNone/>
            </a:pPr>
            <a:r>
              <a:rPr lang="en-GB" sz="2400" dirty="0"/>
              <a:t>The first step is just to make the calculator interface with widgets, using a collection of buttons and an entry box to display our outputs.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spTree>
    <p:extLst>
      <p:ext uri="{BB962C8B-B14F-4D97-AF65-F5344CB8AC3E}">
        <p14:creationId xmlns:p14="http://schemas.microsoft.com/office/powerpoint/2010/main" val="280105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568952"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Making the interface</a:t>
            </a:r>
            <a:endParaRPr lang="en-GB" dirty="0"/>
          </a:p>
          <a:p>
            <a:pPr marL="0" indent="0">
              <a:buNone/>
            </a:pPr>
            <a:endParaRPr lang="en-GB" sz="2400" dirty="0"/>
          </a:p>
          <a:p>
            <a:pPr marL="0" indent="0">
              <a:buNone/>
            </a:pPr>
            <a:r>
              <a:rPr lang="en-GB" sz="2400" dirty="0"/>
              <a:t>We’ll start off with a new empty Python file, and add in the basics that we’ve used before for setting up the </a:t>
            </a:r>
            <a:r>
              <a:rPr lang="en-GB" sz="2400" dirty="0" err="1"/>
              <a:t>Tkinter</a:t>
            </a:r>
            <a:r>
              <a:rPr lang="en-GB" sz="2400" dirty="0"/>
              <a:t> window. </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217BD444-8195-4C7A-B987-1E6865FDD552}"/>
              </a:ext>
            </a:extLst>
          </p:cNvPr>
          <p:cNvPicPr>
            <a:picLocks noChangeAspect="1"/>
          </p:cNvPicPr>
          <p:nvPr/>
        </p:nvPicPr>
        <p:blipFill>
          <a:blip r:embed="rId2"/>
          <a:stretch>
            <a:fillRect/>
          </a:stretch>
        </p:blipFill>
        <p:spPr>
          <a:xfrm>
            <a:off x="2627784" y="3278813"/>
            <a:ext cx="3888432" cy="2382436"/>
          </a:xfrm>
          <a:prstGeom prst="rect">
            <a:avLst/>
          </a:prstGeom>
        </p:spPr>
      </p:pic>
    </p:spTree>
    <p:extLst>
      <p:ext uri="{BB962C8B-B14F-4D97-AF65-F5344CB8AC3E}">
        <p14:creationId xmlns:p14="http://schemas.microsoft.com/office/powerpoint/2010/main" val="270782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6048672"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Making the interface</a:t>
            </a:r>
            <a:endParaRPr lang="en-GB" dirty="0"/>
          </a:p>
          <a:p>
            <a:pPr marL="0" indent="0">
              <a:buNone/>
            </a:pPr>
            <a:endParaRPr lang="en-GB" sz="2400" dirty="0"/>
          </a:p>
          <a:p>
            <a:pPr marL="0" indent="0">
              <a:buNone/>
            </a:pPr>
            <a:r>
              <a:rPr lang="en-GB" sz="2400" dirty="0"/>
              <a:t>Now let’s think about adding the widgets. Our interface doesn’t have to look exactly like the one from the previous activity, but it would be a good idea to try to replicate it reasonably closely. </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5" name="Picture 4">
            <a:extLst>
              <a:ext uri="{FF2B5EF4-FFF2-40B4-BE49-F238E27FC236}">
                <a16:creationId xmlns:a16="http://schemas.microsoft.com/office/drawing/2014/main" id="{E1ECDB2E-74D4-451C-90B4-A066C5931780}"/>
              </a:ext>
            </a:extLst>
          </p:cNvPr>
          <p:cNvPicPr>
            <a:picLocks noChangeAspect="1"/>
          </p:cNvPicPr>
          <p:nvPr/>
        </p:nvPicPr>
        <p:blipFill>
          <a:blip r:embed="rId2"/>
          <a:stretch>
            <a:fillRect/>
          </a:stretch>
        </p:blipFill>
        <p:spPr>
          <a:xfrm>
            <a:off x="6753547" y="2104041"/>
            <a:ext cx="2066925" cy="3438525"/>
          </a:xfrm>
          <a:prstGeom prst="rect">
            <a:avLst/>
          </a:prstGeom>
        </p:spPr>
      </p:pic>
    </p:spTree>
    <p:extLst>
      <p:ext uri="{BB962C8B-B14F-4D97-AF65-F5344CB8AC3E}">
        <p14:creationId xmlns:p14="http://schemas.microsoft.com/office/powerpoint/2010/main" val="3877577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280920"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Making the interface</a:t>
            </a:r>
            <a:endParaRPr lang="en-GB" dirty="0"/>
          </a:p>
          <a:p>
            <a:pPr marL="0" indent="0">
              <a:buNone/>
            </a:pPr>
            <a:endParaRPr lang="en-GB" sz="2400" dirty="0"/>
          </a:p>
          <a:p>
            <a:pPr marL="0" indent="0">
              <a:buNone/>
            </a:pPr>
            <a:r>
              <a:rPr lang="en-GB" sz="2400" dirty="0"/>
              <a:t>We’ll start with the </a:t>
            </a:r>
            <a:r>
              <a:rPr lang="en-GB" sz="2400" dirty="0" err="1"/>
              <a:t>entryBox</a:t>
            </a:r>
            <a:r>
              <a:rPr lang="en-GB" sz="2400" dirty="0"/>
              <a:t> at the top. </a:t>
            </a:r>
          </a:p>
          <a:p>
            <a:pPr marL="0" indent="0">
              <a:buNone/>
            </a:pPr>
            <a:endParaRPr lang="en-GB" sz="2400" dirty="0"/>
          </a:p>
          <a:p>
            <a:pPr marL="0" indent="0">
              <a:buNone/>
            </a:pPr>
            <a:r>
              <a:rPr lang="en-GB" sz="2400" dirty="0"/>
              <a:t>Add in the following lines between the title and </a:t>
            </a:r>
            <a:r>
              <a:rPr lang="en-GB" sz="2400" dirty="0" err="1"/>
              <a:t>mainloop</a:t>
            </a:r>
            <a:r>
              <a:rPr lang="en-GB" sz="2400" dirty="0"/>
              <a:t> lines. </a:t>
            </a:r>
          </a:p>
          <a:p>
            <a:pPr marL="0" indent="0">
              <a:buNone/>
            </a:pPr>
            <a:endParaRPr lang="en-GB" sz="2400" dirty="0"/>
          </a:p>
          <a:p>
            <a:pPr marL="0" indent="0">
              <a:buNone/>
            </a:pPr>
            <a:r>
              <a:rPr lang="en-GB" sz="2400" dirty="0"/>
              <a:t>We’re using a new attribute here called </a:t>
            </a:r>
            <a:r>
              <a:rPr lang="en-GB" sz="2400" dirty="0" err="1"/>
              <a:t>columnspan</a:t>
            </a:r>
            <a:r>
              <a:rPr lang="en-GB" sz="2400" dirty="0"/>
              <a:t>. This allows the widget to be wider than normal, and not affect the other buttons we will putting in the grid below it. </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DB5AE32F-3D52-4B19-B51C-CD193E004DA5}"/>
              </a:ext>
            </a:extLst>
          </p:cNvPr>
          <p:cNvPicPr>
            <a:picLocks noChangeAspect="1"/>
          </p:cNvPicPr>
          <p:nvPr/>
        </p:nvPicPr>
        <p:blipFill>
          <a:blip r:embed="rId2"/>
          <a:stretch>
            <a:fillRect/>
          </a:stretch>
        </p:blipFill>
        <p:spPr>
          <a:xfrm>
            <a:off x="1479612" y="5342817"/>
            <a:ext cx="5968751" cy="636864"/>
          </a:xfrm>
          <a:prstGeom prst="rect">
            <a:avLst/>
          </a:prstGeom>
        </p:spPr>
      </p:pic>
    </p:spTree>
    <p:extLst>
      <p:ext uri="{BB962C8B-B14F-4D97-AF65-F5344CB8AC3E}">
        <p14:creationId xmlns:p14="http://schemas.microsoft.com/office/powerpoint/2010/main" val="3646097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4752528"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Making the interface</a:t>
            </a:r>
            <a:endParaRPr lang="en-GB" dirty="0"/>
          </a:p>
          <a:p>
            <a:pPr marL="0" indent="0">
              <a:buNone/>
            </a:pPr>
            <a:endParaRPr lang="en-GB" sz="2400" dirty="0"/>
          </a:p>
          <a:p>
            <a:pPr marL="0" indent="0">
              <a:buNone/>
            </a:pPr>
            <a:r>
              <a:rPr lang="en-GB" sz="2400" dirty="0"/>
              <a:t>Now for the first row of buttons. This will have 7, 8 , 9 and +. </a:t>
            </a:r>
          </a:p>
          <a:p>
            <a:pPr marL="0" indent="0">
              <a:buNone/>
            </a:pPr>
            <a:endParaRPr lang="en-GB" sz="2400" dirty="0"/>
          </a:p>
          <a:p>
            <a:pPr marL="0" indent="0">
              <a:buNone/>
            </a:pPr>
            <a:r>
              <a:rPr lang="en-GB" sz="2400" dirty="0"/>
              <a:t>In the code from activity 2, a single function was used to handle all of the button clicks, but we’re doing it differently so we’ll need a function for each button. These can be left empty for now. </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5" name="Picture 4">
            <a:extLst>
              <a:ext uri="{FF2B5EF4-FFF2-40B4-BE49-F238E27FC236}">
                <a16:creationId xmlns:a16="http://schemas.microsoft.com/office/drawing/2014/main" id="{3D452D23-CD62-4B64-AEEB-BA0FB1F48307}"/>
              </a:ext>
            </a:extLst>
          </p:cNvPr>
          <p:cNvPicPr>
            <a:picLocks noChangeAspect="1"/>
          </p:cNvPicPr>
          <p:nvPr/>
        </p:nvPicPr>
        <p:blipFill>
          <a:blip r:embed="rId2"/>
          <a:stretch>
            <a:fillRect/>
          </a:stretch>
        </p:blipFill>
        <p:spPr>
          <a:xfrm>
            <a:off x="5275201" y="1228759"/>
            <a:ext cx="3772426" cy="4601217"/>
          </a:xfrm>
          <a:prstGeom prst="rect">
            <a:avLst/>
          </a:prstGeom>
        </p:spPr>
      </p:pic>
      <p:pic>
        <p:nvPicPr>
          <p:cNvPr id="6" name="Picture 5">
            <a:extLst>
              <a:ext uri="{FF2B5EF4-FFF2-40B4-BE49-F238E27FC236}">
                <a16:creationId xmlns:a16="http://schemas.microsoft.com/office/drawing/2014/main" id="{9668FC9B-DF57-4755-BDF0-4D72594C9E40}"/>
              </a:ext>
            </a:extLst>
          </p:cNvPr>
          <p:cNvPicPr>
            <a:picLocks noChangeAspect="1"/>
          </p:cNvPicPr>
          <p:nvPr/>
        </p:nvPicPr>
        <p:blipFill>
          <a:blip r:embed="rId3"/>
          <a:stretch>
            <a:fillRect/>
          </a:stretch>
        </p:blipFill>
        <p:spPr>
          <a:xfrm>
            <a:off x="6485044" y="5954885"/>
            <a:ext cx="1352739" cy="714475"/>
          </a:xfrm>
          <a:prstGeom prst="rect">
            <a:avLst/>
          </a:prstGeom>
        </p:spPr>
      </p:pic>
    </p:spTree>
    <p:extLst>
      <p:ext uri="{BB962C8B-B14F-4D97-AF65-F5344CB8AC3E}">
        <p14:creationId xmlns:p14="http://schemas.microsoft.com/office/powerpoint/2010/main" val="4231431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5688632" cy="5253107"/>
          </a:xfrm>
          <a:ln>
            <a:noFill/>
          </a:ln>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r>
              <a:rPr lang="en-GB" b="1" dirty="0"/>
              <a:t>Making the interface</a:t>
            </a:r>
            <a:endParaRPr lang="en-GB" dirty="0"/>
          </a:p>
          <a:p>
            <a:pPr marL="0" indent="0">
              <a:buNone/>
            </a:pPr>
            <a:endParaRPr lang="en-GB" sz="2400" dirty="0"/>
          </a:p>
          <a:p>
            <a:pPr marL="0" indent="0">
              <a:buNone/>
            </a:pPr>
            <a:r>
              <a:rPr lang="en-GB" sz="2400" dirty="0"/>
              <a:t>Duplicate the code for the buttons and the empty functions so that you have a full set of buttons and functions (don’t forget – we don’t need to do divide this time).</a:t>
            </a:r>
          </a:p>
          <a:p>
            <a:pPr marL="0" indent="0">
              <a:buNone/>
            </a:pPr>
            <a:endParaRPr lang="en-GB" sz="2400" dirty="0"/>
          </a:p>
          <a:p>
            <a:pPr marL="0" indent="0">
              <a:buNone/>
            </a:pPr>
            <a:r>
              <a:rPr lang="en-GB" sz="2400" dirty="0"/>
              <a:t>You should end up with something like the output on the right. We could make it a little neater by adding in the “pady” attribute to the button widget grid code like so:</a:t>
            </a:r>
          </a:p>
          <a:p>
            <a:pPr marL="0" indent="0">
              <a:buNone/>
            </a:pPr>
            <a:endParaRPr lang="en-GB" sz="2400" dirty="0"/>
          </a:p>
          <a:p>
            <a:pPr marL="0" indent="0">
              <a:buNone/>
            </a:pPr>
            <a:endParaRPr lang="en-GB" sz="2400" dirty="0"/>
          </a:p>
          <a:p>
            <a:pPr marL="0" indent="0">
              <a:buNone/>
            </a:pPr>
            <a:r>
              <a:rPr lang="en-GB" sz="2400" dirty="0"/>
              <a:t>But this is an optional extra, and you would need to add this to every one of your buttons. </a:t>
            </a:r>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7" name="Picture 6">
            <a:extLst>
              <a:ext uri="{FF2B5EF4-FFF2-40B4-BE49-F238E27FC236}">
                <a16:creationId xmlns:a16="http://schemas.microsoft.com/office/drawing/2014/main" id="{3C8F4679-31E2-474A-95F4-431DD37970D6}"/>
              </a:ext>
            </a:extLst>
          </p:cNvPr>
          <p:cNvPicPr>
            <a:picLocks noChangeAspect="1"/>
          </p:cNvPicPr>
          <p:nvPr/>
        </p:nvPicPr>
        <p:blipFill>
          <a:blip r:embed="rId2"/>
          <a:stretch>
            <a:fillRect/>
          </a:stretch>
        </p:blipFill>
        <p:spPr>
          <a:xfrm>
            <a:off x="443662" y="5013176"/>
            <a:ext cx="5568498" cy="632100"/>
          </a:xfrm>
          <a:prstGeom prst="rect">
            <a:avLst/>
          </a:prstGeom>
        </p:spPr>
      </p:pic>
      <p:sp>
        <p:nvSpPr>
          <p:cNvPr id="8" name="Rectangle 7">
            <a:extLst>
              <a:ext uri="{FF2B5EF4-FFF2-40B4-BE49-F238E27FC236}">
                <a16:creationId xmlns:a16="http://schemas.microsoft.com/office/drawing/2014/main" id="{B10EF4DF-62AD-4BC8-A675-4B89349DF15E}"/>
              </a:ext>
            </a:extLst>
          </p:cNvPr>
          <p:cNvSpPr/>
          <p:nvPr/>
        </p:nvSpPr>
        <p:spPr>
          <a:xfrm>
            <a:off x="3923928" y="5301208"/>
            <a:ext cx="1224136" cy="316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32F66012-E8D6-4E0B-B4B8-CDF24E7FB649}"/>
              </a:ext>
            </a:extLst>
          </p:cNvPr>
          <p:cNvPicPr>
            <a:picLocks noChangeAspect="1"/>
          </p:cNvPicPr>
          <p:nvPr/>
        </p:nvPicPr>
        <p:blipFill>
          <a:blip r:embed="rId3"/>
          <a:stretch>
            <a:fillRect/>
          </a:stretch>
        </p:blipFill>
        <p:spPr>
          <a:xfrm>
            <a:off x="6569418" y="1802988"/>
            <a:ext cx="1944216" cy="2450807"/>
          </a:xfrm>
          <a:prstGeom prst="rect">
            <a:avLst/>
          </a:prstGeom>
        </p:spPr>
      </p:pic>
    </p:spTree>
    <p:extLst>
      <p:ext uri="{BB962C8B-B14F-4D97-AF65-F5344CB8AC3E}">
        <p14:creationId xmlns:p14="http://schemas.microsoft.com/office/powerpoint/2010/main" val="1893810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3</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2862322"/>
          </a:xfrm>
          <a:prstGeom prst="rect">
            <a:avLst/>
          </a:prstGeom>
        </p:spPr>
        <p:txBody>
          <a:bodyPr wrap="square">
            <a:spAutoFit/>
          </a:bodyPr>
          <a:lstStyle/>
          <a:p>
            <a:r>
              <a:rPr lang="en-US" dirty="0"/>
              <a:t>Use the guidance on the previous slides to set up the user interface for the new calculator program. </a:t>
            </a:r>
          </a:p>
          <a:p>
            <a:endParaRPr lang="en-US" dirty="0"/>
          </a:p>
          <a:p>
            <a:r>
              <a:rPr lang="en-US" dirty="0"/>
              <a:t>The calculator won’t do anything at this stage, this part is just designing the interface. </a:t>
            </a:r>
          </a:p>
          <a:p>
            <a:endParaRPr lang="en-US" dirty="0"/>
          </a:p>
          <a:p>
            <a:r>
              <a:rPr lang="en-US" dirty="0"/>
              <a:t>Save your work as “lesson 7 activity 3”.</a:t>
            </a:r>
          </a:p>
          <a:p>
            <a:endParaRPr lang="en-US" dirty="0"/>
          </a:p>
        </p:txBody>
      </p:sp>
      <p:pic>
        <p:nvPicPr>
          <p:cNvPr id="3" name="Picture 2">
            <a:extLst>
              <a:ext uri="{FF2B5EF4-FFF2-40B4-BE49-F238E27FC236}">
                <a16:creationId xmlns:a16="http://schemas.microsoft.com/office/drawing/2014/main" id="{7E43CCF5-A126-4CD9-BE90-9064AE478E04}"/>
              </a:ext>
            </a:extLst>
          </p:cNvPr>
          <p:cNvPicPr>
            <a:picLocks noChangeAspect="1"/>
          </p:cNvPicPr>
          <p:nvPr/>
        </p:nvPicPr>
        <p:blipFill>
          <a:blip r:embed="rId4"/>
          <a:stretch>
            <a:fillRect/>
          </a:stretch>
        </p:blipFill>
        <p:spPr>
          <a:xfrm>
            <a:off x="5940152" y="1816839"/>
            <a:ext cx="1944216" cy="2450807"/>
          </a:xfrm>
          <a:prstGeom prst="rect">
            <a:avLst/>
          </a:prstGeom>
        </p:spPr>
      </p:pic>
    </p:spTree>
    <p:extLst>
      <p:ext uri="{BB962C8B-B14F-4D97-AF65-F5344CB8AC3E}">
        <p14:creationId xmlns:p14="http://schemas.microsoft.com/office/powerpoint/2010/main" val="224320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5400600" cy="5109091"/>
          </a:xfrm>
          <a:noFill/>
          <a:ln>
            <a:noFill/>
          </a:ln>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GB" sz="2800" b="1" dirty="0"/>
              <a:t>Introduction</a:t>
            </a:r>
          </a:p>
          <a:p>
            <a:pPr marL="0" indent="0">
              <a:buNone/>
            </a:pPr>
            <a:r>
              <a:rPr lang="en-GB" sz="2800" dirty="0"/>
              <a:t>The most recent practical past papers included questions involving finishing or creating a simple calculator program in </a:t>
            </a:r>
            <a:r>
              <a:rPr lang="en-GB" sz="2800" dirty="0" err="1"/>
              <a:t>Tkinter</a:t>
            </a:r>
            <a:r>
              <a:rPr lang="en-GB" sz="2800" dirty="0"/>
              <a:t>. </a:t>
            </a:r>
          </a:p>
          <a:p>
            <a:pPr marL="0" indent="0">
              <a:buNone/>
            </a:pPr>
            <a:endParaRPr lang="en-GB" sz="2800" dirty="0"/>
          </a:p>
          <a:p>
            <a:pPr marL="0" indent="0">
              <a:buNone/>
            </a:pPr>
            <a:r>
              <a:rPr lang="en-GB" sz="2800" dirty="0"/>
              <a:t>We will start today by finishing a mostly completed calculator program, then look at building one from scratch. </a:t>
            </a:r>
          </a:p>
        </p:txBody>
      </p:sp>
      <p:sp>
        <p:nvSpPr>
          <p:cNvPr id="9" name="Title 1">
            <a:extLst>
              <a:ext uri="{FF2B5EF4-FFF2-40B4-BE49-F238E27FC236}">
                <a16:creationId xmlns:a16="http://schemas.microsoft.com/office/drawing/2014/main" id="{120B7FE5-A8FE-485D-BF20-6B2A3024EC5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a:solidFill>
                  <a:srgbClr val="FF0000"/>
                </a:solidFill>
              </a:rPr>
              <a:t>Today’s lesson</a:t>
            </a:r>
          </a:p>
        </p:txBody>
      </p:sp>
      <p:sp>
        <p:nvSpPr>
          <p:cNvPr id="2" name="TextBox 1">
            <a:extLst>
              <a:ext uri="{FF2B5EF4-FFF2-40B4-BE49-F238E27FC236}">
                <a16:creationId xmlns:a16="http://schemas.microsoft.com/office/drawing/2014/main" id="{2A405BA5-3464-4192-AC77-5E6690CB2139}"/>
              </a:ext>
            </a:extLst>
          </p:cNvPr>
          <p:cNvSpPr txBox="1"/>
          <p:nvPr/>
        </p:nvSpPr>
        <p:spPr>
          <a:xfrm>
            <a:off x="6183016" y="1196752"/>
            <a:ext cx="2664296" cy="25545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400" b="1" dirty="0"/>
              <a:t>Learning Objectives:</a:t>
            </a:r>
          </a:p>
          <a:p>
            <a:endParaRPr lang="en-GB" sz="1600" dirty="0"/>
          </a:p>
          <a:p>
            <a:pPr marL="285750" indent="-285750">
              <a:buFont typeface="Arial" panose="020B0604020202020204" pitchFamily="34" charset="0"/>
              <a:buChar char="•"/>
            </a:pPr>
            <a:r>
              <a:rPr lang="en-GB" sz="1600" dirty="0"/>
              <a:t>Practise &amp; refresh </a:t>
            </a:r>
            <a:r>
              <a:rPr lang="en-GB" sz="1600" dirty="0" err="1"/>
              <a:t>Tkinter</a:t>
            </a:r>
            <a:r>
              <a:rPr lang="en-GB" sz="1600" dirty="0"/>
              <a:t> coding skills</a:t>
            </a:r>
          </a:p>
          <a:p>
            <a:pPr marL="285750" indent="-285750">
              <a:buFont typeface="Arial" panose="020B0604020202020204" pitchFamily="34" charset="0"/>
              <a:buChar char="•"/>
            </a:pPr>
            <a:r>
              <a:rPr lang="en-GB" sz="1600" dirty="0"/>
              <a:t>Understand the code necessary to make a simple calculator program work in </a:t>
            </a:r>
            <a:r>
              <a:rPr lang="en-GB" sz="1600" dirty="0" err="1"/>
              <a:t>Tkinter</a:t>
            </a:r>
            <a:endParaRPr lang="en-GB" sz="1600" dirty="0"/>
          </a:p>
        </p:txBody>
      </p:sp>
    </p:spTree>
    <p:extLst>
      <p:ext uri="{BB962C8B-B14F-4D97-AF65-F5344CB8AC3E}">
        <p14:creationId xmlns:p14="http://schemas.microsoft.com/office/powerpoint/2010/main" val="34113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166486" cy="5253107"/>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b="1" dirty="0"/>
              <a:t>Inputting numbers</a:t>
            </a:r>
            <a:endParaRPr lang="en-GB" dirty="0"/>
          </a:p>
          <a:p>
            <a:pPr marL="0" indent="0">
              <a:buNone/>
            </a:pPr>
            <a:endParaRPr lang="en-GB" sz="2400" dirty="0"/>
          </a:p>
          <a:p>
            <a:pPr marL="0" indent="0">
              <a:buNone/>
            </a:pPr>
            <a:r>
              <a:rPr lang="en-GB" sz="2400" dirty="0"/>
              <a:t>Now we have our interface, we need to add code to the button functions so our calculator does something!</a:t>
            </a:r>
          </a:p>
          <a:p>
            <a:pPr marL="0" indent="0">
              <a:buNone/>
            </a:pPr>
            <a:endParaRPr lang="en-GB" sz="2400" dirty="0"/>
          </a:p>
          <a:p>
            <a:pPr marL="0" indent="0">
              <a:buNone/>
            </a:pPr>
            <a:r>
              <a:rPr lang="en-GB" sz="2400" dirty="0"/>
              <a:t>Each time we press a number button, we want that number to appear in the text box. A single line of code is needed in each number adding function to input the relevant number. Here’s the code for inputting 7:</a:t>
            </a:r>
          </a:p>
          <a:p>
            <a:pPr marL="0" indent="0">
              <a:buNone/>
            </a:pPr>
            <a:endParaRPr lang="en-GB" sz="2400" dirty="0"/>
          </a:p>
          <a:p>
            <a:pPr marL="0" indent="0">
              <a:buNone/>
            </a:pPr>
            <a:endParaRPr lang="en-GB" sz="2400" dirty="0"/>
          </a:p>
          <a:p>
            <a:pPr marL="0" indent="0">
              <a:buNone/>
            </a:pPr>
            <a:endParaRPr lang="en-GB" sz="2400" dirty="0"/>
          </a:p>
          <a:p>
            <a:pPr marL="0" indent="0">
              <a:buNone/>
            </a:pPr>
            <a:r>
              <a:rPr lang="en-GB" sz="2400" dirty="0"/>
              <a:t>Add a similar line to each of the other number click functions.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ADC77099-6457-4A00-95DD-72C2A3CE18C4}"/>
              </a:ext>
            </a:extLst>
          </p:cNvPr>
          <p:cNvPicPr>
            <a:picLocks noChangeAspect="1"/>
          </p:cNvPicPr>
          <p:nvPr/>
        </p:nvPicPr>
        <p:blipFill>
          <a:blip r:embed="rId2"/>
          <a:stretch>
            <a:fillRect/>
          </a:stretch>
        </p:blipFill>
        <p:spPr>
          <a:xfrm>
            <a:off x="2153729" y="4725144"/>
            <a:ext cx="4836542" cy="936105"/>
          </a:xfrm>
          <a:prstGeom prst="rect">
            <a:avLst/>
          </a:prstGeom>
        </p:spPr>
      </p:pic>
    </p:spTree>
    <p:extLst>
      <p:ext uri="{BB962C8B-B14F-4D97-AF65-F5344CB8AC3E}">
        <p14:creationId xmlns:p14="http://schemas.microsoft.com/office/powerpoint/2010/main" val="114322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166486"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Saving </a:t>
            </a:r>
            <a:endParaRPr lang="en-GB" dirty="0"/>
          </a:p>
          <a:p>
            <a:pPr marL="0" indent="0">
              <a:buNone/>
            </a:pPr>
            <a:endParaRPr lang="en-GB" sz="2400" dirty="0"/>
          </a:p>
          <a:p>
            <a:pPr marL="0" indent="0">
              <a:buNone/>
            </a:pPr>
            <a:r>
              <a:rPr lang="en-GB" sz="2400" dirty="0"/>
              <a:t>Next we will add in the saving and loading functionality. This will work in exactly the same way as the code from activity 2 earlier, but in my preferred style rather than the WJEC’s! This is all done with code you have used in previous tutorials. </a:t>
            </a:r>
          </a:p>
          <a:p>
            <a:pPr marL="0" indent="0">
              <a:buNone/>
            </a:pPr>
            <a:endParaRPr lang="en-GB" sz="2400" dirty="0"/>
          </a:p>
          <a:p>
            <a:pPr marL="0" indent="0">
              <a:buNone/>
            </a:pPr>
            <a:r>
              <a:rPr lang="en-GB" sz="2400" dirty="0"/>
              <a:t>First we have the saving code:</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4" name="Picture 3">
            <a:extLst>
              <a:ext uri="{FF2B5EF4-FFF2-40B4-BE49-F238E27FC236}">
                <a16:creationId xmlns:a16="http://schemas.microsoft.com/office/drawing/2014/main" id="{8266CCEF-F622-47D6-BF43-6F73182A745C}"/>
              </a:ext>
            </a:extLst>
          </p:cNvPr>
          <p:cNvPicPr>
            <a:picLocks noChangeAspect="1"/>
          </p:cNvPicPr>
          <p:nvPr/>
        </p:nvPicPr>
        <p:blipFill>
          <a:blip r:embed="rId2"/>
          <a:stretch>
            <a:fillRect/>
          </a:stretch>
        </p:blipFill>
        <p:spPr>
          <a:xfrm>
            <a:off x="467544" y="4653136"/>
            <a:ext cx="5256584" cy="1342924"/>
          </a:xfrm>
          <a:prstGeom prst="rect">
            <a:avLst/>
          </a:prstGeom>
        </p:spPr>
      </p:pic>
    </p:spTree>
    <p:extLst>
      <p:ext uri="{BB962C8B-B14F-4D97-AF65-F5344CB8AC3E}">
        <p14:creationId xmlns:p14="http://schemas.microsoft.com/office/powerpoint/2010/main" val="78557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166486"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Loading </a:t>
            </a:r>
            <a:endParaRPr lang="en-GB" dirty="0"/>
          </a:p>
          <a:p>
            <a:pPr marL="0" indent="0">
              <a:buNone/>
            </a:pPr>
            <a:endParaRPr lang="en-GB" sz="2400" dirty="0"/>
          </a:p>
          <a:p>
            <a:pPr marL="0" indent="0">
              <a:buNone/>
            </a:pPr>
            <a:r>
              <a:rPr lang="en-GB" sz="2400" dirty="0"/>
              <a:t>Now the loading code:</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965D5B72-2F41-473D-8EB5-626038F3DB94}"/>
              </a:ext>
            </a:extLst>
          </p:cNvPr>
          <p:cNvPicPr>
            <a:picLocks noChangeAspect="1"/>
          </p:cNvPicPr>
          <p:nvPr/>
        </p:nvPicPr>
        <p:blipFill>
          <a:blip r:embed="rId2"/>
          <a:stretch>
            <a:fillRect/>
          </a:stretch>
        </p:blipFill>
        <p:spPr>
          <a:xfrm>
            <a:off x="1259632" y="2996952"/>
            <a:ext cx="6101732" cy="2016224"/>
          </a:xfrm>
          <a:prstGeom prst="rect">
            <a:avLst/>
          </a:prstGeom>
        </p:spPr>
      </p:pic>
    </p:spTree>
    <p:extLst>
      <p:ext uri="{BB962C8B-B14F-4D97-AF65-F5344CB8AC3E}">
        <p14:creationId xmlns:p14="http://schemas.microsoft.com/office/powerpoint/2010/main" val="343804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4608512"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Variables</a:t>
            </a:r>
            <a:endParaRPr lang="en-GB" dirty="0"/>
          </a:p>
          <a:p>
            <a:pPr marL="0" indent="0">
              <a:buNone/>
            </a:pPr>
            <a:endParaRPr lang="en-GB" sz="2400" dirty="0"/>
          </a:p>
          <a:p>
            <a:pPr marL="0" indent="0">
              <a:buNone/>
            </a:pPr>
            <a:r>
              <a:rPr lang="en-GB" sz="2400" dirty="0"/>
              <a:t>Before we add functionality to the operator buttons (+, - and *), we need some variables for keeping track of the first number the user enters, and the operation that they have selected to perform. </a:t>
            </a:r>
          </a:p>
          <a:p>
            <a:pPr marL="0" indent="0">
              <a:buNone/>
            </a:pPr>
            <a:endParaRPr lang="en-GB" sz="2400" dirty="0"/>
          </a:p>
          <a:p>
            <a:pPr marL="0" indent="0">
              <a:buNone/>
            </a:pPr>
            <a:r>
              <a:rPr lang="en-GB" sz="2400" dirty="0"/>
              <a:t>These two lines should go at the top of the widget definitions, underneath your functions.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4" name="Picture 3">
            <a:extLst>
              <a:ext uri="{FF2B5EF4-FFF2-40B4-BE49-F238E27FC236}">
                <a16:creationId xmlns:a16="http://schemas.microsoft.com/office/drawing/2014/main" id="{2370784F-9B5E-495E-ACD8-EFF222805F1C}"/>
              </a:ext>
            </a:extLst>
          </p:cNvPr>
          <p:cNvPicPr>
            <a:picLocks noChangeAspect="1"/>
          </p:cNvPicPr>
          <p:nvPr/>
        </p:nvPicPr>
        <p:blipFill>
          <a:blip r:embed="rId2"/>
          <a:stretch>
            <a:fillRect/>
          </a:stretch>
        </p:blipFill>
        <p:spPr>
          <a:xfrm>
            <a:off x="5220072" y="2780927"/>
            <a:ext cx="2664296" cy="1084945"/>
          </a:xfrm>
          <a:prstGeom prst="rect">
            <a:avLst/>
          </a:prstGeom>
        </p:spPr>
      </p:pic>
    </p:spTree>
    <p:extLst>
      <p:ext uri="{BB962C8B-B14F-4D97-AF65-F5344CB8AC3E}">
        <p14:creationId xmlns:p14="http://schemas.microsoft.com/office/powerpoint/2010/main" val="148021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166486"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Adding</a:t>
            </a:r>
            <a:endParaRPr lang="en-GB" dirty="0"/>
          </a:p>
          <a:p>
            <a:pPr marL="0" indent="0">
              <a:buNone/>
            </a:pPr>
            <a:endParaRPr lang="en-GB" sz="2400" dirty="0"/>
          </a:p>
          <a:p>
            <a:pPr marL="0" indent="0">
              <a:buNone/>
            </a:pPr>
            <a:r>
              <a:rPr lang="en-GB" sz="2400" dirty="0"/>
              <a:t>Now we have the variables, we can add code to the plus button function.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F6126FB0-C97F-47D5-8812-28C545F94523}"/>
              </a:ext>
            </a:extLst>
          </p:cNvPr>
          <p:cNvPicPr>
            <a:picLocks noChangeAspect="1"/>
          </p:cNvPicPr>
          <p:nvPr/>
        </p:nvPicPr>
        <p:blipFill>
          <a:blip r:embed="rId2"/>
          <a:stretch>
            <a:fillRect/>
          </a:stretch>
        </p:blipFill>
        <p:spPr>
          <a:xfrm>
            <a:off x="467542" y="4187210"/>
            <a:ext cx="4818185" cy="1008112"/>
          </a:xfrm>
          <a:prstGeom prst="rect">
            <a:avLst/>
          </a:prstGeom>
        </p:spPr>
      </p:pic>
      <p:sp>
        <p:nvSpPr>
          <p:cNvPr id="5" name="TextBox 4">
            <a:extLst>
              <a:ext uri="{FF2B5EF4-FFF2-40B4-BE49-F238E27FC236}">
                <a16:creationId xmlns:a16="http://schemas.microsoft.com/office/drawing/2014/main" id="{E0E396CF-629F-48F5-BBF7-10FF77E787D1}"/>
              </a:ext>
            </a:extLst>
          </p:cNvPr>
          <p:cNvSpPr txBox="1"/>
          <p:nvPr/>
        </p:nvSpPr>
        <p:spPr>
          <a:xfrm>
            <a:off x="3976220" y="2809271"/>
            <a:ext cx="3888432" cy="1200329"/>
          </a:xfrm>
          <a:prstGeom prst="rect">
            <a:avLst/>
          </a:prstGeom>
          <a:solidFill>
            <a:schemeClr val="bg1"/>
          </a:solidFill>
          <a:ln>
            <a:solidFill>
              <a:srgbClr val="FF0000"/>
            </a:solidFill>
          </a:ln>
        </p:spPr>
        <p:txBody>
          <a:bodyPr wrap="square" rtlCol="0">
            <a:spAutoFit/>
          </a:bodyPr>
          <a:lstStyle/>
          <a:p>
            <a:r>
              <a:rPr lang="en-US" dirty="0"/>
              <a:t>Retrieves the value in the textbox, casting it to an integer because it will be read in as a string. The value is then given to the firstNumber variable. </a:t>
            </a:r>
            <a:endParaRPr lang="en-GB" dirty="0"/>
          </a:p>
        </p:txBody>
      </p:sp>
      <p:cxnSp>
        <p:nvCxnSpPr>
          <p:cNvPr id="7" name="Straight Connector 6">
            <a:extLst>
              <a:ext uri="{FF2B5EF4-FFF2-40B4-BE49-F238E27FC236}">
                <a16:creationId xmlns:a16="http://schemas.microsoft.com/office/drawing/2014/main" id="{2394F14B-A93D-438A-8D0A-E399F841C5F2}"/>
              </a:ext>
            </a:extLst>
          </p:cNvPr>
          <p:cNvCxnSpPr>
            <a:cxnSpLocks/>
            <a:stCxn id="5" idx="2"/>
          </p:cNvCxnSpPr>
          <p:nvPr/>
        </p:nvCxnSpPr>
        <p:spPr>
          <a:xfrm flipH="1">
            <a:off x="3275856" y="4009600"/>
            <a:ext cx="2644580" cy="427860"/>
          </a:xfrm>
          <a:prstGeom prst="line">
            <a:avLst/>
          </a:prstGeom>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FA1BBFA-788E-453E-BBCB-324D097ABEF6}"/>
              </a:ext>
            </a:extLst>
          </p:cNvPr>
          <p:cNvSpPr txBox="1"/>
          <p:nvPr/>
        </p:nvSpPr>
        <p:spPr>
          <a:xfrm>
            <a:off x="5148064" y="4716099"/>
            <a:ext cx="3117557" cy="646331"/>
          </a:xfrm>
          <a:prstGeom prst="rect">
            <a:avLst/>
          </a:prstGeom>
          <a:solidFill>
            <a:schemeClr val="bg1"/>
          </a:solidFill>
          <a:ln>
            <a:solidFill>
              <a:srgbClr val="FF0000"/>
            </a:solidFill>
          </a:ln>
        </p:spPr>
        <p:txBody>
          <a:bodyPr wrap="square" rtlCol="0">
            <a:spAutoFit/>
          </a:bodyPr>
          <a:lstStyle/>
          <a:p>
            <a:r>
              <a:rPr lang="en-US" dirty="0"/>
              <a:t>Clear the text box so that the next number can be entered. </a:t>
            </a:r>
            <a:endParaRPr lang="en-GB" dirty="0"/>
          </a:p>
        </p:txBody>
      </p:sp>
      <p:sp>
        <p:nvSpPr>
          <p:cNvPr id="11" name="TextBox 10">
            <a:extLst>
              <a:ext uri="{FF2B5EF4-FFF2-40B4-BE49-F238E27FC236}">
                <a16:creationId xmlns:a16="http://schemas.microsoft.com/office/drawing/2014/main" id="{F7E045AF-64A0-4E4D-90D7-6D47DBAC2659}"/>
              </a:ext>
            </a:extLst>
          </p:cNvPr>
          <p:cNvSpPr txBox="1"/>
          <p:nvPr/>
        </p:nvSpPr>
        <p:spPr>
          <a:xfrm>
            <a:off x="827584" y="5541490"/>
            <a:ext cx="4170113" cy="923330"/>
          </a:xfrm>
          <a:prstGeom prst="rect">
            <a:avLst/>
          </a:prstGeom>
          <a:solidFill>
            <a:schemeClr val="bg1"/>
          </a:solidFill>
          <a:ln>
            <a:solidFill>
              <a:srgbClr val="FF0000"/>
            </a:solidFill>
          </a:ln>
        </p:spPr>
        <p:txBody>
          <a:bodyPr wrap="square" rtlCol="0">
            <a:spAutoFit/>
          </a:bodyPr>
          <a:lstStyle/>
          <a:p>
            <a:r>
              <a:rPr lang="en-US" dirty="0"/>
              <a:t>Set the value of the operation StringVar to “add” so we know what operation should be done when equals is pressed</a:t>
            </a:r>
            <a:endParaRPr lang="en-GB" dirty="0"/>
          </a:p>
        </p:txBody>
      </p:sp>
      <p:cxnSp>
        <p:nvCxnSpPr>
          <p:cNvPr id="12" name="Straight Connector 11">
            <a:extLst>
              <a:ext uri="{FF2B5EF4-FFF2-40B4-BE49-F238E27FC236}">
                <a16:creationId xmlns:a16="http://schemas.microsoft.com/office/drawing/2014/main" id="{2EE3F9E7-54D9-4F62-963A-35103E991F70}"/>
              </a:ext>
            </a:extLst>
          </p:cNvPr>
          <p:cNvCxnSpPr>
            <a:cxnSpLocks/>
            <a:stCxn id="10" idx="1"/>
          </p:cNvCxnSpPr>
          <p:nvPr/>
        </p:nvCxnSpPr>
        <p:spPr>
          <a:xfrm flipH="1" flipV="1">
            <a:off x="3707904" y="4804348"/>
            <a:ext cx="1440160" cy="23491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C5AF8BE-63CA-4A71-A6A8-74D6AF235379}"/>
              </a:ext>
            </a:extLst>
          </p:cNvPr>
          <p:cNvCxnSpPr>
            <a:cxnSpLocks/>
            <a:stCxn id="11" idx="0"/>
          </p:cNvCxnSpPr>
          <p:nvPr/>
        </p:nvCxnSpPr>
        <p:spPr>
          <a:xfrm flipH="1" flipV="1">
            <a:off x="2411761" y="5133250"/>
            <a:ext cx="500880" cy="40824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99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166486"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Minus and multiply</a:t>
            </a:r>
            <a:endParaRPr lang="en-GB" dirty="0"/>
          </a:p>
          <a:p>
            <a:pPr marL="0" indent="0">
              <a:buNone/>
            </a:pPr>
            <a:endParaRPr lang="en-GB" sz="2400" dirty="0"/>
          </a:p>
          <a:p>
            <a:pPr marL="0" indent="0">
              <a:buNone/>
            </a:pPr>
            <a:r>
              <a:rPr lang="en-GB" sz="2400" dirty="0"/>
              <a:t>Now add similar code to the </a:t>
            </a:r>
            <a:r>
              <a:rPr lang="en-GB" sz="2400" dirty="0" err="1"/>
              <a:t>minusClick</a:t>
            </a:r>
            <a:r>
              <a:rPr lang="en-GB" sz="2400" dirty="0"/>
              <a:t> and </a:t>
            </a:r>
            <a:r>
              <a:rPr lang="en-GB" sz="2400" dirty="0" err="1"/>
              <a:t>multiplyClick</a:t>
            </a:r>
            <a:r>
              <a:rPr lang="en-GB" sz="2400" dirty="0"/>
              <a:t> functions. There is only one change that needs to be made to the 3 lines of code for these functions.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F6126FB0-C97F-47D5-8812-28C545F94523}"/>
              </a:ext>
            </a:extLst>
          </p:cNvPr>
          <p:cNvPicPr>
            <a:picLocks noChangeAspect="1"/>
          </p:cNvPicPr>
          <p:nvPr/>
        </p:nvPicPr>
        <p:blipFill>
          <a:blip r:embed="rId2"/>
          <a:stretch>
            <a:fillRect/>
          </a:stretch>
        </p:blipFill>
        <p:spPr>
          <a:xfrm>
            <a:off x="1997678" y="3848881"/>
            <a:ext cx="4818185" cy="1008112"/>
          </a:xfrm>
          <a:prstGeom prst="rect">
            <a:avLst/>
          </a:prstGeom>
        </p:spPr>
      </p:pic>
    </p:spTree>
    <p:extLst>
      <p:ext uri="{BB962C8B-B14F-4D97-AF65-F5344CB8AC3E}">
        <p14:creationId xmlns:p14="http://schemas.microsoft.com/office/powerpoint/2010/main" val="118995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510794"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Equals</a:t>
            </a:r>
            <a:endParaRPr lang="en-GB" dirty="0"/>
          </a:p>
          <a:p>
            <a:pPr marL="0" indent="0">
              <a:buNone/>
            </a:pPr>
            <a:endParaRPr lang="en-GB" sz="2400" dirty="0"/>
          </a:p>
          <a:p>
            <a:pPr marL="0" indent="0">
              <a:buNone/>
            </a:pPr>
            <a:r>
              <a:rPr lang="en-GB" sz="2400" dirty="0"/>
              <a:t>The biggest function will be the </a:t>
            </a:r>
            <a:r>
              <a:rPr lang="en-GB" sz="2400" dirty="0" err="1"/>
              <a:t>equalsClick</a:t>
            </a:r>
            <a:r>
              <a:rPr lang="en-GB" sz="2400" dirty="0"/>
              <a:t>.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sp>
        <p:nvSpPr>
          <p:cNvPr id="6" name="TextBox 5">
            <a:extLst>
              <a:ext uri="{FF2B5EF4-FFF2-40B4-BE49-F238E27FC236}">
                <a16:creationId xmlns:a16="http://schemas.microsoft.com/office/drawing/2014/main" id="{A0BC78D3-30DA-4DCF-8488-F5807E7904F6}"/>
              </a:ext>
            </a:extLst>
          </p:cNvPr>
          <p:cNvSpPr txBox="1"/>
          <p:nvPr/>
        </p:nvSpPr>
        <p:spPr>
          <a:xfrm>
            <a:off x="657114" y="2828835"/>
            <a:ext cx="4025523" cy="1200329"/>
          </a:xfrm>
          <a:prstGeom prst="rect">
            <a:avLst/>
          </a:prstGeom>
          <a:solidFill>
            <a:schemeClr val="bg1"/>
          </a:solidFill>
          <a:ln>
            <a:solidFill>
              <a:srgbClr val="FF0000"/>
            </a:solidFill>
          </a:ln>
        </p:spPr>
        <p:txBody>
          <a:bodyPr wrap="square" rtlCol="0">
            <a:spAutoFit/>
          </a:bodyPr>
          <a:lstStyle/>
          <a:p>
            <a:r>
              <a:rPr lang="en-US" dirty="0"/>
              <a:t>These 3 lines retrieve the necessary data – the first number stored earlier, the second number just entered, and the desired operation. </a:t>
            </a:r>
            <a:endParaRPr lang="en-GB" dirty="0"/>
          </a:p>
        </p:txBody>
      </p:sp>
      <p:pic>
        <p:nvPicPr>
          <p:cNvPr id="5" name="Picture 4">
            <a:extLst>
              <a:ext uri="{FF2B5EF4-FFF2-40B4-BE49-F238E27FC236}">
                <a16:creationId xmlns:a16="http://schemas.microsoft.com/office/drawing/2014/main" id="{8AA24821-AD03-478F-BCF9-B30036A5057E}"/>
              </a:ext>
            </a:extLst>
          </p:cNvPr>
          <p:cNvPicPr>
            <a:picLocks noChangeAspect="1"/>
          </p:cNvPicPr>
          <p:nvPr/>
        </p:nvPicPr>
        <p:blipFill>
          <a:blip r:embed="rId2"/>
          <a:stretch>
            <a:fillRect/>
          </a:stretch>
        </p:blipFill>
        <p:spPr>
          <a:xfrm>
            <a:off x="5117874" y="2848222"/>
            <a:ext cx="3821146" cy="3697440"/>
          </a:xfrm>
          <a:prstGeom prst="rect">
            <a:avLst/>
          </a:prstGeom>
        </p:spPr>
      </p:pic>
      <p:sp>
        <p:nvSpPr>
          <p:cNvPr id="11" name="TextBox 10">
            <a:extLst>
              <a:ext uri="{FF2B5EF4-FFF2-40B4-BE49-F238E27FC236}">
                <a16:creationId xmlns:a16="http://schemas.microsoft.com/office/drawing/2014/main" id="{827B4598-4E36-4314-A3B8-7D74D9305341}"/>
              </a:ext>
            </a:extLst>
          </p:cNvPr>
          <p:cNvSpPr txBox="1"/>
          <p:nvPr/>
        </p:nvSpPr>
        <p:spPr>
          <a:xfrm>
            <a:off x="679271" y="4621868"/>
            <a:ext cx="3888432" cy="923330"/>
          </a:xfrm>
          <a:prstGeom prst="rect">
            <a:avLst/>
          </a:prstGeom>
          <a:solidFill>
            <a:schemeClr val="bg1"/>
          </a:solidFill>
          <a:ln>
            <a:solidFill>
              <a:srgbClr val="FF0000"/>
            </a:solidFill>
          </a:ln>
        </p:spPr>
        <p:txBody>
          <a:bodyPr wrap="square" rtlCol="0">
            <a:spAutoFit/>
          </a:bodyPr>
          <a:lstStyle/>
          <a:p>
            <a:r>
              <a:rPr lang="en-US" dirty="0"/>
              <a:t>Depending on the value of op, the necessary operation is performed, and the answer displayed to the user. </a:t>
            </a:r>
            <a:endParaRPr lang="en-GB" dirty="0"/>
          </a:p>
        </p:txBody>
      </p:sp>
      <p:cxnSp>
        <p:nvCxnSpPr>
          <p:cNvPr id="12" name="Straight Connector 11">
            <a:extLst>
              <a:ext uri="{FF2B5EF4-FFF2-40B4-BE49-F238E27FC236}">
                <a16:creationId xmlns:a16="http://schemas.microsoft.com/office/drawing/2014/main" id="{7E9465DB-B8F5-46C1-ACD8-07E534258F21}"/>
              </a:ext>
            </a:extLst>
          </p:cNvPr>
          <p:cNvCxnSpPr>
            <a:cxnSpLocks/>
            <a:endCxn id="6" idx="3"/>
          </p:cNvCxnSpPr>
          <p:nvPr/>
        </p:nvCxnSpPr>
        <p:spPr>
          <a:xfrm flipH="1">
            <a:off x="4682637" y="3284984"/>
            <a:ext cx="825467" cy="14401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018B920-7001-433D-8DB4-3AE63691C185}"/>
              </a:ext>
            </a:extLst>
          </p:cNvPr>
          <p:cNvCxnSpPr>
            <a:cxnSpLocks/>
          </p:cNvCxnSpPr>
          <p:nvPr/>
        </p:nvCxnSpPr>
        <p:spPr>
          <a:xfrm flipH="1">
            <a:off x="4567704" y="4725144"/>
            <a:ext cx="796384" cy="2160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802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166486" cy="5253107"/>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Clearing</a:t>
            </a:r>
            <a:endParaRPr lang="en-GB" dirty="0"/>
          </a:p>
          <a:p>
            <a:pPr marL="0" indent="0">
              <a:buNone/>
            </a:pPr>
            <a:endParaRPr lang="en-GB" sz="2400" dirty="0"/>
          </a:p>
          <a:p>
            <a:pPr marL="0" indent="0">
              <a:buNone/>
            </a:pPr>
            <a:r>
              <a:rPr lang="en-GB" sz="2400" dirty="0"/>
              <a:t>Finally, add the following code to the clear button function:</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4" name="Picture 3">
            <a:extLst>
              <a:ext uri="{FF2B5EF4-FFF2-40B4-BE49-F238E27FC236}">
                <a16:creationId xmlns:a16="http://schemas.microsoft.com/office/drawing/2014/main" id="{0E781F40-4F25-4965-8CB4-DDD4EA935BCB}"/>
              </a:ext>
            </a:extLst>
          </p:cNvPr>
          <p:cNvPicPr>
            <a:picLocks noChangeAspect="1"/>
          </p:cNvPicPr>
          <p:nvPr/>
        </p:nvPicPr>
        <p:blipFill>
          <a:blip r:embed="rId2"/>
          <a:stretch>
            <a:fillRect/>
          </a:stretch>
        </p:blipFill>
        <p:spPr>
          <a:xfrm>
            <a:off x="2411760" y="3284984"/>
            <a:ext cx="3590545" cy="910046"/>
          </a:xfrm>
          <a:prstGeom prst="rect">
            <a:avLst/>
          </a:prstGeom>
        </p:spPr>
      </p:pic>
    </p:spTree>
    <p:extLst>
      <p:ext uri="{BB962C8B-B14F-4D97-AF65-F5344CB8AC3E}">
        <p14:creationId xmlns:p14="http://schemas.microsoft.com/office/powerpoint/2010/main" val="404579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4</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457200" y="1593576"/>
            <a:ext cx="6203032" cy="5262979"/>
          </a:xfrm>
          <a:prstGeom prst="rect">
            <a:avLst/>
          </a:prstGeom>
        </p:spPr>
        <p:txBody>
          <a:bodyPr wrap="square">
            <a:spAutoFit/>
          </a:bodyPr>
          <a:lstStyle/>
          <a:p>
            <a:r>
              <a:rPr lang="en-US" sz="1600" dirty="0"/>
              <a:t>Use the guidance on the previous slides to create a simple working calculator. Test it thoroughly to make sure that it can perform all of the operations described in the question on slide 11 correctly. </a:t>
            </a:r>
          </a:p>
          <a:p>
            <a:endParaRPr lang="en-US" sz="1600" dirty="0"/>
          </a:p>
          <a:p>
            <a:r>
              <a:rPr lang="en-US" sz="1600" dirty="0"/>
              <a:t>Add comments to your code to explain how it works. </a:t>
            </a:r>
          </a:p>
          <a:p>
            <a:endParaRPr lang="en-US" sz="1600" dirty="0"/>
          </a:p>
          <a:p>
            <a:r>
              <a:rPr lang="en-US" sz="1600" dirty="0"/>
              <a:t>Save your work as “lesson 7 activity 4”.</a:t>
            </a:r>
          </a:p>
          <a:p>
            <a:endParaRPr lang="en-US" sz="1600" dirty="0"/>
          </a:p>
          <a:p>
            <a:r>
              <a:rPr lang="en-US" sz="1600" dirty="0">
                <a:solidFill>
                  <a:srgbClr val="FF0000"/>
                </a:solidFill>
              </a:rPr>
              <a:t>Extension ideas: </a:t>
            </a:r>
          </a:p>
          <a:p>
            <a:pPr marL="342900" indent="-342900">
              <a:buFont typeface="+mj-lt"/>
              <a:buAutoNum type="arabicPeriod"/>
            </a:pPr>
            <a:r>
              <a:rPr lang="en-US" sz="1600" dirty="0">
                <a:solidFill>
                  <a:srgbClr val="FF0000"/>
                </a:solidFill>
              </a:rPr>
              <a:t>Add validation so that an error appears if the user tries to perform any operation when the textbox is empty. </a:t>
            </a:r>
          </a:p>
          <a:p>
            <a:pPr marL="342900" indent="-342900">
              <a:buFont typeface="+mj-lt"/>
              <a:buAutoNum type="arabicPeriod"/>
            </a:pPr>
            <a:r>
              <a:rPr lang="en-US" sz="1600" dirty="0">
                <a:solidFill>
                  <a:srgbClr val="FF0000"/>
                </a:solidFill>
              </a:rPr>
              <a:t>Adjust the code so that it uses lambda function calls for each button click, and a single function handles all of the number button presses, one for the operation clicks and one for the MS/MR/Clear clicks</a:t>
            </a:r>
          </a:p>
          <a:p>
            <a:pPr marL="342900" indent="-342900">
              <a:buFont typeface="+mj-lt"/>
              <a:buAutoNum type="arabicPeriod"/>
            </a:pPr>
            <a:r>
              <a:rPr lang="en-US" sz="1600" dirty="0">
                <a:solidFill>
                  <a:srgbClr val="FF0000"/>
                </a:solidFill>
              </a:rPr>
              <a:t>Extend the functionality of the calculator to include integer division, and perhaps other operations as well. </a:t>
            </a:r>
          </a:p>
          <a:p>
            <a:pPr marL="342900" indent="-342900">
              <a:buFont typeface="+mj-lt"/>
              <a:buAutoNum type="arabicPeriod"/>
            </a:pPr>
            <a:r>
              <a:rPr lang="en-US" sz="1600" dirty="0">
                <a:solidFill>
                  <a:srgbClr val="FF0000"/>
                </a:solidFill>
              </a:rPr>
              <a:t>Add functionality for working with more than 2 numbers.</a:t>
            </a:r>
          </a:p>
          <a:p>
            <a:pPr marL="342900" indent="-342900">
              <a:buFont typeface="+mj-lt"/>
              <a:buAutoNum type="arabicPeriod"/>
            </a:pPr>
            <a:r>
              <a:rPr lang="en-US" sz="1600" dirty="0">
                <a:solidFill>
                  <a:srgbClr val="FF0000"/>
                </a:solidFill>
              </a:rPr>
              <a:t>Any other improvements you’d like to make!</a:t>
            </a:r>
          </a:p>
          <a:p>
            <a:endParaRPr lang="en-US" sz="1600" dirty="0">
              <a:solidFill>
                <a:srgbClr val="FF0000"/>
              </a:solidFill>
            </a:endParaRPr>
          </a:p>
          <a:p>
            <a:r>
              <a:rPr lang="en-US" sz="1600" dirty="0">
                <a:solidFill>
                  <a:srgbClr val="FF0000"/>
                </a:solidFill>
              </a:rPr>
              <a:t>Save any extension work as “lesson 7 extension”</a:t>
            </a:r>
          </a:p>
          <a:p>
            <a:endParaRPr lang="en-US" sz="1600" dirty="0"/>
          </a:p>
        </p:txBody>
      </p:sp>
      <p:pic>
        <p:nvPicPr>
          <p:cNvPr id="3" name="Picture 2">
            <a:extLst>
              <a:ext uri="{FF2B5EF4-FFF2-40B4-BE49-F238E27FC236}">
                <a16:creationId xmlns:a16="http://schemas.microsoft.com/office/drawing/2014/main" id="{7E43CCF5-A126-4CD9-BE90-9064AE478E04}"/>
              </a:ext>
            </a:extLst>
          </p:cNvPr>
          <p:cNvPicPr>
            <a:picLocks noChangeAspect="1"/>
          </p:cNvPicPr>
          <p:nvPr/>
        </p:nvPicPr>
        <p:blipFill>
          <a:blip r:embed="rId4"/>
          <a:stretch>
            <a:fillRect/>
          </a:stretch>
        </p:blipFill>
        <p:spPr>
          <a:xfrm>
            <a:off x="6948264" y="2348880"/>
            <a:ext cx="1944216" cy="2450807"/>
          </a:xfrm>
          <a:prstGeom prst="rect">
            <a:avLst/>
          </a:prstGeom>
        </p:spPr>
      </p:pic>
    </p:spTree>
    <p:extLst>
      <p:ext uri="{BB962C8B-B14F-4D97-AF65-F5344CB8AC3E}">
        <p14:creationId xmlns:p14="http://schemas.microsoft.com/office/powerpoint/2010/main" val="129776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59F434-4E7E-4BFF-908E-8716881CCBE4}"/>
              </a:ext>
            </a:extLst>
          </p:cNvPr>
          <p:cNvSpPr txBox="1">
            <a:spLocks/>
          </p:cNvSpPr>
          <p:nvPr/>
        </p:nvSpPr>
        <p:spPr>
          <a:xfrm>
            <a:off x="812793" y="188640"/>
            <a:ext cx="7662430" cy="854968"/>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600" b="1" dirty="0">
                <a:solidFill>
                  <a:srgbClr val="FF0000"/>
                </a:solidFill>
              </a:rPr>
              <a:t>Uploading your work</a:t>
            </a:r>
          </a:p>
        </p:txBody>
      </p:sp>
      <p:sp>
        <p:nvSpPr>
          <p:cNvPr id="9" name="Content Placeholder 2">
            <a:extLst>
              <a:ext uri="{FF2B5EF4-FFF2-40B4-BE49-F238E27FC236}">
                <a16:creationId xmlns:a16="http://schemas.microsoft.com/office/drawing/2014/main" id="{27EF989E-BF48-4675-93E8-9BC7A91861F2}"/>
              </a:ext>
            </a:extLst>
          </p:cNvPr>
          <p:cNvSpPr>
            <a:spLocks noGrp="1"/>
          </p:cNvSpPr>
          <p:nvPr>
            <p:ph idx="1"/>
          </p:nvPr>
        </p:nvSpPr>
        <p:spPr>
          <a:xfrm>
            <a:off x="287524" y="1484784"/>
            <a:ext cx="8568952" cy="4729410"/>
          </a:xfrm>
        </p:spPr>
        <p:txBody>
          <a:bodyPr/>
          <a:lstStyle/>
          <a:p>
            <a:pPr marL="0" indent="0">
              <a:buNone/>
            </a:pPr>
            <a:r>
              <a:rPr lang="en-GB" dirty="0"/>
              <a:t>You should now have 4 complete Python files from today’s lesson, plus any extension work. On Google classroom you will find an assignment for this lesson, and you need to upload your completed Python file to this assignment. </a:t>
            </a:r>
          </a:p>
          <a:p>
            <a:pPr marL="0" indent="0">
              <a:buNone/>
            </a:pPr>
            <a:endParaRPr lang="en-GB" dirty="0"/>
          </a:p>
          <a:p>
            <a:pPr marL="0" indent="0">
              <a:buNone/>
            </a:pPr>
            <a:r>
              <a:rPr lang="en-GB" dirty="0"/>
              <a:t>If you have any problems doing this, please speak to your teacher.  </a:t>
            </a:r>
          </a:p>
        </p:txBody>
      </p:sp>
    </p:spTree>
    <p:extLst>
      <p:ext uri="{BB962C8B-B14F-4D97-AF65-F5344CB8AC3E}">
        <p14:creationId xmlns:p14="http://schemas.microsoft.com/office/powerpoint/2010/main" val="364361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1</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675679" y="45186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33" y="500233"/>
            <a:ext cx="736986" cy="736986"/>
          </a:xfrm>
          <a:prstGeom prst="rect">
            <a:avLst/>
          </a:prstGeom>
        </p:spPr>
      </p:pic>
      <p:sp>
        <p:nvSpPr>
          <p:cNvPr id="9" name="TextBox 8"/>
          <p:cNvSpPr txBox="1"/>
          <p:nvPr/>
        </p:nvSpPr>
        <p:spPr>
          <a:xfrm>
            <a:off x="316978" y="2289879"/>
            <a:ext cx="4111683" cy="3170099"/>
          </a:xfrm>
          <a:prstGeom prst="rect">
            <a:avLst/>
          </a:prstGeom>
          <a:noFill/>
        </p:spPr>
        <p:txBody>
          <a:bodyPr wrap="square" rtlCol="0">
            <a:spAutoFit/>
          </a:bodyPr>
          <a:lstStyle/>
          <a:p>
            <a:r>
              <a:rPr lang="en-GB" sz="2000" dirty="0"/>
              <a:t>Download and open the file “calc.py” from the assignment on Google classroom. </a:t>
            </a:r>
          </a:p>
          <a:p>
            <a:endParaRPr lang="en-GB" sz="2000" dirty="0"/>
          </a:p>
          <a:p>
            <a:r>
              <a:rPr lang="en-GB" sz="2000" dirty="0"/>
              <a:t>This code will run, but it won’t work properly yet. Like the plumbers code you worked with previously, it is a mostly complete program with a number of key lines missing which need to be filled in.  </a:t>
            </a:r>
          </a:p>
        </p:txBody>
      </p:sp>
      <p:pic>
        <p:nvPicPr>
          <p:cNvPr id="13" name="Picture 12">
            <a:extLst>
              <a:ext uri="{FF2B5EF4-FFF2-40B4-BE49-F238E27FC236}">
                <a16:creationId xmlns:a16="http://schemas.microsoft.com/office/drawing/2014/main" id="{287766B6-9833-4FE8-A96F-63649E296BAA}"/>
              </a:ext>
            </a:extLst>
          </p:cNvPr>
          <p:cNvPicPr>
            <a:picLocks noChangeAspect="1"/>
          </p:cNvPicPr>
          <p:nvPr/>
        </p:nvPicPr>
        <p:blipFill>
          <a:blip r:embed="rId4"/>
          <a:stretch>
            <a:fillRect/>
          </a:stretch>
        </p:blipFill>
        <p:spPr>
          <a:xfrm>
            <a:off x="5873723" y="1916832"/>
            <a:ext cx="2066925" cy="3438525"/>
          </a:xfrm>
          <a:prstGeom prst="rect">
            <a:avLst/>
          </a:prstGeom>
        </p:spPr>
      </p:pic>
    </p:spTree>
    <p:extLst>
      <p:ext uri="{BB962C8B-B14F-4D97-AF65-F5344CB8AC3E}">
        <p14:creationId xmlns:p14="http://schemas.microsoft.com/office/powerpoint/2010/main" val="1597876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472609"/>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b="1" dirty="0"/>
              <a:t>Past paper question from 2018</a:t>
            </a:r>
            <a:endParaRPr lang="en-GB" dirty="0"/>
          </a:p>
          <a:p>
            <a:pPr marL="0" indent="0">
              <a:buNone/>
            </a:pPr>
            <a:endParaRPr lang="en-GB" sz="2400" dirty="0"/>
          </a:p>
          <a:p>
            <a:pPr marL="0" indent="0">
              <a:buNone/>
            </a:pPr>
            <a:r>
              <a:rPr lang="en-GB" sz="2400" dirty="0"/>
              <a:t>This was the first part of the programming section of the 2018 past paper.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38214289-5E74-461B-BC61-AB7AC187C258}"/>
              </a:ext>
            </a:extLst>
          </p:cNvPr>
          <p:cNvPicPr>
            <a:picLocks noChangeAspect="1"/>
          </p:cNvPicPr>
          <p:nvPr/>
        </p:nvPicPr>
        <p:blipFill>
          <a:blip r:embed="rId2"/>
          <a:stretch>
            <a:fillRect/>
          </a:stretch>
        </p:blipFill>
        <p:spPr>
          <a:xfrm>
            <a:off x="827584" y="3429000"/>
            <a:ext cx="7264322" cy="2486012"/>
          </a:xfrm>
          <a:prstGeom prst="rect">
            <a:avLst/>
          </a:prstGeom>
        </p:spPr>
      </p:pic>
    </p:spTree>
    <p:extLst>
      <p:ext uri="{BB962C8B-B14F-4D97-AF65-F5344CB8AC3E}">
        <p14:creationId xmlns:p14="http://schemas.microsoft.com/office/powerpoint/2010/main" val="338934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b="1" dirty="0"/>
              <a:t>Advanced concepts</a:t>
            </a:r>
            <a:endParaRPr lang="en-GB" dirty="0"/>
          </a:p>
          <a:p>
            <a:pPr marL="0" indent="0">
              <a:buNone/>
            </a:pPr>
            <a:endParaRPr lang="en-GB" sz="2400" dirty="0"/>
          </a:p>
          <a:p>
            <a:pPr marL="0" indent="0">
              <a:buNone/>
            </a:pPr>
            <a:r>
              <a:rPr lang="en-GB" sz="2400" dirty="0"/>
              <a:t>You won’t need any new skills that you haven’t already learned for this – there are only 3 lines of code that need finishing, and these are  all quite straightforward. </a:t>
            </a:r>
          </a:p>
          <a:p>
            <a:pPr marL="0" indent="0">
              <a:buNone/>
            </a:pPr>
            <a:endParaRPr lang="en-GB" sz="2400" dirty="0"/>
          </a:p>
          <a:p>
            <a:pPr marL="0" indent="0">
              <a:buNone/>
            </a:pPr>
            <a:r>
              <a:rPr lang="en-GB" sz="2400" dirty="0"/>
              <a:t>The main thing to note with this code is that it’s quite complicated! The main parts of it have been designed using some concepts that we haven’t been using – a class to handle the calculator functionality, and something called “lambda” functions for the button commands linking to the </a:t>
            </a:r>
            <a:r>
              <a:rPr lang="en-GB" sz="2400" dirty="0" err="1"/>
              <a:t>funtions</a:t>
            </a:r>
            <a:r>
              <a:rPr lang="en-GB" sz="2400" dirty="0"/>
              <a:t> controlling their behaviour, such as: </a:t>
            </a:r>
          </a:p>
          <a:p>
            <a:pPr marL="0" indent="0">
              <a:buNone/>
            </a:pPr>
            <a:r>
              <a:rPr lang="en-GB" sz="2400" dirty="0"/>
              <a:t>lambda: sum1.operation("minus")</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spTree>
    <p:extLst>
      <p:ext uri="{BB962C8B-B14F-4D97-AF65-F5344CB8AC3E}">
        <p14:creationId xmlns:p14="http://schemas.microsoft.com/office/powerpoint/2010/main" val="42199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1"/>
            <a:ext cx="8496944" cy="5253107"/>
          </a:xfrm>
          <a:ln>
            <a:noFill/>
          </a:ln>
        </p:spPr>
        <p:style>
          <a:lnRef idx="2">
            <a:schemeClr val="accent3"/>
          </a:lnRef>
          <a:fillRef idx="1">
            <a:schemeClr val="lt1"/>
          </a:fillRef>
          <a:effectRef idx="0">
            <a:schemeClr val="accent3"/>
          </a:effectRef>
          <a:fontRef idx="minor">
            <a:schemeClr val="dk1"/>
          </a:fontRef>
        </p:style>
        <p:txBody>
          <a:bodyPr>
            <a:normAutofit fontScale="92500"/>
          </a:bodyPr>
          <a:lstStyle/>
          <a:p>
            <a:pPr marL="0" indent="0">
              <a:buNone/>
            </a:pPr>
            <a:r>
              <a:rPr lang="en-GB" b="1" dirty="0"/>
              <a:t>Advanced concepts</a:t>
            </a:r>
            <a:endParaRPr lang="en-GB" dirty="0"/>
          </a:p>
          <a:p>
            <a:pPr marL="0" indent="0">
              <a:buNone/>
            </a:pPr>
            <a:endParaRPr lang="en-GB" sz="2400" dirty="0"/>
          </a:p>
          <a:p>
            <a:pPr marL="0" indent="0">
              <a:buNone/>
            </a:pPr>
            <a:r>
              <a:rPr lang="en-GB" sz="2400" dirty="0"/>
              <a:t>Both of these concepts are somewhat more advanced than necessary – some of you may have been using them already, if so well done and continue to use them! They haven’t been part of the tutorials however, and you won’t need to learn how to use them for the exam. </a:t>
            </a:r>
          </a:p>
          <a:p>
            <a:pPr marL="0" indent="0">
              <a:buNone/>
            </a:pPr>
            <a:endParaRPr lang="en-GB" sz="2400" dirty="0"/>
          </a:p>
          <a:p>
            <a:pPr marL="0" indent="0">
              <a:buNone/>
            </a:pPr>
            <a:r>
              <a:rPr lang="en-GB" sz="2400" dirty="0"/>
              <a:t>When we make our own calculator program later on we won’t be using classes or lambda, so don’t worry about them! </a:t>
            </a:r>
          </a:p>
          <a:p>
            <a:pPr marL="0" indent="0">
              <a:buNone/>
            </a:pPr>
            <a:endParaRPr lang="en-GB" sz="2400" dirty="0"/>
          </a:p>
          <a:p>
            <a:pPr marL="0" indent="0">
              <a:buNone/>
            </a:pPr>
            <a:r>
              <a:rPr lang="en-GB" sz="2400" dirty="0"/>
              <a:t>Let’s focus on getting those 3 lines finished. Completing this code and testing the program will give you a good idea of what the form looks like a how it should work for when we come to build our own version. </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spTree>
    <p:extLst>
      <p:ext uri="{BB962C8B-B14F-4D97-AF65-F5344CB8AC3E}">
        <p14:creationId xmlns:p14="http://schemas.microsoft.com/office/powerpoint/2010/main" val="4137606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1"/>
            <a:ext cx="4059336" cy="5253107"/>
          </a:xfrm>
          <a:ln>
            <a:noFill/>
          </a:ln>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pPr marL="0" indent="0">
              <a:buNone/>
            </a:pPr>
            <a:r>
              <a:rPr lang="en-GB" b="1" dirty="0"/>
              <a:t>Completing the code</a:t>
            </a:r>
            <a:endParaRPr lang="en-GB" dirty="0"/>
          </a:p>
          <a:p>
            <a:pPr marL="0" indent="0">
              <a:buNone/>
            </a:pPr>
            <a:endParaRPr lang="en-GB" sz="2400" dirty="0"/>
          </a:p>
          <a:p>
            <a:pPr marL="0" indent="0">
              <a:buNone/>
            </a:pPr>
            <a:r>
              <a:rPr lang="en-GB" sz="2400" dirty="0"/>
              <a:t>Let’s deal with the saving part first – find the section of code shown on the right. </a:t>
            </a:r>
          </a:p>
          <a:p>
            <a:pPr marL="0" indent="0">
              <a:buNone/>
            </a:pPr>
            <a:endParaRPr lang="en-GB" sz="2400" dirty="0"/>
          </a:p>
          <a:p>
            <a:pPr marL="0" indent="0">
              <a:buNone/>
            </a:pPr>
            <a:r>
              <a:rPr lang="en-GB" sz="2400" dirty="0"/>
              <a:t>This function is passed the current value in the calculators “screen” – the small </a:t>
            </a:r>
            <a:r>
              <a:rPr lang="en-GB" sz="2400" dirty="0" err="1"/>
              <a:t>displaybox</a:t>
            </a:r>
            <a:r>
              <a:rPr lang="en-GB" sz="2400" dirty="0"/>
              <a:t> at the top where the output is displayed. </a:t>
            </a:r>
          </a:p>
          <a:p>
            <a:pPr marL="0" indent="0">
              <a:buNone/>
            </a:pPr>
            <a:endParaRPr lang="en-GB" sz="2400" dirty="0"/>
          </a:p>
          <a:p>
            <a:pPr marL="0" indent="0">
              <a:buNone/>
            </a:pPr>
            <a:r>
              <a:rPr lang="en-GB" sz="2400" dirty="0"/>
              <a:t>All we need to do here is put the name of the file we want to save the value to into the space with the . . . . </a:t>
            </a:r>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25A1B0C6-74D3-4BF0-A3A4-626B05A5E177}"/>
              </a:ext>
            </a:extLst>
          </p:cNvPr>
          <p:cNvPicPr>
            <a:picLocks noChangeAspect="1"/>
          </p:cNvPicPr>
          <p:nvPr/>
        </p:nvPicPr>
        <p:blipFill>
          <a:blip r:embed="rId2"/>
          <a:stretch>
            <a:fillRect/>
          </a:stretch>
        </p:blipFill>
        <p:spPr>
          <a:xfrm>
            <a:off x="4510613" y="1378920"/>
            <a:ext cx="4480763" cy="2698152"/>
          </a:xfrm>
          <a:prstGeom prst="rect">
            <a:avLst/>
          </a:prstGeom>
        </p:spPr>
      </p:pic>
      <p:sp>
        <p:nvSpPr>
          <p:cNvPr id="4" name="Rectangle 3">
            <a:extLst>
              <a:ext uri="{FF2B5EF4-FFF2-40B4-BE49-F238E27FC236}">
                <a16:creationId xmlns:a16="http://schemas.microsoft.com/office/drawing/2014/main" id="{A7A59E04-5825-4C07-AA86-E3F9DDE319A5}"/>
              </a:ext>
            </a:extLst>
          </p:cNvPr>
          <p:cNvSpPr/>
          <p:nvPr/>
        </p:nvSpPr>
        <p:spPr>
          <a:xfrm>
            <a:off x="4427984" y="4841284"/>
            <a:ext cx="4699749" cy="1107996"/>
          </a:xfrm>
          <a:prstGeom prst="rect">
            <a:avLst/>
          </a:prstGeom>
          <a:solidFill>
            <a:schemeClr val="bg1"/>
          </a:solidFill>
        </p:spPr>
        <p:txBody>
          <a:bodyPr wrap="square">
            <a:spAutoFit/>
          </a:bodyPr>
          <a:lstStyle/>
          <a:p>
            <a:r>
              <a:rPr lang="en-GB" sz="2200" dirty="0"/>
              <a:t>The name of the file is given in the question on slide 4, and is also shown there in the </a:t>
            </a:r>
            <a:r>
              <a:rPr lang="en-GB" sz="2200" dirty="0" err="1"/>
              <a:t>getResult</a:t>
            </a:r>
            <a:r>
              <a:rPr lang="en-GB" sz="2200" dirty="0"/>
              <a:t> function. </a:t>
            </a:r>
          </a:p>
        </p:txBody>
      </p:sp>
    </p:spTree>
    <p:extLst>
      <p:ext uri="{BB962C8B-B14F-4D97-AF65-F5344CB8AC3E}">
        <p14:creationId xmlns:p14="http://schemas.microsoft.com/office/powerpoint/2010/main" val="243341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1"/>
            <a:ext cx="4059336" cy="5253107"/>
          </a:xfrm>
          <a:ln>
            <a:noFill/>
          </a:ln>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r>
              <a:rPr lang="en-GB" b="1" dirty="0"/>
              <a:t>Completing the code</a:t>
            </a:r>
            <a:endParaRPr lang="en-GB" dirty="0"/>
          </a:p>
          <a:p>
            <a:pPr marL="0" indent="0">
              <a:buNone/>
            </a:pPr>
            <a:endParaRPr lang="en-GB" sz="2400" dirty="0"/>
          </a:p>
          <a:p>
            <a:pPr marL="0" indent="0">
              <a:buNone/>
            </a:pPr>
            <a:r>
              <a:rPr lang="en-GB" sz="2400" dirty="0"/>
              <a:t>Next we’ll complete the last line of the </a:t>
            </a:r>
            <a:r>
              <a:rPr lang="en-GB" sz="2400" dirty="0" err="1"/>
              <a:t>getResult</a:t>
            </a:r>
            <a:r>
              <a:rPr lang="en-GB" sz="2400" dirty="0"/>
              <a:t> function. </a:t>
            </a:r>
          </a:p>
          <a:p>
            <a:pPr marL="0" indent="0">
              <a:buNone/>
            </a:pPr>
            <a:endParaRPr lang="en-GB" sz="2400" dirty="0"/>
          </a:p>
          <a:p>
            <a:pPr marL="0" indent="0">
              <a:buNone/>
            </a:pPr>
            <a:r>
              <a:rPr lang="en-GB" sz="2400" dirty="0"/>
              <a:t>A try – except is used to attempt opening the file in read mode. If the file does not exist it would cause an error, but this is caught by the except part. </a:t>
            </a:r>
          </a:p>
          <a:p>
            <a:pPr marL="0" indent="0">
              <a:buNone/>
            </a:pPr>
            <a:endParaRPr lang="en-GB" sz="2400" dirty="0"/>
          </a:p>
          <a:p>
            <a:pPr marL="0" indent="0">
              <a:buNone/>
            </a:pPr>
            <a:r>
              <a:rPr lang="en-GB" sz="2400" dirty="0"/>
              <a:t>If the file is there then the read operation is successful, and the code jumps to the “else” section at the bottom. </a:t>
            </a:r>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4" name="Picture 3">
            <a:extLst>
              <a:ext uri="{FF2B5EF4-FFF2-40B4-BE49-F238E27FC236}">
                <a16:creationId xmlns:a16="http://schemas.microsoft.com/office/drawing/2014/main" id="{72E04CFE-51DB-40AF-8FFB-5649640DE4AA}"/>
              </a:ext>
            </a:extLst>
          </p:cNvPr>
          <p:cNvPicPr>
            <a:picLocks noChangeAspect="1"/>
          </p:cNvPicPr>
          <p:nvPr/>
        </p:nvPicPr>
        <p:blipFill>
          <a:blip r:embed="rId2"/>
          <a:stretch>
            <a:fillRect/>
          </a:stretch>
        </p:blipFill>
        <p:spPr>
          <a:xfrm>
            <a:off x="4467895" y="1628800"/>
            <a:ext cx="4568601" cy="2448272"/>
          </a:xfrm>
          <a:prstGeom prst="rect">
            <a:avLst/>
          </a:prstGeom>
        </p:spPr>
      </p:pic>
      <p:sp>
        <p:nvSpPr>
          <p:cNvPr id="6" name="Rectangle 5">
            <a:extLst>
              <a:ext uri="{FF2B5EF4-FFF2-40B4-BE49-F238E27FC236}">
                <a16:creationId xmlns:a16="http://schemas.microsoft.com/office/drawing/2014/main" id="{194438F2-4D52-4186-BFA2-EDA44035B65D}"/>
              </a:ext>
            </a:extLst>
          </p:cNvPr>
          <p:cNvSpPr/>
          <p:nvPr/>
        </p:nvSpPr>
        <p:spPr>
          <a:xfrm>
            <a:off x="4402320" y="4326200"/>
            <a:ext cx="4699749" cy="2123658"/>
          </a:xfrm>
          <a:prstGeom prst="rect">
            <a:avLst/>
          </a:prstGeom>
          <a:solidFill>
            <a:schemeClr val="bg1"/>
          </a:solidFill>
        </p:spPr>
        <p:txBody>
          <a:bodyPr wrap="square">
            <a:spAutoFit/>
          </a:bodyPr>
          <a:lstStyle/>
          <a:p>
            <a:r>
              <a:rPr lang="en-GB" sz="2200" dirty="0"/>
              <a:t>The value stored in the file is read in and stored in the “value” variable. </a:t>
            </a:r>
          </a:p>
          <a:p>
            <a:endParaRPr lang="en-GB" sz="2200" dirty="0"/>
          </a:p>
          <a:p>
            <a:r>
              <a:rPr lang="en-GB" sz="2200" dirty="0"/>
              <a:t>All we have to do now is put that variable name into the space at the end of the last line. </a:t>
            </a:r>
          </a:p>
        </p:txBody>
      </p:sp>
    </p:spTree>
    <p:extLst>
      <p:ext uri="{BB962C8B-B14F-4D97-AF65-F5344CB8AC3E}">
        <p14:creationId xmlns:p14="http://schemas.microsoft.com/office/powerpoint/2010/main" val="381957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96751"/>
            <a:ext cx="4059336" cy="5253107"/>
          </a:xfrm>
          <a:ln>
            <a:noFill/>
          </a:ln>
        </p:spPr>
        <p:style>
          <a:lnRef idx="2">
            <a:schemeClr val="accent3"/>
          </a:lnRef>
          <a:fillRef idx="1">
            <a:schemeClr val="lt1"/>
          </a:fillRef>
          <a:effectRef idx="0">
            <a:schemeClr val="accent3"/>
          </a:effectRef>
          <a:fontRef idx="minor">
            <a:schemeClr val="dk1"/>
          </a:fontRef>
        </p:style>
        <p:txBody>
          <a:bodyPr>
            <a:normAutofit fontScale="92500" lnSpcReduction="20000"/>
          </a:bodyPr>
          <a:lstStyle/>
          <a:p>
            <a:pPr marL="0" indent="0">
              <a:buNone/>
            </a:pPr>
            <a:r>
              <a:rPr lang="en-GB" b="1" dirty="0"/>
              <a:t>Completing the code</a:t>
            </a:r>
            <a:endParaRPr lang="en-GB" dirty="0"/>
          </a:p>
          <a:p>
            <a:pPr marL="0" indent="0">
              <a:buNone/>
            </a:pPr>
            <a:endParaRPr lang="en-GB" sz="2400" dirty="0"/>
          </a:p>
          <a:p>
            <a:pPr marL="0" indent="0">
              <a:buNone/>
            </a:pPr>
            <a:r>
              <a:rPr lang="en-GB" sz="2400" dirty="0"/>
              <a:t>Next, we’ve got the </a:t>
            </a:r>
            <a:r>
              <a:rPr lang="en-GB" sz="2400" dirty="0" err="1"/>
              <a:t>do_sum</a:t>
            </a:r>
            <a:r>
              <a:rPr lang="en-GB" sz="2400" dirty="0"/>
              <a:t> function which performs the desired operation. </a:t>
            </a:r>
          </a:p>
          <a:p>
            <a:pPr marL="0" indent="0">
              <a:buNone/>
            </a:pPr>
            <a:endParaRPr lang="en-GB" sz="2400" dirty="0"/>
          </a:p>
          <a:p>
            <a:pPr marL="0" indent="0">
              <a:buNone/>
            </a:pPr>
            <a:r>
              <a:rPr lang="en-GB" sz="2400" dirty="0"/>
              <a:t>This may look a little daunting at first, but the only thing you actually need to do here for the marks is replace the . . . with the required operator.</a:t>
            </a:r>
          </a:p>
          <a:p>
            <a:pPr marL="0" indent="0">
              <a:buNone/>
            </a:pPr>
            <a:endParaRPr lang="en-GB" sz="2400" dirty="0"/>
          </a:p>
          <a:p>
            <a:pPr marL="0" indent="0">
              <a:buNone/>
            </a:pPr>
            <a:r>
              <a:rPr lang="en-GB" sz="2400" dirty="0"/>
              <a:t>Look at the other lines below it to see what is in that space, and use those as a clue for what you need to put in there. </a:t>
            </a:r>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making a calculator</a:t>
            </a:r>
          </a:p>
        </p:txBody>
      </p:sp>
      <p:pic>
        <p:nvPicPr>
          <p:cNvPr id="2" name="Picture 1">
            <a:extLst>
              <a:ext uri="{FF2B5EF4-FFF2-40B4-BE49-F238E27FC236}">
                <a16:creationId xmlns:a16="http://schemas.microsoft.com/office/drawing/2014/main" id="{F587FF3B-D98B-4AB0-993D-CB3C7327517E}"/>
              </a:ext>
            </a:extLst>
          </p:cNvPr>
          <p:cNvPicPr>
            <a:picLocks noChangeAspect="1"/>
          </p:cNvPicPr>
          <p:nvPr/>
        </p:nvPicPr>
        <p:blipFill>
          <a:blip r:embed="rId2"/>
          <a:stretch>
            <a:fillRect/>
          </a:stretch>
        </p:blipFill>
        <p:spPr>
          <a:xfrm>
            <a:off x="4739219" y="1272950"/>
            <a:ext cx="4225269" cy="2516089"/>
          </a:xfrm>
          <a:prstGeom prst="rect">
            <a:avLst/>
          </a:prstGeom>
        </p:spPr>
      </p:pic>
    </p:spTree>
    <p:extLst>
      <p:ext uri="{BB962C8B-B14F-4D97-AF65-F5344CB8AC3E}">
        <p14:creationId xmlns:p14="http://schemas.microsoft.com/office/powerpoint/2010/main" val="121459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5813</TotalTime>
  <Words>2032</Words>
  <Application>Microsoft Office PowerPoint</Application>
  <PresentationFormat>On-screen Show (4:3)</PresentationFormat>
  <Paragraphs>201</Paragraphs>
  <Slides>29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29</vt:i4>
      </vt:variant>
    </vt:vector>
  </HeadingPairs>
  <TitlesOfParts>
    <vt:vector size="33" baseType="lpstr">
      <vt:lpstr>Arial</vt:lpstr>
      <vt:lpstr>Calibri</vt:lpstr>
      <vt:lpstr>Custom Design</vt:lpstr>
      <vt:lpstr>ICT THEME</vt:lpstr>
      <vt:lpstr>GUI Building with TKinter</vt:lpstr>
      <vt:lpstr>Today’s lesson</vt:lpstr>
      <vt:lpstr>Activity 1</vt:lpstr>
      <vt:lpstr>Tkinter – making a calculator</vt:lpstr>
      <vt:lpstr>Tkinter – making a calculator</vt:lpstr>
      <vt:lpstr>Tkinter – making a calculator</vt:lpstr>
      <vt:lpstr>Tkinter – making a calculator</vt:lpstr>
      <vt:lpstr>Tkinter – making a calculator</vt:lpstr>
      <vt:lpstr>Tkinter – making a calculator</vt:lpstr>
      <vt:lpstr>Tkinter – making a calculator</vt:lpstr>
      <vt:lpstr>Activity 2</vt:lpstr>
      <vt:lpstr>Tkinter – making a calculator</vt:lpstr>
      <vt:lpstr>Tkinter – making a calculator</vt:lpstr>
      <vt:lpstr>Tkinter – making a calculator</vt:lpstr>
      <vt:lpstr>Tkinter – making a calculator</vt:lpstr>
      <vt:lpstr>Tkinter – making a calculator</vt:lpstr>
      <vt:lpstr>Tkinter – making a calculator</vt:lpstr>
      <vt:lpstr>Tkinter – making a calculator</vt:lpstr>
      <vt:lpstr>Activity 3</vt:lpstr>
      <vt:lpstr>Tkinter – making a calculator</vt:lpstr>
      <vt:lpstr>Tkinter – making a calculator</vt:lpstr>
      <vt:lpstr>Tkinter – making a calculator</vt:lpstr>
      <vt:lpstr>Tkinter – making a calculator</vt:lpstr>
      <vt:lpstr>Tkinter – making a calculator</vt:lpstr>
      <vt:lpstr>Tkinter – making a calculator</vt:lpstr>
      <vt:lpstr>Tkinter – making a calculator</vt:lpstr>
      <vt:lpstr>Tkinter – making a calculator</vt:lpstr>
      <vt:lpstr>Activity 4</vt:lpstr>
      <vt:lpstr>PowerPoint Presentation</vt:lpstr>
    </vt:vector>
  </TitlesOfParts>
  <Company>Supero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Unit Lesson 2</dc:title>
  <dc:creator>Supero Education</dc:creator>
  <cp:lastModifiedBy>J Amer (Cardiff High School)</cp:lastModifiedBy>
  <cp:revision>320</cp:revision>
  <dcterms:created xsi:type="dcterms:W3CDTF">2014-03-16T01:08:53Z</dcterms:created>
  <dcterms:modified xsi:type="dcterms:W3CDTF">2021-06-08T12:47:16Z</dcterms:modified>
</cp:coreProperties>
</file>