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AB55-94B8-4CE9-BA10-57F934C12E3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72365-5FA0-4E9F-AC31-D1232E5BA090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72365-5FA0-4E9F-AC31-D1232E5BA090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72365-5FA0-4E9F-AC31-D1232E5BA090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72365-5FA0-4E9F-AC31-D1232E5BA090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72365-5FA0-4E9F-AC31-D1232E5BA090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72365-5FA0-4E9F-AC31-D1232E5BA090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7ACF-424B-43EF-BD9D-47CB9B6954BA}" type="datetimeFigureOut">
              <a:rPr lang="en-CA" smtClean="0"/>
              <a:pPr/>
              <a:t>23/04/2012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C89E-2D0D-436B-AAAB-AB8D281735E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Deconvolution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1500" t="16889" r="61000" b="67111"/>
          <a:stretch>
            <a:fillRect/>
          </a:stretch>
        </p:blipFill>
        <p:spPr bwMode="auto">
          <a:xfrm>
            <a:off x="2590800" y="11430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2133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u(t) – Recorded seismogram         s(t) – source function      g(t) – </a:t>
            </a:r>
            <a:r>
              <a:rPr lang="en-CA" dirty="0" smtClean="0"/>
              <a:t>receiver </a:t>
            </a:r>
            <a:r>
              <a:rPr lang="en-CA" dirty="0" smtClean="0"/>
              <a:t>function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5353" t="27202" r="50529" b="40758"/>
          <a:stretch>
            <a:fillRect/>
          </a:stretch>
        </p:blipFill>
        <p:spPr bwMode="auto">
          <a:xfrm>
            <a:off x="3505200" y="3200400"/>
            <a:ext cx="2667000" cy="199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37500" t="18981" r="39500" b="45778"/>
          <a:stretch>
            <a:fillRect/>
          </a:stretch>
        </p:blipFill>
        <p:spPr bwMode="auto">
          <a:xfrm>
            <a:off x="304800" y="2971800"/>
            <a:ext cx="2590800" cy="223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l="55000" t="31111" r="20708" b="32444"/>
          <a:stretch>
            <a:fillRect/>
          </a:stretch>
        </p:blipFill>
        <p:spPr bwMode="auto">
          <a:xfrm>
            <a:off x="6553200" y="2602302"/>
            <a:ext cx="2514600" cy="21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33600" y="3124200"/>
            <a:ext cx="1905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=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27000" t="16889" r="71000" b="69778"/>
          <a:stretch>
            <a:fillRect/>
          </a:stretch>
        </p:blipFill>
        <p:spPr bwMode="auto">
          <a:xfrm>
            <a:off x="6019800" y="3048000"/>
            <a:ext cx="54356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" y="5410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Produce synthetic seismograms from a synthetic receiver function convolved with P-Codas obtained from windowed P waves of actual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Results – B Spline Wavelets 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C:\Users\FIXER\Dropbox\eosc513\GridSearch_B-Sp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447800"/>
            <a:ext cx="4267200" cy="5006289"/>
          </a:xfrm>
          <a:prstGeom prst="rect">
            <a:avLst/>
          </a:prstGeom>
          <a:noFill/>
        </p:spPr>
      </p:pic>
      <p:pic>
        <p:nvPicPr>
          <p:cNvPr id="1027" name="Picture 3" descr="C:\Users\FIXER\Dropbox\eosc513\Rec_section_B-Spli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4953000" cy="3714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Performed a deconvolution to acquire receiver functions from recorded seismograms.</a:t>
            </a:r>
          </a:p>
          <a:p>
            <a:r>
              <a:rPr lang="en-CA" sz="1800" dirty="0" smtClean="0"/>
              <a:t>Solved an L1 optimization problem and obtained a solution which promoted sparsity for the receiver function in the wavelet domain. </a:t>
            </a:r>
          </a:p>
          <a:p>
            <a:r>
              <a:rPr lang="en-CA" sz="1800" dirty="0" smtClean="0"/>
              <a:t>Compared a range of wavelets with an L2 type algorithm.</a:t>
            </a:r>
            <a:endParaRPr lang="en-CA" sz="1800" dirty="0" smtClean="0"/>
          </a:p>
          <a:p>
            <a:r>
              <a:rPr lang="en-CA" sz="1800" dirty="0" smtClean="0"/>
              <a:t>L1 algorithms failed to reproduce results which were as tightly constrained as the L2 method but show promising initial results which can be further developed.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CA" sz="1600" b="1" dirty="0" smtClean="0"/>
              <a:t>Aim:</a:t>
            </a:r>
            <a:r>
              <a:rPr lang="en-CA" sz="1600" dirty="0" smtClean="0"/>
              <a:t> Produce g(t) by </a:t>
            </a:r>
            <a:r>
              <a:rPr lang="en-CA" sz="1600" dirty="0" err="1" smtClean="0"/>
              <a:t>deconvolving</a:t>
            </a:r>
            <a:r>
              <a:rPr lang="en-CA" sz="1600" dirty="0" smtClean="0"/>
              <a:t> source functions from multiple seismograms.</a:t>
            </a:r>
          </a:p>
          <a:p>
            <a:r>
              <a:rPr lang="en-CA" sz="1600" dirty="0" smtClean="0"/>
              <a:t>Construct the problem as an optimization problem. </a:t>
            </a:r>
          </a:p>
          <a:p>
            <a:r>
              <a:rPr lang="en-CA" sz="1600" dirty="0" smtClean="0"/>
              <a:t>Seek a solution which is sparse in the wavelet domain. </a:t>
            </a:r>
          </a:p>
          <a:p>
            <a:r>
              <a:rPr lang="en-CA" sz="1600" dirty="0" smtClean="0"/>
              <a:t>X is the wavelet transform of g(t)</a:t>
            </a:r>
          </a:p>
          <a:p>
            <a:r>
              <a:rPr lang="en-CA" sz="1600" dirty="0" smtClean="0"/>
              <a:t>y is a vector of seismograms in the time domain.</a:t>
            </a:r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/>
          </a:p>
          <a:p>
            <a:endParaRPr lang="en-CA" sz="2000" dirty="0" smtClean="0"/>
          </a:p>
          <a:p>
            <a:r>
              <a:rPr lang="en-CA" sz="2000" dirty="0" smtClean="0"/>
              <a:t>Seek to minimize                               </a:t>
            </a:r>
            <a:r>
              <a:rPr lang="en-CA" sz="2000" dirty="0" err="1" smtClean="0"/>
              <a:t>s.t</a:t>
            </a:r>
            <a:r>
              <a:rPr lang="en-CA" sz="2000" dirty="0" smtClean="0"/>
              <a:t>. </a:t>
            </a:r>
            <a:endParaRPr lang="en-CA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CA" sz="3200" dirty="0" smtClean="0">
                <a:latin typeface="Arial" pitchFamily="34" charset="0"/>
                <a:cs typeface="Arial" pitchFamily="34" charset="0"/>
              </a:rPr>
              <a:t>Deconvolution</a:t>
            </a:r>
            <a:endParaRPr lang="en-CA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7000" t="12444" r="67500" b="77778"/>
          <a:stretch>
            <a:fillRect/>
          </a:stretch>
        </p:blipFill>
        <p:spPr bwMode="auto">
          <a:xfrm>
            <a:off x="3429000" y="2819400"/>
            <a:ext cx="236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2971800" y="3810000"/>
            <a:ext cx="5266267" cy="815788"/>
            <a:chOff x="2971800" y="3657600"/>
            <a:chExt cx="5266267" cy="81578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19500" t="29333" r="72000" b="60889"/>
            <a:stretch>
              <a:fillRect/>
            </a:stretch>
          </p:blipFill>
          <p:spPr bwMode="auto">
            <a:xfrm>
              <a:off x="2971800" y="3733800"/>
              <a:ext cx="1143000" cy="73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 l="18000" t="32889" r="63500" b="59111"/>
            <a:stretch>
              <a:fillRect/>
            </a:stretch>
          </p:blipFill>
          <p:spPr bwMode="auto">
            <a:xfrm>
              <a:off x="5105400" y="3657600"/>
              <a:ext cx="3132667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2057400" y="4953000"/>
            <a:ext cx="5105400" cy="1512332"/>
            <a:chOff x="2057400" y="4583668"/>
            <a:chExt cx="5105400" cy="1512332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 l="7500" t="48889" r="59000" b="42222"/>
            <a:stretch>
              <a:fillRect/>
            </a:stretch>
          </p:blipFill>
          <p:spPr bwMode="auto">
            <a:xfrm>
              <a:off x="2057400" y="4583668"/>
              <a:ext cx="51054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276600" y="57266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Convolution operator</a:t>
              </a:r>
              <a:endParaRPr lang="en-CA" dirty="0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4267200" y="4278868"/>
              <a:ext cx="381000" cy="2362200"/>
            </a:xfrm>
            <a:prstGeom prst="leftBrace">
              <a:avLst>
                <a:gd name="adj1" fmla="val 11224"/>
                <a:gd name="adj2" fmla="val 507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Synthetic Tests – Standard wavelets</a:t>
            </a:r>
            <a:endParaRPr lang="en-CA" sz="2400" dirty="0"/>
          </a:p>
        </p:txBody>
      </p:sp>
      <p:pic>
        <p:nvPicPr>
          <p:cNvPr id="3074" name="Picture 2" descr="C:\Users\FIXER\Dropbox\eosc513\SNRwavelets.jpg"/>
          <p:cNvPicPr>
            <a:picLocks noChangeAspect="1" noChangeArrowheads="1"/>
          </p:cNvPicPr>
          <p:nvPr/>
        </p:nvPicPr>
        <p:blipFill>
          <a:blip r:embed="rId2" cstate="print"/>
          <a:srcRect r="7547"/>
          <a:stretch>
            <a:fillRect/>
          </a:stretch>
        </p:blipFill>
        <p:spPr bwMode="auto">
          <a:xfrm>
            <a:off x="381000" y="1066800"/>
            <a:ext cx="7467600" cy="558635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Synthetic Tests – Spline wavelets</a:t>
            </a:r>
            <a:endParaRPr lang="en-CA" sz="2400" dirty="0"/>
          </a:p>
        </p:txBody>
      </p:sp>
      <p:pic>
        <p:nvPicPr>
          <p:cNvPr id="4098" name="Picture 2" descr="C:\Users\FIXER\Dropbox\eosc513\SNRspli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8001000" cy="5386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Peak comparison</a:t>
            </a:r>
            <a:endParaRPr lang="en-CA" sz="2800" dirty="0"/>
          </a:p>
        </p:txBody>
      </p:sp>
      <p:pic>
        <p:nvPicPr>
          <p:cNvPr id="5122" name="Picture 2" descr="C:\Users\FIXER\Dropbox\eosc513\Peak_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0157" r="47222"/>
          <a:stretch>
            <a:fillRect/>
          </a:stretch>
        </p:blipFill>
        <p:spPr bwMode="auto">
          <a:xfrm>
            <a:off x="0" y="2590800"/>
            <a:ext cx="4876800" cy="2942917"/>
          </a:xfrm>
          <a:prstGeom prst="rect">
            <a:avLst/>
          </a:prstGeom>
          <a:noFill/>
        </p:spPr>
      </p:pic>
      <p:pic>
        <p:nvPicPr>
          <p:cNvPr id="5" name="Picture 2" descr="C:\Users\FIXER\Dropbox\eosc513\Peak_1.jpg"/>
          <p:cNvPicPr>
            <a:picLocks noChangeAspect="1" noChangeArrowheads="1"/>
          </p:cNvPicPr>
          <p:nvPr/>
        </p:nvPicPr>
        <p:blipFill>
          <a:blip r:embed="rId3" cstate="print"/>
          <a:srcRect l="51852" r="8687"/>
          <a:stretch>
            <a:fillRect/>
          </a:stretch>
        </p:blipFill>
        <p:spPr bwMode="auto">
          <a:xfrm>
            <a:off x="4267200" y="2590800"/>
            <a:ext cx="4648200" cy="30295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739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600" dirty="0" smtClean="0"/>
              <a:t> SNR is an uninformative measure on the quality of fit in this case. </a:t>
            </a:r>
          </a:p>
          <a:p>
            <a:pPr>
              <a:buFont typeface="Arial" pitchFamily="34" charset="0"/>
              <a:buChar char="•"/>
            </a:pPr>
            <a:r>
              <a:rPr lang="en-CA" sz="1600" dirty="0" smtClean="0"/>
              <a:t> Whilst simple wavelets provide a sparse solution we also aim for a sharper peak which allows us to better constrain parameters computed later.  </a:t>
            </a:r>
          </a:p>
          <a:p>
            <a:pPr>
              <a:buFont typeface="Arial" pitchFamily="34" charset="0"/>
              <a:buChar char="•"/>
            </a:pPr>
            <a:r>
              <a:rPr lang="en-CA" sz="1600" dirty="0" smtClean="0"/>
              <a:t> Compare the normalized peak recoveries for a range of wavelet types for each peak in the receiver function.  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Peak comparison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146" name="Picture 2" descr="C:\Users\FIXER\Dropbox\eosc513\Peak_2.jpg"/>
          <p:cNvPicPr>
            <a:picLocks noChangeAspect="1" noChangeArrowheads="1"/>
          </p:cNvPicPr>
          <p:nvPr/>
        </p:nvPicPr>
        <p:blipFill>
          <a:blip r:embed="rId3" cstate="print"/>
          <a:srcRect l="9420" r="51449"/>
          <a:stretch>
            <a:fillRect/>
          </a:stretch>
        </p:blipFill>
        <p:spPr bwMode="auto">
          <a:xfrm>
            <a:off x="0" y="1066800"/>
            <a:ext cx="4499870" cy="2895600"/>
          </a:xfrm>
          <a:prstGeom prst="rect">
            <a:avLst/>
          </a:prstGeom>
          <a:noFill/>
        </p:spPr>
      </p:pic>
      <p:pic>
        <p:nvPicPr>
          <p:cNvPr id="5" name="Picture 2" descr="C:\Users\FIXER\Dropbox\eosc513\Peak_2.jpg"/>
          <p:cNvPicPr>
            <a:picLocks noChangeAspect="1" noChangeArrowheads="1"/>
          </p:cNvPicPr>
          <p:nvPr/>
        </p:nvPicPr>
        <p:blipFill>
          <a:blip r:embed="rId3" cstate="print"/>
          <a:srcRect l="55073" r="7246" b="2153"/>
          <a:stretch>
            <a:fillRect/>
          </a:stretch>
        </p:blipFill>
        <p:spPr bwMode="auto">
          <a:xfrm>
            <a:off x="4410635" y="1066800"/>
            <a:ext cx="4428565" cy="2895600"/>
          </a:xfrm>
          <a:prstGeom prst="rect">
            <a:avLst/>
          </a:prstGeom>
          <a:noFill/>
        </p:spPr>
      </p:pic>
      <p:pic>
        <p:nvPicPr>
          <p:cNvPr id="6147" name="Picture 3" descr="C:\Users\FIXER\Dropbox\eosc513\Peak_3.jpg"/>
          <p:cNvPicPr>
            <a:picLocks noChangeAspect="1" noChangeArrowheads="1"/>
          </p:cNvPicPr>
          <p:nvPr/>
        </p:nvPicPr>
        <p:blipFill>
          <a:blip r:embed="rId4" cstate="print"/>
          <a:srcRect l="10291" r="51794"/>
          <a:stretch>
            <a:fillRect/>
          </a:stretch>
        </p:blipFill>
        <p:spPr bwMode="auto">
          <a:xfrm>
            <a:off x="0" y="4038600"/>
            <a:ext cx="4343400" cy="2815454"/>
          </a:xfrm>
          <a:prstGeom prst="rect">
            <a:avLst/>
          </a:prstGeom>
          <a:noFill/>
        </p:spPr>
      </p:pic>
      <p:pic>
        <p:nvPicPr>
          <p:cNvPr id="7" name="Picture 3" descr="C:\Users\FIXER\Dropbox\eosc513\Peak_3.jpg"/>
          <p:cNvPicPr>
            <a:picLocks noChangeAspect="1" noChangeArrowheads="1"/>
          </p:cNvPicPr>
          <p:nvPr/>
        </p:nvPicPr>
        <p:blipFill>
          <a:blip r:embed="rId4" cstate="print"/>
          <a:srcRect l="54164" r="7921" b="3254"/>
          <a:stretch>
            <a:fillRect/>
          </a:stretch>
        </p:blipFill>
        <p:spPr bwMode="auto">
          <a:xfrm>
            <a:off x="4343400" y="4038600"/>
            <a:ext cx="4495800" cy="2819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4800" y="838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Peak 2 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810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Peak 3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Results – </a:t>
            </a:r>
            <a:r>
              <a:rPr lang="en-CA" sz="2400" dirty="0" smtClean="0"/>
              <a:t>Simultaneous Deconvolution</a:t>
            </a:r>
            <a:endParaRPr lang="en-CA" sz="2400" dirty="0"/>
          </a:p>
        </p:txBody>
      </p:sp>
      <p:pic>
        <p:nvPicPr>
          <p:cNvPr id="7174" name="Picture 6" descr="C:\Users\FIXER\Dropbox\eosc513\Rec_section_L2dec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5334000" cy="4000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990600"/>
            <a:ext cx="8763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600" dirty="0" smtClean="0"/>
              <a:t> Seismograms are binned depending on their slowness, p. </a:t>
            </a:r>
          </a:p>
          <a:p>
            <a:pPr>
              <a:buFont typeface="Arial" pitchFamily="34" charset="0"/>
              <a:buChar char="•"/>
            </a:pPr>
            <a:r>
              <a:rPr lang="en-CA" sz="1600" dirty="0" smtClean="0"/>
              <a:t>  For each bin an L1 optimization problem is solved producing a receiver function.</a:t>
            </a:r>
          </a:p>
          <a:p>
            <a:pPr>
              <a:buFont typeface="Arial" pitchFamily="34" charset="0"/>
              <a:buChar char="•"/>
            </a:pPr>
            <a:r>
              <a:rPr lang="en-CA" sz="1600" dirty="0" smtClean="0"/>
              <a:t> Receiver function traces are collected and plotted by bin. </a:t>
            </a:r>
            <a:endParaRPr lang="en-CA" sz="1600" dirty="0"/>
          </a:p>
        </p:txBody>
      </p:sp>
      <p:pic>
        <p:nvPicPr>
          <p:cNvPr id="5" name="Picture 2" descr="C:\Users\FIXER\Dropbox\eosc513\GridSearch_L2de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195" y="1752600"/>
            <a:ext cx="4054805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Results  –  Daubechies Wavelets</a:t>
            </a:r>
            <a:endParaRPr lang="en-CA" sz="2400" dirty="0"/>
          </a:p>
        </p:txBody>
      </p:sp>
      <p:pic>
        <p:nvPicPr>
          <p:cNvPr id="4" name="Picture 5" descr="C:\Users\FIXER\Dropbox\eosc513\Rec_section_Dau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648200" cy="332784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50292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600" dirty="0" smtClean="0"/>
              <a:t> As earlier observed, Daubechies wavelets provides a much sparser representation but peaks are less tightly constrained.</a:t>
            </a:r>
          </a:p>
        </p:txBody>
      </p:sp>
      <p:pic>
        <p:nvPicPr>
          <p:cNvPr id="8" name="Picture 2" descr="C:\Users\FIXER\Dropbox\eosc513\GridSearch_Dau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95400"/>
            <a:ext cx="4267200" cy="5402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Results – Ortho Spline Wavelets</a:t>
            </a:r>
            <a:endParaRPr lang="en-CA" sz="2800" dirty="0"/>
          </a:p>
        </p:txBody>
      </p:sp>
      <p:pic>
        <p:nvPicPr>
          <p:cNvPr id="7" name="Picture 2" descr="C:\Users\FIXER\Dropbox\eosc513\Rec_section_OrthoSpli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4673600" cy="35052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Picture 3" descr="C:\Users\FIXER\Dropbox\eosc513\GridSearch_OrthoSpli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275125"/>
            <a:ext cx="4267200" cy="5402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323</Words>
  <Application>Microsoft Office PowerPoint</Application>
  <PresentationFormat>On-screen Show (4:3)</PresentationFormat>
  <Paragraphs>43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Deconvolution</vt:lpstr>
      <vt:lpstr>Deconvolution</vt:lpstr>
      <vt:lpstr>Synthetic Tests – Standard wavelets</vt:lpstr>
      <vt:lpstr>Synthetic Tests – Spline wavelets</vt:lpstr>
      <vt:lpstr>Peak comparison</vt:lpstr>
      <vt:lpstr>Peak comparison</vt:lpstr>
      <vt:lpstr>Results – Simultaneous Deconvolution</vt:lpstr>
      <vt:lpstr>Results  –  Daubechies Wavelets</vt:lpstr>
      <vt:lpstr>Results – Ortho Spline Wavelets</vt:lpstr>
      <vt:lpstr>Results – B Spline Wavelets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FIXER</dc:creator>
  <cp:lastModifiedBy>FIXER</cp:lastModifiedBy>
  <cp:revision>71</cp:revision>
  <dcterms:created xsi:type="dcterms:W3CDTF">2012-04-22T23:29:59Z</dcterms:created>
  <dcterms:modified xsi:type="dcterms:W3CDTF">2012-04-23T19:50:48Z</dcterms:modified>
</cp:coreProperties>
</file>