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3" r:id="rId3"/>
    <p:sldId id="274" r:id="rId4"/>
    <p:sldId id="272" r:id="rId5"/>
    <p:sldId id="277" r:id="rId6"/>
    <p:sldId id="281" r:id="rId7"/>
    <p:sldId id="275" r:id="rId8"/>
    <p:sldId id="276" r:id="rId9"/>
    <p:sldId id="257" r:id="rId10"/>
    <p:sldId id="282" r:id="rId11"/>
    <p:sldId id="261" r:id="rId12"/>
    <p:sldId id="262" r:id="rId13"/>
    <p:sldId id="263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4" autoAdjust="0"/>
    <p:restoredTop sz="94696" autoAdjust="0"/>
  </p:normalViewPr>
  <p:slideViewPr>
    <p:cSldViewPr showGuides="1">
      <p:cViewPr>
        <p:scale>
          <a:sx n="75" d="100"/>
          <a:sy n="75" d="100"/>
        </p:scale>
        <p:origin x="-1123" y="-7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37-DFA1-4E48-BFB6-FA9EBFA37364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DB6C-E6E8-41A6-9260-DD9943ED5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37-DFA1-4E48-BFB6-FA9EBFA37364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DB6C-E6E8-41A6-9260-DD9943ED5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37-DFA1-4E48-BFB6-FA9EBFA37364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DB6C-E6E8-41A6-9260-DD9943ED5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37-DFA1-4E48-BFB6-FA9EBFA37364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DB6C-E6E8-41A6-9260-DD9943ED5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37-DFA1-4E48-BFB6-FA9EBFA37364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DB6C-E6E8-41A6-9260-DD9943ED5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37-DFA1-4E48-BFB6-FA9EBFA37364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DB6C-E6E8-41A6-9260-DD9943ED5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37-DFA1-4E48-BFB6-FA9EBFA37364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DB6C-E6E8-41A6-9260-DD9943ED5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37-DFA1-4E48-BFB6-FA9EBFA37364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DB6C-E6E8-41A6-9260-DD9943ED5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37-DFA1-4E48-BFB6-FA9EBFA37364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DB6C-E6E8-41A6-9260-DD9943ED5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37-DFA1-4E48-BFB6-FA9EBFA37364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DB6C-E6E8-41A6-9260-DD9943ED5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37-DFA1-4E48-BFB6-FA9EBFA37364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DB6C-E6E8-41A6-9260-DD9943ED5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8137-DFA1-4E48-BFB6-FA9EBFA37364}" type="datetimeFigureOut">
              <a:rPr lang="en-US" smtClean="0"/>
              <a:pPr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B6C-E6E8-41A6-9260-DD9943ED5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trkeil.com/" TargetMode="External"/><Relationship Id="rId2" Type="http://schemas.openxmlformats.org/officeDocument/2006/relationships/hyperlink" Target="mailto:petr.keil@yale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943" y="3919478"/>
            <a:ext cx="78161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The data and the model: an introduction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Petr Keil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hlinkClick r:id="rId2"/>
              </a:rPr>
              <a:t>petr.keil@yale.edu</a:t>
            </a:r>
            <a:endParaRPr lang="en-US" dirty="0" smtClean="0"/>
          </a:p>
          <a:p>
            <a:pPr algn="ctr"/>
            <a:r>
              <a:rPr lang="en-US" dirty="0" smtClean="0">
                <a:hlinkClick r:id="rId3"/>
              </a:rPr>
              <a:t>www.petrkeil.com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11/7/2013</a:t>
            </a:r>
          </a:p>
          <a:p>
            <a:endParaRPr lang="en-US" dirty="0" smtClean="0"/>
          </a:p>
        </p:txBody>
      </p:sp>
      <p:sp>
        <p:nvSpPr>
          <p:cNvPr id="40962" name="AutoShape 2" descr="plot of chunk unnamed-chunk-9"/>
          <p:cNvSpPr>
            <a:spLocks noChangeAspect="1" noChangeArrowheads="1"/>
          </p:cNvSpPr>
          <p:nvPr/>
        </p:nvSpPr>
        <p:spPr bwMode="auto">
          <a:xfrm>
            <a:off x="155575" y="11741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4" name="AutoShape 4" descr="plot of chunk unnamed-chunk-9"/>
          <p:cNvSpPr>
            <a:spLocks noChangeAspect="1" noChangeArrowheads="1"/>
          </p:cNvSpPr>
          <p:nvPr/>
        </p:nvSpPr>
        <p:spPr bwMode="auto">
          <a:xfrm>
            <a:off x="155575" y="11741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6" name="AutoShape 6" descr="plot of chunk unnamed-chunk-9"/>
          <p:cNvSpPr>
            <a:spLocks noChangeAspect="1" noChangeArrowheads="1"/>
          </p:cNvSpPr>
          <p:nvPr/>
        </p:nvSpPr>
        <p:spPr bwMode="auto">
          <a:xfrm>
            <a:off x="155575" y="11741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67" name="Picture 7" descr="C:\Users\Petr\Desktop\Spatial course\statistics_intro\figure\unnamed-chunk-9.png"/>
          <p:cNvPicPr>
            <a:picLocks noChangeAspect="1" noChangeArrowheads="1"/>
          </p:cNvPicPr>
          <p:nvPr/>
        </p:nvPicPr>
        <p:blipFill>
          <a:blip r:embed="rId4" cstate="print"/>
          <a:srcRect l="67117"/>
          <a:stretch>
            <a:fillRect/>
          </a:stretch>
        </p:blipFill>
        <p:spPr bwMode="auto">
          <a:xfrm>
            <a:off x="3000375" y="490478"/>
            <a:ext cx="3143250" cy="34139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76800" y="2243078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P(H|D)</a:t>
            </a:r>
          </a:p>
          <a:p>
            <a:endParaRPr lang="en-US" dirty="0" smtClean="0"/>
          </a:p>
          <a:p>
            <a:r>
              <a:rPr lang="en-US" dirty="0" smtClean="0"/>
              <a:t>Strength of our belief in the </a:t>
            </a:r>
            <a:r>
              <a:rPr lang="en-US" dirty="0" smtClean="0"/>
              <a:t>hypothesis, given </a:t>
            </a:r>
            <a:r>
              <a:rPr lang="en-US" dirty="0" smtClean="0"/>
              <a:t>the data.</a:t>
            </a:r>
          </a:p>
          <a:p>
            <a:endParaRPr lang="en-US" dirty="0" smtClean="0"/>
          </a:p>
          <a:p>
            <a:r>
              <a:rPr lang="en-US" dirty="0" smtClean="0"/>
              <a:t>Can be used for direct statements about the hypotheses.</a:t>
            </a:r>
          </a:p>
          <a:p>
            <a:endParaRPr lang="en-US" dirty="0" smtClean="0"/>
          </a:p>
          <a:p>
            <a:r>
              <a:rPr lang="en-US" dirty="0" smtClean="0"/>
              <a:t>Difficult to calculate.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258199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P(D|H) : the LIKELIHOOD</a:t>
            </a:r>
          </a:p>
          <a:p>
            <a:endParaRPr lang="en-US" dirty="0" smtClean="0"/>
          </a:p>
          <a:p>
            <a:r>
              <a:rPr lang="en-US" dirty="0" smtClean="0"/>
              <a:t>Probability  (frequency) of the data, given the </a:t>
            </a:r>
            <a:r>
              <a:rPr lang="en-US" dirty="0" smtClean="0"/>
              <a:t>hypothesis.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only useful for indirect statements about the </a:t>
            </a:r>
            <a:r>
              <a:rPr lang="en-US" dirty="0" smtClean="0"/>
              <a:t>hypotheses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Easy to calculate.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124200" y="5510213"/>
          <a:ext cx="2869045" cy="833438"/>
        </p:xfrm>
        <a:graphic>
          <a:graphicData uri="http://schemas.openxmlformats.org/presentationml/2006/ole">
            <p:oleObj spid="_x0000_s30722" name="Equation" r:id="rId3" imgW="1803240" imgH="419040" progId="Equation.3">
              <p:embed/>
            </p:oleObj>
          </a:graphicData>
        </a:graphic>
      </p:graphicFrame>
      <p:sp>
        <p:nvSpPr>
          <p:cNvPr id="17" name="Oval 16"/>
          <p:cNvSpPr/>
          <p:nvPr/>
        </p:nvSpPr>
        <p:spPr>
          <a:xfrm>
            <a:off x="5029200" y="5486400"/>
            <a:ext cx="990600" cy="47625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24200" y="5676900"/>
            <a:ext cx="990600" cy="476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3560385" y="152400"/>
            <a:ext cx="2002215" cy="1938325"/>
            <a:chOff x="2590800" y="4572000"/>
            <a:chExt cx="2002215" cy="1938325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50980"/>
            <a:stretch>
              <a:fillRect/>
            </a:stretch>
          </p:blipFill>
          <p:spPr bwMode="auto">
            <a:xfrm>
              <a:off x="2590800" y="4800600"/>
              <a:ext cx="1905000" cy="170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2590800" y="4572000"/>
              <a:ext cx="2002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Chase &amp; </a:t>
              </a:r>
              <a:r>
                <a:rPr lang="en-US" sz="1200" i="1" dirty="0" err="1" smtClean="0"/>
                <a:t>Leibold</a:t>
              </a:r>
              <a:r>
                <a:rPr lang="en-US" sz="1200" i="1" dirty="0" smtClean="0"/>
                <a:t> 2002 Nature</a:t>
              </a:r>
              <a:endParaRPr lang="en-US" sz="1200" i="1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971800" y="4876800"/>
              <a:ext cx="1219200" cy="9525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168140" y="499110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840480" y="52095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652520" y="51333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462020" y="523748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454400" y="527812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406140" y="534670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84220" y="552958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162300" y="556006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126740" y="583946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065780" y="594360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765175"/>
            <a:ext cx="53340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rot="16200000">
            <a:off x="-862633" y="2996234"/>
            <a:ext cx="483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Response</a:t>
            </a:r>
            <a:r>
              <a:rPr lang="en-US" dirty="0" smtClean="0"/>
              <a:t>, dependent variable, explained variable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6019800"/>
            <a:ext cx="519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Predictor</a:t>
            </a:r>
            <a:r>
              <a:rPr lang="en-US" dirty="0" smtClean="0"/>
              <a:t>, independent variable, explanatory variable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4920" y="228600"/>
            <a:ext cx="759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Normal linear regression (GLM family “Gaussian”)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765175"/>
            <a:ext cx="53340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 rot="16200000">
            <a:off x="-862633" y="2996234"/>
            <a:ext cx="483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Response</a:t>
            </a:r>
            <a:r>
              <a:rPr lang="en-US" dirty="0" smtClean="0"/>
              <a:t>, dependent variable, explained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6019800"/>
            <a:ext cx="519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Predictor</a:t>
            </a:r>
            <a:r>
              <a:rPr lang="en-US" dirty="0" smtClean="0"/>
              <a:t>, independent variable, explanatory variable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7044" y="2907268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4920" y="228600"/>
            <a:ext cx="759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Normal linear regression (GLM family “Gaussian”)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765175"/>
            <a:ext cx="53340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oup 26"/>
          <p:cNvGrpSpPr/>
          <p:nvPr/>
        </p:nvGrpSpPr>
        <p:grpSpPr>
          <a:xfrm>
            <a:off x="6019800" y="2895600"/>
            <a:ext cx="1828800" cy="1182316"/>
            <a:chOff x="6019800" y="2895600"/>
            <a:chExt cx="1828800" cy="1182316"/>
          </a:xfrm>
        </p:grpSpPr>
        <p:sp>
          <p:nvSpPr>
            <p:cNvPr id="7" name="TextBox 6"/>
            <p:cNvSpPr txBox="1"/>
            <p:nvPr/>
          </p:nvSpPr>
          <p:spPr>
            <a:xfrm>
              <a:off x="6517460" y="2895600"/>
              <a:ext cx="8050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Model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2" name="Group 37"/>
            <p:cNvGrpSpPr/>
            <p:nvPr/>
          </p:nvGrpSpPr>
          <p:grpSpPr>
            <a:xfrm>
              <a:off x="6019800" y="3352800"/>
              <a:ext cx="1828800" cy="725116"/>
              <a:chOff x="5867400" y="3276600"/>
              <a:chExt cx="1828800" cy="72511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867400" y="3276600"/>
                <a:ext cx="1828800" cy="7251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1" name="Object 10"/>
              <p:cNvGraphicFramePr>
                <a:graphicFrameLocks noChangeAspect="1"/>
              </p:cNvGraphicFramePr>
              <p:nvPr/>
            </p:nvGraphicFramePr>
            <p:xfrm>
              <a:off x="5943600" y="3352800"/>
              <a:ext cx="1725002" cy="619862"/>
            </p:xfrm>
            <a:graphic>
              <a:graphicData uri="http://schemas.openxmlformats.org/presentationml/2006/ole">
                <p:oleObj spid="_x0000_s1026" name="Equation" r:id="rId4" imgW="1269720" imgH="457200" progId="Equation.3">
                  <p:embed/>
                </p:oleObj>
              </a:graphicData>
            </a:graphic>
          </p:graphicFrame>
        </p:grpSp>
      </p:grpSp>
      <p:grpSp>
        <p:nvGrpSpPr>
          <p:cNvPr id="3" name="Group 25"/>
          <p:cNvGrpSpPr/>
          <p:nvPr/>
        </p:nvGrpSpPr>
        <p:grpSpPr>
          <a:xfrm rot="5400000">
            <a:off x="3494725" y="3896675"/>
            <a:ext cx="1392550" cy="762000"/>
            <a:chOff x="7467600" y="1828800"/>
            <a:chExt cx="1392550" cy="762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467600" y="2558432"/>
              <a:ext cx="13925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7543800" y="1828800"/>
              <a:ext cx="1143000" cy="762000"/>
            </a:xfrm>
            <a:custGeom>
              <a:avLst/>
              <a:gdLst>
                <a:gd name="connsiteX0" fmla="*/ 0 w 656804"/>
                <a:gd name="connsiteY0" fmla="*/ 601508 h 633876"/>
                <a:gd name="connsiteX1" fmla="*/ 186117 w 656804"/>
                <a:gd name="connsiteY1" fmla="*/ 415391 h 633876"/>
                <a:gd name="connsiteX2" fmla="*/ 323681 w 656804"/>
                <a:gd name="connsiteY2" fmla="*/ 2697 h 633876"/>
                <a:gd name="connsiteX3" fmla="*/ 436970 w 656804"/>
                <a:gd name="connsiteY3" fmla="*/ 431575 h 633876"/>
                <a:gd name="connsiteX4" fmla="*/ 655455 w 656804"/>
                <a:gd name="connsiteY4" fmla="*/ 593416 h 63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804" h="633876">
                  <a:moveTo>
                    <a:pt x="0" y="601508"/>
                  </a:moveTo>
                  <a:cubicBezTo>
                    <a:pt x="66085" y="558350"/>
                    <a:pt x="132170" y="515193"/>
                    <a:pt x="186117" y="415391"/>
                  </a:cubicBezTo>
                  <a:cubicBezTo>
                    <a:pt x="240064" y="315589"/>
                    <a:pt x="281872" y="0"/>
                    <a:pt x="323681" y="2697"/>
                  </a:cubicBezTo>
                  <a:cubicBezTo>
                    <a:pt x="365490" y="5394"/>
                    <a:pt x="381674" y="333122"/>
                    <a:pt x="436970" y="431575"/>
                  </a:cubicBezTo>
                  <a:cubicBezTo>
                    <a:pt x="492266" y="530028"/>
                    <a:pt x="656804" y="633876"/>
                    <a:pt x="655455" y="593416"/>
                  </a:cubicBez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8109568" y="1836892"/>
              <a:ext cx="0" cy="685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6"/>
          <p:cNvGrpSpPr/>
          <p:nvPr/>
        </p:nvGrpSpPr>
        <p:grpSpPr>
          <a:xfrm rot="5400000">
            <a:off x="5628325" y="2144075"/>
            <a:ext cx="1392550" cy="762000"/>
            <a:chOff x="7467600" y="1828800"/>
            <a:chExt cx="1392550" cy="762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7467600" y="2558432"/>
              <a:ext cx="13925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7543800" y="1828800"/>
              <a:ext cx="1143000" cy="762000"/>
            </a:xfrm>
            <a:custGeom>
              <a:avLst/>
              <a:gdLst>
                <a:gd name="connsiteX0" fmla="*/ 0 w 656804"/>
                <a:gd name="connsiteY0" fmla="*/ 601508 h 633876"/>
                <a:gd name="connsiteX1" fmla="*/ 186117 w 656804"/>
                <a:gd name="connsiteY1" fmla="*/ 415391 h 633876"/>
                <a:gd name="connsiteX2" fmla="*/ 323681 w 656804"/>
                <a:gd name="connsiteY2" fmla="*/ 2697 h 633876"/>
                <a:gd name="connsiteX3" fmla="*/ 436970 w 656804"/>
                <a:gd name="connsiteY3" fmla="*/ 431575 h 633876"/>
                <a:gd name="connsiteX4" fmla="*/ 655455 w 656804"/>
                <a:gd name="connsiteY4" fmla="*/ 593416 h 63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804" h="633876">
                  <a:moveTo>
                    <a:pt x="0" y="601508"/>
                  </a:moveTo>
                  <a:cubicBezTo>
                    <a:pt x="66085" y="558350"/>
                    <a:pt x="132170" y="515193"/>
                    <a:pt x="186117" y="415391"/>
                  </a:cubicBezTo>
                  <a:cubicBezTo>
                    <a:pt x="240064" y="315589"/>
                    <a:pt x="281872" y="0"/>
                    <a:pt x="323681" y="2697"/>
                  </a:cubicBezTo>
                  <a:cubicBezTo>
                    <a:pt x="365490" y="5394"/>
                    <a:pt x="381674" y="333122"/>
                    <a:pt x="436970" y="431575"/>
                  </a:cubicBezTo>
                  <a:cubicBezTo>
                    <a:pt x="492266" y="530028"/>
                    <a:pt x="656804" y="633876"/>
                    <a:pt x="655455" y="593416"/>
                  </a:cubicBez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8109568" y="1836892"/>
              <a:ext cx="0" cy="685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0"/>
          <p:cNvGrpSpPr/>
          <p:nvPr/>
        </p:nvGrpSpPr>
        <p:grpSpPr>
          <a:xfrm rot="5400000">
            <a:off x="4561525" y="3048000"/>
            <a:ext cx="1392550" cy="762000"/>
            <a:chOff x="7467600" y="1828800"/>
            <a:chExt cx="1392550" cy="7620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467600" y="2558432"/>
              <a:ext cx="13925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>
              <a:off x="7543800" y="1828800"/>
              <a:ext cx="1143000" cy="762000"/>
            </a:xfrm>
            <a:custGeom>
              <a:avLst/>
              <a:gdLst>
                <a:gd name="connsiteX0" fmla="*/ 0 w 656804"/>
                <a:gd name="connsiteY0" fmla="*/ 601508 h 633876"/>
                <a:gd name="connsiteX1" fmla="*/ 186117 w 656804"/>
                <a:gd name="connsiteY1" fmla="*/ 415391 h 633876"/>
                <a:gd name="connsiteX2" fmla="*/ 323681 w 656804"/>
                <a:gd name="connsiteY2" fmla="*/ 2697 h 633876"/>
                <a:gd name="connsiteX3" fmla="*/ 436970 w 656804"/>
                <a:gd name="connsiteY3" fmla="*/ 431575 h 633876"/>
                <a:gd name="connsiteX4" fmla="*/ 655455 w 656804"/>
                <a:gd name="connsiteY4" fmla="*/ 593416 h 63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804" h="633876">
                  <a:moveTo>
                    <a:pt x="0" y="601508"/>
                  </a:moveTo>
                  <a:cubicBezTo>
                    <a:pt x="66085" y="558350"/>
                    <a:pt x="132170" y="515193"/>
                    <a:pt x="186117" y="415391"/>
                  </a:cubicBezTo>
                  <a:cubicBezTo>
                    <a:pt x="240064" y="315589"/>
                    <a:pt x="281872" y="0"/>
                    <a:pt x="323681" y="2697"/>
                  </a:cubicBezTo>
                  <a:cubicBezTo>
                    <a:pt x="365490" y="5394"/>
                    <a:pt x="381674" y="333122"/>
                    <a:pt x="436970" y="431575"/>
                  </a:cubicBezTo>
                  <a:cubicBezTo>
                    <a:pt x="492266" y="530028"/>
                    <a:pt x="656804" y="633876"/>
                    <a:pt x="655455" y="593416"/>
                  </a:cubicBez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8109568" y="1836892"/>
              <a:ext cx="0" cy="685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84920" y="228600"/>
            <a:ext cx="759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Normal linear regression (GLM family “Gaussian”)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939800"/>
            <a:ext cx="5086350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73860" y="152400"/>
            <a:ext cx="7975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Poisson log-linear regression (GLM family “Poisson”)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73860" y="152400"/>
            <a:ext cx="7975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Poisson log-linear regression (GLM family “Poisson”)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8825" y="889000"/>
            <a:ext cx="5086350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08060" y="2590800"/>
            <a:ext cx="8050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0400" y="3048000"/>
            <a:ext cx="1828800" cy="72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070725" y="3124200"/>
          <a:ext cx="1604963" cy="619125"/>
        </p:xfrm>
        <a:graphic>
          <a:graphicData uri="http://schemas.openxmlformats.org/presentationml/2006/ole">
            <p:oleObj spid="_x0000_s3074" name="Equation" r:id="rId4" imgW="1180800" imgH="457200" progId="Equation.3">
              <p:embed/>
            </p:oleObj>
          </a:graphicData>
        </a:graphic>
      </p:graphicFrame>
      <p:grpSp>
        <p:nvGrpSpPr>
          <p:cNvPr id="2" name="Group 17"/>
          <p:cNvGrpSpPr/>
          <p:nvPr/>
        </p:nvGrpSpPr>
        <p:grpSpPr>
          <a:xfrm rot="5400000">
            <a:off x="5303994" y="1879714"/>
            <a:ext cx="2743198" cy="397184"/>
            <a:chOff x="457200" y="1006784"/>
            <a:chExt cx="1606269" cy="685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57200" y="1676400"/>
              <a:ext cx="1600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582627" y="1026340"/>
              <a:ext cx="1480842" cy="648711"/>
            </a:xfrm>
            <a:custGeom>
              <a:avLst/>
              <a:gdLst>
                <a:gd name="connsiteX0" fmla="*/ 0 w 1480842"/>
                <a:gd name="connsiteY0" fmla="*/ 648711 h 648711"/>
                <a:gd name="connsiteX1" fmla="*/ 323681 w 1480842"/>
                <a:gd name="connsiteY1" fmla="*/ 511147 h 648711"/>
                <a:gd name="connsiteX2" fmla="*/ 534074 w 1480842"/>
                <a:gd name="connsiteY2" fmla="*/ 260294 h 648711"/>
                <a:gd name="connsiteX3" fmla="*/ 679731 w 1480842"/>
                <a:gd name="connsiteY3" fmla="*/ 9441 h 648711"/>
                <a:gd name="connsiteX4" fmla="*/ 833479 w 1480842"/>
                <a:gd name="connsiteY4" fmla="*/ 316938 h 648711"/>
                <a:gd name="connsiteX5" fmla="*/ 1076240 w 1480842"/>
                <a:gd name="connsiteY5" fmla="*/ 519239 h 648711"/>
                <a:gd name="connsiteX6" fmla="*/ 1480842 w 1480842"/>
                <a:gd name="connsiteY6" fmla="*/ 648711 h 64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842" h="648711">
                  <a:moveTo>
                    <a:pt x="0" y="648711"/>
                  </a:moveTo>
                  <a:cubicBezTo>
                    <a:pt x="117334" y="612297"/>
                    <a:pt x="234669" y="575883"/>
                    <a:pt x="323681" y="511147"/>
                  </a:cubicBezTo>
                  <a:cubicBezTo>
                    <a:pt x="412693" y="446411"/>
                    <a:pt x="474732" y="343912"/>
                    <a:pt x="534074" y="260294"/>
                  </a:cubicBezTo>
                  <a:cubicBezTo>
                    <a:pt x="593416" y="176676"/>
                    <a:pt x="629830" y="0"/>
                    <a:pt x="679731" y="9441"/>
                  </a:cubicBezTo>
                  <a:cubicBezTo>
                    <a:pt x="729632" y="18882"/>
                    <a:pt x="767394" y="231972"/>
                    <a:pt x="833479" y="316938"/>
                  </a:cubicBezTo>
                  <a:cubicBezTo>
                    <a:pt x="899564" y="401904"/>
                    <a:pt x="968346" y="463943"/>
                    <a:pt x="1076240" y="519239"/>
                  </a:cubicBezTo>
                  <a:cubicBezTo>
                    <a:pt x="1184134" y="574535"/>
                    <a:pt x="1436336" y="625784"/>
                    <a:pt x="1480842" y="648711"/>
                  </a:cubicBez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251568" y="1006784"/>
              <a:ext cx="0" cy="685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8"/>
          <p:cNvGrpSpPr/>
          <p:nvPr/>
        </p:nvGrpSpPr>
        <p:grpSpPr>
          <a:xfrm rot="5400000">
            <a:off x="4988740" y="3448556"/>
            <a:ext cx="2002104" cy="397184"/>
            <a:chOff x="457200" y="1006784"/>
            <a:chExt cx="1606269" cy="6858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457200" y="1676400"/>
              <a:ext cx="1600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82627" y="1026340"/>
              <a:ext cx="1480842" cy="648711"/>
            </a:xfrm>
            <a:custGeom>
              <a:avLst/>
              <a:gdLst>
                <a:gd name="connsiteX0" fmla="*/ 0 w 1480842"/>
                <a:gd name="connsiteY0" fmla="*/ 648711 h 648711"/>
                <a:gd name="connsiteX1" fmla="*/ 323681 w 1480842"/>
                <a:gd name="connsiteY1" fmla="*/ 511147 h 648711"/>
                <a:gd name="connsiteX2" fmla="*/ 534074 w 1480842"/>
                <a:gd name="connsiteY2" fmla="*/ 260294 h 648711"/>
                <a:gd name="connsiteX3" fmla="*/ 679731 w 1480842"/>
                <a:gd name="connsiteY3" fmla="*/ 9441 h 648711"/>
                <a:gd name="connsiteX4" fmla="*/ 833479 w 1480842"/>
                <a:gd name="connsiteY4" fmla="*/ 316938 h 648711"/>
                <a:gd name="connsiteX5" fmla="*/ 1076240 w 1480842"/>
                <a:gd name="connsiteY5" fmla="*/ 519239 h 648711"/>
                <a:gd name="connsiteX6" fmla="*/ 1480842 w 1480842"/>
                <a:gd name="connsiteY6" fmla="*/ 648711 h 64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842" h="648711">
                  <a:moveTo>
                    <a:pt x="0" y="648711"/>
                  </a:moveTo>
                  <a:cubicBezTo>
                    <a:pt x="117334" y="612297"/>
                    <a:pt x="234669" y="575883"/>
                    <a:pt x="323681" y="511147"/>
                  </a:cubicBezTo>
                  <a:cubicBezTo>
                    <a:pt x="412693" y="446411"/>
                    <a:pt x="474732" y="343912"/>
                    <a:pt x="534074" y="260294"/>
                  </a:cubicBezTo>
                  <a:cubicBezTo>
                    <a:pt x="593416" y="176676"/>
                    <a:pt x="629830" y="0"/>
                    <a:pt x="679731" y="9441"/>
                  </a:cubicBezTo>
                  <a:cubicBezTo>
                    <a:pt x="729632" y="18882"/>
                    <a:pt x="767394" y="231972"/>
                    <a:pt x="833479" y="316938"/>
                  </a:cubicBezTo>
                  <a:cubicBezTo>
                    <a:pt x="899564" y="401904"/>
                    <a:pt x="968346" y="463943"/>
                    <a:pt x="1076240" y="519239"/>
                  </a:cubicBezTo>
                  <a:cubicBezTo>
                    <a:pt x="1184134" y="574535"/>
                    <a:pt x="1436336" y="625784"/>
                    <a:pt x="1480842" y="648711"/>
                  </a:cubicBez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251568" y="1006784"/>
              <a:ext cx="0" cy="685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4"/>
          <p:cNvGrpSpPr/>
          <p:nvPr/>
        </p:nvGrpSpPr>
        <p:grpSpPr>
          <a:xfrm rot="5400000" flipH="1">
            <a:off x="2757024" y="4558176"/>
            <a:ext cx="505752" cy="533400"/>
            <a:chOff x="736375" y="1143000"/>
            <a:chExt cx="962952" cy="533400"/>
          </a:xfrm>
        </p:grpSpPr>
        <p:cxnSp>
          <p:nvCxnSpPr>
            <p:cNvPr id="28" name="Straight Connector 27"/>
            <p:cNvCxnSpPr>
              <a:stCxn id="29" idx="0"/>
            </p:cNvCxnSpPr>
            <p:nvPr/>
          </p:nvCxnSpPr>
          <p:spPr>
            <a:xfrm>
              <a:off x="736375" y="1675051"/>
              <a:ext cx="787625" cy="134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736375" y="1159858"/>
              <a:ext cx="962952" cy="516542"/>
            </a:xfrm>
            <a:custGeom>
              <a:avLst/>
              <a:gdLst>
                <a:gd name="connsiteX0" fmla="*/ 0 w 962952"/>
                <a:gd name="connsiteY0" fmla="*/ 515193 h 516542"/>
                <a:gd name="connsiteX1" fmla="*/ 80921 w 962952"/>
                <a:gd name="connsiteY1" fmla="*/ 13487 h 516542"/>
                <a:gd name="connsiteX2" fmla="*/ 445062 w 962952"/>
                <a:gd name="connsiteY2" fmla="*/ 434273 h 516542"/>
                <a:gd name="connsiteX3" fmla="*/ 962952 w 962952"/>
                <a:gd name="connsiteY3" fmla="*/ 507101 h 516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952" h="516542">
                  <a:moveTo>
                    <a:pt x="0" y="515193"/>
                  </a:moveTo>
                  <a:cubicBezTo>
                    <a:pt x="3372" y="271083"/>
                    <a:pt x="6744" y="26974"/>
                    <a:pt x="80921" y="13487"/>
                  </a:cubicBezTo>
                  <a:cubicBezTo>
                    <a:pt x="155098" y="0"/>
                    <a:pt x="298057" y="352004"/>
                    <a:pt x="445062" y="434273"/>
                  </a:cubicBezTo>
                  <a:cubicBezTo>
                    <a:pt x="592067" y="516542"/>
                    <a:pt x="962952" y="507101"/>
                    <a:pt x="962952" y="507101"/>
                  </a:cubicBez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838200" y="1143000"/>
              <a:ext cx="0" cy="5334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0"/>
          <p:cNvGrpSpPr/>
          <p:nvPr/>
        </p:nvGrpSpPr>
        <p:grpSpPr>
          <a:xfrm>
            <a:off x="3886200" y="4191000"/>
            <a:ext cx="547561" cy="897812"/>
            <a:chOff x="1143000" y="1752600"/>
            <a:chExt cx="547561" cy="897812"/>
          </a:xfrm>
        </p:grpSpPr>
        <p:cxnSp>
          <p:nvCxnSpPr>
            <p:cNvPr id="41" name="Straight Connector 40"/>
            <p:cNvCxnSpPr>
              <a:endCxn id="47" idx="5"/>
            </p:cNvCxnSpPr>
            <p:nvPr/>
          </p:nvCxnSpPr>
          <p:spPr>
            <a:xfrm flipV="1">
              <a:off x="1158512" y="1752600"/>
              <a:ext cx="16323" cy="897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>
              <a:off x="1423861" y="2179792"/>
              <a:ext cx="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1143000" y="1752600"/>
              <a:ext cx="547561" cy="897812"/>
            </a:xfrm>
            <a:custGeom>
              <a:avLst/>
              <a:gdLst>
                <a:gd name="connsiteX0" fmla="*/ 0 w 695915"/>
                <a:gd name="connsiteY0" fmla="*/ 1877353 h 1877353"/>
                <a:gd name="connsiteX1" fmla="*/ 275129 w 695915"/>
                <a:gd name="connsiteY1" fmla="*/ 1602223 h 1877353"/>
                <a:gd name="connsiteX2" fmla="*/ 687823 w 695915"/>
                <a:gd name="connsiteY2" fmla="*/ 1545579 h 1877353"/>
                <a:gd name="connsiteX3" fmla="*/ 323681 w 695915"/>
                <a:gd name="connsiteY3" fmla="*/ 1286634 h 1877353"/>
                <a:gd name="connsiteX4" fmla="*/ 153749 w 695915"/>
                <a:gd name="connsiteY4" fmla="*/ 760652 h 1877353"/>
                <a:gd name="connsiteX5" fmla="*/ 40460 w 695915"/>
                <a:gd name="connsiteY5" fmla="*/ 0 h 187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5915" h="1877353">
                  <a:moveTo>
                    <a:pt x="0" y="1877353"/>
                  </a:moveTo>
                  <a:cubicBezTo>
                    <a:pt x="80246" y="1767436"/>
                    <a:pt x="160492" y="1657519"/>
                    <a:pt x="275129" y="1602223"/>
                  </a:cubicBezTo>
                  <a:cubicBezTo>
                    <a:pt x="389766" y="1546927"/>
                    <a:pt x="679731" y="1598177"/>
                    <a:pt x="687823" y="1545579"/>
                  </a:cubicBezTo>
                  <a:cubicBezTo>
                    <a:pt x="695915" y="1492981"/>
                    <a:pt x="412693" y="1417455"/>
                    <a:pt x="323681" y="1286634"/>
                  </a:cubicBezTo>
                  <a:cubicBezTo>
                    <a:pt x="234669" y="1155813"/>
                    <a:pt x="200952" y="975091"/>
                    <a:pt x="153749" y="760652"/>
                  </a:cubicBezTo>
                  <a:cubicBezTo>
                    <a:pt x="106546" y="546213"/>
                    <a:pt x="73503" y="273106"/>
                    <a:pt x="40460" y="0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73384" y="152400"/>
            <a:ext cx="8184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Binomial (logistic) regression (GLM family “binomial”)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5" y="889000"/>
            <a:ext cx="5086350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73384" y="152400"/>
            <a:ext cx="8184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Binomial (logistic) regression (GLM family “binomial”)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8825" y="889000"/>
            <a:ext cx="5086350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08060" y="2590800"/>
            <a:ext cx="8050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34200" y="2895600"/>
            <a:ext cx="1905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992938" y="2952750"/>
          <a:ext cx="1760537" cy="963613"/>
        </p:xfrm>
        <a:graphic>
          <a:graphicData uri="http://schemas.openxmlformats.org/presentationml/2006/ole">
            <p:oleObj spid="_x0000_s4098" name="Equation" r:id="rId4" imgW="129528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4495800"/>
            <a:ext cx="345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Bartholomeus</a:t>
            </a:r>
            <a:r>
              <a:rPr lang="en-US" dirty="0" smtClean="0"/>
              <a:t> et al. 2013 Eco. </a:t>
            </a:r>
            <a:r>
              <a:rPr lang="en-US" dirty="0" err="1" smtClean="0"/>
              <a:t>Lett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1"/>
            <a:ext cx="362614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43753" y="5345668"/>
            <a:ext cx="272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Dostal</a:t>
            </a:r>
            <a:r>
              <a:rPr lang="en-US" dirty="0" smtClean="0"/>
              <a:t> et al. 2013 Eco. </a:t>
            </a:r>
            <a:r>
              <a:rPr lang="en-US" dirty="0" err="1" smtClean="0"/>
              <a:t>Lett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219200"/>
            <a:ext cx="43338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16149" y="6488668"/>
            <a:ext cx="432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Belshe</a:t>
            </a:r>
            <a:r>
              <a:rPr lang="en-US" dirty="0" smtClean="0"/>
              <a:t>, </a:t>
            </a:r>
            <a:r>
              <a:rPr lang="en-US" dirty="0" err="1" smtClean="0"/>
              <a:t>Schurr</a:t>
            </a:r>
            <a:r>
              <a:rPr lang="en-US" dirty="0" smtClean="0"/>
              <a:t> &amp; Bolker et al. 2013 Eco. </a:t>
            </a:r>
            <a:r>
              <a:rPr lang="en-US" dirty="0" err="1" smtClean="0"/>
              <a:t>Lett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0"/>
            <a:ext cx="4572000" cy="652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228600"/>
            <a:ext cx="6894727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00438" y="6488668"/>
            <a:ext cx="364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Morueta-Holme</a:t>
            </a:r>
            <a:r>
              <a:rPr lang="en-US" dirty="0" smtClean="0"/>
              <a:t> et al. 2013 Eco. </a:t>
            </a:r>
            <a:r>
              <a:rPr lang="en-US" dirty="0" err="1" smtClean="0"/>
              <a:t>Lett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6400800"/>
            <a:ext cx="219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Saltre</a:t>
            </a:r>
            <a:r>
              <a:rPr lang="en-US" dirty="0" smtClean="0"/>
              <a:t> et al. 2013 GEB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"/>
            <a:ext cx="7239000" cy="619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lobal evidence consensus, risk and burden of dengue in 2010."/>
          <p:cNvPicPr>
            <a:picLocks noChangeAspect="1" noChangeArrowheads="1"/>
          </p:cNvPicPr>
          <p:nvPr/>
        </p:nvPicPr>
        <p:blipFill>
          <a:blip r:embed="rId2" cstate="print"/>
          <a:srcRect t="35117"/>
          <a:stretch>
            <a:fillRect/>
          </a:stretch>
        </p:blipFill>
        <p:spPr bwMode="auto">
          <a:xfrm>
            <a:off x="914400" y="381000"/>
            <a:ext cx="6858000" cy="628885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712437" y="6488668"/>
            <a:ext cx="243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Bhatt et al. 2013 Nature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73152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6481" y="2895600"/>
            <a:ext cx="380491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6400800"/>
            <a:ext cx="210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Qian</a:t>
            </a:r>
            <a:r>
              <a:rPr lang="en-US" dirty="0" smtClean="0"/>
              <a:t> et al. 2013 GEB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6400800"/>
            <a:ext cx="271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Vanderwell</a:t>
            </a:r>
            <a:r>
              <a:rPr lang="en-US" dirty="0" smtClean="0"/>
              <a:t> et al. 2013 GEB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8077200" cy="57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riticalthinking-mc205.wikispaces.com/file/view/plato_cave.jpg/245926209/plato_ca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3486" y="2960132"/>
            <a:ext cx="5205514" cy="3733800"/>
          </a:xfrm>
          <a:prstGeom prst="rect">
            <a:avLst/>
          </a:prstGeom>
          <a:noFill/>
        </p:spPr>
      </p:pic>
      <p:sp>
        <p:nvSpPr>
          <p:cNvPr id="3" name="Oval 2"/>
          <p:cNvSpPr/>
          <p:nvPr/>
        </p:nvSpPr>
        <p:spPr>
          <a:xfrm>
            <a:off x="1981200" y="3048000"/>
            <a:ext cx="1600200" cy="1600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167086" y="3417332"/>
            <a:ext cx="2514600" cy="2819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3714" y="4736068"/>
            <a:ext cx="10170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The data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6324600"/>
            <a:ext cx="209095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world out there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71488" y="228600"/>
            <a:ext cx="1601023" cy="1905000"/>
            <a:chOff x="457200" y="3429000"/>
            <a:chExt cx="2143125" cy="2628900"/>
          </a:xfrm>
        </p:grpSpPr>
        <p:pic>
          <p:nvPicPr>
            <p:cNvPr id="9" name="Picture 2" descr="http://upload.wikimedia.org/wikipedia/commons/thumb/d/d4/Thomas_Bayes.gif/225px-Thomas_Bayes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3429000"/>
              <a:ext cx="2143125" cy="2295526"/>
            </a:xfrm>
            <a:prstGeom prst="rect">
              <a:avLst/>
            </a:prstGeom>
            <a:noFill/>
          </p:spPr>
        </p:pic>
        <p:pic>
          <p:nvPicPr>
            <p:cNvPr id="10" name="Picture 6" descr="http://upload.wikimedia.org/wikipedia/commons/thumb/5/54/Bayes_sig.svg/128px-Bayes_sig.sv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4400" y="5791200"/>
              <a:ext cx="1219200" cy="266700"/>
            </a:xfrm>
            <a:prstGeom prst="rect">
              <a:avLst/>
            </a:prstGeom>
            <a:noFill/>
          </p:spPr>
        </p:pic>
      </p:grpSp>
      <p:pic>
        <p:nvPicPr>
          <p:cNvPr id="5122" name="Picture 2" descr="http://www.departments.bucknell.edu/history/carnegie/plato/plato_bus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152400"/>
            <a:ext cx="1379768" cy="1838326"/>
          </a:xfrm>
          <a:prstGeom prst="rect">
            <a:avLst/>
          </a:prstGeom>
          <a:noFill/>
        </p:spPr>
      </p:pic>
      <p:pic>
        <p:nvPicPr>
          <p:cNvPr id="5124" name="Picture 4" descr="Portrait of Karl Pearso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164068"/>
            <a:ext cx="1295400" cy="184300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438400" y="1992868"/>
            <a:ext cx="66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1992868"/>
            <a:ext cx="134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Karl Pearson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3276600"/>
            <a:ext cx="2514600" cy="2438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43400" y="2819400"/>
            <a:ext cx="119616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251</Words>
  <Application>Microsoft Office PowerPoint</Application>
  <PresentationFormat>On-screen Show (4:3)</PresentationFormat>
  <Paragraphs>51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Petr</dc:creator>
  <cp:lastModifiedBy>Petr</cp:lastModifiedBy>
  <cp:revision>16</cp:revision>
  <dcterms:created xsi:type="dcterms:W3CDTF">2013-11-04T21:44:48Z</dcterms:created>
  <dcterms:modified xsi:type="dcterms:W3CDTF">2013-11-07T20:00:11Z</dcterms:modified>
</cp:coreProperties>
</file>