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322" r:id="rId3"/>
    <p:sldId id="325" r:id="rId4"/>
    <p:sldId id="326" r:id="rId5"/>
    <p:sldId id="327" r:id="rId6"/>
    <p:sldId id="329" r:id="rId7"/>
    <p:sldId id="330" r:id="rId8"/>
    <p:sldId id="331" r:id="rId9"/>
    <p:sldId id="332" r:id="rId10"/>
    <p:sldId id="333" r:id="rId11"/>
    <p:sldId id="334" r:id="rId12"/>
    <p:sldId id="335" r:id="rId13"/>
    <p:sldId id="337" r:id="rId14"/>
    <p:sldId id="338" r:id="rId15"/>
    <p:sldId id="340"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63" autoAdjust="0"/>
    <p:restoredTop sz="85000" autoAdjust="0"/>
  </p:normalViewPr>
  <p:slideViewPr>
    <p:cSldViewPr snapToObjects="1">
      <p:cViewPr>
        <p:scale>
          <a:sx n="80" d="100"/>
          <a:sy n="80" d="100"/>
        </p:scale>
        <p:origin x="-942" y="408"/>
      </p:cViewPr>
      <p:guideLst>
        <p:guide orient="horz" pos="3197"/>
        <p:guide pos="3917"/>
      </p:guideLst>
    </p:cSldViewPr>
  </p:slideViewPr>
  <p:outlineViewPr>
    <p:cViewPr>
      <p:scale>
        <a:sx n="33" d="100"/>
        <a:sy n="33" d="100"/>
      </p:scale>
      <p:origin x="0" y="0"/>
    </p:cViewPr>
  </p:outlineViewPr>
  <p:notesTextViewPr>
    <p:cViewPr>
      <p:scale>
        <a:sx n="1" d="1"/>
        <a:sy n="1" d="1"/>
      </p:scale>
      <p:origin x="0" y="324"/>
    </p:cViewPr>
  </p:notesTextViewPr>
  <p:sorterViewPr>
    <p:cViewPr>
      <p:scale>
        <a:sx n="100" d="100"/>
        <a:sy n="100" d="100"/>
      </p:scale>
      <p:origin x="0" y="0"/>
    </p:cViewPr>
  </p:sorterViewPr>
  <p:notesViewPr>
    <p:cSldViewPr snapToObjects="1" showGuides="1">
      <p:cViewPr>
        <p:scale>
          <a:sx n="100" d="100"/>
          <a:sy n="100" d="100"/>
        </p:scale>
        <p:origin x="-2496" y="162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smtClean="0"/>
              <a:t>June 4th, 2011</a:t>
            </a:r>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CA" smtClean="0"/>
              <a:t>McLab PLDI 2011 Tutorial -  Laurie Hendren, Rahul Garg and Nurudeen Lameed, Part 1</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4744A25-B2D1-4508-9541-0A7BE0236A43}" type="slidenum">
              <a:rPr lang="en-US" smtClean="0"/>
              <a:pPr/>
              <a:t>‹#›</a:t>
            </a:fld>
            <a:endParaRPr lang="en-US"/>
          </a:p>
        </p:txBody>
      </p:sp>
    </p:spTree>
    <p:extLst>
      <p:ext uri="{BB962C8B-B14F-4D97-AF65-F5344CB8AC3E}">
        <p14:creationId xmlns="" xmlns:p14="http://schemas.microsoft.com/office/powerpoint/2010/main" val="6050249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smtClean="0"/>
              <a:t>June 4th, 2011</a:t>
            </a:r>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CA" smtClean="0"/>
              <a:t>McLab PLDI 2011 Tutorial -  Laurie Hendren, Rahul Garg and Nurudeen Lameed, Part 1</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E805F76-E96C-4986-86F1-BF280B42C552}" type="slidenum">
              <a:rPr lang="en-US" smtClean="0"/>
              <a:pPr/>
              <a:t>‹#›</a:t>
            </a:fld>
            <a:endParaRPr lang="en-US"/>
          </a:p>
        </p:txBody>
      </p:sp>
    </p:spTree>
    <p:extLst>
      <p:ext uri="{BB962C8B-B14F-4D97-AF65-F5344CB8AC3E}">
        <p14:creationId xmlns="" xmlns:p14="http://schemas.microsoft.com/office/powerpoint/2010/main" val="415437517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tutorial is intended to provide an</a:t>
            </a:r>
            <a:r>
              <a:rPr lang="en-US" baseline="0" dirty="0" smtClean="0"/>
              <a:t> overview of the challenges of compiling MATLAB and the tools provided by McGill’s </a:t>
            </a:r>
            <a:r>
              <a:rPr lang="en-US" baseline="0" dirty="0" err="1" smtClean="0"/>
              <a:t>McLab</a:t>
            </a:r>
            <a:r>
              <a:rPr lang="en-US" baseline="0" dirty="0" smtClean="0"/>
              <a:t> project.   Please feel free to reuse these slides,  however please make sure you credit the authors of the slides and that you indicate the source of the original slides.</a:t>
            </a:r>
            <a:endParaRPr lang="en-US"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1</a:t>
            </a:fld>
            <a:endParaRPr lang="en-US"/>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extLst>
      <p:ext uri="{BB962C8B-B14F-4D97-AF65-F5344CB8AC3E}">
        <p14:creationId xmlns="" xmlns:p14="http://schemas.microsoft.com/office/powerpoint/2010/main" val="190658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MATLAB</a:t>
            </a:r>
            <a:r>
              <a:rPr lang="en-CA" baseline="0" dirty="0" smtClean="0"/>
              <a:t> often computes something,  even if it was not was intended.  </a:t>
            </a:r>
            <a:endParaRPr lang="en-CA" dirty="0"/>
          </a:p>
        </p:txBody>
      </p:sp>
      <p:sp>
        <p:nvSpPr>
          <p:cNvPr id="4" name="Date Placeholder 3"/>
          <p:cNvSpPr>
            <a:spLocks noGrp="1"/>
          </p:cNvSpPr>
          <p:nvPr>
            <p:ph type="dt" idx="10"/>
          </p:nvPr>
        </p:nvSpPr>
        <p:spPr/>
        <p:txBody>
          <a:bodyPr/>
          <a:lstStyle/>
          <a:p>
            <a:r>
              <a:rPr lang="en-US" smtClean="0"/>
              <a:t>June 4th, 2011</a:t>
            </a:r>
            <a:endParaRPr lang="en-US"/>
          </a:p>
        </p:txBody>
      </p:sp>
      <p:sp>
        <p:nvSpPr>
          <p:cNvPr id="5" name="Footer Placeholder 4"/>
          <p:cNvSpPr>
            <a:spLocks noGrp="1"/>
          </p:cNvSpPr>
          <p:nvPr>
            <p:ph type="ftr" sz="quarter" idx="11"/>
          </p:nvPr>
        </p:nvSpPr>
        <p:spPr/>
        <p:txBody>
          <a:bodyPr/>
          <a:lstStyle/>
          <a:p>
            <a:r>
              <a:rPr lang="en-CA" smtClean="0"/>
              <a:t>McLab PLDI 2011 Tutorial -  Laurie Hendren, Rahul Garg and Nurudeen Lameed, Part 1</a:t>
            </a:r>
            <a:endParaRPr lang="en-US"/>
          </a:p>
        </p:txBody>
      </p:sp>
      <p:sp>
        <p:nvSpPr>
          <p:cNvPr id="6" name="Slide Number Placeholder 5"/>
          <p:cNvSpPr>
            <a:spLocks noGrp="1"/>
          </p:cNvSpPr>
          <p:nvPr>
            <p:ph type="sldNum" sz="quarter" idx="12"/>
          </p:nvPr>
        </p:nvSpPr>
        <p:spPr/>
        <p:txBody>
          <a:bodyPr/>
          <a:lstStyle/>
          <a:p>
            <a:fld id="{DE805F76-E96C-4986-86F1-BF280B42C55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MATLAB</a:t>
            </a:r>
            <a:r>
              <a:rPr lang="en-CA" baseline="0" dirty="0" smtClean="0"/>
              <a:t> programmers get very few static guarantees,  but quite often program in some dynamic checks.</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11</a:t>
            </a:fld>
            <a:endParaRPr lang="en-US" dirty="0"/>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Lack</a:t>
            </a:r>
            <a:r>
              <a:rPr lang="en-CA" baseline="0" dirty="0" smtClean="0"/>
              <a:t> of a standard – the semantics can change in a new release from </a:t>
            </a:r>
            <a:r>
              <a:rPr lang="en-CA" baseline="0" dirty="0" err="1" smtClean="0"/>
              <a:t>Mathworks</a:t>
            </a:r>
            <a:r>
              <a:rPr lang="en-CA" baseline="0" dirty="0" smtClean="0"/>
              <a:t>.</a:t>
            </a:r>
          </a:p>
          <a:p>
            <a:endParaRPr lang="en-CA" baseline="0" dirty="0" smtClean="0"/>
          </a:p>
          <a:p>
            <a:r>
              <a:rPr lang="en-CA" baseline="0" dirty="0" smtClean="0"/>
              <a:t>If the research community can help </a:t>
            </a:r>
            <a:r>
              <a:rPr lang="en-CA" baseline="0" dirty="0" err="1" smtClean="0"/>
              <a:t>distill</a:t>
            </a:r>
            <a:r>
              <a:rPr lang="en-CA" baseline="0" dirty="0" smtClean="0"/>
              <a:t> out a proper specification, it will enhance research opportunities and perhaps encourage some standardization.</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12</a:t>
            </a:fld>
            <a:endParaRPr lang="en-US" dirty="0"/>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PL and compiler researchers need to consider the scientific</a:t>
            </a:r>
            <a:r>
              <a:rPr lang="en-CA" baseline="0" dirty="0" smtClean="0"/>
              <a:t> community and their perspective.</a:t>
            </a:r>
          </a:p>
          <a:p>
            <a:endParaRPr lang="en-CA" baseline="0" dirty="0" smtClean="0"/>
          </a:p>
          <a:p>
            <a:r>
              <a:rPr lang="en-CA" baseline="0" dirty="0" smtClean="0"/>
              <a:t>What can we do to enhance their programming experience, while still doing interesting research from a CS perspective?</a:t>
            </a:r>
          </a:p>
          <a:p>
            <a:endParaRPr lang="en-CA" baseline="0" dirty="0" smtClean="0"/>
          </a:p>
          <a:p>
            <a:r>
              <a:rPr lang="en-CA" baseline="0" dirty="0" smtClean="0"/>
              <a:t>Does the PL/compiler community need to broaden their perspective of what is useful/good research?</a:t>
            </a:r>
            <a:endParaRPr lang="en-CA" dirty="0"/>
          </a:p>
        </p:txBody>
      </p:sp>
      <p:sp>
        <p:nvSpPr>
          <p:cNvPr id="4" name="Footer Placeholder 3"/>
          <p:cNvSpPr>
            <a:spLocks noGrp="1"/>
          </p:cNvSpPr>
          <p:nvPr>
            <p:ph type="ftr" sz="quarter" idx="10"/>
          </p:nvPr>
        </p:nvSpPr>
        <p:spPr/>
        <p:txBody>
          <a:bodyPr/>
          <a:lstStyle/>
          <a:p>
            <a:r>
              <a:rPr lang="en-CA" smtClean="0"/>
              <a:t>McLab PLDI 2011 Tutorial -  Laurie Hendren, Rahul Garg and Nurudeen Lameed, Part 1</a:t>
            </a:r>
            <a:endParaRPr lang="en-US"/>
          </a:p>
        </p:txBody>
      </p:sp>
      <p:sp>
        <p:nvSpPr>
          <p:cNvPr id="5" name="Slide Number Placeholder 4"/>
          <p:cNvSpPr>
            <a:spLocks noGrp="1"/>
          </p:cNvSpPr>
          <p:nvPr>
            <p:ph type="sldNum" sz="quarter" idx="11"/>
          </p:nvPr>
        </p:nvSpPr>
        <p:spPr/>
        <p:txBody>
          <a:bodyPr/>
          <a:lstStyle/>
          <a:p>
            <a:fld id="{DE805F76-E96C-4986-86F1-BF280B42C552}" type="slidenum">
              <a:rPr lang="en-US" smtClean="0"/>
              <a:pPr/>
              <a:t>13</a:t>
            </a:fld>
            <a:endParaRPr lang="en-US"/>
          </a:p>
        </p:txBody>
      </p:sp>
      <p:sp>
        <p:nvSpPr>
          <p:cNvPr id="6" name="Date Placeholder 5"/>
          <p:cNvSpPr>
            <a:spLocks noGrp="1"/>
          </p:cNvSpPr>
          <p:nvPr>
            <p:ph type="dt" idx="12"/>
          </p:nvPr>
        </p:nvSpPr>
        <p:spPr/>
        <p:txBody>
          <a:bodyPr/>
          <a:lstStyle/>
          <a:p>
            <a:r>
              <a:rPr lang="en-US" smtClean="0"/>
              <a:t>June 4th, 2011</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Our goals are to provide an infrastructure</a:t>
            </a:r>
            <a:r>
              <a:rPr lang="en-CA" baseline="0" dirty="0" smtClean="0"/>
              <a:t> that supports the research for MATLAB, and to do such research ourselves.</a:t>
            </a:r>
            <a:endParaRPr lang="en-CA" dirty="0"/>
          </a:p>
        </p:txBody>
      </p:sp>
      <p:sp>
        <p:nvSpPr>
          <p:cNvPr id="4" name="Date Placeholder 3"/>
          <p:cNvSpPr>
            <a:spLocks noGrp="1"/>
          </p:cNvSpPr>
          <p:nvPr>
            <p:ph type="dt" idx="10"/>
          </p:nvPr>
        </p:nvSpPr>
        <p:spPr/>
        <p:txBody>
          <a:bodyPr/>
          <a:lstStyle/>
          <a:p>
            <a:r>
              <a:rPr lang="en-US" smtClean="0"/>
              <a:t>June 4th, 2011</a:t>
            </a:r>
            <a:endParaRPr lang="en-US"/>
          </a:p>
        </p:txBody>
      </p:sp>
      <p:sp>
        <p:nvSpPr>
          <p:cNvPr id="5" name="Footer Placeholder 4"/>
          <p:cNvSpPr>
            <a:spLocks noGrp="1"/>
          </p:cNvSpPr>
          <p:nvPr>
            <p:ph type="ftr" sz="quarter" idx="11"/>
          </p:nvPr>
        </p:nvSpPr>
        <p:spPr/>
        <p:txBody>
          <a:bodyPr/>
          <a:lstStyle/>
          <a:p>
            <a:r>
              <a:rPr lang="en-CA" smtClean="0"/>
              <a:t>McLab PLDI 2011 Tutorial -  Laurie Hendren, Rahul Garg and Nurudeen Lameed, Part 1</a:t>
            </a:r>
            <a:endParaRPr lang="en-US"/>
          </a:p>
        </p:txBody>
      </p:sp>
      <p:sp>
        <p:nvSpPr>
          <p:cNvPr id="6" name="Slide Number Placeholder 5"/>
          <p:cNvSpPr>
            <a:spLocks noGrp="1"/>
          </p:cNvSpPr>
          <p:nvPr>
            <p:ph type="sldNum" sz="quarter" idx="12"/>
          </p:nvPr>
        </p:nvSpPr>
        <p:spPr/>
        <p:txBody>
          <a:bodyPr/>
          <a:lstStyle/>
          <a:p>
            <a:fld id="{DE805F76-E96C-4986-86F1-BF280B42C55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a:t>
            </a:r>
            <a:r>
              <a:rPr lang="en-CA" baseline="0" dirty="0" smtClean="0"/>
              <a:t> rest of this tutorial will:</a:t>
            </a:r>
          </a:p>
          <a:p>
            <a:pPr marL="241653" indent="-241653">
              <a:buAutoNum type="arabicParenBoth"/>
            </a:pPr>
            <a:r>
              <a:rPr lang="en-CA" baseline="0" dirty="0" smtClean="0"/>
              <a:t>Introduce MATLAB</a:t>
            </a:r>
          </a:p>
          <a:p>
            <a:pPr marL="241653" indent="-241653">
              <a:buAutoNum type="arabicParenBoth"/>
            </a:pPr>
            <a:r>
              <a:rPr lang="en-CA" baseline="0" dirty="0" smtClean="0"/>
              <a:t> Give an overview of the </a:t>
            </a:r>
            <a:r>
              <a:rPr lang="en-CA" baseline="0" dirty="0" err="1" smtClean="0"/>
              <a:t>McLab</a:t>
            </a:r>
            <a:r>
              <a:rPr lang="en-CA" baseline="0" dirty="0" smtClean="0"/>
              <a:t> front-end and a small example of an extension</a:t>
            </a:r>
          </a:p>
          <a:p>
            <a:pPr marL="241653" indent="-241653">
              <a:buAutoNum type="arabicParenBoth"/>
            </a:pPr>
            <a:r>
              <a:rPr lang="en-CA" baseline="0" dirty="0" smtClean="0"/>
              <a:t> Give an overview of the IRs and the  Analysis Framework</a:t>
            </a:r>
          </a:p>
          <a:p>
            <a:pPr marL="241653" indent="-241653">
              <a:buAutoNum type="arabicParenBoth"/>
            </a:pPr>
            <a:r>
              <a:rPr lang="en-CA" baseline="0" dirty="0" smtClean="0"/>
              <a:t> Discuss the back-ends, concentrating on </a:t>
            </a:r>
            <a:r>
              <a:rPr lang="en-CA" baseline="0" dirty="0" err="1" smtClean="0"/>
              <a:t>McVM</a:t>
            </a:r>
            <a:r>
              <a:rPr lang="en-CA" baseline="0" dirty="0" smtClean="0"/>
              <a:t>/</a:t>
            </a:r>
            <a:r>
              <a:rPr lang="en-CA" baseline="0" dirty="0" err="1" smtClean="0"/>
              <a:t>McJIT</a:t>
            </a:r>
            <a:endParaRPr lang="en-CA" baseline="0" dirty="0" smtClean="0"/>
          </a:p>
          <a:p>
            <a:pPr marL="241653" indent="-241653">
              <a:buNone/>
            </a:pPr>
            <a:endParaRPr lang="en-CA" baseline="0" dirty="0" smtClean="0"/>
          </a:p>
          <a:p>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15</a:t>
            </a:fld>
            <a:endParaRPr lang="en-US"/>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tutorial starts with an exploration of why it is important for compiler/PL researchers to work</a:t>
            </a:r>
            <a:r>
              <a:rPr lang="en-CA" baseline="0" dirty="0" smtClean="0"/>
              <a:t> on MATLAB and languages like MATLAB.  </a:t>
            </a:r>
          </a:p>
          <a:p>
            <a:endParaRPr lang="en-CA" baseline="0" dirty="0" smtClean="0"/>
          </a:p>
          <a:p>
            <a:r>
              <a:rPr lang="en-CA" baseline="0" dirty="0" smtClean="0"/>
              <a:t>We then proceed to an introduction to the MATLAB language,  and we illustrate some of the challenges of dealing with MATLAB.</a:t>
            </a:r>
          </a:p>
          <a:p>
            <a:endParaRPr lang="en-CA" baseline="0" dirty="0" smtClean="0"/>
          </a:p>
          <a:p>
            <a:r>
              <a:rPr lang="en-CA" baseline="0" dirty="0" smtClean="0"/>
              <a:t>The main body of the tutorial is composed of an introduction to the </a:t>
            </a:r>
            <a:r>
              <a:rPr lang="en-CA" baseline="0" dirty="0" err="1" smtClean="0"/>
              <a:t>McLab</a:t>
            </a:r>
            <a:r>
              <a:rPr lang="en-CA" baseline="0" dirty="0" smtClean="0"/>
              <a:t> toolset.   We will give an introduction to the front-end and how it can be used to build MATLAB extensions,  then we introduce our two IRs,  </a:t>
            </a:r>
            <a:r>
              <a:rPr lang="en-CA" baseline="0" dirty="0" err="1" smtClean="0"/>
              <a:t>McAST</a:t>
            </a:r>
            <a:r>
              <a:rPr lang="en-CA" baseline="0" dirty="0" smtClean="0"/>
              <a:t> a high-level AST and </a:t>
            </a:r>
            <a:r>
              <a:rPr lang="en-CA" baseline="0" dirty="0" err="1" smtClean="0"/>
              <a:t>McLAST</a:t>
            </a:r>
            <a:r>
              <a:rPr lang="en-CA" baseline="0" dirty="0" smtClean="0"/>
              <a:t> a lower-level AST.   We then move to an overview of our back-ends,  with a particular focus on </a:t>
            </a:r>
            <a:r>
              <a:rPr lang="en-CA" baseline="0" dirty="0" err="1" smtClean="0"/>
              <a:t>McVM</a:t>
            </a:r>
            <a:r>
              <a:rPr lang="en-CA" baseline="0" dirty="0" smtClean="0"/>
              <a:t> and </a:t>
            </a:r>
            <a:r>
              <a:rPr lang="en-CA" baseline="0" dirty="0" err="1" smtClean="0"/>
              <a:t>McJIT</a:t>
            </a:r>
            <a:r>
              <a:rPr lang="en-CA" baseline="0" dirty="0" smtClean="0"/>
              <a:t>.   Finally, we will give a short wrap-up.</a:t>
            </a:r>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2</a:t>
            </a:fld>
            <a:endParaRPr lang="en-US"/>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66612">
              <a:defRPr/>
            </a:pPr>
            <a:r>
              <a:rPr lang="en-CA" dirty="0" smtClean="0"/>
              <a:t>October</a:t>
            </a:r>
            <a:r>
              <a:rPr lang="en-CA" baseline="0" dirty="0" smtClean="0"/>
              <a:t> 2010 article in Nature, by </a:t>
            </a:r>
            <a:r>
              <a:rPr lang="en-CA" baseline="0" dirty="0" err="1" smtClean="0"/>
              <a:t>Zeeya</a:t>
            </a:r>
            <a:r>
              <a:rPr lang="en-CA" baseline="0" dirty="0" smtClean="0"/>
              <a:t> </a:t>
            </a:r>
            <a:r>
              <a:rPr lang="en-CA" baseline="0" dirty="0" err="1" smtClean="0"/>
              <a:t>Merali</a:t>
            </a:r>
            <a:r>
              <a:rPr lang="en-CA" baseline="0" dirty="0" smtClean="0"/>
              <a:t>.    Survey of 2000 scientists.    </a:t>
            </a:r>
          </a:p>
          <a:p>
            <a:pPr defTabSz="966612">
              <a:defRPr/>
            </a:pPr>
            <a:endParaRPr lang="en-CA" baseline="0" dirty="0" smtClean="0"/>
          </a:p>
          <a:p>
            <a:pPr defTabSz="966612">
              <a:defRPr/>
            </a:pPr>
            <a:r>
              <a:rPr lang="en-CA" baseline="0" dirty="0" smtClean="0"/>
              <a:t>It is important that compiler/PL researchers aim to provide programming languages and systems that both provide:</a:t>
            </a:r>
          </a:p>
          <a:p>
            <a:pPr defTabSz="966612">
              <a:buFont typeface="Arial" pitchFamily="34" charset="0"/>
              <a:buChar char="•"/>
              <a:defRPr/>
            </a:pPr>
            <a:r>
              <a:rPr lang="en-CA" dirty="0" smtClean="0"/>
              <a:t> programming environments in which scientists can program easily</a:t>
            </a:r>
          </a:p>
          <a:p>
            <a:pPr defTabSz="966612">
              <a:buFont typeface="Arial" pitchFamily="34" charset="0"/>
              <a:buChar char="•"/>
              <a:defRPr/>
            </a:pPr>
            <a:r>
              <a:rPr lang="en-CA" baseline="0" dirty="0" smtClean="0"/>
              <a:t> systems that lead to solid and extensible code.</a:t>
            </a:r>
          </a:p>
          <a:p>
            <a:pPr defTabSz="966612">
              <a:buFont typeface="Arial" pitchFamily="34" charset="0"/>
              <a:buNone/>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DE805F76-E96C-4986-86F1-BF280B42C552}" type="slidenum">
              <a:rPr lang="en-US" smtClean="0"/>
              <a:pPr/>
              <a:t>3</a:t>
            </a:fld>
            <a:endParaRPr lang="en-US"/>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Scientist in upper right ... Many different applications to program,</a:t>
            </a:r>
            <a:r>
              <a:rPr lang="en-CA" baseline="0" dirty="0" smtClean="0"/>
              <a:t>  which language to pick?   Increasingly picking dynamic or scripting languages.   Many scientific and engineering computations use MATLAB.</a:t>
            </a:r>
          </a:p>
          <a:p>
            <a:endParaRPr lang="en-CA" baseline="0" dirty="0" smtClean="0"/>
          </a:p>
          <a:p>
            <a:r>
              <a:rPr lang="en-CA" baseline="0" dirty="0" smtClean="0"/>
              <a:t>Computer Scientist,  Compiler writer, lower left.   Has worked on compilers and tools for object-oriented and aspect-oriented languages ... But scientists are not interested in these languages.</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4</a:t>
            </a:fld>
            <a:endParaRPr lang="en-US" dirty="0"/>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There are a lot of MATLAB users,  shouldn't we be doing something for them?</a:t>
            </a:r>
            <a:endParaRPr lang="en-CA" dirty="0"/>
          </a:p>
        </p:txBody>
      </p:sp>
      <p:sp>
        <p:nvSpPr>
          <p:cNvPr id="4" name="Date Placeholder 3"/>
          <p:cNvSpPr>
            <a:spLocks noGrp="1"/>
          </p:cNvSpPr>
          <p:nvPr>
            <p:ph type="dt" idx="10"/>
          </p:nvPr>
        </p:nvSpPr>
        <p:spPr/>
        <p:txBody>
          <a:bodyPr/>
          <a:lstStyle/>
          <a:p>
            <a:r>
              <a:rPr lang="en-US" smtClean="0"/>
              <a:t>June 4th, 2011</a:t>
            </a:r>
            <a:endParaRPr lang="en-US"/>
          </a:p>
        </p:txBody>
      </p:sp>
      <p:sp>
        <p:nvSpPr>
          <p:cNvPr id="5" name="Footer Placeholder 4"/>
          <p:cNvSpPr>
            <a:spLocks noGrp="1"/>
          </p:cNvSpPr>
          <p:nvPr>
            <p:ph type="ftr" sz="quarter" idx="11"/>
          </p:nvPr>
        </p:nvSpPr>
        <p:spPr/>
        <p:txBody>
          <a:bodyPr/>
          <a:lstStyle/>
          <a:p>
            <a:r>
              <a:rPr lang="en-CA" smtClean="0"/>
              <a:t>McLab PLDI 2011 Tutorial -  Laurie Hendren, Rahul Garg and Nurudeen Lameed, Part 1</a:t>
            </a:r>
            <a:endParaRPr lang="en-US"/>
          </a:p>
        </p:txBody>
      </p:sp>
      <p:sp>
        <p:nvSpPr>
          <p:cNvPr id="6" name="Slide Number Placeholder 5"/>
          <p:cNvSpPr>
            <a:spLocks noGrp="1"/>
          </p:cNvSpPr>
          <p:nvPr>
            <p:ph type="sldNum" sz="quarter" idx="12"/>
          </p:nvPr>
        </p:nvSpPr>
        <p:spPr/>
        <p:txBody>
          <a:bodyPr/>
          <a:lstStyle/>
          <a:p>
            <a:fld id="{DE805F76-E96C-4986-86F1-BF280B42C55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Check out the number and</a:t>
            </a:r>
            <a:r>
              <a:rPr lang="en-CA" baseline="0" dirty="0" smtClean="0"/>
              <a:t> variety of disciplines ….   </a:t>
            </a:r>
          </a:p>
          <a:p>
            <a:endParaRPr lang="en-CA" baseline="0" dirty="0" smtClean="0"/>
          </a:p>
          <a:p>
            <a:r>
              <a:rPr lang="en-CA" baseline="0" dirty="0" smtClean="0"/>
              <a:t>Books are often "how to" in terms of using MATLAB.   We also need some books that describe MATLAB in way that both uses solid PL terminology and foundations,  but also talks about the domain-specific applications.</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6</a:t>
            </a:fld>
            <a:endParaRPr lang="en-US" dirty="0"/>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Why</a:t>
            </a:r>
            <a:r>
              <a:rPr lang="en-CA" baseline="0" dirty="0" smtClean="0"/>
              <a:t> do scientists choose MATLAB?</a:t>
            </a:r>
          </a:p>
          <a:p>
            <a:endParaRPr lang="en-CA" baseline="0" dirty="0" smtClean="0"/>
          </a:p>
          <a:p>
            <a:r>
              <a:rPr lang="en-CA" baseline="0" dirty="0" smtClean="0"/>
              <a:t>Why not something like FORTRAN?  -  advantages are good compilers,  efficient execution.    </a:t>
            </a:r>
          </a:p>
          <a:p>
            <a:endParaRPr lang="en-CA" baseline="0" dirty="0" smtClean="0"/>
          </a:p>
          <a:p>
            <a:r>
              <a:rPr lang="en-CA" baseline="0" dirty="0" smtClean="0"/>
              <a:t>But programmers are choosing MATAB – faster prototyping – no types,  lots of toolboxes,  interactive development style...  </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7</a:t>
            </a:fld>
            <a:endParaRPr lang="en-US" dirty="0"/>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Although Scientists like the interactive and "wild west" development style</a:t>
            </a:r>
            <a:r>
              <a:rPr lang="en-CA" baseline="0" dirty="0" smtClean="0"/>
              <a:t> of MATLAB,  what are the implications of choosing a dynamic "scripting" language like MATLAB?</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8</a:t>
            </a:fld>
            <a:endParaRPr lang="en-US" dirty="0"/>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Original implementation by MATHWORKs interpreted,  their system now contains a JIT (which they call an "</a:t>
            </a:r>
            <a:r>
              <a:rPr lang="en-CA" dirty="0" err="1" smtClean="0"/>
              <a:t>accelerater</a:t>
            </a:r>
            <a:r>
              <a:rPr lang="en-CA" dirty="0" smtClean="0"/>
              <a:t>").</a:t>
            </a:r>
            <a:r>
              <a:rPr lang="en-CA" baseline="0" dirty="0" smtClean="0"/>
              <a:t>    Open implementations like Octave and </a:t>
            </a:r>
            <a:r>
              <a:rPr lang="en-CA" baseline="0" dirty="0" err="1" smtClean="0"/>
              <a:t>Scilab</a:t>
            </a:r>
            <a:r>
              <a:rPr lang="en-CA" baseline="0" dirty="0" smtClean="0"/>
              <a:t> are </a:t>
            </a:r>
            <a:r>
              <a:rPr lang="en-CA" baseline="0" dirty="0" err="1" smtClean="0"/>
              <a:t>interepreted</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7E27E98-08A1-4EC9-BEEE-10E80F7BC77D}" type="slidenum">
              <a:rPr lang="en-US" smtClean="0"/>
              <a:pPr/>
              <a:t>9</a:t>
            </a:fld>
            <a:endParaRPr lang="en-US" dirty="0"/>
          </a:p>
        </p:txBody>
      </p:sp>
      <p:sp>
        <p:nvSpPr>
          <p:cNvPr id="6" name="Footer Placeholder 5"/>
          <p:cNvSpPr>
            <a:spLocks noGrp="1"/>
          </p:cNvSpPr>
          <p:nvPr>
            <p:ph type="ftr" sz="quarter" idx="12"/>
          </p:nvPr>
        </p:nvSpPr>
        <p:spPr/>
        <p:txBody>
          <a:bodyPr/>
          <a:lstStyle/>
          <a:p>
            <a:r>
              <a:rPr lang="en-CA" smtClean="0"/>
              <a:t>McLab PLDI 2011 Tutorial -  Laurie Hendren, Rahul Garg and Nurudeen Lameed, Part 1</a:t>
            </a:r>
            <a:endParaRPr lang="en-US"/>
          </a:p>
        </p:txBody>
      </p:sp>
      <p:sp>
        <p:nvSpPr>
          <p:cNvPr id="7" name="Date Placeholder 6"/>
          <p:cNvSpPr>
            <a:spLocks noGrp="1"/>
          </p:cNvSpPr>
          <p:nvPr>
            <p:ph type="dt" idx="13"/>
          </p:nvPr>
        </p:nvSpPr>
        <p:spPr/>
        <p:txBody>
          <a:bodyPr/>
          <a:lstStyle/>
          <a:p>
            <a:r>
              <a:rPr lang="en-US" smtClean="0"/>
              <a:t>June 4th, 2011</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914400" cy="365125"/>
          </a:xfrm>
        </p:spPr>
        <p:txBody>
          <a:bodyPr/>
          <a:lstStyle/>
          <a:p>
            <a:r>
              <a:rPr lang="en-US" smtClean="0"/>
              <a:t>6/4/2011</a:t>
            </a:r>
            <a:endParaRPr lang="en-US"/>
          </a:p>
        </p:txBody>
      </p:sp>
      <p:sp>
        <p:nvSpPr>
          <p:cNvPr id="5" name="Footer Placeholder 4"/>
          <p:cNvSpPr>
            <a:spLocks noGrp="1"/>
          </p:cNvSpPr>
          <p:nvPr>
            <p:ph type="ftr" sz="quarter" idx="11"/>
          </p:nvPr>
        </p:nvSpPr>
        <p:spPr>
          <a:xfrm>
            <a:off x="2286000" y="6356350"/>
            <a:ext cx="4495800" cy="365125"/>
          </a:xfrm>
        </p:spPr>
        <p:txBody>
          <a:bodyPr/>
          <a:lstStyle/>
          <a:p>
            <a:r>
              <a:rPr lang="en-US" smtClean="0"/>
              <a:t>McLab Tutorial,  Laurie Hendren, Rahul Garg and Nurudeen Lameed, Part 1</a:t>
            </a:r>
            <a:endParaRPr lang="en-US"/>
          </a:p>
        </p:txBody>
      </p:sp>
      <p:sp>
        <p:nvSpPr>
          <p:cNvPr id="6" name="Slide Number Placeholder 5"/>
          <p:cNvSpPr>
            <a:spLocks noGrp="1"/>
          </p:cNvSpPr>
          <p:nvPr>
            <p:ph type="sldNum" sz="quarter" idx="12"/>
          </p:nvPr>
        </p:nvSpPr>
        <p:spPr>
          <a:xfrm>
            <a:off x="7772400" y="6356350"/>
            <a:ext cx="9144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 xmlns:p14="http://schemas.microsoft.com/office/powerpoint/2010/main" val="89013540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143000"/>
            <a:ext cx="8229600" cy="4983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838200" cy="365125"/>
          </a:xfrm>
        </p:spPr>
        <p:txBody>
          <a:bodyPr/>
          <a:lstStyle/>
          <a:p>
            <a:r>
              <a:rPr lang="en-US" smtClean="0"/>
              <a:t>6/4/2011</a:t>
            </a:r>
            <a:endParaRPr lang="en-US"/>
          </a:p>
        </p:txBody>
      </p:sp>
      <p:sp>
        <p:nvSpPr>
          <p:cNvPr id="5" name="Footer Placeholder 4"/>
          <p:cNvSpPr>
            <a:spLocks noGrp="1"/>
          </p:cNvSpPr>
          <p:nvPr>
            <p:ph type="ftr" sz="quarter" idx="11"/>
          </p:nvPr>
        </p:nvSpPr>
        <p:spPr>
          <a:xfrm>
            <a:off x="1828800" y="6356350"/>
            <a:ext cx="5181600" cy="365125"/>
          </a:xfrm>
        </p:spPr>
        <p:txBody>
          <a:bodyPr/>
          <a:lstStyle/>
          <a:p>
            <a:r>
              <a:rPr lang="en-US" smtClean="0"/>
              <a:t>McLab Tutorial,  Laurie Hendren, Rahul Garg and Nurudeen Lameed, Part 1</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
        <p:nvSpPr>
          <p:cNvPr id="7" name="Title 1"/>
          <p:cNvSpPr txBox="1">
            <a:spLocks/>
          </p:cNvSpPr>
          <p:nvPr userDrawn="1"/>
        </p:nvSpPr>
        <p:spPr>
          <a:xfrm>
            <a:off x="457200" y="274638"/>
            <a:ext cx="8229600" cy="715962"/>
          </a:xfrm>
          <a:prstGeom prst="rect">
            <a:avLst/>
          </a:prstGeom>
          <a:solidFill>
            <a:srgbClr val="002060"/>
          </a:solidFill>
        </p:spPr>
        <p:txBody>
          <a:bodyPr vert="horz" lIns="91440" tIns="45720" rIns="91440" bIns="45720" rtlCol="0" anchor="ctr">
            <a:normAutofit/>
          </a:bodyPr>
          <a:lstStyle>
            <a:lvl1pPr>
              <a:defRPr sz="3600">
                <a:solidFill>
                  <a:schemeClr val="bg1"/>
                </a:solidFill>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bg1"/>
                </a:solidFill>
                <a:effectLst/>
                <a:uLnTx/>
                <a:uFillTx/>
                <a:latin typeface="+mj-lt"/>
                <a:ea typeface="+mj-ea"/>
                <a:cs typeface="+mj-cs"/>
              </a:rPr>
              <a:t>Click to edit Master title style</a:t>
            </a:r>
            <a:endParaRPr kumimoji="0" lang="en-US" sz="36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180720974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838200" cy="365125"/>
          </a:xfrm>
        </p:spPr>
        <p:txBody>
          <a:bodyPr/>
          <a:lstStyle/>
          <a:p>
            <a:r>
              <a:rPr lang="en-US" smtClean="0"/>
              <a:t>6/4/2011</a:t>
            </a:r>
            <a:endParaRPr lang="en-US"/>
          </a:p>
        </p:txBody>
      </p:sp>
      <p:sp>
        <p:nvSpPr>
          <p:cNvPr id="5" name="Footer Placeholder 4"/>
          <p:cNvSpPr>
            <a:spLocks noGrp="1"/>
          </p:cNvSpPr>
          <p:nvPr>
            <p:ph type="ftr" sz="quarter" idx="11"/>
          </p:nvPr>
        </p:nvSpPr>
        <p:spPr>
          <a:xfrm>
            <a:off x="1828800" y="6356350"/>
            <a:ext cx="5257800" cy="365125"/>
          </a:xfrm>
        </p:spPr>
        <p:txBody>
          <a:bodyPr/>
          <a:lstStyle/>
          <a:p>
            <a:r>
              <a:rPr lang="en-US" smtClean="0"/>
              <a:t>McLab Tutorial,  Laurie Hendren, Rahul Garg and Nurudeen Lameed, Part 1</a:t>
            </a:r>
            <a:endParaRPr lang="en-US" dirty="0"/>
          </a:p>
        </p:txBody>
      </p:sp>
      <p:sp>
        <p:nvSpPr>
          <p:cNvPr id="6" name="Slide Number Placeholder 5"/>
          <p:cNvSpPr>
            <a:spLocks noGrp="1"/>
          </p:cNvSpPr>
          <p:nvPr>
            <p:ph type="sldNum" sz="quarter" idx="12"/>
          </p:nvPr>
        </p:nvSpPr>
        <p:spPr>
          <a:xfrm>
            <a:off x="7772400" y="6356350"/>
            <a:ext cx="9144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 xmlns:p14="http://schemas.microsoft.com/office/powerpoint/2010/main" val="24532466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rgbClr val="002060"/>
          </a:solidFill>
        </p:spPr>
        <p:txBody>
          <a:bodyPr/>
          <a:lstStyle>
            <a:lvl1pPr>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838200" cy="365125"/>
          </a:xfrm>
        </p:spPr>
        <p:txBody>
          <a:bodyPr/>
          <a:lstStyle/>
          <a:p>
            <a:r>
              <a:rPr lang="en-US" smtClean="0"/>
              <a:t>6/4/2011</a:t>
            </a:r>
            <a:endParaRPr lang="en-US"/>
          </a:p>
        </p:txBody>
      </p:sp>
      <p:sp>
        <p:nvSpPr>
          <p:cNvPr id="5" name="Footer Placeholder 4"/>
          <p:cNvSpPr>
            <a:spLocks noGrp="1"/>
          </p:cNvSpPr>
          <p:nvPr>
            <p:ph type="ftr" sz="quarter" idx="11"/>
          </p:nvPr>
        </p:nvSpPr>
        <p:spPr>
          <a:xfrm>
            <a:off x="1828800" y="6356350"/>
            <a:ext cx="4953000" cy="365125"/>
          </a:xfrm>
        </p:spPr>
        <p:txBody>
          <a:bodyPr/>
          <a:lstStyle/>
          <a:p>
            <a:r>
              <a:rPr lang="en-US" smtClean="0"/>
              <a:t>McLab Tutorial,  Laurie Hendren, Rahul Garg and Nurudeen Lameed, Part 1</a:t>
            </a:r>
            <a:endParaRPr lang="en-US" dirty="0"/>
          </a:p>
        </p:txBody>
      </p:sp>
      <p:sp>
        <p:nvSpPr>
          <p:cNvPr id="6" name="Slide Number Placeholder 5"/>
          <p:cNvSpPr>
            <a:spLocks noGrp="1"/>
          </p:cNvSpPr>
          <p:nvPr>
            <p:ph type="sldNum" sz="quarter" idx="12"/>
          </p:nvPr>
        </p:nvSpPr>
        <p:spPr>
          <a:xfrm>
            <a:off x="7696200" y="6356350"/>
            <a:ext cx="9906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 xmlns:p14="http://schemas.microsoft.com/office/powerpoint/2010/main" val="42201734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1143000" cy="365125"/>
          </a:xfrm>
        </p:spPr>
        <p:txBody>
          <a:bodyPr/>
          <a:lstStyle/>
          <a:p>
            <a:r>
              <a:rPr lang="en-US" smtClean="0"/>
              <a:t>6/4/2011</a:t>
            </a:r>
            <a:endParaRPr lang="en-US"/>
          </a:p>
        </p:txBody>
      </p:sp>
      <p:sp>
        <p:nvSpPr>
          <p:cNvPr id="5" name="Footer Placeholder 4"/>
          <p:cNvSpPr>
            <a:spLocks noGrp="1"/>
          </p:cNvSpPr>
          <p:nvPr>
            <p:ph type="ftr" sz="quarter" idx="11"/>
          </p:nvPr>
        </p:nvSpPr>
        <p:spPr>
          <a:xfrm>
            <a:off x="2057400" y="6356350"/>
            <a:ext cx="4953000" cy="365125"/>
          </a:xfrm>
        </p:spPr>
        <p:txBody>
          <a:bodyPr/>
          <a:lstStyle/>
          <a:p>
            <a:r>
              <a:rPr lang="en-US" smtClean="0"/>
              <a:t>McLab Tutorial,  Laurie Hendren, Rahul Garg and Nurudeen Lameed, Part 1</a:t>
            </a:r>
            <a:endParaRPr lang="en-US" dirty="0"/>
          </a:p>
        </p:txBody>
      </p:sp>
      <p:sp>
        <p:nvSpPr>
          <p:cNvPr id="6" name="Slide Number Placeholder 5"/>
          <p:cNvSpPr>
            <a:spLocks noGrp="1"/>
          </p:cNvSpPr>
          <p:nvPr>
            <p:ph type="sldNum" sz="quarter" idx="12"/>
          </p:nvPr>
        </p:nvSpPr>
        <p:spPr>
          <a:xfrm>
            <a:off x="7696200" y="6356350"/>
            <a:ext cx="9906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 xmlns:p14="http://schemas.microsoft.com/office/powerpoint/2010/main" val="12104803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990600" cy="365125"/>
          </a:xfrm>
        </p:spPr>
        <p:txBody>
          <a:bodyPr/>
          <a:lstStyle/>
          <a:p>
            <a:r>
              <a:rPr lang="en-US" smtClean="0"/>
              <a:t>6/4/2011</a:t>
            </a:r>
            <a:endParaRPr lang="en-US"/>
          </a:p>
        </p:txBody>
      </p:sp>
      <p:sp>
        <p:nvSpPr>
          <p:cNvPr id="6" name="Footer Placeholder 5"/>
          <p:cNvSpPr>
            <a:spLocks noGrp="1"/>
          </p:cNvSpPr>
          <p:nvPr>
            <p:ph type="ftr" sz="quarter" idx="11"/>
          </p:nvPr>
        </p:nvSpPr>
        <p:spPr>
          <a:xfrm>
            <a:off x="1981200" y="6356350"/>
            <a:ext cx="4724400" cy="365125"/>
          </a:xfrm>
        </p:spPr>
        <p:txBody>
          <a:bodyPr/>
          <a:lstStyle/>
          <a:p>
            <a:r>
              <a:rPr lang="en-US" smtClean="0"/>
              <a:t>McLab Tutorial,  Laurie Hendren, Rahul Garg and Nurudeen Lameed, Part 1</a:t>
            </a:r>
            <a:endParaRPr lang="en-US" dirty="0"/>
          </a:p>
        </p:txBody>
      </p:sp>
      <p:sp>
        <p:nvSpPr>
          <p:cNvPr id="7" name="Slide Number Placeholder 6"/>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
        <p:nvSpPr>
          <p:cNvPr id="10" name="Text Placeholder 9"/>
          <p:cNvSpPr>
            <a:spLocks noGrp="1"/>
          </p:cNvSpPr>
          <p:nvPr>
            <p:ph type="body" sz="quarter" idx="13" hasCustomPrompt="1"/>
          </p:nvPr>
        </p:nvSpPr>
        <p:spPr>
          <a:xfrm>
            <a:off x="381000" y="228600"/>
            <a:ext cx="8229600" cy="609600"/>
          </a:xfrm>
          <a:solidFill>
            <a:srgbClr val="002060"/>
          </a:solidFill>
        </p:spPr>
        <p:txBody>
          <a:bodyPr>
            <a:normAutofit/>
          </a:bodyPr>
          <a:lstStyle>
            <a:lvl1pPr algn="ctr">
              <a:buNone/>
              <a:defRPr sz="3600" baseline="0">
                <a:solidFill>
                  <a:schemeClr val="bg1"/>
                </a:solidFill>
                <a:latin typeface="+mj-lt"/>
              </a:defRPr>
            </a:lvl1pPr>
          </a:lstStyle>
          <a:p>
            <a:pPr lvl="0"/>
            <a:r>
              <a:rPr lang="en-US" dirty="0" smtClean="0"/>
              <a:t>Click to edit Title</a:t>
            </a:r>
          </a:p>
        </p:txBody>
      </p:sp>
    </p:spTree>
    <p:extLst>
      <p:ext uri="{BB962C8B-B14F-4D97-AF65-F5344CB8AC3E}">
        <p14:creationId xmlns="" xmlns:p14="http://schemas.microsoft.com/office/powerpoint/2010/main" val="85418274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523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854994"/>
            <a:ext cx="4040188" cy="427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1523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854994"/>
            <a:ext cx="4041775" cy="427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356350"/>
            <a:ext cx="990600" cy="365125"/>
          </a:xfrm>
        </p:spPr>
        <p:txBody>
          <a:bodyPr/>
          <a:lstStyle/>
          <a:p>
            <a:r>
              <a:rPr lang="en-US" smtClean="0"/>
              <a:t>6/4/2011</a:t>
            </a:r>
            <a:endParaRPr lang="en-US"/>
          </a:p>
        </p:txBody>
      </p:sp>
      <p:sp>
        <p:nvSpPr>
          <p:cNvPr id="8" name="Footer Placeholder 7"/>
          <p:cNvSpPr>
            <a:spLocks noGrp="1"/>
          </p:cNvSpPr>
          <p:nvPr>
            <p:ph type="ftr" sz="quarter" idx="11"/>
          </p:nvPr>
        </p:nvSpPr>
        <p:spPr>
          <a:xfrm>
            <a:off x="2133600" y="6356350"/>
            <a:ext cx="4724400" cy="365125"/>
          </a:xfrm>
        </p:spPr>
        <p:txBody>
          <a:bodyPr/>
          <a:lstStyle/>
          <a:p>
            <a:r>
              <a:rPr lang="en-US" smtClean="0"/>
              <a:t>McLab Tutorial,  Laurie Hendren, Rahul Garg and Nurudeen Lameed, Part 1</a:t>
            </a:r>
            <a:endParaRPr lang="en-US" dirty="0"/>
          </a:p>
        </p:txBody>
      </p:sp>
      <p:sp>
        <p:nvSpPr>
          <p:cNvPr id="9" name="Slide Number Placeholder 8"/>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
        <p:nvSpPr>
          <p:cNvPr id="12" name="Text Placeholder 11"/>
          <p:cNvSpPr>
            <a:spLocks noGrp="1"/>
          </p:cNvSpPr>
          <p:nvPr>
            <p:ph type="body" sz="quarter" idx="13" hasCustomPrompt="1"/>
          </p:nvPr>
        </p:nvSpPr>
        <p:spPr>
          <a:xfrm>
            <a:off x="457200" y="152400"/>
            <a:ext cx="8229600" cy="715962"/>
          </a:xfrm>
          <a:solidFill>
            <a:srgbClr val="002060"/>
          </a:solidFill>
        </p:spPr>
        <p:txBody>
          <a:bodyPr/>
          <a:lstStyle>
            <a:lvl1pPr algn="ctr">
              <a:buNone/>
              <a:defRPr sz="3600">
                <a:solidFill>
                  <a:schemeClr val="bg1"/>
                </a:solidFill>
                <a:latin typeface="+mj-lt"/>
              </a:defRPr>
            </a:lvl1pPr>
            <a:lvl2pPr>
              <a:buNone/>
              <a:defRPr/>
            </a:lvl2pPr>
            <a:lvl3pPr>
              <a:buNone/>
              <a:defRPr/>
            </a:lvl3pPr>
          </a:lstStyle>
          <a:p>
            <a:pPr lvl="0"/>
            <a:r>
              <a:rPr lang="en-US" dirty="0" smtClean="0"/>
              <a:t> Click to edit Master title</a:t>
            </a:r>
          </a:p>
        </p:txBody>
      </p:sp>
    </p:spTree>
    <p:extLst>
      <p:ext uri="{BB962C8B-B14F-4D97-AF65-F5344CB8AC3E}">
        <p14:creationId xmlns="" xmlns:p14="http://schemas.microsoft.com/office/powerpoint/2010/main" val="1855759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838200" cy="365125"/>
          </a:xfrm>
        </p:spPr>
        <p:txBody>
          <a:bodyPr/>
          <a:lstStyle/>
          <a:p>
            <a:r>
              <a:rPr lang="en-US" smtClean="0"/>
              <a:t>6/4/2011</a:t>
            </a:r>
            <a:endParaRPr lang="en-US"/>
          </a:p>
        </p:txBody>
      </p:sp>
      <p:sp>
        <p:nvSpPr>
          <p:cNvPr id="4" name="Footer Placeholder 3"/>
          <p:cNvSpPr>
            <a:spLocks noGrp="1"/>
          </p:cNvSpPr>
          <p:nvPr>
            <p:ph type="ftr" sz="quarter" idx="11"/>
          </p:nvPr>
        </p:nvSpPr>
        <p:spPr>
          <a:xfrm>
            <a:off x="1828800" y="6356350"/>
            <a:ext cx="5257800" cy="365125"/>
          </a:xfrm>
        </p:spPr>
        <p:txBody>
          <a:bodyPr/>
          <a:lstStyle/>
          <a:p>
            <a:r>
              <a:rPr lang="en-US" smtClean="0"/>
              <a:t>McLab Tutorial,  Laurie Hendren, Rahul Garg and Nurudeen Lameed, Part 1</a:t>
            </a:r>
            <a:endParaRPr lang="en-US" dirty="0"/>
          </a:p>
        </p:txBody>
      </p:sp>
      <p:sp>
        <p:nvSpPr>
          <p:cNvPr id="5" name="Slide Number Placeholder 4"/>
          <p:cNvSpPr>
            <a:spLocks noGrp="1"/>
          </p:cNvSpPr>
          <p:nvPr>
            <p:ph type="sldNum" sz="quarter" idx="12"/>
          </p:nvPr>
        </p:nvSpPr>
        <p:spPr>
          <a:xfrm>
            <a:off x="7772400" y="6356350"/>
            <a:ext cx="914400" cy="365125"/>
          </a:xfrm>
        </p:spPr>
        <p:txBody>
          <a:bodyPr/>
          <a:lstStyle/>
          <a:p>
            <a:r>
              <a:rPr lang="en-US" dirty="0" smtClean="0"/>
              <a:t>Intro  - </a:t>
            </a:r>
            <a:fld id="{ECE31B81-7C2C-4D8B-B6F0-1768517459BF}" type="slidenum">
              <a:rPr lang="en-US" smtClean="0"/>
              <a:pPr/>
              <a:t>‹#›</a:t>
            </a:fld>
            <a:endParaRPr lang="en-US" dirty="0"/>
          </a:p>
        </p:txBody>
      </p:sp>
      <p:sp>
        <p:nvSpPr>
          <p:cNvPr id="8" name="Text Placeholder 7"/>
          <p:cNvSpPr>
            <a:spLocks noGrp="1"/>
          </p:cNvSpPr>
          <p:nvPr>
            <p:ph type="body" sz="quarter" idx="13"/>
          </p:nvPr>
        </p:nvSpPr>
        <p:spPr>
          <a:xfrm>
            <a:off x="304800" y="152400"/>
            <a:ext cx="8610600" cy="609600"/>
          </a:xfrm>
          <a:solidFill>
            <a:srgbClr val="002060"/>
          </a:solidFill>
        </p:spPr>
        <p:txBody>
          <a:bodyPr>
            <a:normAutofit/>
          </a:bodyPr>
          <a:lstStyle>
            <a:lvl1pPr algn="ctr">
              <a:buNone/>
              <a:defRPr sz="3600">
                <a:solidFill>
                  <a:schemeClr val="bg1"/>
                </a:solidFill>
                <a:latin typeface="+mj-lt"/>
              </a:defRPr>
            </a:lvl1pPr>
          </a:lstStyle>
          <a:p>
            <a:pPr lvl="0"/>
            <a:r>
              <a:rPr lang="en-US" dirty="0" smtClean="0"/>
              <a:t>Click to edit Master text styles</a:t>
            </a:r>
          </a:p>
        </p:txBody>
      </p:sp>
    </p:spTree>
    <p:extLst>
      <p:ext uri="{BB962C8B-B14F-4D97-AF65-F5344CB8AC3E}">
        <p14:creationId xmlns="" xmlns:p14="http://schemas.microsoft.com/office/powerpoint/2010/main" val="426541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914400" cy="365125"/>
          </a:xfrm>
        </p:spPr>
        <p:txBody>
          <a:bodyPr/>
          <a:lstStyle/>
          <a:p>
            <a:r>
              <a:rPr lang="en-US" smtClean="0"/>
              <a:t>6/4/2011</a:t>
            </a:r>
            <a:endParaRPr lang="en-US"/>
          </a:p>
        </p:txBody>
      </p:sp>
      <p:sp>
        <p:nvSpPr>
          <p:cNvPr id="3" name="Footer Placeholder 2"/>
          <p:cNvSpPr>
            <a:spLocks noGrp="1"/>
          </p:cNvSpPr>
          <p:nvPr>
            <p:ph type="ftr" sz="quarter" idx="11"/>
          </p:nvPr>
        </p:nvSpPr>
        <p:spPr>
          <a:xfrm>
            <a:off x="1752600" y="6356350"/>
            <a:ext cx="5867400" cy="365125"/>
          </a:xfrm>
        </p:spPr>
        <p:txBody>
          <a:bodyPr/>
          <a:lstStyle/>
          <a:p>
            <a:r>
              <a:rPr lang="en-US" smtClean="0"/>
              <a:t>McLab Tutorial,  Laurie Hendren, Rahul Garg and Nurudeen Lameed, Part 1</a:t>
            </a:r>
            <a:endParaRPr lang="en-US" dirty="0"/>
          </a:p>
        </p:txBody>
      </p:sp>
      <p:sp>
        <p:nvSpPr>
          <p:cNvPr id="4" name="Slide Number Placeholder 3"/>
          <p:cNvSpPr>
            <a:spLocks noGrp="1"/>
          </p:cNvSpPr>
          <p:nvPr>
            <p:ph type="sldNum" sz="quarter" idx="12"/>
          </p:nvPr>
        </p:nvSpPr>
        <p:spPr>
          <a:xfrm>
            <a:off x="7848600" y="6356350"/>
            <a:ext cx="838200" cy="365125"/>
          </a:xfrm>
        </p:spPr>
        <p:txBody>
          <a:bodyPr/>
          <a:lstStyle/>
          <a:p>
            <a:r>
              <a:rPr lang="en-US" dirty="0" smtClean="0"/>
              <a:t>Intro - </a:t>
            </a:r>
            <a:fld id="{ECE31B81-7C2C-4D8B-B6F0-1768517459BF}" type="slidenum">
              <a:rPr lang="en-US" smtClean="0"/>
              <a:pPr/>
              <a:t>‹#›</a:t>
            </a:fld>
            <a:endParaRPr lang="en-US" dirty="0"/>
          </a:p>
        </p:txBody>
      </p:sp>
    </p:spTree>
    <p:extLst>
      <p:ext uri="{BB962C8B-B14F-4D97-AF65-F5344CB8AC3E}">
        <p14:creationId xmlns="" xmlns:p14="http://schemas.microsoft.com/office/powerpoint/2010/main" val="28558531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1066800" cy="365125"/>
          </a:xfrm>
        </p:spPr>
        <p:txBody>
          <a:bodyPr/>
          <a:lstStyle/>
          <a:p>
            <a:r>
              <a:rPr lang="en-US" smtClean="0"/>
              <a:t>6/4/2011</a:t>
            </a:r>
            <a:endParaRPr lang="en-US"/>
          </a:p>
        </p:txBody>
      </p:sp>
      <p:sp>
        <p:nvSpPr>
          <p:cNvPr id="6" name="Footer Placeholder 5"/>
          <p:cNvSpPr>
            <a:spLocks noGrp="1"/>
          </p:cNvSpPr>
          <p:nvPr>
            <p:ph type="ftr" sz="quarter" idx="11"/>
          </p:nvPr>
        </p:nvSpPr>
        <p:spPr>
          <a:xfrm>
            <a:off x="2209800" y="6356350"/>
            <a:ext cx="4953000" cy="365125"/>
          </a:xfrm>
        </p:spPr>
        <p:txBody>
          <a:bodyPr/>
          <a:lstStyle/>
          <a:p>
            <a:r>
              <a:rPr lang="en-US" smtClean="0"/>
              <a:t>McLab Tutorial,  Laurie Hendren, Rahul Garg and Nurudeen Lameed, Part 1</a:t>
            </a:r>
            <a:endParaRPr lang="en-US" dirty="0"/>
          </a:p>
        </p:txBody>
      </p:sp>
      <p:sp>
        <p:nvSpPr>
          <p:cNvPr id="7" name="Slide Number Placeholder 6"/>
          <p:cNvSpPr>
            <a:spLocks noGrp="1"/>
          </p:cNvSpPr>
          <p:nvPr>
            <p:ph type="sldNum" sz="quarter" idx="12"/>
          </p:nvPr>
        </p:nvSpPr>
        <p:spPr>
          <a:xfrm>
            <a:off x="7848600" y="6356350"/>
            <a:ext cx="838200" cy="365125"/>
          </a:xfrm>
        </p:spPr>
        <p:txBody>
          <a:bodyPr/>
          <a:lstStyle/>
          <a:p>
            <a:fld id="{ECE31B81-7C2C-4D8B-B6F0-1768517459BF}" type="slidenum">
              <a:rPr lang="en-US" smtClean="0"/>
              <a:pPr/>
              <a:t>‹#›</a:t>
            </a:fld>
            <a:endParaRPr lang="en-US"/>
          </a:p>
        </p:txBody>
      </p:sp>
    </p:spTree>
    <p:extLst>
      <p:ext uri="{BB962C8B-B14F-4D97-AF65-F5344CB8AC3E}">
        <p14:creationId xmlns="" xmlns:p14="http://schemas.microsoft.com/office/powerpoint/2010/main" val="24341080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990600" cy="365125"/>
          </a:xfrm>
        </p:spPr>
        <p:txBody>
          <a:bodyPr/>
          <a:lstStyle/>
          <a:p>
            <a:r>
              <a:rPr lang="en-US" smtClean="0"/>
              <a:t>6/4/2011</a:t>
            </a:r>
            <a:endParaRPr lang="en-US"/>
          </a:p>
        </p:txBody>
      </p:sp>
      <p:sp>
        <p:nvSpPr>
          <p:cNvPr id="6" name="Footer Placeholder 5"/>
          <p:cNvSpPr>
            <a:spLocks noGrp="1"/>
          </p:cNvSpPr>
          <p:nvPr>
            <p:ph type="ftr" sz="quarter" idx="11"/>
          </p:nvPr>
        </p:nvSpPr>
        <p:spPr>
          <a:xfrm>
            <a:off x="2057400" y="6356350"/>
            <a:ext cx="4953000" cy="365125"/>
          </a:xfrm>
        </p:spPr>
        <p:txBody>
          <a:bodyPr/>
          <a:lstStyle/>
          <a:p>
            <a:r>
              <a:rPr lang="en-US" smtClean="0"/>
              <a:t>McLab Tutorial,  Laurie Hendren, Rahul Garg and Nurudeen Lameed, Part 1</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ECE31B81-7C2C-4D8B-B6F0-1768517459BF}" type="slidenum">
              <a:rPr lang="en-US" smtClean="0"/>
              <a:pPr/>
              <a:t>‹#›</a:t>
            </a:fld>
            <a:endParaRPr lang="en-US"/>
          </a:p>
        </p:txBody>
      </p:sp>
    </p:spTree>
    <p:extLst>
      <p:ext uri="{BB962C8B-B14F-4D97-AF65-F5344CB8AC3E}">
        <p14:creationId xmlns="" xmlns:p14="http://schemas.microsoft.com/office/powerpoint/2010/main" val="1436753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990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6/4/2011</a:t>
            </a:r>
            <a:endParaRPr lang="en-US"/>
          </a:p>
        </p:txBody>
      </p:sp>
      <p:sp>
        <p:nvSpPr>
          <p:cNvPr id="5" name="Footer Placeholder 4"/>
          <p:cNvSpPr>
            <a:spLocks noGrp="1"/>
          </p:cNvSpPr>
          <p:nvPr>
            <p:ph type="ftr" sz="quarter" idx="3"/>
          </p:nvPr>
        </p:nvSpPr>
        <p:spPr>
          <a:xfrm>
            <a:off x="2057400" y="6356350"/>
            <a:ext cx="5181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McLab Tutorial,  Laurie Hendren, Rahul Garg and Nurudeen Lameed, Part 1</a:t>
            </a:r>
            <a:endParaRPr lang="en-US" dirty="0"/>
          </a:p>
        </p:txBody>
      </p:sp>
      <p:sp>
        <p:nvSpPr>
          <p:cNvPr id="6" name="Slide Number Placeholder 5"/>
          <p:cNvSpPr>
            <a:spLocks noGrp="1"/>
          </p:cNvSpPr>
          <p:nvPr>
            <p:ph type="sldNum" sz="quarter" idx="4"/>
          </p:nvPr>
        </p:nvSpPr>
        <p:spPr>
          <a:xfrm>
            <a:off x="7848600" y="6356350"/>
            <a:ext cx="838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Intro - </a:t>
            </a:r>
            <a:fld id="{ECE31B81-7C2C-4D8B-B6F0-1768517459BF}" type="slidenum">
              <a:rPr lang="en-US" smtClean="0"/>
              <a:pPr/>
              <a:t>‹#›</a:t>
            </a:fld>
            <a:endParaRPr lang="en-US" dirty="0"/>
          </a:p>
        </p:txBody>
      </p:sp>
    </p:spTree>
    <p:extLst>
      <p:ext uri="{BB962C8B-B14F-4D97-AF65-F5344CB8AC3E}">
        <p14:creationId xmlns="" xmlns:p14="http://schemas.microsoft.com/office/powerpoint/2010/main" val="146738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457200"/>
            <a:ext cx="6096000" cy="1066799"/>
          </a:xfrm>
        </p:spPr>
        <p:txBody>
          <a:bodyPr>
            <a:normAutofit fontScale="90000"/>
          </a:bodyPr>
          <a:lstStyle/>
          <a:p>
            <a:r>
              <a:rPr lang="en-US" b="1" dirty="0" err="1" smtClean="0">
                <a:solidFill>
                  <a:schemeClr val="tx1"/>
                </a:solidFill>
              </a:rPr>
              <a:t>McLab</a:t>
            </a:r>
            <a:r>
              <a:rPr lang="en-US" b="1" dirty="0" smtClean="0">
                <a:solidFill>
                  <a:schemeClr val="tx1"/>
                </a:solidFill>
              </a:rPr>
              <a:t> Tutorial</a:t>
            </a:r>
            <a:br>
              <a:rPr lang="en-US" b="1" dirty="0" smtClean="0">
                <a:solidFill>
                  <a:schemeClr val="tx1"/>
                </a:solidFill>
              </a:rPr>
            </a:br>
            <a:r>
              <a:rPr lang="en-US" b="1" dirty="0" smtClean="0"/>
              <a:t>www.sable.mcgill.ca/mclab</a:t>
            </a:r>
            <a:endParaRPr lang="en-US" b="1" dirty="0">
              <a:solidFill>
                <a:schemeClr val="tx1"/>
              </a:solidFill>
            </a:endParaRPr>
          </a:p>
        </p:txBody>
      </p:sp>
      <p:sp>
        <p:nvSpPr>
          <p:cNvPr id="3" name="Subtitle 2"/>
          <p:cNvSpPr>
            <a:spLocks noGrp="1"/>
          </p:cNvSpPr>
          <p:nvPr>
            <p:ph type="subTitle" idx="1"/>
          </p:nvPr>
        </p:nvSpPr>
        <p:spPr>
          <a:xfrm>
            <a:off x="2209800" y="1752599"/>
            <a:ext cx="6553200" cy="4603751"/>
          </a:xfrm>
        </p:spPr>
        <p:txBody>
          <a:bodyPr>
            <a:normAutofit fontScale="92500" lnSpcReduction="20000"/>
          </a:bodyPr>
          <a:lstStyle/>
          <a:p>
            <a:r>
              <a:rPr lang="en-US" dirty="0" smtClean="0">
                <a:solidFill>
                  <a:schemeClr val="tx1"/>
                </a:solidFill>
              </a:rPr>
              <a:t>Laurie </a:t>
            </a:r>
            <a:r>
              <a:rPr lang="en-US" dirty="0" err="1" smtClean="0">
                <a:solidFill>
                  <a:schemeClr val="tx1"/>
                </a:solidFill>
              </a:rPr>
              <a:t>Hendren</a:t>
            </a:r>
            <a:r>
              <a:rPr lang="en-US" dirty="0" smtClean="0">
                <a:solidFill>
                  <a:schemeClr val="tx1"/>
                </a:solidFill>
              </a:rPr>
              <a:t>, </a:t>
            </a:r>
            <a:r>
              <a:rPr lang="en-US" dirty="0" err="1" smtClean="0">
                <a:solidFill>
                  <a:schemeClr val="tx1"/>
                </a:solidFill>
              </a:rPr>
              <a:t>Rahul</a:t>
            </a:r>
            <a:r>
              <a:rPr lang="en-US" dirty="0" smtClean="0">
                <a:solidFill>
                  <a:schemeClr val="tx1"/>
                </a:solidFill>
              </a:rPr>
              <a:t> </a:t>
            </a:r>
            <a:r>
              <a:rPr lang="en-US" dirty="0" err="1" smtClean="0">
                <a:solidFill>
                  <a:schemeClr val="tx1"/>
                </a:solidFill>
              </a:rPr>
              <a:t>Garg</a:t>
            </a:r>
            <a:r>
              <a:rPr lang="en-US" dirty="0" smtClean="0">
                <a:solidFill>
                  <a:schemeClr val="tx1"/>
                </a:solidFill>
              </a:rPr>
              <a:t> and </a:t>
            </a:r>
            <a:r>
              <a:rPr lang="en-US" dirty="0" err="1" smtClean="0">
                <a:solidFill>
                  <a:schemeClr val="tx1"/>
                </a:solidFill>
              </a:rPr>
              <a:t>Nurudeen</a:t>
            </a:r>
            <a:r>
              <a:rPr lang="en-US" dirty="0" smtClean="0">
                <a:solidFill>
                  <a:schemeClr val="tx1"/>
                </a:solidFill>
              </a:rPr>
              <a:t> </a:t>
            </a:r>
            <a:r>
              <a:rPr lang="en-US" dirty="0" err="1" smtClean="0">
                <a:solidFill>
                  <a:schemeClr val="tx1"/>
                </a:solidFill>
              </a:rPr>
              <a:t>Lameed</a:t>
            </a:r>
            <a:endParaRPr lang="en-US" dirty="0" smtClean="0">
              <a:solidFill>
                <a:schemeClr val="tx1"/>
              </a:solidFill>
            </a:endParaRPr>
          </a:p>
          <a:p>
            <a:endParaRPr lang="en-US" dirty="0" smtClean="0">
              <a:solidFill>
                <a:schemeClr val="tx1"/>
              </a:solidFill>
            </a:endParaRPr>
          </a:p>
          <a:p>
            <a:r>
              <a:rPr lang="en-US" sz="2400" dirty="0" smtClean="0">
                <a:solidFill>
                  <a:schemeClr val="tx1"/>
                </a:solidFill>
              </a:rPr>
              <a:t>Other </a:t>
            </a:r>
            <a:r>
              <a:rPr lang="en-US" sz="2400" dirty="0" err="1" smtClean="0">
                <a:solidFill>
                  <a:schemeClr val="tx1"/>
                </a:solidFill>
              </a:rPr>
              <a:t>McLab</a:t>
            </a:r>
            <a:r>
              <a:rPr lang="en-US" sz="2400" dirty="0" smtClean="0">
                <a:solidFill>
                  <a:schemeClr val="tx1"/>
                </a:solidFill>
              </a:rPr>
              <a:t> team members:  </a:t>
            </a:r>
          </a:p>
          <a:p>
            <a:r>
              <a:rPr lang="en-US" sz="2400" dirty="0" smtClean="0">
                <a:solidFill>
                  <a:schemeClr val="tx1"/>
                </a:solidFill>
              </a:rPr>
              <a:t>Andrew Casey,  Jesse Doherty, Anton </a:t>
            </a:r>
            <a:r>
              <a:rPr lang="en-US" sz="2400" dirty="0" err="1" smtClean="0">
                <a:solidFill>
                  <a:schemeClr val="tx1"/>
                </a:solidFill>
              </a:rPr>
              <a:t>Dubrau</a:t>
            </a:r>
            <a:r>
              <a:rPr lang="en-US" sz="2400" dirty="0" smtClean="0">
                <a:solidFill>
                  <a:schemeClr val="tx1"/>
                </a:solidFill>
              </a:rPr>
              <a:t>,  Jun Li,  </a:t>
            </a:r>
            <a:r>
              <a:rPr lang="en-US" sz="2400" dirty="0" err="1" smtClean="0">
                <a:solidFill>
                  <a:schemeClr val="tx1"/>
                </a:solidFill>
              </a:rPr>
              <a:t>Amina</a:t>
            </a:r>
            <a:r>
              <a:rPr lang="en-US" sz="2400" dirty="0" smtClean="0">
                <a:solidFill>
                  <a:schemeClr val="tx1"/>
                </a:solidFill>
              </a:rPr>
              <a:t> </a:t>
            </a:r>
            <a:r>
              <a:rPr lang="en-US" sz="2400" dirty="0" err="1" smtClean="0">
                <a:solidFill>
                  <a:schemeClr val="tx1"/>
                </a:solidFill>
              </a:rPr>
              <a:t>Aslam</a:t>
            </a:r>
            <a:r>
              <a:rPr lang="en-US" sz="2400" dirty="0" smtClean="0">
                <a:solidFill>
                  <a:schemeClr val="tx1"/>
                </a:solidFill>
              </a:rPr>
              <a:t>,  </a:t>
            </a:r>
            <a:r>
              <a:rPr lang="en-US" sz="2400" dirty="0" err="1" smtClean="0">
                <a:solidFill>
                  <a:schemeClr val="tx1"/>
                </a:solidFill>
              </a:rPr>
              <a:t>Toheed</a:t>
            </a:r>
            <a:r>
              <a:rPr lang="en-US" sz="2400" dirty="0" smtClean="0">
                <a:solidFill>
                  <a:schemeClr val="tx1"/>
                </a:solidFill>
              </a:rPr>
              <a:t> </a:t>
            </a:r>
            <a:r>
              <a:rPr lang="en-US" sz="2400" dirty="0" err="1" smtClean="0">
                <a:solidFill>
                  <a:schemeClr val="tx1"/>
                </a:solidFill>
              </a:rPr>
              <a:t>Aslam</a:t>
            </a:r>
            <a:r>
              <a:rPr lang="en-US" sz="2400" dirty="0" smtClean="0">
                <a:solidFill>
                  <a:schemeClr val="tx1"/>
                </a:solidFill>
              </a:rPr>
              <a:t>, </a:t>
            </a:r>
            <a:r>
              <a:rPr lang="en-US" sz="2400" dirty="0" err="1" smtClean="0">
                <a:solidFill>
                  <a:schemeClr val="tx1"/>
                </a:solidFill>
              </a:rPr>
              <a:t>Maxime</a:t>
            </a:r>
            <a:r>
              <a:rPr lang="en-US" sz="2400" dirty="0" smtClean="0">
                <a:solidFill>
                  <a:schemeClr val="tx1"/>
                </a:solidFill>
              </a:rPr>
              <a:t> Chevalier-</a:t>
            </a:r>
            <a:r>
              <a:rPr lang="en-US" sz="2400" dirty="0" err="1" smtClean="0">
                <a:solidFill>
                  <a:schemeClr val="tx1"/>
                </a:solidFill>
              </a:rPr>
              <a:t>Boisvert</a:t>
            </a:r>
            <a:r>
              <a:rPr lang="en-US" sz="2400" dirty="0" smtClean="0">
                <a:solidFill>
                  <a:schemeClr val="tx1"/>
                </a:solidFill>
              </a:rPr>
              <a:t>,  </a:t>
            </a:r>
            <a:r>
              <a:rPr lang="en-US" sz="2400" dirty="0" err="1" smtClean="0">
                <a:solidFill>
                  <a:schemeClr val="tx1"/>
                </a:solidFill>
              </a:rPr>
              <a:t>Soroush</a:t>
            </a:r>
            <a:r>
              <a:rPr lang="en-US" sz="2400" dirty="0" smtClean="0">
                <a:solidFill>
                  <a:schemeClr val="tx1"/>
                </a:solidFill>
              </a:rPr>
              <a:t> </a:t>
            </a:r>
            <a:r>
              <a:rPr lang="en-US" sz="2400" dirty="0" err="1" smtClean="0">
                <a:solidFill>
                  <a:schemeClr val="tx1"/>
                </a:solidFill>
              </a:rPr>
              <a:t>Radpour</a:t>
            </a:r>
            <a:r>
              <a:rPr lang="en-US" sz="2400" dirty="0" smtClean="0">
                <a:solidFill>
                  <a:schemeClr val="tx1"/>
                </a:solidFill>
              </a:rPr>
              <a:t>,  Oliver </a:t>
            </a:r>
            <a:r>
              <a:rPr lang="en-US" sz="2400" dirty="0" err="1" smtClean="0">
                <a:solidFill>
                  <a:schemeClr val="tx1"/>
                </a:solidFill>
              </a:rPr>
              <a:t>Savary</a:t>
            </a:r>
            <a:r>
              <a:rPr lang="en-US" sz="2400" dirty="0" smtClean="0">
                <a:solidFill>
                  <a:schemeClr val="tx1"/>
                </a:solidFill>
              </a:rPr>
              <a:t> , </a:t>
            </a:r>
            <a:r>
              <a:rPr lang="en-US" sz="2400" dirty="0" err="1" smtClean="0">
                <a:solidFill>
                  <a:schemeClr val="tx1"/>
                </a:solidFill>
              </a:rPr>
              <a:t>Maja</a:t>
            </a:r>
            <a:r>
              <a:rPr lang="en-US" sz="2400" dirty="0" smtClean="0">
                <a:solidFill>
                  <a:schemeClr val="tx1"/>
                </a:solidFill>
              </a:rPr>
              <a:t> </a:t>
            </a:r>
            <a:r>
              <a:rPr lang="en-US" sz="2400" dirty="0" err="1" smtClean="0">
                <a:solidFill>
                  <a:schemeClr val="tx1"/>
                </a:solidFill>
              </a:rPr>
              <a:t>Frydrychowicz</a:t>
            </a:r>
            <a:r>
              <a:rPr lang="en-US" sz="2400" dirty="0" smtClean="0">
                <a:solidFill>
                  <a:schemeClr val="tx1"/>
                </a:solidFill>
              </a:rPr>
              <a:t>, Clark </a:t>
            </a:r>
            <a:r>
              <a:rPr lang="en-US" sz="2400" dirty="0" err="1" smtClean="0">
                <a:solidFill>
                  <a:schemeClr val="tx1"/>
                </a:solidFill>
              </a:rPr>
              <a:t>Verbrugge</a:t>
            </a:r>
            <a:endParaRPr lang="en-US" sz="2400" dirty="0">
              <a:solidFill>
                <a:schemeClr val="tx1"/>
              </a:solidFill>
            </a:endParaRPr>
          </a:p>
          <a:p>
            <a:endParaRPr lang="en-US" dirty="0" smtClean="0">
              <a:solidFill>
                <a:schemeClr val="tx1"/>
              </a:solidFill>
            </a:endParaRPr>
          </a:p>
          <a:p>
            <a:r>
              <a:rPr lang="en-US" dirty="0" smtClean="0">
                <a:solidFill>
                  <a:schemeClr val="tx1"/>
                </a:solidFill>
              </a:rPr>
              <a:t>Sable Research Group</a:t>
            </a:r>
          </a:p>
          <a:p>
            <a:r>
              <a:rPr lang="en-US" dirty="0" smtClean="0">
                <a:solidFill>
                  <a:schemeClr val="tx1"/>
                </a:solidFill>
              </a:rPr>
              <a:t>School of Computer Science</a:t>
            </a:r>
          </a:p>
          <a:p>
            <a:r>
              <a:rPr lang="en-US" dirty="0" smtClean="0">
                <a:solidFill>
                  <a:schemeClr val="tx1"/>
                </a:solidFill>
              </a:rPr>
              <a:t>McGill University, Montreal, Canada</a:t>
            </a:r>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2008187"/>
            <a:ext cx="2084387" cy="2079625"/>
          </a:xfrm>
          <a:prstGeom prst="rect">
            <a:avLst/>
          </a:prstGeom>
          <a:solidFill>
            <a:schemeClr val="tx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smtClean="0"/>
              <a:t>6/4/2011</a:t>
            </a:r>
            <a:endParaRPr lang="en-US"/>
          </a:p>
        </p:txBody>
      </p:sp>
      <p:sp>
        <p:nvSpPr>
          <p:cNvPr id="6" name="Slide Number Placeholder 5"/>
          <p:cNvSpPr>
            <a:spLocks noGrp="1"/>
          </p:cNvSpPr>
          <p:nvPr>
            <p:ph type="sldNum" sz="quarter" idx="12"/>
          </p:nvPr>
        </p:nvSpPr>
        <p:spPr/>
        <p:txBody>
          <a:bodyPr/>
          <a:lstStyle/>
          <a:p>
            <a:r>
              <a:rPr lang="en-US" dirty="0" smtClean="0"/>
              <a:t>Intro - </a:t>
            </a:r>
            <a:fld id="{ECE31B81-7C2C-4D8B-B6F0-1768517459BF}" type="slidenum">
              <a:rPr lang="en-US" smtClean="0"/>
              <a:pPr/>
              <a:t>1</a:t>
            </a:fld>
            <a:endParaRPr lang="en-US" dirty="0"/>
          </a:p>
        </p:txBody>
      </p:sp>
      <p:sp>
        <p:nvSpPr>
          <p:cNvPr id="7" name="Footer Placeholder 6"/>
          <p:cNvSpPr>
            <a:spLocks noGrp="1"/>
          </p:cNvSpPr>
          <p:nvPr>
            <p:ph type="ftr" sz="quarter" idx="11"/>
          </p:nvPr>
        </p:nvSpPr>
        <p:spPr>
          <a:xfrm>
            <a:off x="2209800" y="6356350"/>
            <a:ext cx="5638800" cy="365125"/>
          </a:xfrm>
        </p:spPr>
        <p:txBody>
          <a:bodyPr/>
          <a:lstStyle/>
          <a:p>
            <a:r>
              <a:rPr lang="en-US" smtClean="0"/>
              <a:t>McLab Tutorial,  Laurie Hendren, Rahul Garg and Nurudeen Lameed, Part 1</a:t>
            </a:r>
            <a:endParaRPr lang="en-US" dirty="0"/>
          </a:p>
        </p:txBody>
      </p:sp>
    </p:spTree>
    <p:extLst>
      <p:ext uri="{BB962C8B-B14F-4D97-AF65-F5344CB8AC3E}">
        <p14:creationId xmlns="" xmlns:p14="http://schemas.microsoft.com/office/powerpoint/2010/main" val="37346932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No types and “flexible” syntax</a:t>
            </a:r>
            <a:endParaRPr lang="en-CA" dirty="0"/>
          </a:p>
        </p:txBody>
      </p:sp>
      <p:sp>
        <p:nvSpPr>
          <p:cNvPr id="2" name="Slide Number Placeholder 1"/>
          <p:cNvSpPr>
            <a:spLocks noGrp="1"/>
          </p:cNvSpPr>
          <p:nvPr>
            <p:ph type="sldNum" sz="quarter" idx="12"/>
          </p:nvPr>
        </p:nvSpPr>
        <p:spPr/>
        <p:txBody>
          <a:bodyPr/>
          <a:lstStyle/>
          <a:p>
            <a:r>
              <a:rPr lang="en-CA" dirty="0" smtClean="0"/>
              <a:t>Intro -</a:t>
            </a:r>
            <a:fld id="{E1ACA1A9-5D0D-4912-8B92-F352DF36540E}" type="slidenum">
              <a:rPr lang="en-CA" smtClean="0"/>
              <a:pPr/>
              <a:t>10</a:t>
            </a:fld>
            <a:endParaRPr lang="en-CA" dirty="0"/>
          </a:p>
        </p:txBody>
      </p:sp>
      <p:pic>
        <p:nvPicPr>
          <p:cNvPr id="3" name="Picture 2" descr="cartoon_fourier_cat-744180.jpg"/>
          <p:cNvPicPr>
            <a:picLocks noChangeAspect="1"/>
          </p:cNvPicPr>
          <p:nvPr/>
        </p:nvPicPr>
        <p:blipFill>
          <a:blip r:embed="rId3" cstate="print"/>
          <a:stretch>
            <a:fillRect/>
          </a:stretch>
        </p:blipFill>
        <p:spPr>
          <a:xfrm>
            <a:off x="1547664" y="1772816"/>
            <a:ext cx="6120679" cy="4419131"/>
          </a:xfrm>
          <a:prstGeom prst="rect">
            <a:avLst/>
          </a:prstGeom>
        </p:spPr>
      </p:pic>
      <p:sp>
        <p:nvSpPr>
          <p:cNvPr id="6" name="Date Placeholder 5"/>
          <p:cNvSpPr>
            <a:spLocks noGrp="1"/>
          </p:cNvSpPr>
          <p:nvPr>
            <p:ph type="dt" sz="half" idx="10"/>
          </p:nvPr>
        </p:nvSpPr>
        <p:spPr/>
        <p:txBody>
          <a:bodyPr/>
          <a:lstStyle/>
          <a:p>
            <a:r>
              <a:rPr lang="en-US" smtClean="0"/>
              <a:t>6/4/2011</a:t>
            </a:r>
            <a:endParaRPr lang="en-US"/>
          </a:p>
        </p:txBody>
      </p:sp>
      <p:sp>
        <p:nvSpPr>
          <p:cNvPr id="7" name="Footer Placeholder 6"/>
          <p:cNvSpPr>
            <a:spLocks noGrp="1"/>
          </p:cNvSpPr>
          <p:nvPr>
            <p:ph type="ftr" sz="quarter" idx="11"/>
          </p:nvPr>
        </p:nvSpPr>
        <p:spPr/>
        <p:txBody>
          <a:bodyPr/>
          <a:lstStyle/>
          <a:p>
            <a:r>
              <a:rPr lang="en-US" smtClean="0"/>
              <a:t>McLab Tutorial,  Laurie Hendren, Rahul Garg and Nurudeen Lameed, Part 1</a:t>
            </a:r>
            <a:endParaRPr lang="en-U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srcRect/>
          <a:stretch>
            <a:fillRect/>
          </a:stretch>
        </p:blipFill>
        <p:spPr bwMode="auto">
          <a:xfrm>
            <a:off x="0" y="0"/>
            <a:ext cx="9144000" cy="719328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r>
              <a:rPr lang="en-CA" dirty="0" smtClean="0"/>
              <a:t>Intro - </a:t>
            </a:r>
            <a:fld id="{E1ACA1A9-5D0D-4912-8B92-F352DF36540E}" type="slidenum">
              <a:rPr lang="en-CA" smtClean="0"/>
              <a:pPr/>
              <a:t>11</a:t>
            </a:fld>
            <a:endParaRPr lang="en-CA" dirty="0"/>
          </a:p>
        </p:txBody>
      </p:sp>
      <p:sp>
        <p:nvSpPr>
          <p:cNvPr id="5" name="Rectangle 4"/>
          <p:cNvSpPr/>
          <p:nvPr/>
        </p:nvSpPr>
        <p:spPr>
          <a:xfrm>
            <a:off x="0" y="-71462"/>
            <a:ext cx="9215470" cy="1714512"/>
          </a:xfrm>
          <a:prstGeom prst="rect">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Rectangle 3"/>
          <p:cNvSpPr/>
          <p:nvPr/>
        </p:nvSpPr>
        <p:spPr>
          <a:xfrm>
            <a:off x="323528" y="71414"/>
            <a:ext cx="8640960" cy="1200329"/>
          </a:xfrm>
          <a:prstGeom prst="rect">
            <a:avLst/>
          </a:prstGeom>
        </p:spPr>
        <p:txBody>
          <a:bodyPr wrap="square">
            <a:spAutoFit/>
          </a:bodyPr>
          <a:lstStyle/>
          <a:p>
            <a:pPr lvl="0" algn="ctr">
              <a:spcBef>
                <a:spcPct val="0"/>
              </a:spcBef>
              <a:defRPr/>
            </a:pPr>
            <a:r>
              <a:rPr lang="en-US" sz="3600" b="1" dirty="0" smtClean="0">
                <a:ln w="12700">
                  <a:solidFill>
                    <a:schemeClr val="accent1">
                      <a:shade val="2500"/>
                      <a:alpha val="6500"/>
                    </a:schemeClr>
                  </a:solidFill>
                  <a:prstDash val="solid"/>
                </a:ln>
                <a:solidFill>
                  <a:schemeClr val="accent4">
                    <a:lumMod val="50000"/>
                  </a:schemeClr>
                </a:solidFill>
                <a:effectLst>
                  <a:innerShdw blurRad="50800" dist="50800" dir="13500000">
                    <a:srgbClr val="000000">
                      <a:alpha val="45000"/>
                    </a:srgbClr>
                  </a:innerShdw>
                </a:effectLst>
                <a:latin typeface="+mj-lt"/>
                <a:ea typeface="+mj-ea"/>
                <a:cs typeface="+mj-cs"/>
              </a:rPr>
              <a:t>Most semantic (syntactic)  checks made at runtime … </a:t>
            </a:r>
            <a:r>
              <a:rPr lang="en-US" sz="3600" b="1" dirty="0" smtClean="0">
                <a:ln w="12700">
                  <a:solidFill>
                    <a:srgbClr val="6EA0B0">
                      <a:shade val="2500"/>
                      <a:alpha val="6500"/>
                    </a:srgbClr>
                  </a:solidFill>
                  <a:prstDash val="solid"/>
                </a:ln>
                <a:solidFill>
                  <a:schemeClr val="accent4">
                    <a:lumMod val="50000"/>
                  </a:schemeClr>
                </a:solidFill>
                <a:effectLst>
                  <a:innerShdw blurRad="50800" dist="50800" dir="13500000">
                    <a:srgbClr val="000000">
                      <a:alpha val="45000"/>
                    </a:srgbClr>
                  </a:innerShdw>
                </a:effectLst>
                <a:latin typeface="Franklin Gothic Book"/>
              </a:rPr>
              <a:t>No static </a:t>
            </a:r>
            <a:r>
              <a:rPr lang="en-US" sz="3600" b="1" dirty="0" smtClean="0">
                <a:ln w="12700">
                  <a:solidFill>
                    <a:schemeClr val="accent1">
                      <a:shade val="2500"/>
                      <a:alpha val="6500"/>
                    </a:schemeClr>
                  </a:solidFill>
                  <a:prstDash val="solid"/>
                </a:ln>
                <a:solidFill>
                  <a:schemeClr val="accent4">
                    <a:lumMod val="50000"/>
                  </a:schemeClr>
                </a:solidFill>
                <a:effectLst>
                  <a:innerShdw blurRad="50800" dist="50800" dir="13500000">
                    <a:srgbClr val="000000">
                      <a:alpha val="45000"/>
                    </a:srgbClr>
                  </a:innerShdw>
                </a:effectLst>
                <a:latin typeface="+mj-lt"/>
                <a:ea typeface="+mj-ea"/>
                <a:cs typeface="+mj-cs"/>
              </a:rPr>
              <a:t>guarantees</a:t>
            </a:r>
          </a:p>
        </p:txBody>
      </p:sp>
      <p:sp>
        <p:nvSpPr>
          <p:cNvPr id="6" name="Date Placeholder 5"/>
          <p:cNvSpPr>
            <a:spLocks noGrp="1"/>
          </p:cNvSpPr>
          <p:nvPr>
            <p:ph type="dt" sz="half" idx="10"/>
          </p:nvPr>
        </p:nvSpPr>
        <p:spPr/>
        <p:txBody>
          <a:bodyPr/>
          <a:lstStyle/>
          <a:p>
            <a:r>
              <a:rPr lang="en-US" smtClean="0"/>
              <a:t>6/4/2011</a:t>
            </a:r>
            <a:endParaRPr lang="en-US"/>
          </a:p>
        </p:txBody>
      </p:sp>
      <p:sp>
        <p:nvSpPr>
          <p:cNvPr id="7" name="Footer Placeholder 6"/>
          <p:cNvSpPr>
            <a:spLocks noGrp="1"/>
          </p:cNvSpPr>
          <p:nvPr>
            <p:ph type="ftr" sz="quarter" idx="11"/>
          </p:nvPr>
        </p:nvSpPr>
        <p:spPr/>
        <p:txBody>
          <a:bodyPr/>
          <a:lstStyle/>
          <a:p>
            <a:r>
              <a:rPr lang="en-US" smtClean="0"/>
              <a:t>McLab Tutorial,  Laurie Hendren, Rahul Garg and Nurudeen Lameed, Part 1</a:t>
            </a:r>
            <a:endParaRPr lang="en-US" dirty="0"/>
          </a:p>
        </p:txBody>
      </p:sp>
    </p:spTree>
  </p:cSld>
  <p:clrMapOvr>
    <a:masterClrMapping/>
  </p:clrMapOvr>
  <p:transition advTm="13875">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cstate="print"/>
          <a:srcRect/>
          <a:stretch>
            <a:fillRect/>
          </a:stretch>
        </p:blipFill>
        <p:spPr bwMode="auto">
          <a:xfrm>
            <a:off x="251520" y="914400"/>
            <a:ext cx="1728192" cy="2278071"/>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CA" dirty="0" smtClean="0"/>
              <a:t>Intro - </a:t>
            </a:r>
            <a:fld id="{E1ACA1A9-5D0D-4912-8B92-F352DF36540E}" type="slidenum">
              <a:rPr lang="en-CA" smtClean="0"/>
              <a:pPr/>
              <a:t>12</a:t>
            </a:fld>
            <a:endParaRPr lang="en-CA" dirty="0"/>
          </a:p>
        </p:txBody>
      </p:sp>
      <p:sp>
        <p:nvSpPr>
          <p:cNvPr id="10" name="Text Placeholder 9"/>
          <p:cNvSpPr>
            <a:spLocks noGrp="1"/>
          </p:cNvSpPr>
          <p:nvPr>
            <p:ph type="body" sz="quarter" idx="13"/>
          </p:nvPr>
        </p:nvSpPr>
        <p:spPr/>
        <p:txBody>
          <a:bodyPr>
            <a:normAutofit lnSpcReduction="10000"/>
          </a:bodyPr>
          <a:lstStyle/>
          <a:p>
            <a:r>
              <a:rPr lang="en-CA" dirty="0" smtClean="0"/>
              <a:t>No formal standards for MATLAB</a:t>
            </a:r>
            <a:endParaRPr lang="en-CA" dirty="0"/>
          </a:p>
        </p:txBody>
      </p:sp>
      <p:pic>
        <p:nvPicPr>
          <p:cNvPr id="1027" name="Picture 3"/>
          <p:cNvPicPr>
            <a:picLocks noChangeAspect="1" noChangeArrowheads="1"/>
          </p:cNvPicPr>
          <p:nvPr/>
        </p:nvPicPr>
        <p:blipFill>
          <a:blip r:embed="rId4" cstate="print"/>
          <a:srcRect/>
          <a:stretch>
            <a:fillRect/>
          </a:stretch>
        </p:blipFill>
        <p:spPr bwMode="auto">
          <a:xfrm>
            <a:off x="3131840" y="1680303"/>
            <a:ext cx="2018822" cy="1512168"/>
          </a:xfrm>
          <a:prstGeom prst="rect">
            <a:avLst/>
          </a:prstGeom>
          <a:noFill/>
          <a:ln w="9525">
            <a:noFill/>
            <a:miter lim="800000"/>
            <a:headEnd/>
            <a:tailEnd/>
          </a:ln>
        </p:spPr>
      </p:pic>
      <p:pic>
        <p:nvPicPr>
          <p:cNvPr id="1032" name="Picture 8"/>
          <p:cNvPicPr>
            <a:picLocks noChangeAspect="1" noChangeArrowheads="1"/>
          </p:cNvPicPr>
          <p:nvPr/>
        </p:nvPicPr>
        <p:blipFill>
          <a:blip r:embed="rId5" cstate="print"/>
          <a:srcRect/>
          <a:stretch>
            <a:fillRect/>
          </a:stretch>
        </p:blipFill>
        <p:spPr bwMode="auto">
          <a:xfrm>
            <a:off x="5670054" y="914400"/>
            <a:ext cx="3245346" cy="3258327"/>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827584" y="2105095"/>
            <a:ext cx="1732869" cy="2174751"/>
          </a:xfrm>
          <a:prstGeom prst="rect">
            <a:avLst/>
          </a:prstGeom>
          <a:noFill/>
          <a:ln w="9525">
            <a:noFill/>
            <a:miter lim="800000"/>
            <a:headEnd/>
            <a:tailEnd/>
          </a:ln>
        </p:spPr>
      </p:pic>
      <p:pic>
        <p:nvPicPr>
          <p:cNvPr id="12" name="Picture 11" descr="mclabbig.png"/>
          <p:cNvPicPr>
            <a:picLocks noChangeAspect="1"/>
          </p:cNvPicPr>
          <p:nvPr/>
        </p:nvPicPr>
        <p:blipFill>
          <a:blip r:embed="rId7" cstate="print"/>
          <a:stretch>
            <a:fillRect/>
          </a:stretch>
        </p:blipFill>
        <p:spPr>
          <a:xfrm>
            <a:off x="304800" y="4279846"/>
            <a:ext cx="2084660" cy="2078564"/>
          </a:xfrm>
          <a:prstGeom prst="rect">
            <a:avLst/>
          </a:prstGeom>
          <a:solidFill>
            <a:schemeClr val="tx1"/>
          </a:solidFill>
        </p:spPr>
      </p:pic>
      <p:sp>
        <p:nvSpPr>
          <p:cNvPr id="9" name="Date Placeholder 8"/>
          <p:cNvSpPr>
            <a:spLocks noGrp="1"/>
          </p:cNvSpPr>
          <p:nvPr>
            <p:ph type="dt" sz="half" idx="10"/>
          </p:nvPr>
        </p:nvSpPr>
        <p:spPr/>
        <p:txBody>
          <a:bodyPr/>
          <a:lstStyle/>
          <a:p>
            <a:r>
              <a:rPr lang="en-US" smtClean="0"/>
              <a:t>6/4/2011</a:t>
            </a:r>
            <a:endParaRPr lang="en-US"/>
          </a:p>
        </p:txBody>
      </p:sp>
      <p:sp>
        <p:nvSpPr>
          <p:cNvPr id="11" name="Footer Placeholder 10"/>
          <p:cNvSpPr>
            <a:spLocks noGrp="1"/>
          </p:cNvSpPr>
          <p:nvPr>
            <p:ph type="ftr" sz="quarter" idx="11"/>
          </p:nvPr>
        </p:nvSpPr>
        <p:spPr/>
        <p:txBody>
          <a:bodyPr/>
          <a:lstStyle/>
          <a:p>
            <a:r>
              <a:rPr lang="en-US" smtClean="0"/>
              <a:t>McLab Tutorial,  Laurie Hendren, Rahul Garg and Nurudeen Lameed, Part 1</a:t>
            </a:r>
            <a:endParaRPr lang="en-US" dirty="0"/>
          </a:p>
        </p:txBody>
      </p:sp>
    </p:spTree>
  </p:cSld>
  <p:clrMapOvr>
    <a:masterClrMapping/>
  </p:clrMapOvr>
  <p:transition advTm="1387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CA" dirty="0" smtClean="0"/>
              <a:t>Scientists / Engineers</a:t>
            </a:r>
            <a:endParaRPr lang="en-CA" dirty="0"/>
          </a:p>
        </p:txBody>
      </p:sp>
      <p:sp>
        <p:nvSpPr>
          <p:cNvPr id="7" name="Content Placeholder 6"/>
          <p:cNvSpPr>
            <a:spLocks noGrp="1"/>
          </p:cNvSpPr>
          <p:nvPr>
            <p:ph sz="half" idx="2"/>
          </p:nvPr>
        </p:nvSpPr>
        <p:spPr>
          <a:xfrm>
            <a:off x="457200" y="1854994"/>
            <a:ext cx="3810000" cy="4271169"/>
          </a:xfrm>
          <a:solidFill>
            <a:schemeClr val="accent4">
              <a:lumMod val="40000"/>
              <a:lumOff val="60000"/>
            </a:schemeClr>
          </a:solidFill>
          <a:ln>
            <a:solidFill>
              <a:schemeClr val="accent2">
                <a:lumMod val="20000"/>
                <a:lumOff val="80000"/>
              </a:schemeClr>
            </a:solidFill>
          </a:ln>
        </p:spPr>
        <p:txBody>
          <a:bodyPr>
            <a:normAutofit lnSpcReduction="10000"/>
          </a:bodyPr>
          <a:lstStyle/>
          <a:p>
            <a:r>
              <a:rPr lang="en-CA" dirty="0" smtClean="0"/>
              <a:t>Comfortable with informal descriptions and “how to” documentation.</a:t>
            </a:r>
          </a:p>
          <a:p>
            <a:r>
              <a:rPr lang="en-CA" dirty="0" smtClean="0"/>
              <a:t>Don’t really care about types and scoping mechanisms, at least when developing small prototypes.</a:t>
            </a:r>
          </a:p>
          <a:p>
            <a:r>
              <a:rPr lang="en-CA" dirty="0" smtClean="0"/>
              <a:t>Appreciate libraries, simple tool support, and interactive development tools.</a:t>
            </a:r>
            <a:endParaRPr lang="en-CA" dirty="0"/>
          </a:p>
        </p:txBody>
      </p:sp>
      <p:sp>
        <p:nvSpPr>
          <p:cNvPr id="8" name="Text Placeholder 7"/>
          <p:cNvSpPr>
            <a:spLocks noGrp="1"/>
          </p:cNvSpPr>
          <p:nvPr>
            <p:ph type="body" sz="quarter" idx="3"/>
          </p:nvPr>
        </p:nvSpPr>
        <p:spPr/>
        <p:txBody>
          <a:bodyPr>
            <a:normAutofit fontScale="92500" lnSpcReduction="20000"/>
          </a:bodyPr>
          <a:lstStyle/>
          <a:p>
            <a:r>
              <a:rPr lang="en-CA" dirty="0" smtClean="0"/>
              <a:t>Programming Language  / Compiler Researchers</a:t>
            </a:r>
            <a:endParaRPr lang="en-CA" dirty="0"/>
          </a:p>
        </p:txBody>
      </p:sp>
      <p:sp>
        <p:nvSpPr>
          <p:cNvPr id="9" name="Content Placeholder 8"/>
          <p:cNvSpPr>
            <a:spLocks noGrp="1"/>
          </p:cNvSpPr>
          <p:nvPr>
            <p:ph sz="quarter" idx="4"/>
          </p:nvPr>
        </p:nvSpPr>
        <p:spPr>
          <a:xfrm>
            <a:off x="4645024" y="1854994"/>
            <a:ext cx="4271963" cy="4271169"/>
          </a:xfrm>
          <a:solidFill>
            <a:schemeClr val="accent2">
              <a:lumMod val="40000"/>
              <a:lumOff val="60000"/>
            </a:schemeClr>
          </a:solidFill>
        </p:spPr>
        <p:txBody>
          <a:bodyPr>
            <a:normAutofit/>
          </a:bodyPr>
          <a:lstStyle/>
          <a:p>
            <a:r>
              <a:rPr lang="en-CA" dirty="0" smtClean="0"/>
              <a:t>Prefer more formal language specifications. </a:t>
            </a:r>
          </a:p>
          <a:p>
            <a:pPr>
              <a:buNone/>
            </a:pPr>
            <a:r>
              <a:rPr lang="en-CA" dirty="0" smtClean="0"/>
              <a:t>  </a:t>
            </a:r>
          </a:p>
          <a:p>
            <a:r>
              <a:rPr lang="en-CA" dirty="0" smtClean="0"/>
              <a:t>Prefer well-defined types (even if dynamic) and well-defined scoping and modularization mechanisms.</a:t>
            </a:r>
          </a:p>
          <a:p>
            <a:r>
              <a:rPr lang="en-CA" dirty="0" smtClean="0"/>
              <a:t>Appreciate “harder/deeper/more beautiful” research problems.</a:t>
            </a:r>
            <a:endParaRPr lang="en-CA" dirty="0"/>
          </a:p>
        </p:txBody>
      </p:sp>
      <p:sp>
        <p:nvSpPr>
          <p:cNvPr id="2" name="Date Placeholder 1"/>
          <p:cNvSpPr>
            <a:spLocks noGrp="1"/>
          </p:cNvSpPr>
          <p:nvPr>
            <p:ph type="dt" sz="half" idx="10"/>
          </p:nvPr>
        </p:nvSpPr>
        <p:spPr/>
        <p:txBody>
          <a:bodyPr/>
          <a:lstStyle/>
          <a:p>
            <a:r>
              <a:rPr lang="en-US" smtClean="0"/>
              <a:t>6/4/2011</a:t>
            </a:r>
            <a:endParaRPr lang="en-US"/>
          </a:p>
        </p:txBody>
      </p:sp>
      <p:sp>
        <p:nvSpPr>
          <p:cNvPr id="3" name="Footer Placeholder 2"/>
          <p:cNvSpPr>
            <a:spLocks noGrp="1"/>
          </p:cNvSpPr>
          <p:nvPr>
            <p:ph type="ftr" sz="quarter" idx="11"/>
          </p:nvPr>
        </p:nvSpPr>
        <p:spPr/>
        <p:txBody>
          <a:bodyPr/>
          <a:lstStyle/>
          <a:p>
            <a:r>
              <a:rPr lang="en-US" smtClean="0"/>
              <a:t>McLab Tutorial,  Laurie Hendren, Rahul Garg and Nurudeen Lameed, Part 1</a:t>
            </a:r>
            <a:endParaRPr lang="en-US" dirty="0"/>
          </a:p>
        </p:txBody>
      </p:sp>
      <p:sp>
        <p:nvSpPr>
          <p:cNvPr id="4" name="Slide Number Placeholder 3"/>
          <p:cNvSpPr>
            <a:spLocks noGrp="1"/>
          </p:cNvSpPr>
          <p:nvPr>
            <p:ph type="sldNum" sz="quarter" idx="12"/>
          </p:nvPr>
        </p:nvSpPr>
        <p:spPr/>
        <p:txBody>
          <a:bodyPr/>
          <a:lstStyle/>
          <a:p>
            <a:r>
              <a:rPr lang="en-US" dirty="0" smtClean="0"/>
              <a:t>Intro - </a:t>
            </a:r>
            <a:fld id="{ECE31B81-7C2C-4D8B-B6F0-1768517459BF}" type="slidenum">
              <a:rPr lang="en-US" smtClean="0"/>
              <a:pPr/>
              <a:t>13</a:t>
            </a:fld>
            <a:endParaRPr lang="en-US" dirty="0"/>
          </a:p>
        </p:txBody>
      </p:sp>
      <p:sp>
        <p:nvSpPr>
          <p:cNvPr id="10" name="Text Placeholder 9"/>
          <p:cNvSpPr>
            <a:spLocks noGrp="1"/>
          </p:cNvSpPr>
          <p:nvPr>
            <p:ph type="body" sz="quarter" idx="13"/>
          </p:nvPr>
        </p:nvSpPr>
        <p:spPr/>
        <p:txBody>
          <a:bodyPr/>
          <a:lstStyle/>
          <a:p>
            <a:r>
              <a:rPr lang="en-CA" dirty="0" smtClean="0"/>
              <a:t>Culture Clash</a:t>
            </a:r>
            <a:endParaRPr lang="en-CA"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CA" dirty="0" smtClean="0"/>
              <a:t>Goals of the </a:t>
            </a:r>
            <a:r>
              <a:rPr lang="en-CA" dirty="0" err="1" smtClean="0"/>
              <a:t>McLab</a:t>
            </a:r>
            <a:r>
              <a:rPr lang="en-CA" dirty="0" smtClean="0"/>
              <a:t> Project</a:t>
            </a:r>
            <a:endParaRPr lang="en-CA" dirty="0"/>
          </a:p>
        </p:txBody>
      </p:sp>
      <p:sp>
        <p:nvSpPr>
          <p:cNvPr id="11" name="Content Placeholder 10"/>
          <p:cNvSpPr>
            <a:spLocks noGrp="1"/>
          </p:cNvSpPr>
          <p:nvPr>
            <p:ph idx="1"/>
          </p:nvPr>
        </p:nvSpPr>
        <p:spPr/>
        <p:txBody>
          <a:bodyPr>
            <a:normAutofit lnSpcReduction="10000"/>
          </a:bodyPr>
          <a:lstStyle/>
          <a:p>
            <a:r>
              <a:rPr lang="en-CA" dirty="0" smtClean="0"/>
              <a:t>Improve the understanding and documentation of the semantics of MATLAB.</a:t>
            </a:r>
          </a:p>
          <a:p>
            <a:r>
              <a:rPr lang="en-CA" dirty="0" smtClean="0"/>
              <a:t>Provide front-end compiler tools suitable for MATLAB and language extensions of MATLAB.</a:t>
            </a:r>
          </a:p>
          <a:p>
            <a:r>
              <a:rPr lang="en-CA" dirty="0" smtClean="0"/>
              <a:t>Provide a flow-analysis framework and a suite of analyses suitable for a wide range of compiler/soft. eng. applications.</a:t>
            </a:r>
          </a:p>
          <a:p>
            <a:r>
              <a:rPr lang="en-CA" dirty="0" smtClean="0"/>
              <a:t>Provide back-ends that enable experimentation with JIT and ahead-of-time compilation.</a:t>
            </a:r>
            <a:endParaRPr lang="en-CA" dirty="0"/>
          </a:p>
        </p:txBody>
      </p:sp>
      <p:sp>
        <p:nvSpPr>
          <p:cNvPr id="6" name="Date Placeholder 5"/>
          <p:cNvSpPr>
            <a:spLocks noGrp="1"/>
          </p:cNvSpPr>
          <p:nvPr>
            <p:ph type="dt" sz="half" idx="10"/>
          </p:nvPr>
        </p:nvSpPr>
        <p:spPr/>
        <p:txBody>
          <a:bodyPr/>
          <a:lstStyle/>
          <a:p>
            <a:r>
              <a:rPr lang="en-US" smtClean="0"/>
              <a:t>6/4/2011</a:t>
            </a:r>
            <a:endParaRPr lang="en-US"/>
          </a:p>
        </p:txBody>
      </p:sp>
      <p:sp>
        <p:nvSpPr>
          <p:cNvPr id="7" name="Footer Placeholder 6"/>
          <p:cNvSpPr>
            <a:spLocks noGrp="1"/>
          </p:cNvSpPr>
          <p:nvPr>
            <p:ph type="ftr" sz="quarter" idx="11"/>
          </p:nvPr>
        </p:nvSpPr>
        <p:spPr/>
        <p:txBody>
          <a:bodyPr/>
          <a:lstStyle/>
          <a:p>
            <a:r>
              <a:rPr lang="en-US" smtClean="0"/>
              <a:t>McLab Tutorial,  Laurie Hendren, Rahul Garg and Nurudeen Lameed, Part 1</a:t>
            </a:r>
            <a:endParaRPr lang="en-US" dirty="0"/>
          </a:p>
        </p:txBody>
      </p:sp>
      <p:sp>
        <p:nvSpPr>
          <p:cNvPr id="8" name="Slide Number Placeholder 7"/>
          <p:cNvSpPr>
            <a:spLocks noGrp="1"/>
          </p:cNvSpPr>
          <p:nvPr>
            <p:ph type="sldNum" sz="quarter" idx="12"/>
          </p:nvPr>
        </p:nvSpPr>
        <p:spPr/>
        <p:txBody>
          <a:bodyPr/>
          <a:lstStyle/>
          <a:p>
            <a:r>
              <a:rPr lang="en-US" dirty="0" smtClean="0"/>
              <a:t>Intro - </a:t>
            </a:r>
            <a:fld id="{ECE31B81-7C2C-4D8B-B6F0-1768517459BF}" type="slidenum">
              <a:rPr lang="en-US" smtClean="0"/>
              <a:pPr/>
              <a:t>14</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6/4/2011</a:t>
            </a:r>
            <a:endParaRPr lang="en-US"/>
          </a:p>
        </p:txBody>
      </p:sp>
      <p:sp>
        <p:nvSpPr>
          <p:cNvPr id="3" name="Footer Placeholder 2"/>
          <p:cNvSpPr>
            <a:spLocks noGrp="1"/>
          </p:cNvSpPr>
          <p:nvPr>
            <p:ph type="ftr" sz="quarter" idx="11"/>
          </p:nvPr>
        </p:nvSpPr>
        <p:spPr/>
        <p:txBody>
          <a:bodyPr/>
          <a:lstStyle/>
          <a:p>
            <a:r>
              <a:rPr lang="en-US" smtClean="0"/>
              <a:t>McLab Tutorial,  Laurie Hendren, Rahul Garg and Nurudeen Lameed, Part 1</a:t>
            </a:r>
            <a:endParaRPr lang="en-US" dirty="0"/>
          </a:p>
        </p:txBody>
      </p:sp>
      <p:sp>
        <p:nvSpPr>
          <p:cNvPr id="4" name="Slide Number Placeholder 3"/>
          <p:cNvSpPr>
            <a:spLocks noGrp="1"/>
          </p:cNvSpPr>
          <p:nvPr>
            <p:ph type="sldNum" sz="quarter" idx="12"/>
          </p:nvPr>
        </p:nvSpPr>
        <p:spPr/>
        <p:txBody>
          <a:bodyPr/>
          <a:lstStyle/>
          <a:p>
            <a:r>
              <a:rPr lang="en-US" dirty="0" smtClean="0"/>
              <a:t>Intro -</a:t>
            </a:r>
            <a:fld id="{ECE31B81-7C2C-4D8B-B6F0-1768517459BF}" type="slidenum">
              <a:rPr lang="en-US" smtClean="0"/>
              <a:pPr/>
              <a:t>15</a:t>
            </a:fld>
            <a:endParaRPr lang="en-US" dirty="0"/>
          </a:p>
        </p:txBody>
      </p:sp>
      <p:sp>
        <p:nvSpPr>
          <p:cNvPr id="5" name="Text Placeholder 4"/>
          <p:cNvSpPr>
            <a:spLocks noGrp="1"/>
          </p:cNvSpPr>
          <p:nvPr>
            <p:ph type="body" sz="quarter" idx="13"/>
          </p:nvPr>
        </p:nvSpPr>
        <p:spPr/>
        <p:txBody>
          <a:bodyPr>
            <a:normAutofit lnSpcReduction="10000"/>
          </a:bodyPr>
          <a:lstStyle/>
          <a:p>
            <a:r>
              <a:rPr lang="en-CA" dirty="0" smtClean="0"/>
              <a:t>Overview of </a:t>
            </a:r>
            <a:r>
              <a:rPr lang="en-CA" dirty="0" err="1" smtClean="0"/>
              <a:t>McLab</a:t>
            </a:r>
            <a:r>
              <a:rPr lang="en-CA" dirty="0" smtClean="0"/>
              <a:t>/Tutorial</a:t>
            </a:r>
            <a:endParaRPr lang="en-CA" dirty="0"/>
          </a:p>
        </p:txBody>
      </p:sp>
      <p:grpSp>
        <p:nvGrpSpPr>
          <p:cNvPr id="6" name="Group 5"/>
          <p:cNvGrpSpPr/>
          <p:nvPr/>
        </p:nvGrpSpPr>
        <p:grpSpPr>
          <a:xfrm>
            <a:off x="149438" y="1752600"/>
            <a:ext cx="8765962" cy="3848437"/>
            <a:chOff x="149438" y="1752600"/>
            <a:chExt cx="8765962" cy="3848437"/>
          </a:xfrm>
        </p:grpSpPr>
        <p:pic>
          <p:nvPicPr>
            <p:cNvPr id="7" name="Picture 6" descr="mclaborg.png"/>
            <p:cNvPicPr>
              <a:picLocks noChangeAspect="1"/>
            </p:cNvPicPr>
            <p:nvPr/>
          </p:nvPicPr>
          <p:blipFill>
            <a:blip r:embed="rId3" cstate="print"/>
            <a:stretch>
              <a:fillRect/>
            </a:stretch>
          </p:blipFill>
          <p:spPr>
            <a:xfrm>
              <a:off x="149438" y="1752600"/>
              <a:ext cx="8765962" cy="3848437"/>
            </a:xfrm>
            <a:prstGeom prst="rect">
              <a:avLst/>
            </a:prstGeom>
          </p:spPr>
        </p:pic>
        <p:sp>
          <p:nvSpPr>
            <p:cNvPr id="8" name="Rectangle 7"/>
            <p:cNvSpPr/>
            <p:nvPr/>
          </p:nvSpPr>
          <p:spPr>
            <a:xfrm>
              <a:off x="149438" y="1752600"/>
              <a:ext cx="2448272"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609600" y="2362200"/>
              <a:ext cx="304800" cy="326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1</a:t>
              </a:r>
              <a:endParaRPr lang="en-CA" dirty="0"/>
            </a:p>
          </p:txBody>
        </p:sp>
        <p:sp>
          <p:nvSpPr>
            <p:cNvPr id="10" name="Oval 9"/>
            <p:cNvSpPr/>
            <p:nvPr/>
          </p:nvSpPr>
          <p:spPr>
            <a:xfrm>
              <a:off x="5562600" y="3004356"/>
              <a:ext cx="304800" cy="326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3</a:t>
              </a:r>
              <a:endParaRPr lang="en-CA" dirty="0"/>
            </a:p>
          </p:txBody>
        </p:sp>
        <p:sp>
          <p:nvSpPr>
            <p:cNvPr id="11" name="Oval 10"/>
            <p:cNvSpPr/>
            <p:nvPr/>
          </p:nvSpPr>
          <p:spPr>
            <a:xfrm>
              <a:off x="2895600" y="3004356"/>
              <a:ext cx="304800" cy="326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2</a:t>
              </a:r>
              <a:endParaRPr lang="en-CA" dirty="0"/>
            </a:p>
          </p:txBody>
        </p:sp>
        <p:sp>
          <p:nvSpPr>
            <p:cNvPr id="12" name="Oval 11"/>
            <p:cNvSpPr/>
            <p:nvPr/>
          </p:nvSpPr>
          <p:spPr>
            <a:xfrm>
              <a:off x="6400800" y="2492896"/>
              <a:ext cx="304800" cy="326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4</a:t>
              </a:r>
              <a:endParaRPr lang="en-CA" dirty="0"/>
            </a:p>
          </p:txBody>
        </p:sp>
      </p:gr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Tutorial Overview</a:t>
            </a:r>
            <a:endParaRPr lang="en-CA" dirty="0"/>
          </a:p>
        </p:txBody>
      </p:sp>
      <p:sp>
        <p:nvSpPr>
          <p:cNvPr id="3" name="Content Placeholder 2"/>
          <p:cNvSpPr>
            <a:spLocks noGrp="1"/>
          </p:cNvSpPr>
          <p:nvPr>
            <p:ph idx="1"/>
          </p:nvPr>
        </p:nvSpPr>
        <p:spPr>
          <a:xfrm>
            <a:off x="457200" y="1250950"/>
            <a:ext cx="8229600" cy="5105400"/>
          </a:xfrm>
        </p:spPr>
        <p:txBody>
          <a:bodyPr/>
          <a:lstStyle/>
          <a:p>
            <a:r>
              <a:rPr lang="en-CA" dirty="0" smtClean="0"/>
              <a:t>Why MATLAB?</a:t>
            </a:r>
          </a:p>
          <a:p>
            <a:r>
              <a:rPr lang="en-CA" dirty="0" smtClean="0"/>
              <a:t>Introduction to MATLAB – challenges</a:t>
            </a:r>
          </a:p>
          <a:p>
            <a:r>
              <a:rPr lang="en-CA" dirty="0" smtClean="0"/>
              <a:t>Overview of the </a:t>
            </a:r>
            <a:r>
              <a:rPr lang="en-CA" dirty="0" err="1" smtClean="0"/>
              <a:t>McLab</a:t>
            </a:r>
            <a:r>
              <a:rPr lang="en-CA" dirty="0" smtClean="0"/>
              <a:t> tools</a:t>
            </a:r>
          </a:p>
          <a:p>
            <a:pPr lvl="1"/>
            <a:r>
              <a:rPr lang="en-CA" dirty="0" smtClean="0"/>
              <a:t>Introduction to the front-end and extensions</a:t>
            </a:r>
          </a:p>
          <a:p>
            <a:pPr lvl="1"/>
            <a:r>
              <a:rPr lang="en-CA" dirty="0" smtClean="0"/>
              <a:t>IRs, Flow analysis framework and examples</a:t>
            </a:r>
          </a:p>
          <a:p>
            <a:pPr lvl="1"/>
            <a:r>
              <a:rPr lang="en-CA" dirty="0" smtClean="0"/>
              <a:t>Back-ends including the </a:t>
            </a:r>
            <a:r>
              <a:rPr lang="en-CA" dirty="0" err="1" smtClean="0"/>
              <a:t>McVM</a:t>
            </a:r>
            <a:r>
              <a:rPr lang="en-CA" dirty="0" smtClean="0"/>
              <a:t> virtual machine</a:t>
            </a:r>
          </a:p>
          <a:p>
            <a:r>
              <a:rPr lang="en-CA" dirty="0" smtClean="0"/>
              <a:t>Wrap-up</a:t>
            </a:r>
            <a:endParaRPr lang="en-CA" dirty="0"/>
          </a:p>
        </p:txBody>
      </p:sp>
      <p:sp>
        <p:nvSpPr>
          <p:cNvPr id="4" name="Date Placeholder 3"/>
          <p:cNvSpPr>
            <a:spLocks noGrp="1"/>
          </p:cNvSpPr>
          <p:nvPr>
            <p:ph type="dt" sz="half" idx="10"/>
          </p:nvPr>
        </p:nvSpPr>
        <p:spPr/>
        <p:txBody>
          <a:bodyPr/>
          <a:lstStyle/>
          <a:p>
            <a:r>
              <a:rPr lang="en-US" smtClean="0"/>
              <a:t>6/4/2011</a:t>
            </a:r>
            <a:endParaRPr lang="en-US"/>
          </a:p>
        </p:txBody>
      </p:sp>
      <p:sp>
        <p:nvSpPr>
          <p:cNvPr id="5" name="Footer Placeholder 4"/>
          <p:cNvSpPr>
            <a:spLocks noGrp="1"/>
          </p:cNvSpPr>
          <p:nvPr>
            <p:ph type="ftr" sz="quarter" idx="11"/>
          </p:nvPr>
        </p:nvSpPr>
        <p:spPr/>
        <p:txBody>
          <a:bodyPr/>
          <a:lstStyle/>
          <a:p>
            <a:r>
              <a:rPr lang="en-US" smtClean="0"/>
              <a:t>McLab Tutorial,  Laurie Hendren, Rahul Garg and Nurudeen Lameed, Part 1</a:t>
            </a:r>
            <a:endParaRPr lang="en-US"/>
          </a:p>
        </p:txBody>
      </p:sp>
      <p:sp>
        <p:nvSpPr>
          <p:cNvPr id="6" name="Slide Number Placeholder 5"/>
          <p:cNvSpPr>
            <a:spLocks noGrp="1"/>
          </p:cNvSpPr>
          <p:nvPr>
            <p:ph type="sldNum" sz="quarter" idx="12"/>
          </p:nvPr>
        </p:nvSpPr>
        <p:spPr/>
        <p:txBody>
          <a:bodyPr/>
          <a:lstStyle/>
          <a:p>
            <a:r>
              <a:rPr lang="en-US" dirty="0" smtClean="0"/>
              <a:t>Intro - </a:t>
            </a:r>
            <a:fld id="{ECE31B81-7C2C-4D8B-B6F0-1768517459BF}" type="slidenum">
              <a:rPr lang="en-US" smtClean="0"/>
              <a:pPr/>
              <a:t>2</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76312"/>
          </a:xfrm>
        </p:spPr>
        <p:txBody>
          <a:bodyPr>
            <a:normAutofit fontScale="90000"/>
          </a:bodyPr>
          <a:lstStyle/>
          <a:p>
            <a:r>
              <a:rPr lang="en-CA" dirty="0" smtClean="0"/>
              <a:t>Nature Article: “Why Scientific Computing does not compute </a:t>
            </a:r>
            <a:endParaRPr lang="en-CA" dirty="0"/>
          </a:p>
        </p:txBody>
      </p:sp>
      <p:sp>
        <p:nvSpPr>
          <p:cNvPr id="3" name="Content Placeholder 2"/>
          <p:cNvSpPr>
            <a:spLocks noGrp="1"/>
          </p:cNvSpPr>
          <p:nvPr>
            <p:ph idx="1"/>
          </p:nvPr>
        </p:nvSpPr>
        <p:spPr>
          <a:xfrm>
            <a:off x="457200" y="1676400"/>
            <a:ext cx="8229600" cy="4451350"/>
          </a:xfrm>
        </p:spPr>
        <p:txBody>
          <a:bodyPr>
            <a:normAutofit fontScale="92500" lnSpcReduction="10000"/>
          </a:bodyPr>
          <a:lstStyle/>
          <a:p>
            <a:pPr>
              <a:buNone/>
            </a:pPr>
            <a:endParaRPr lang="en-CA" dirty="0" smtClean="0"/>
          </a:p>
          <a:p>
            <a:r>
              <a:rPr lang="en-CA" dirty="0" smtClean="0"/>
              <a:t> 38% of scientists spend at least 1/5</a:t>
            </a:r>
            <a:r>
              <a:rPr lang="en-CA" baseline="30000" dirty="0" smtClean="0"/>
              <a:t>th</a:t>
            </a:r>
            <a:r>
              <a:rPr lang="en-CA" dirty="0" smtClean="0"/>
              <a:t> of their time programming.</a:t>
            </a:r>
          </a:p>
          <a:p>
            <a:r>
              <a:rPr lang="en-CA" dirty="0" smtClean="0"/>
              <a:t> Codes often buggy, sometimes leading to papers being retracted.   Self-taught programmers.</a:t>
            </a:r>
          </a:p>
          <a:p>
            <a:r>
              <a:rPr lang="en-CA" dirty="0" smtClean="0"/>
              <a:t> Monster codes, poorly documented,  poorly tested,  and often used inappropriately.</a:t>
            </a:r>
          </a:p>
          <a:p>
            <a:r>
              <a:rPr lang="en-CA" dirty="0" smtClean="0"/>
              <a:t> 45% say scientists spend more time programming than 5 years ago.</a:t>
            </a:r>
          </a:p>
          <a:p>
            <a:endParaRPr lang="en-CA" dirty="0"/>
          </a:p>
        </p:txBody>
      </p:sp>
      <p:sp>
        <p:nvSpPr>
          <p:cNvPr id="4" name="Date Placeholder 3"/>
          <p:cNvSpPr>
            <a:spLocks noGrp="1"/>
          </p:cNvSpPr>
          <p:nvPr>
            <p:ph type="dt" sz="half" idx="10"/>
          </p:nvPr>
        </p:nvSpPr>
        <p:spPr/>
        <p:txBody>
          <a:bodyPr/>
          <a:lstStyle/>
          <a:p>
            <a:r>
              <a:rPr lang="en-US" smtClean="0"/>
              <a:t>6/4/2011</a:t>
            </a:r>
            <a:endParaRPr lang="en-US"/>
          </a:p>
        </p:txBody>
      </p:sp>
      <p:sp>
        <p:nvSpPr>
          <p:cNvPr id="5" name="Footer Placeholder 4"/>
          <p:cNvSpPr>
            <a:spLocks noGrp="1"/>
          </p:cNvSpPr>
          <p:nvPr>
            <p:ph type="ftr" sz="quarter" idx="11"/>
          </p:nvPr>
        </p:nvSpPr>
        <p:spPr/>
        <p:txBody>
          <a:bodyPr/>
          <a:lstStyle/>
          <a:p>
            <a:r>
              <a:rPr lang="en-US" smtClean="0"/>
              <a:t>McLab Tutorial,  Laurie Hendren, Rahul Garg and Nurudeen Lameed, Part 1</a:t>
            </a:r>
            <a:endParaRPr lang="en-US" dirty="0"/>
          </a:p>
        </p:txBody>
      </p:sp>
      <p:sp>
        <p:nvSpPr>
          <p:cNvPr id="6" name="Slide Number Placeholder 5"/>
          <p:cNvSpPr>
            <a:spLocks noGrp="1"/>
          </p:cNvSpPr>
          <p:nvPr>
            <p:ph type="sldNum" sz="quarter" idx="12"/>
          </p:nvPr>
        </p:nvSpPr>
        <p:spPr/>
        <p:txBody>
          <a:bodyPr/>
          <a:lstStyle/>
          <a:p>
            <a:r>
              <a:rPr lang="en-US" dirty="0" smtClean="0"/>
              <a:t>Intro - </a:t>
            </a:r>
            <a:fld id="{ECE31B81-7C2C-4D8B-B6F0-1768517459BF}" type="slidenum">
              <a:rPr lang="en-US" smtClean="0"/>
              <a:pPr/>
              <a:t>3</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4716016" y="2971974"/>
            <a:ext cx="4248472" cy="338437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Bevel 9"/>
          <p:cNvSpPr/>
          <p:nvPr/>
        </p:nvSpPr>
        <p:spPr>
          <a:xfrm>
            <a:off x="5796136" y="3789040"/>
            <a:ext cx="2016224" cy="576064"/>
          </a:xfrm>
          <a:prstGeom prst="beve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076056" y="3789040"/>
            <a:ext cx="3384376" cy="2062103"/>
          </a:xfrm>
          <a:prstGeom prst="rect">
            <a:avLst/>
          </a:prstGeom>
          <a:noFill/>
        </p:spPr>
        <p:txBody>
          <a:bodyPr wrap="square" rtlCol="0">
            <a:spAutoFit/>
          </a:bodyPr>
          <a:lstStyle/>
          <a:p>
            <a:pPr algn="ctr"/>
            <a:r>
              <a:rPr lang="en-CA" sz="3200" dirty="0" smtClean="0"/>
              <a:t>MATLAB</a:t>
            </a:r>
          </a:p>
          <a:p>
            <a:pPr algn="ctr"/>
            <a:r>
              <a:rPr lang="en-CA" sz="3200" dirty="0" smtClean="0"/>
              <a:t>PERL</a:t>
            </a:r>
          </a:p>
          <a:p>
            <a:pPr algn="ctr"/>
            <a:r>
              <a:rPr lang="en-CA" sz="3200" dirty="0" smtClean="0"/>
              <a:t>Python</a:t>
            </a:r>
          </a:p>
          <a:p>
            <a:pPr algn="ctr"/>
            <a:r>
              <a:rPr lang="en-CA" sz="3200" dirty="0" smtClean="0"/>
              <a:t>Domain-specific</a:t>
            </a:r>
            <a:endParaRPr lang="en-CA" sz="3200" dirty="0"/>
          </a:p>
        </p:txBody>
      </p:sp>
      <p:sp>
        <p:nvSpPr>
          <p:cNvPr id="3" name="Slide Number Placeholder 2"/>
          <p:cNvSpPr>
            <a:spLocks noGrp="1"/>
          </p:cNvSpPr>
          <p:nvPr>
            <p:ph type="sldNum" sz="quarter" idx="12"/>
          </p:nvPr>
        </p:nvSpPr>
        <p:spPr/>
        <p:txBody>
          <a:bodyPr/>
          <a:lstStyle/>
          <a:p>
            <a:r>
              <a:rPr lang="en-CA" dirty="0" smtClean="0"/>
              <a:t>Intro - </a:t>
            </a:r>
            <a:fld id="{E1ACA1A9-5D0D-4912-8B92-F352DF36540E}" type="slidenum">
              <a:rPr lang="en-CA" smtClean="0"/>
              <a:pPr/>
              <a:t>4</a:t>
            </a:fld>
            <a:endParaRPr lang="en-CA" dirty="0"/>
          </a:p>
        </p:txBody>
      </p:sp>
      <p:sp>
        <p:nvSpPr>
          <p:cNvPr id="5" name="Cloud 4"/>
          <p:cNvSpPr/>
          <p:nvPr/>
        </p:nvSpPr>
        <p:spPr>
          <a:xfrm>
            <a:off x="395536" y="908720"/>
            <a:ext cx="3672408" cy="2448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p:cNvSpPr txBox="1"/>
          <p:nvPr/>
        </p:nvSpPr>
        <p:spPr>
          <a:xfrm>
            <a:off x="1043608" y="1556792"/>
            <a:ext cx="2304256" cy="1077218"/>
          </a:xfrm>
          <a:prstGeom prst="rect">
            <a:avLst/>
          </a:prstGeom>
          <a:noFill/>
        </p:spPr>
        <p:txBody>
          <a:bodyPr wrap="square" rtlCol="0">
            <a:spAutoFit/>
          </a:bodyPr>
          <a:lstStyle/>
          <a:p>
            <a:pPr algn="ctr"/>
            <a:r>
              <a:rPr lang="en-CA" sz="3200" dirty="0" smtClean="0"/>
              <a:t>FORTRAN</a:t>
            </a:r>
          </a:p>
          <a:p>
            <a:pPr algn="ctr"/>
            <a:r>
              <a:rPr lang="en-CA" sz="3200" dirty="0" smtClean="0"/>
              <a:t>C/C++</a:t>
            </a:r>
            <a:endParaRPr lang="en-CA" sz="3200" dirty="0"/>
          </a:p>
        </p:txBody>
      </p:sp>
      <p:pic>
        <p:nvPicPr>
          <p:cNvPr id="9" name="Picture 8" descr="scientist_girl.jpg"/>
          <p:cNvPicPr>
            <a:picLocks noChangeAspect="1"/>
          </p:cNvPicPr>
          <p:nvPr/>
        </p:nvPicPr>
        <p:blipFill>
          <a:blip r:embed="rId3" cstate="print"/>
          <a:stretch>
            <a:fillRect/>
          </a:stretch>
        </p:blipFill>
        <p:spPr>
          <a:xfrm>
            <a:off x="6084168" y="188640"/>
            <a:ext cx="2281436" cy="2281436"/>
          </a:xfrm>
          <a:prstGeom prst="rect">
            <a:avLst/>
          </a:prstGeom>
        </p:spPr>
      </p:pic>
      <p:cxnSp>
        <p:nvCxnSpPr>
          <p:cNvPr id="13" name="Straight Arrow Connector 12"/>
          <p:cNvCxnSpPr/>
          <p:nvPr/>
        </p:nvCxnSpPr>
        <p:spPr>
          <a:xfrm rot="10800000" flipV="1">
            <a:off x="4211960" y="1340768"/>
            <a:ext cx="1800200" cy="432048"/>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876256" y="2323902"/>
            <a:ext cx="864096" cy="432048"/>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cstate="print"/>
          <a:srcRect/>
          <a:stretch>
            <a:fillRect/>
          </a:stretch>
        </p:blipFill>
        <p:spPr bwMode="auto">
          <a:xfrm>
            <a:off x="1752600" y="4467200"/>
            <a:ext cx="2286000" cy="1524000"/>
          </a:xfrm>
          <a:prstGeom prst="rect">
            <a:avLst/>
          </a:prstGeom>
          <a:noFill/>
          <a:ln w="9525">
            <a:noFill/>
            <a:miter lim="800000"/>
            <a:headEnd/>
            <a:tailEnd/>
          </a:ln>
        </p:spPr>
      </p:pic>
      <p:sp>
        <p:nvSpPr>
          <p:cNvPr id="11" name="Cloud 10"/>
          <p:cNvSpPr/>
          <p:nvPr/>
        </p:nvSpPr>
        <p:spPr>
          <a:xfrm>
            <a:off x="251520" y="3789040"/>
            <a:ext cx="2232248" cy="1440160"/>
          </a:xfrm>
          <a:prstGeom prst="cloud">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bg1"/>
                </a:solidFill>
              </a:rPr>
              <a:t>Java</a:t>
            </a:r>
          </a:p>
          <a:p>
            <a:pPr algn="ctr"/>
            <a:r>
              <a:rPr lang="en-CA" sz="2400" dirty="0" err="1" smtClean="0">
                <a:solidFill>
                  <a:schemeClr val="bg1"/>
                </a:solidFill>
              </a:rPr>
              <a:t>AspectJ</a:t>
            </a:r>
            <a:endParaRPr lang="en-CA" sz="2400" dirty="0">
              <a:solidFill>
                <a:schemeClr val="bg1"/>
              </a:solidFill>
            </a:endParaRPr>
          </a:p>
        </p:txBody>
      </p:sp>
      <p:sp>
        <p:nvSpPr>
          <p:cNvPr id="14" name="Date Placeholder 13"/>
          <p:cNvSpPr>
            <a:spLocks noGrp="1"/>
          </p:cNvSpPr>
          <p:nvPr>
            <p:ph type="dt" sz="half" idx="10"/>
          </p:nvPr>
        </p:nvSpPr>
        <p:spPr/>
        <p:txBody>
          <a:bodyPr/>
          <a:lstStyle/>
          <a:p>
            <a:r>
              <a:rPr lang="en-US" smtClean="0"/>
              <a:t>6/4/2011</a:t>
            </a:r>
            <a:endParaRPr lang="en-US"/>
          </a:p>
        </p:txBody>
      </p:sp>
      <p:sp>
        <p:nvSpPr>
          <p:cNvPr id="15" name="Footer Placeholder 14"/>
          <p:cNvSpPr>
            <a:spLocks noGrp="1"/>
          </p:cNvSpPr>
          <p:nvPr>
            <p:ph type="ftr" sz="quarter" idx="11"/>
          </p:nvPr>
        </p:nvSpPr>
        <p:spPr/>
        <p:txBody>
          <a:bodyPr/>
          <a:lstStyle/>
          <a:p>
            <a:r>
              <a:rPr lang="en-US" smtClean="0"/>
              <a:t>McLab Tutorial,  Laurie Hendren, Rahul Garg and Nurudeen Lameed, Part 1</a:t>
            </a: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A lot of MATLAB programmers!</a:t>
            </a:r>
            <a:endParaRPr lang="en-CA" dirty="0"/>
          </a:p>
        </p:txBody>
      </p:sp>
      <p:sp>
        <p:nvSpPr>
          <p:cNvPr id="6" name="Content Placeholder 5"/>
          <p:cNvSpPr>
            <a:spLocks noGrp="1"/>
          </p:cNvSpPr>
          <p:nvPr>
            <p:ph idx="1"/>
          </p:nvPr>
        </p:nvSpPr>
        <p:spPr/>
        <p:txBody>
          <a:bodyPr>
            <a:normAutofit/>
          </a:bodyPr>
          <a:lstStyle/>
          <a:p>
            <a:r>
              <a:rPr lang="en-CA" dirty="0" smtClean="0"/>
              <a:t>Started as an interface to standard FORTRAN libraries for use by students....  but now</a:t>
            </a:r>
          </a:p>
          <a:p>
            <a:pPr lvl="1"/>
            <a:r>
              <a:rPr lang="en-CA" dirty="0" smtClean="0"/>
              <a:t>1 million MATLAB programmers in 2004, number doubling every 1.5 to 2 years.</a:t>
            </a:r>
          </a:p>
          <a:p>
            <a:pPr lvl="1"/>
            <a:r>
              <a:rPr lang="en-CA" dirty="0" smtClean="0"/>
              <a:t>over 1200 MATLAB/</a:t>
            </a:r>
            <a:r>
              <a:rPr lang="en-CA" dirty="0" err="1" smtClean="0"/>
              <a:t>Simulink</a:t>
            </a:r>
            <a:r>
              <a:rPr lang="en-CA" dirty="0" smtClean="0"/>
              <a:t> books</a:t>
            </a:r>
          </a:p>
          <a:p>
            <a:pPr lvl="1"/>
            <a:r>
              <a:rPr lang="en-CA" dirty="0" smtClean="0"/>
              <a:t>used in many sciences and engineering disciplines</a:t>
            </a:r>
          </a:p>
          <a:p>
            <a:r>
              <a:rPr lang="en-CA" dirty="0" smtClean="0"/>
              <a:t>Even more “unofficial” MATLAB programmers including those using  free systems such as Octave or </a:t>
            </a:r>
            <a:r>
              <a:rPr lang="en-CA" dirty="0" err="1" smtClean="0"/>
              <a:t>SciLab</a:t>
            </a:r>
            <a:r>
              <a:rPr lang="en-CA" dirty="0" smtClean="0"/>
              <a:t>.</a:t>
            </a:r>
            <a:endParaRPr lang="en-CA" dirty="0"/>
          </a:p>
        </p:txBody>
      </p:sp>
      <p:sp>
        <p:nvSpPr>
          <p:cNvPr id="2" name="Date Placeholder 1"/>
          <p:cNvSpPr>
            <a:spLocks noGrp="1"/>
          </p:cNvSpPr>
          <p:nvPr>
            <p:ph type="dt" sz="half" idx="10"/>
          </p:nvPr>
        </p:nvSpPr>
        <p:spPr/>
        <p:txBody>
          <a:bodyPr/>
          <a:lstStyle/>
          <a:p>
            <a:r>
              <a:rPr lang="en-US" smtClean="0"/>
              <a:t>6/4/2011</a:t>
            </a:r>
            <a:endParaRPr lang="en-US"/>
          </a:p>
        </p:txBody>
      </p:sp>
      <p:sp>
        <p:nvSpPr>
          <p:cNvPr id="3" name="Footer Placeholder 2"/>
          <p:cNvSpPr>
            <a:spLocks noGrp="1"/>
          </p:cNvSpPr>
          <p:nvPr>
            <p:ph type="ftr" sz="quarter" idx="11"/>
          </p:nvPr>
        </p:nvSpPr>
        <p:spPr/>
        <p:txBody>
          <a:bodyPr/>
          <a:lstStyle/>
          <a:p>
            <a:r>
              <a:rPr lang="en-US" smtClean="0"/>
              <a:t>McLab Tutorial,  Laurie Hendren, Rahul Garg and Nurudeen Lameed, Part 1</a:t>
            </a:r>
            <a:endParaRPr lang="en-US" dirty="0"/>
          </a:p>
        </p:txBody>
      </p:sp>
      <p:sp>
        <p:nvSpPr>
          <p:cNvPr id="4" name="Slide Number Placeholder 3"/>
          <p:cNvSpPr>
            <a:spLocks noGrp="1"/>
          </p:cNvSpPr>
          <p:nvPr>
            <p:ph type="sldNum" sz="quarter" idx="12"/>
          </p:nvPr>
        </p:nvSpPr>
        <p:spPr/>
        <p:txBody>
          <a:bodyPr/>
          <a:lstStyle/>
          <a:p>
            <a:r>
              <a:rPr lang="en-US" dirty="0" smtClean="0"/>
              <a:t>Intro - </a:t>
            </a:r>
            <a:fld id="{ECE31B81-7C2C-4D8B-B6F0-1768517459BF}" type="slidenum">
              <a:rPr lang="en-US" smtClean="0"/>
              <a:pPr/>
              <a:t>5</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CA" dirty="0" smtClean="0"/>
              <a:t>Intro -</a:t>
            </a:r>
            <a:fld id="{E1ACA1A9-5D0D-4912-8B92-F352DF36540E}" type="slidenum">
              <a:rPr lang="en-CA" smtClean="0"/>
              <a:pPr/>
              <a:t>6</a:t>
            </a:fld>
            <a:endParaRPr lang="en-CA" dirty="0"/>
          </a:p>
        </p:txBody>
      </p:sp>
      <p:pic>
        <p:nvPicPr>
          <p:cNvPr id="3" name="Picture 2" descr="behaviouralbook.jpg"/>
          <p:cNvPicPr>
            <a:picLocks noChangeAspect="1"/>
          </p:cNvPicPr>
          <p:nvPr/>
        </p:nvPicPr>
        <p:blipFill>
          <a:blip r:embed="rId3" cstate="print"/>
          <a:stretch>
            <a:fillRect/>
          </a:stretch>
        </p:blipFill>
        <p:spPr>
          <a:xfrm>
            <a:off x="3129757" y="360015"/>
            <a:ext cx="3508555" cy="2492921"/>
          </a:xfrm>
          <a:prstGeom prst="rect">
            <a:avLst/>
          </a:prstGeom>
        </p:spPr>
      </p:pic>
      <p:pic>
        <p:nvPicPr>
          <p:cNvPr id="4" name="Picture 3" descr="finance.jpg"/>
          <p:cNvPicPr>
            <a:picLocks noChangeAspect="1"/>
          </p:cNvPicPr>
          <p:nvPr/>
        </p:nvPicPr>
        <p:blipFill>
          <a:blip r:embed="rId4" cstate="print"/>
          <a:stretch>
            <a:fillRect/>
          </a:stretch>
        </p:blipFill>
        <p:spPr>
          <a:xfrm>
            <a:off x="2915816" y="2996952"/>
            <a:ext cx="1968219" cy="2952328"/>
          </a:xfrm>
          <a:prstGeom prst="rect">
            <a:avLst/>
          </a:prstGeom>
        </p:spPr>
      </p:pic>
      <p:pic>
        <p:nvPicPr>
          <p:cNvPr id="5" name="Picture 4" descr="MATLAB-Recipes-for-Earth-Sciences-3540279830-L.jpg"/>
          <p:cNvPicPr>
            <a:picLocks noChangeAspect="1"/>
          </p:cNvPicPr>
          <p:nvPr/>
        </p:nvPicPr>
        <p:blipFill>
          <a:blip r:embed="rId5" cstate="print"/>
          <a:stretch>
            <a:fillRect/>
          </a:stretch>
        </p:blipFill>
        <p:spPr>
          <a:xfrm>
            <a:off x="6324600" y="692696"/>
            <a:ext cx="2126754" cy="3386551"/>
          </a:xfrm>
          <a:prstGeom prst="rect">
            <a:avLst/>
          </a:prstGeom>
        </p:spPr>
      </p:pic>
      <p:pic>
        <p:nvPicPr>
          <p:cNvPr id="6" name="Picture 5" descr="imagerec.jpg"/>
          <p:cNvPicPr>
            <a:picLocks noChangeAspect="1"/>
          </p:cNvPicPr>
          <p:nvPr/>
        </p:nvPicPr>
        <p:blipFill>
          <a:blip r:embed="rId6" cstate="print"/>
          <a:stretch>
            <a:fillRect/>
          </a:stretch>
        </p:blipFill>
        <p:spPr>
          <a:xfrm>
            <a:off x="5436096" y="2852936"/>
            <a:ext cx="2314947" cy="3307067"/>
          </a:xfrm>
          <a:prstGeom prst="rect">
            <a:avLst/>
          </a:prstGeom>
        </p:spPr>
      </p:pic>
      <p:pic>
        <p:nvPicPr>
          <p:cNvPr id="7" name="Picture 6" descr="Neuroscience.jpg"/>
          <p:cNvPicPr>
            <a:picLocks noChangeAspect="1"/>
          </p:cNvPicPr>
          <p:nvPr/>
        </p:nvPicPr>
        <p:blipFill>
          <a:blip r:embed="rId7" cstate="print"/>
          <a:stretch>
            <a:fillRect/>
          </a:stretch>
        </p:blipFill>
        <p:spPr>
          <a:xfrm>
            <a:off x="1154920" y="692696"/>
            <a:ext cx="2173919" cy="2790056"/>
          </a:xfrm>
          <a:prstGeom prst="rect">
            <a:avLst/>
          </a:prstGeom>
        </p:spPr>
      </p:pic>
      <p:pic>
        <p:nvPicPr>
          <p:cNvPr id="8" name="Picture 7" descr="MIMO-OFDM-Wireless-Communications-with-MATLAB-3346534-4.jpeg"/>
          <p:cNvPicPr>
            <a:picLocks noChangeAspect="1"/>
          </p:cNvPicPr>
          <p:nvPr/>
        </p:nvPicPr>
        <p:blipFill>
          <a:blip r:embed="rId8" cstate="print"/>
          <a:stretch>
            <a:fillRect/>
          </a:stretch>
        </p:blipFill>
        <p:spPr>
          <a:xfrm>
            <a:off x="251520" y="3212976"/>
            <a:ext cx="2016224" cy="3024336"/>
          </a:xfrm>
          <a:prstGeom prst="rect">
            <a:avLst/>
          </a:prstGeom>
        </p:spPr>
      </p:pic>
      <p:sp>
        <p:nvSpPr>
          <p:cNvPr id="9" name="Date Placeholder 8"/>
          <p:cNvSpPr>
            <a:spLocks noGrp="1"/>
          </p:cNvSpPr>
          <p:nvPr>
            <p:ph type="dt" sz="half" idx="10"/>
          </p:nvPr>
        </p:nvSpPr>
        <p:spPr/>
        <p:txBody>
          <a:bodyPr/>
          <a:lstStyle/>
          <a:p>
            <a:r>
              <a:rPr lang="en-US" smtClean="0"/>
              <a:t>6/4/2011</a:t>
            </a:r>
            <a:endParaRPr lang="en-US"/>
          </a:p>
        </p:txBody>
      </p:sp>
      <p:sp>
        <p:nvSpPr>
          <p:cNvPr id="10" name="Footer Placeholder 9"/>
          <p:cNvSpPr>
            <a:spLocks noGrp="1"/>
          </p:cNvSpPr>
          <p:nvPr>
            <p:ph type="ftr" sz="quarter" idx="11"/>
          </p:nvPr>
        </p:nvSpPr>
        <p:spPr/>
        <p:txBody>
          <a:bodyPr/>
          <a:lstStyle/>
          <a:p>
            <a:r>
              <a:rPr lang="en-US" smtClean="0"/>
              <a:t>McLab Tutorial,  Laurie Hendren, Rahul Garg and Nurudeen Lameed, Part 1</a:t>
            </a:r>
            <a:endParaRPr 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mputerpeeps.jpg"/>
          <p:cNvPicPr>
            <a:picLocks noChangeAspect="1"/>
          </p:cNvPicPr>
          <p:nvPr/>
        </p:nvPicPr>
        <p:blipFill>
          <a:blip r:embed="rId3" cstate="print"/>
          <a:stretch>
            <a:fillRect/>
          </a:stretch>
        </p:blipFill>
        <p:spPr>
          <a:xfrm>
            <a:off x="323528" y="1195665"/>
            <a:ext cx="6624736" cy="5474781"/>
          </a:xfrm>
          <a:prstGeom prst="rect">
            <a:avLst/>
          </a:prstGeom>
        </p:spPr>
      </p:pic>
      <p:sp>
        <p:nvSpPr>
          <p:cNvPr id="11" name="Title 10"/>
          <p:cNvSpPr>
            <a:spLocks noGrp="1"/>
          </p:cNvSpPr>
          <p:nvPr>
            <p:ph type="title"/>
          </p:nvPr>
        </p:nvSpPr>
        <p:spPr/>
        <p:txBody>
          <a:bodyPr/>
          <a:lstStyle/>
          <a:p>
            <a:r>
              <a:rPr lang="en-CA" dirty="0" smtClean="0"/>
              <a:t>Why do Scientists choose MATLAB?</a:t>
            </a:r>
            <a:endParaRPr lang="en-CA" dirty="0"/>
          </a:p>
        </p:txBody>
      </p:sp>
      <p:sp>
        <p:nvSpPr>
          <p:cNvPr id="2" name="Slide Number Placeholder 1"/>
          <p:cNvSpPr>
            <a:spLocks noGrp="1"/>
          </p:cNvSpPr>
          <p:nvPr>
            <p:ph type="sldNum" sz="quarter" idx="12"/>
          </p:nvPr>
        </p:nvSpPr>
        <p:spPr/>
        <p:txBody>
          <a:bodyPr/>
          <a:lstStyle/>
          <a:p>
            <a:r>
              <a:rPr lang="en-CA" dirty="0" smtClean="0"/>
              <a:t>Intro - </a:t>
            </a:r>
            <a:fld id="{E1ACA1A9-5D0D-4912-8B92-F352DF36540E}" type="slidenum">
              <a:rPr lang="en-CA" smtClean="0"/>
              <a:pPr/>
              <a:t>7</a:t>
            </a:fld>
            <a:endParaRPr lang="en-CA" dirty="0"/>
          </a:p>
        </p:txBody>
      </p:sp>
      <p:sp>
        <p:nvSpPr>
          <p:cNvPr id="4" name="Oval 3"/>
          <p:cNvSpPr/>
          <p:nvPr/>
        </p:nvSpPr>
        <p:spPr>
          <a:xfrm>
            <a:off x="4716016" y="2564905"/>
            <a:ext cx="2452464" cy="2159495"/>
          </a:xfrm>
          <a:prstGeom prst="ellipse">
            <a:avLst/>
          </a:prstGeom>
          <a:solidFill>
            <a:srgbClr val="6EA0B0">
              <a:alpha val="3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p:cNvSpPr txBox="1"/>
          <p:nvPr/>
        </p:nvSpPr>
        <p:spPr>
          <a:xfrm>
            <a:off x="7236296" y="2103240"/>
            <a:ext cx="1392945" cy="461665"/>
          </a:xfrm>
          <a:prstGeom prst="rect">
            <a:avLst/>
          </a:prstGeom>
          <a:noFill/>
        </p:spPr>
        <p:txBody>
          <a:bodyPr wrap="none" rtlCol="0">
            <a:spAutoFit/>
          </a:bodyPr>
          <a:lstStyle/>
          <a:p>
            <a:r>
              <a:rPr lang="en-CA" sz="2400" dirty="0" smtClean="0"/>
              <a:t>MATLAB</a:t>
            </a:r>
            <a:endParaRPr lang="en-CA" sz="2400" dirty="0"/>
          </a:p>
        </p:txBody>
      </p:sp>
      <p:sp>
        <p:nvSpPr>
          <p:cNvPr id="6" name="Bent Arrow 5"/>
          <p:cNvSpPr/>
          <p:nvPr/>
        </p:nvSpPr>
        <p:spPr>
          <a:xfrm rot="10800000">
            <a:off x="7168480" y="2819400"/>
            <a:ext cx="720080" cy="5760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7" name="Oval 6"/>
          <p:cNvSpPr/>
          <p:nvPr/>
        </p:nvSpPr>
        <p:spPr>
          <a:xfrm>
            <a:off x="4716016" y="4798220"/>
            <a:ext cx="2520280" cy="2059780"/>
          </a:xfrm>
          <a:prstGeom prst="ellipse">
            <a:avLst/>
          </a:prstGeom>
          <a:solidFill>
            <a:srgbClr val="6EA0B0">
              <a:alpha val="3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TextBox 7"/>
          <p:cNvSpPr txBox="1"/>
          <p:nvPr/>
        </p:nvSpPr>
        <p:spPr>
          <a:xfrm>
            <a:off x="7308303" y="4724400"/>
            <a:ext cx="1666675" cy="461665"/>
          </a:xfrm>
          <a:prstGeom prst="rect">
            <a:avLst/>
          </a:prstGeom>
          <a:noFill/>
        </p:spPr>
        <p:txBody>
          <a:bodyPr wrap="none" rtlCol="0">
            <a:spAutoFit/>
          </a:bodyPr>
          <a:lstStyle/>
          <a:p>
            <a:r>
              <a:rPr lang="en-CA" sz="2400" dirty="0" smtClean="0"/>
              <a:t>FORTRAN</a:t>
            </a:r>
            <a:endParaRPr lang="en-CA" sz="2400" dirty="0"/>
          </a:p>
        </p:txBody>
      </p:sp>
      <p:sp>
        <p:nvSpPr>
          <p:cNvPr id="9" name="Bent Arrow 8"/>
          <p:cNvSpPr/>
          <p:nvPr/>
        </p:nvSpPr>
        <p:spPr>
          <a:xfrm rot="10800000">
            <a:off x="7308304" y="5410200"/>
            <a:ext cx="720080" cy="5760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2" name="Date Placeholder 11"/>
          <p:cNvSpPr>
            <a:spLocks noGrp="1"/>
          </p:cNvSpPr>
          <p:nvPr>
            <p:ph type="dt" sz="half" idx="10"/>
          </p:nvPr>
        </p:nvSpPr>
        <p:spPr/>
        <p:txBody>
          <a:bodyPr/>
          <a:lstStyle/>
          <a:p>
            <a:r>
              <a:rPr lang="en-US" smtClean="0"/>
              <a:t>6/4/2011</a:t>
            </a:r>
            <a:endParaRPr lang="en-US"/>
          </a:p>
        </p:txBody>
      </p:sp>
      <p:sp>
        <p:nvSpPr>
          <p:cNvPr id="13" name="Footer Placeholder 12"/>
          <p:cNvSpPr>
            <a:spLocks noGrp="1"/>
          </p:cNvSpPr>
          <p:nvPr>
            <p:ph type="ftr" sz="quarter" idx="11"/>
          </p:nvPr>
        </p:nvSpPr>
        <p:spPr/>
        <p:txBody>
          <a:bodyPr/>
          <a:lstStyle/>
          <a:p>
            <a:r>
              <a:rPr lang="en-US" smtClean="0"/>
              <a:t>McLab Tutorial,  Laurie Hendren, Rahul Garg and Nurudeen Lameed, Part 1</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1620" y="1842679"/>
            <a:ext cx="6286528" cy="2800767"/>
          </a:xfrm>
          <a:prstGeom prst="rect">
            <a:avLst/>
          </a:prstGeom>
        </p:spPr>
        <p:txBody>
          <a:bodyPr wrap="square">
            <a:spAutoFit/>
          </a:bodyPr>
          <a:lstStyle/>
          <a:p>
            <a:pPr lvl="0" algn="ctr">
              <a:spcBef>
                <a:spcPct val="0"/>
              </a:spcBef>
              <a:defRPr/>
            </a:pPr>
            <a:r>
              <a:rPr lang="en-US" sz="4400" b="1" dirty="0" smtClean="0">
                <a:ln w="12700">
                  <a:solidFill>
                    <a:schemeClr val="accent1">
                      <a:shade val="2500"/>
                      <a:alpha val="6500"/>
                    </a:schemeClr>
                  </a:solidFill>
                  <a:prstDash val="solid"/>
                </a:ln>
                <a:solidFill>
                  <a:schemeClr val="accent4">
                    <a:lumMod val="50000"/>
                  </a:schemeClr>
                </a:solidFill>
                <a:effectLst>
                  <a:innerShdw blurRad="50800" dist="50800" dir="13500000">
                    <a:srgbClr val="000000">
                      <a:alpha val="45000"/>
                    </a:srgbClr>
                  </a:innerShdw>
                </a:effectLst>
                <a:latin typeface="+mj-lt"/>
                <a:ea typeface="+mj-ea"/>
                <a:cs typeface="+mj-cs"/>
              </a:rPr>
              <a:t>Implications of choosing a dynamic, “scripting” language like MATLAB….</a:t>
            </a:r>
          </a:p>
          <a:p>
            <a:pPr lvl="0" algn="ctr">
              <a:spcBef>
                <a:spcPct val="0"/>
              </a:spcBef>
              <a:defRPr/>
            </a:pPr>
            <a:endParaRPr lang="en-US" sz="4400" b="1" dirty="0" smtClean="0">
              <a:ln w="12700">
                <a:solidFill>
                  <a:schemeClr val="accent1">
                    <a:shade val="2500"/>
                    <a:alpha val="6500"/>
                  </a:schemeClr>
                </a:solidFill>
                <a:prstDash val="solid"/>
              </a:ln>
              <a:solidFill>
                <a:schemeClr val="accent1">
                  <a:tint val="60000"/>
                </a:schemeClr>
              </a:solidFill>
              <a:effectLst>
                <a:innerShdw blurRad="50800" dist="50800" dir="13500000">
                  <a:srgbClr val="000000">
                    <a:alpha val="45000"/>
                  </a:srgbClr>
                </a:innerShdw>
              </a:effectLst>
              <a:latin typeface="+mj-lt"/>
              <a:ea typeface="+mj-ea"/>
              <a:cs typeface="+mj-cs"/>
            </a:endParaRPr>
          </a:p>
        </p:txBody>
      </p:sp>
      <p:sp>
        <p:nvSpPr>
          <p:cNvPr id="5" name="Slide Number Placeholder 4"/>
          <p:cNvSpPr>
            <a:spLocks noGrp="1"/>
          </p:cNvSpPr>
          <p:nvPr>
            <p:ph type="sldNum" sz="quarter" idx="12"/>
          </p:nvPr>
        </p:nvSpPr>
        <p:spPr/>
        <p:txBody>
          <a:bodyPr/>
          <a:lstStyle/>
          <a:p>
            <a:r>
              <a:rPr lang="en-CA" dirty="0" smtClean="0"/>
              <a:t>Intro - </a:t>
            </a:r>
            <a:fld id="{E1ACA1A9-5D0D-4912-8B92-F352DF36540E}" type="slidenum">
              <a:rPr lang="en-CA" smtClean="0"/>
              <a:pPr/>
              <a:t>8</a:t>
            </a:fld>
            <a:endParaRPr lang="en-CA" dirty="0"/>
          </a:p>
        </p:txBody>
      </p:sp>
      <p:sp>
        <p:nvSpPr>
          <p:cNvPr id="6" name="Date Placeholder 5"/>
          <p:cNvSpPr>
            <a:spLocks noGrp="1"/>
          </p:cNvSpPr>
          <p:nvPr>
            <p:ph type="dt" sz="half" idx="10"/>
          </p:nvPr>
        </p:nvSpPr>
        <p:spPr/>
        <p:txBody>
          <a:bodyPr/>
          <a:lstStyle/>
          <a:p>
            <a:r>
              <a:rPr lang="en-US" smtClean="0"/>
              <a:t>6/4/2011</a:t>
            </a:r>
            <a:endParaRPr lang="en-US"/>
          </a:p>
        </p:txBody>
      </p:sp>
      <p:sp>
        <p:nvSpPr>
          <p:cNvPr id="7" name="Footer Placeholder 6"/>
          <p:cNvSpPr>
            <a:spLocks noGrp="1"/>
          </p:cNvSpPr>
          <p:nvPr>
            <p:ph type="ftr" sz="quarter" idx="11"/>
          </p:nvPr>
        </p:nvSpPr>
        <p:spPr/>
        <p:txBody>
          <a:bodyPr/>
          <a:lstStyle/>
          <a:p>
            <a:r>
              <a:rPr lang="en-US" smtClean="0"/>
              <a:t>McLab Tutorial,  Laurie Hendren, Rahul Garg and Nurudeen Lameed, Part 1</a:t>
            </a:r>
            <a:endParaRPr lang="en-US" dirty="0"/>
          </a:p>
        </p:txBody>
      </p:sp>
    </p:spTree>
  </p:cSld>
  <p:clrMapOvr>
    <a:masterClrMapping/>
  </p:clrMapOvr>
  <p:transition advTm="12859">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1ACA1A9-5D0D-4912-8B92-F352DF36540E}" type="slidenum">
              <a:rPr lang="en-CA" smtClean="0"/>
              <a:pPr/>
              <a:t>9</a:t>
            </a:fld>
            <a:endParaRPr lang="en-CA" dirty="0"/>
          </a:p>
        </p:txBody>
      </p:sp>
      <p:pic>
        <p:nvPicPr>
          <p:cNvPr id="6" name="Picture 3"/>
          <p:cNvPicPr>
            <a:picLocks noChangeAspect="1" noChangeArrowheads="1"/>
          </p:cNvPicPr>
          <p:nvPr/>
        </p:nvPicPr>
        <p:blipFill>
          <a:blip r:embed="rId3" cstate="print"/>
          <a:srcRect/>
          <a:stretch>
            <a:fillRect/>
          </a:stretch>
        </p:blipFill>
        <p:spPr bwMode="auto">
          <a:xfrm>
            <a:off x="-1" y="-1"/>
            <a:ext cx="9144001" cy="7600951"/>
          </a:xfrm>
          <a:prstGeom prst="rect">
            <a:avLst/>
          </a:prstGeom>
          <a:noFill/>
          <a:ln w="9525">
            <a:noFill/>
            <a:miter lim="800000"/>
            <a:headEnd/>
            <a:tailEnd/>
          </a:ln>
          <a:effectLst/>
        </p:spPr>
      </p:pic>
      <p:sp>
        <p:nvSpPr>
          <p:cNvPr id="8" name="Rectangle 7"/>
          <p:cNvSpPr/>
          <p:nvPr/>
        </p:nvSpPr>
        <p:spPr>
          <a:xfrm>
            <a:off x="4929190" y="-400106"/>
            <a:ext cx="4286280" cy="8001056"/>
          </a:xfrm>
          <a:prstGeom prst="rect">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Rectangle 3"/>
          <p:cNvSpPr/>
          <p:nvPr/>
        </p:nvSpPr>
        <p:spPr>
          <a:xfrm>
            <a:off x="5004048" y="692696"/>
            <a:ext cx="4000528" cy="4832092"/>
          </a:xfrm>
          <a:prstGeom prst="rect">
            <a:avLst/>
          </a:prstGeom>
        </p:spPr>
        <p:txBody>
          <a:bodyPr wrap="square">
            <a:spAutoFit/>
          </a:bodyPr>
          <a:lstStyle/>
          <a:p>
            <a:pPr lvl="0" algn="ctr">
              <a:spcBef>
                <a:spcPct val="0"/>
              </a:spcBef>
              <a:defRPr/>
            </a:pPr>
            <a:r>
              <a:rPr lang="en-US" sz="4400" b="1" dirty="0" smtClean="0">
                <a:ln w="12700">
                  <a:solidFill>
                    <a:schemeClr val="accent1">
                      <a:shade val="2500"/>
                      <a:alpha val="6500"/>
                    </a:schemeClr>
                  </a:solidFill>
                  <a:prstDash val="solid"/>
                </a:ln>
                <a:solidFill>
                  <a:schemeClr val="accent4">
                    <a:lumMod val="50000"/>
                  </a:schemeClr>
                </a:solidFill>
                <a:effectLst>
                  <a:innerShdw blurRad="50800" dist="50800" dir="13500000">
                    <a:srgbClr val="000000">
                      <a:alpha val="45000"/>
                    </a:srgbClr>
                  </a:innerShdw>
                </a:effectLst>
                <a:latin typeface="+mj-lt"/>
                <a:ea typeface="+mj-ea"/>
                <a:cs typeface="+mj-cs"/>
              </a:rPr>
              <a:t>Interpreted …</a:t>
            </a:r>
          </a:p>
          <a:p>
            <a:pPr lvl="0" algn="ctr">
              <a:spcBef>
                <a:spcPct val="0"/>
              </a:spcBef>
              <a:defRPr/>
            </a:pPr>
            <a:endParaRPr lang="en-US" sz="4400" b="1" dirty="0" smtClean="0">
              <a:ln w="12700">
                <a:solidFill>
                  <a:schemeClr val="accent1">
                    <a:shade val="2500"/>
                    <a:alpha val="6500"/>
                  </a:schemeClr>
                </a:solidFill>
                <a:prstDash val="solid"/>
              </a:ln>
              <a:solidFill>
                <a:schemeClr val="accent1">
                  <a:tint val="60000"/>
                </a:schemeClr>
              </a:solidFill>
              <a:effectLst>
                <a:innerShdw blurRad="50800" dist="50800" dir="13500000">
                  <a:srgbClr val="000000">
                    <a:alpha val="45000"/>
                  </a:srgbClr>
                </a:innerShdw>
              </a:effectLst>
              <a:latin typeface="+mj-lt"/>
              <a:ea typeface="+mj-ea"/>
              <a:cs typeface="+mj-cs"/>
            </a:endParaRPr>
          </a:p>
          <a:p>
            <a:pPr lvl="0" algn="ctr">
              <a:spcBef>
                <a:spcPct val="0"/>
              </a:spcBef>
              <a:defRPr/>
            </a:pPr>
            <a:r>
              <a:rPr lang="en-US" sz="4400" b="1" dirty="0" smtClean="0">
                <a:ln w="12700">
                  <a:solidFill>
                    <a:schemeClr val="accent1">
                      <a:shade val="2500"/>
                      <a:alpha val="6500"/>
                    </a:schemeClr>
                  </a:solidFill>
                  <a:prstDash val="solid"/>
                </a:ln>
                <a:solidFill>
                  <a:schemeClr val="accent4">
                    <a:lumMod val="75000"/>
                  </a:schemeClr>
                </a:solidFill>
                <a:effectLst>
                  <a:innerShdw blurRad="50800" dist="50800" dir="13500000">
                    <a:srgbClr val="000000">
                      <a:alpha val="45000"/>
                    </a:srgbClr>
                  </a:innerShdw>
                </a:effectLst>
                <a:latin typeface="+mj-lt"/>
                <a:ea typeface="+mj-ea"/>
                <a:cs typeface="+mj-cs"/>
              </a:rPr>
              <a:t>Potentially large</a:t>
            </a:r>
            <a:br>
              <a:rPr lang="en-US" sz="4400" b="1" dirty="0" smtClean="0">
                <a:ln w="12700">
                  <a:solidFill>
                    <a:schemeClr val="accent1">
                      <a:shade val="2500"/>
                      <a:alpha val="6500"/>
                    </a:schemeClr>
                  </a:solidFill>
                  <a:prstDash val="solid"/>
                </a:ln>
                <a:solidFill>
                  <a:schemeClr val="accent4">
                    <a:lumMod val="75000"/>
                  </a:schemeClr>
                </a:solidFill>
                <a:effectLst>
                  <a:innerShdw blurRad="50800" dist="50800" dir="13500000">
                    <a:srgbClr val="000000">
                      <a:alpha val="45000"/>
                    </a:srgbClr>
                  </a:innerShdw>
                </a:effectLst>
                <a:latin typeface="+mj-lt"/>
                <a:ea typeface="+mj-ea"/>
                <a:cs typeface="+mj-cs"/>
              </a:rPr>
            </a:br>
            <a:r>
              <a:rPr lang="en-US" sz="4400" b="1" dirty="0" smtClean="0">
                <a:ln w="12700">
                  <a:solidFill>
                    <a:srgbClr val="6EA0B0">
                      <a:shade val="2500"/>
                      <a:alpha val="6500"/>
                    </a:srgbClr>
                  </a:solidFill>
                  <a:prstDash val="solid"/>
                </a:ln>
                <a:solidFill>
                  <a:schemeClr val="accent4">
                    <a:lumMod val="75000"/>
                  </a:schemeClr>
                </a:solidFill>
                <a:effectLst>
                  <a:innerShdw blurRad="50800" dist="50800" dir="13500000">
                    <a:srgbClr val="000000">
                      <a:alpha val="45000"/>
                    </a:srgbClr>
                  </a:innerShdw>
                </a:effectLst>
                <a:latin typeface="Franklin Gothic Book"/>
              </a:rPr>
              <a:t>runtime overhead in </a:t>
            </a:r>
          </a:p>
          <a:p>
            <a:pPr lvl="0" algn="ctr">
              <a:spcBef>
                <a:spcPct val="0"/>
              </a:spcBef>
              <a:defRPr/>
            </a:pPr>
            <a:r>
              <a:rPr lang="en-US" sz="4400" b="1" dirty="0" smtClean="0">
                <a:ln w="12700">
                  <a:solidFill>
                    <a:srgbClr val="6EA0B0">
                      <a:shade val="2500"/>
                      <a:alpha val="6500"/>
                    </a:srgbClr>
                  </a:solidFill>
                  <a:prstDash val="solid"/>
                </a:ln>
                <a:solidFill>
                  <a:schemeClr val="accent4">
                    <a:lumMod val="75000"/>
                  </a:schemeClr>
                </a:solidFill>
                <a:effectLst>
                  <a:innerShdw blurRad="50800" dist="50800" dir="13500000">
                    <a:srgbClr val="000000">
                      <a:alpha val="45000"/>
                    </a:srgbClr>
                  </a:innerShdw>
                </a:effectLst>
                <a:latin typeface="Franklin Gothic Book"/>
                <a:ea typeface="+mj-ea"/>
                <a:cs typeface="+mj-cs"/>
              </a:rPr>
              <a:t>both time and </a:t>
            </a:r>
          </a:p>
          <a:p>
            <a:pPr lvl="0" algn="ctr">
              <a:spcBef>
                <a:spcPct val="0"/>
              </a:spcBef>
              <a:defRPr/>
            </a:pPr>
            <a:r>
              <a:rPr lang="en-US" sz="4400" b="1" dirty="0" smtClean="0">
                <a:ln w="12700">
                  <a:solidFill>
                    <a:srgbClr val="6EA0B0">
                      <a:shade val="2500"/>
                      <a:alpha val="6500"/>
                    </a:srgbClr>
                  </a:solidFill>
                  <a:prstDash val="solid"/>
                </a:ln>
                <a:solidFill>
                  <a:schemeClr val="accent4">
                    <a:lumMod val="75000"/>
                  </a:schemeClr>
                </a:solidFill>
                <a:effectLst>
                  <a:innerShdw blurRad="50800" dist="50800" dir="13500000">
                    <a:srgbClr val="000000">
                      <a:alpha val="45000"/>
                    </a:srgbClr>
                  </a:innerShdw>
                </a:effectLst>
                <a:latin typeface="Franklin Gothic Book"/>
                <a:ea typeface="+mj-ea"/>
                <a:cs typeface="+mj-cs"/>
              </a:rPr>
              <a:t>space</a:t>
            </a:r>
            <a:endParaRPr lang="en-US" sz="4400" b="1" dirty="0" smtClean="0">
              <a:ln w="12700">
                <a:solidFill>
                  <a:schemeClr val="accent1">
                    <a:shade val="2500"/>
                    <a:alpha val="6500"/>
                  </a:schemeClr>
                </a:solidFill>
                <a:prstDash val="solid"/>
              </a:ln>
              <a:solidFill>
                <a:schemeClr val="accent4">
                  <a:lumMod val="75000"/>
                </a:schemeClr>
              </a:solidFill>
              <a:effectLst>
                <a:innerShdw blurRad="50800" dist="50800" dir="13500000">
                  <a:srgbClr val="000000">
                    <a:alpha val="45000"/>
                  </a:srgbClr>
                </a:innerShdw>
              </a:effectLst>
              <a:latin typeface="+mj-lt"/>
              <a:ea typeface="+mj-ea"/>
              <a:cs typeface="+mj-cs"/>
            </a:endParaRPr>
          </a:p>
        </p:txBody>
      </p:sp>
      <p:sp>
        <p:nvSpPr>
          <p:cNvPr id="7" name="Date Placeholder 6"/>
          <p:cNvSpPr>
            <a:spLocks noGrp="1"/>
          </p:cNvSpPr>
          <p:nvPr>
            <p:ph type="dt" sz="half" idx="10"/>
          </p:nvPr>
        </p:nvSpPr>
        <p:spPr/>
        <p:txBody>
          <a:bodyPr/>
          <a:lstStyle/>
          <a:p>
            <a:r>
              <a:rPr lang="en-US" smtClean="0"/>
              <a:t>6/4/2011</a:t>
            </a:r>
            <a:endParaRPr lang="en-US"/>
          </a:p>
        </p:txBody>
      </p:sp>
      <p:sp>
        <p:nvSpPr>
          <p:cNvPr id="9" name="Footer Placeholder 8"/>
          <p:cNvSpPr>
            <a:spLocks noGrp="1"/>
          </p:cNvSpPr>
          <p:nvPr>
            <p:ph type="ftr" sz="quarter" idx="11"/>
          </p:nvPr>
        </p:nvSpPr>
        <p:spPr/>
        <p:txBody>
          <a:bodyPr/>
          <a:lstStyle/>
          <a:p>
            <a:r>
              <a:rPr lang="en-US" smtClean="0"/>
              <a:t>McLab Tutorial,  Laurie Hendren, Rahul Garg and Nurudeen Lameed, Part 1</a:t>
            </a:r>
            <a:endParaRPr lang="en-US" dirty="0"/>
          </a:p>
        </p:txBody>
      </p:sp>
    </p:spTree>
  </p:cSld>
  <p:clrMapOvr>
    <a:masterClrMapping/>
  </p:clrMapOvr>
  <p:transition advTm="6937">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TC102455519[[fn=Winter]]</Template>
  <TotalTime>22253</TotalTime>
  <Words>1655</Words>
  <Application>Microsoft Office PowerPoint</Application>
  <PresentationFormat>On-screen Show (4:3)</PresentationFormat>
  <Paragraphs>200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McLab Tutorial www.sable.mcgill.ca/mclab</vt:lpstr>
      <vt:lpstr>Tutorial Overview</vt:lpstr>
      <vt:lpstr>Nature Article: “Why Scientific Computing does not compute </vt:lpstr>
      <vt:lpstr>Slide 4</vt:lpstr>
      <vt:lpstr>A lot of MATLAB programmers!</vt:lpstr>
      <vt:lpstr>Slide 6</vt:lpstr>
      <vt:lpstr>Why do Scientists choose MATLAB?</vt:lpstr>
      <vt:lpstr>Slide 8</vt:lpstr>
      <vt:lpstr>Slide 9</vt:lpstr>
      <vt:lpstr>No types and “flexible” syntax</vt:lpstr>
      <vt:lpstr>Slide 11</vt:lpstr>
      <vt:lpstr>Slide 12</vt:lpstr>
      <vt:lpstr>Slide 13</vt:lpstr>
      <vt:lpstr>Goals of the McLab Project</vt:lpstr>
      <vt:lpstr>Slide 15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hp;Nurudeen Lameed</dc:creator>
  <cp:lastModifiedBy>Laurie Hendren</cp:lastModifiedBy>
  <cp:revision>706</cp:revision>
  <dcterms:created xsi:type="dcterms:W3CDTF">2011-03-12T02:22:38Z</dcterms:created>
  <dcterms:modified xsi:type="dcterms:W3CDTF">2011-06-05T13:57:27Z</dcterms:modified>
</cp:coreProperties>
</file>