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70" r:id="rId10"/>
    <p:sldId id="272" r:id="rId11"/>
    <p:sldId id="271" r:id="rId12"/>
    <p:sldId id="269" r:id="rId13"/>
  </p:sldIdLst>
  <p:sldSz cx="9144000" cy="6858000" type="screen4x3"/>
  <p:notesSz cx="7315200" cy="96012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CMSY10ORIG" pitchFamily="34" charset="0"/>
      <p:regular r:id="rId20"/>
    </p:embeddedFont>
    <p:embeddedFont>
      <p:font typeface="CMR5" pitchFamily="34" charset="0"/>
      <p:regular r:id="rId21"/>
    </p:embeddedFont>
    <p:embeddedFont>
      <p:font typeface="CMR12" pitchFamily="34" charset="0"/>
      <p:regular r:id="rId22"/>
    </p:embeddedFont>
    <p:embeddedFont>
      <p:font typeface="CMR8" pitchFamily="34" charset="0"/>
      <p:regular r:id="rId23"/>
    </p:embeddedFont>
    <p:embeddedFont>
      <p:font typeface="CMBX12" pitchFamily="34" charset="0"/>
      <p:regular r:id="rId24"/>
    </p:embeddedFont>
    <p:embeddedFont>
      <p:font typeface="CMBSY10" pitchFamily="34" charset="0"/>
      <p:regular r:id="rId25"/>
    </p:embeddedFont>
    <p:embeddedFont>
      <p:font typeface="CMR9" pitchFamily="34" charset="0"/>
      <p:regular r:id="rId26"/>
    </p:embeddedFont>
    <p:embeddedFont>
      <p:font typeface="CMTT10" pitchFamily="34" charset="0"/>
      <p:regular r:id="rId27"/>
    </p:embeddedFont>
    <p:embeddedFont>
      <p:font typeface="CMR7" pitchFamily="34" charset="0"/>
      <p:regular r:id="rId28"/>
    </p:embeddedFont>
    <p:embeddedFont>
      <p:font typeface="CMITT10" pitchFamily="34" charset="0"/>
      <p:regular r:id="rId29"/>
    </p:embeddedFont>
    <p:embeddedFont>
      <p:font typeface="CMBX8" pitchFamily="3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 autoAdjust="0"/>
    <p:restoredTop sz="86735" autoAdjust="0"/>
  </p:normalViewPr>
  <p:slideViewPr>
    <p:cSldViewPr snapToObjects="1">
      <p:cViewPr>
        <p:scale>
          <a:sx n="80" d="100"/>
          <a:sy n="80" d="100"/>
        </p:scale>
        <p:origin x="-846" y="360"/>
      </p:cViewPr>
      <p:guideLst>
        <p:guide orient="horz" pos="3197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496" y="162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4744A25-B2D1-4508-9541-0A7BE0236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502496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805F76-E96C-4986-86F1-BF280B42C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43751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explained the front-end,</a:t>
            </a:r>
            <a:r>
              <a:rPr lang="en-US" baseline="0" dirty="0" smtClean="0"/>
              <a:t> we need to explain our IRs.   We will start with the high-level AST, </a:t>
            </a:r>
            <a:r>
              <a:rPr lang="en-US" baseline="0" dirty="0" err="1" smtClean="0"/>
              <a:t>McAST</a:t>
            </a:r>
            <a:r>
              <a:rPr lang="en-US" baseline="0" dirty="0" smtClean="0"/>
              <a:t>, which is produced by the front-end,  then we will describe our lower-level IR,  </a:t>
            </a:r>
            <a:r>
              <a:rPr lang="en-US" baseline="0" dirty="0" err="1" smtClean="0"/>
              <a:t>McLAST</a:t>
            </a:r>
            <a:r>
              <a:rPr lang="en-US" baseline="0" dirty="0" smtClean="0"/>
              <a:t>, which is still tree-based,  but is simplified and more suitable for flow analysis.  Then we will describe how we transform </a:t>
            </a:r>
            <a:r>
              <a:rPr lang="en-US" baseline="0" dirty="0" err="1" smtClean="0"/>
              <a:t>McAST</a:t>
            </a:r>
            <a:r>
              <a:rPr lang="en-US" baseline="0" dirty="0" smtClean="0"/>
              <a:t> into </a:t>
            </a:r>
            <a:r>
              <a:rPr lang="en-US" baseline="0" dirty="0" err="1" smtClean="0"/>
              <a:t>McLAST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58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Simplifying</a:t>
            </a:r>
            <a:r>
              <a:rPr lang="en-CA" baseline="0" dirty="0" smtClean="0"/>
              <a:t> l-values is a bit tricky in MATLAB.   We want to break down the computation of l-values as much as possible  However, MATLAB has no way of taking the address of variables,  so we can only simplify these expressions to a limited extent. 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MATLAB if statements have multiple possible </a:t>
            </a:r>
            <a:r>
              <a:rPr lang="en-CA" dirty="0" err="1" smtClean="0"/>
              <a:t>elseif</a:t>
            </a:r>
            <a:r>
              <a:rPr lang="en-CA" dirty="0" smtClean="0"/>
              <a:t> branches.</a:t>
            </a:r>
            <a:r>
              <a:rPr lang="en-CA" baseline="0" dirty="0" smtClean="0"/>
              <a:t>  To simplify subsequent flow analysis, we convert these into if-then-else which have at most two branches.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</a:t>
            </a:r>
            <a:r>
              <a:rPr lang="en-CA" baseline="0" dirty="0" smtClean="0"/>
              <a:t> semantics of a for loop  are that the </a:t>
            </a:r>
            <a:r>
              <a:rPr lang="en-CA" baseline="0" dirty="0" err="1" smtClean="0"/>
              <a:t>rhs</a:t>
            </a:r>
            <a:r>
              <a:rPr lang="en-CA" baseline="0" dirty="0" smtClean="0"/>
              <a:t> expression of the header is evaluated to form a vector,  and then the body of the loop is executed is executed over each of the elements of this vector.   If it is higher-dimensional array, then it loops through the columns.  When the </a:t>
            </a:r>
            <a:r>
              <a:rPr lang="en-CA" baseline="0" dirty="0" err="1" smtClean="0"/>
              <a:t>rhs</a:t>
            </a:r>
            <a:r>
              <a:rPr lang="en-CA" baseline="0" dirty="0" smtClean="0"/>
              <a:t> expression is very simple, generated by the colon operator,  then the values of </a:t>
            </a:r>
            <a:r>
              <a:rPr lang="en-CA" baseline="0" dirty="0" err="1" smtClean="0"/>
              <a:t>i</a:t>
            </a:r>
            <a:r>
              <a:rPr lang="en-CA" baseline="0" dirty="0" smtClean="0"/>
              <a:t> are quite simple to reason about and will behave like an ordinary induction variable.   However, when the </a:t>
            </a:r>
            <a:r>
              <a:rPr lang="en-CA" baseline="0" dirty="0" err="1" smtClean="0"/>
              <a:t>rhs</a:t>
            </a:r>
            <a:r>
              <a:rPr lang="en-CA" baseline="0" dirty="0" smtClean="0"/>
              <a:t> is some arbitrary other expression E, then we convert the loop to something that does use a simple colon expression in the head of the loop.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have already shown</a:t>
            </a:r>
            <a:r>
              <a:rPr lang="en-CA" baseline="0" dirty="0" smtClean="0"/>
              <a:t> you the top two light blue boxes in this figure.   The front-end produces </a:t>
            </a:r>
            <a:r>
              <a:rPr lang="en-CA" baseline="0" dirty="0" err="1" smtClean="0"/>
              <a:t>McAST</a:t>
            </a:r>
            <a:r>
              <a:rPr lang="en-CA" baseline="0" dirty="0" smtClean="0"/>
              <a:t>.   Now, we must do some analysis on this AST to determine the kind of each identifier (VAR, FN or ID),  and then simplify the </a:t>
            </a:r>
            <a:r>
              <a:rPr lang="en-CA" baseline="0" dirty="0" err="1" smtClean="0"/>
              <a:t>McAST</a:t>
            </a:r>
            <a:r>
              <a:rPr lang="en-CA" baseline="0" dirty="0" smtClean="0"/>
              <a:t> yielding a lower level representation called </a:t>
            </a:r>
            <a:r>
              <a:rPr lang="en-CA" baseline="0" dirty="0" err="1" smtClean="0"/>
              <a:t>McLAST</a:t>
            </a:r>
            <a:r>
              <a:rPr lang="en-CA" baseline="0" dirty="0" smtClean="0"/>
              <a:t>.  Various analyses can then be applied to </a:t>
            </a:r>
            <a:r>
              <a:rPr lang="en-CA" baseline="0" dirty="0" err="1" smtClean="0"/>
              <a:t>McLAST</a:t>
            </a:r>
            <a:r>
              <a:rPr lang="en-CA" baseline="0" dirty="0" smtClean="0"/>
              <a:t>.    Both the </a:t>
            </a:r>
            <a:r>
              <a:rPr lang="en-CA" baseline="0" dirty="0" err="1" smtClean="0"/>
              <a:t>McAST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McLAST</a:t>
            </a:r>
            <a:r>
              <a:rPr lang="en-CA" baseline="0" dirty="0" smtClean="0"/>
              <a:t> analyses can be implemented using our flow analysis framework, which will be introduced in the next part of this tutorial.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Best</a:t>
            </a:r>
            <a:r>
              <a:rPr lang="en-CA" baseline="0" dirty="0" smtClean="0"/>
              <a:t> </a:t>
            </a:r>
            <a:r>
              <a:rPr lang="en-CA" baseline="0" dirty="0" smtClean="0"/>
              <a:t>source of further documentation – Chapters 3 and 4 of Jesse Doherty's M.Sc. thesis.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 err="1" smtClean="0"/>
              <a:t>simplificatin</a:t>
            </a:r>
            <a:r>
              <a:rPr lang="en-CA" dirty="0" smtClean="0"/>
              <a:t> proceeds by getting the </a:t>
            </a:r>
            <a:r>
              <a:rPr lang="en-CA" dirty="0" err="1" smtClean="0"/>
              <a:t>McAST</a:t>
            </a:r>
            <a:r>
              <a:rPr lang="en-CA" dirty="0" smtClean="0"/>
              <a:t> from the front-end, and then applying the kind analysis to that AST,  then given the AST and the kind analysis info a sequence of simplifying</a:t>
            </a:r>
            <a:r>
              <a:rPr lang="en-CA" baseline="0" dirty="0" smtClean="0"/>
              <a:t> transformations are applied, finally yielding the lower-level </a:t>
            </a:r>
            <a:r>
              <a:rPr lang="en-CA" baseline="0" dirty="0" err="1" smtClean="0"/>
              <a:t>McLAST</a:t>
            </a:r>
            <a:r>
              <a:rPr lang="en-CA" baseline="0" dirty="0" smtClean="0"/>
              <a:t>.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default behaviour is that all the simplifications are run,  but there may be situations where a framework user only wants to apply some of the simplifications.      However, some simplifications depend on others having already been performed,  so how do we deal with this?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Each simplification</a:t>
            </a:r>
            <a:r>
              <a:rPr lang="en-CA" baseline="0" dirty="0" smtClean="0"/>
              <a:t> specifies which other simplifications it depends on,  giving us a DAG of dependences.   Now, if only some simplifications are desired, the system will run only those simplifications, plus those that it depends on.   If a user adds a new simplification to the framework, they must also specify which simplifications it depends on.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One</a:t>
            </a:r>
            <a:r>
              <a:rPr lang="en-CA" baseline="0" dirty="0" smtClean="0"/>
              <a:t> of the main simplifications is to simplify expressions, so that each expression has at most one operation.   In addition we need to resolve the meaning of expressions like a(</a:t>
            </a:r>
            <a:r>
              <a:rPr lang="en-CA" baseline="0" dirty="0" err="1" smtClean="0"/>
              <a:t>i</a:t>
            </a:r>
            <a:r>
              <a:rPr lang="en-CA" baseline="0" dirty="0" smtClean="0"/>
              <a:t>) which in the high-level AST are stored as parameterized expressions.   In the simplification we can to encode these as either array indexing  or function calls.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 order to simplify</a:t>
            </a:r>
            <a:r>
              <a:rPr lang="en-CA" baseline="0" dirty="0" smtClean="0"/>
              <a:t> program analysis, we want to remove any control-flow from expressions.    The &amp;&amp; and || operators are always short-circuit, and so do involve control flow.   Thus these are always converted to equivalent nested conditional statements.    However, in MATLAB the </a:t>
            </a:r>
            <a:r>
              <a:rPr lang="en-CA" baseline="0" dirty="0" err="1" smtClean="0"/>
              <a:t>itemwise</a:t>
            </a:r>
            <a:r>
              <a:rPr lang="en-CA" baseline="0" dirty="0" smtClean="0"/>
              <a:t> operators &amp; and | are also sometimes short-circuit.   If the appear in the condition of an if or while they are short-circuit, otherwise they are not.   Thus, only the short-circuit </a:t>
            </a:r>
            <a:r>
              <a:rPr lang="en-CA" baseline="0" dirty="0" err="1" smtClean="0"/>
              <a:t>occurances</a:t>
            </a:r>
            <a:r>
              <a:rPr lang="en-CA" baseline="0" dirty="0" smtClean="0"/>
              <a:t> are simplified.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300" dirty="0" smtClean="0"/>
              <a:t>MATLAB includes and "end" expression which is used to capture</a:t>
            </a:r>
            <a:r>
              <a:rPr lang="en-CA" sz="1300" baseline="0" dirty="0" smtClean="0"/>
              <a:t> the last index of the closest enclosing array.   So for example,</a:t>
            </a:r>
          </a:p>
          <a:p>
            <a:r>
              <a:rPr lang="en-CA" sz="1300" baseline="0" dirty="0" smtClean="0"/>
              <a:t>A(2,f(end)) could mean two things.   If f is a variable,  then it means the last index of f.   If f is a function and A is a variable, then it means the last index of the 2</a:t>
            </a:r>
            <a:r>
              <a:rPr lang="en-CA" sz="1300" baseline="30000" dirty="0" smtClean="0"/>
              <a:t>nd</a:t>
            </a:r>
            <a:r>
              <a:rPr lang="en-CA" sz="1300" baseline="0" dirty="0" smtClean="0"/>
              <a:t> dimension of A,  where A is being indexed using 2 dimensions.     We use the kind analysis to determine the closest enclosing variable, and then convert the end expression into and explicit </a:t>
            </a:r>
            <a:r>
              <a:rPr lang="en-CA" sz="1300" baseline="0" dirty="0" err="1" smtClean="0"/>
              <a:t>EndCall</a:t>
            </a:r>
            <a:r>
              <a:rPr lang="en-CA" sz="1300" baseline="0" dirty="0" smtClean="0"/>
              <a:t>.</a:t>
            </a:r>
            <a:endParaRPr lang="en-CA" sz="1300" dirty="0" smtClean="0"/>
          </a:p>
          <a:p>
            <a:endParaRPr lang="en-CA" sz="1300" dirty="0" smtClean="0"/>
          </a:p>
          <a:p>
            <a:r>
              <a:rPr lang="en-CA" sz="1300" dirty="0" smtClean="0"/>
              <a:t>In </a:t>
            </a:r>
            <a:r>
              <a:rPr lang="en-CA" sz="1300" dirty="0" smtClean="0"/>
              <a:t>this new expression, </a:t>
            </a:r>
            <a:r>
              <a:rPr lang="en-CA" sz="1300" dirty="0" err="1" smtClean="0"/>
              <a:t>EndCall</a:t>
            </a:r>
            <a:r>
              <a:rPr lang="en-CA" sz="1300" dirty="0" smtClean="0"/>
              <a:t>(A,2,2) is the explicit end. It is specifying that the end binds to</a:t>
            </a:r>
          </a:p>
          <a:p>
            <a:r>
              <a:rPr lang="en-CA" sz="1300" dirty="0" smtClean="0"/>
              <a:t>the array A interpreted as two dimensional where the end is used in the second dimension.</a:t>
            </a:r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CA" smtClean="0"/>
              <a:t>Laurie Hendren, Rahul Garg and Nurudeen Lameed, Part 4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4958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1143000" cy="365125"/>
          </a:xfrm>
        </p:spPr>
        <p:txBody>
          <a:bodyPr/>
          <a:lstStyle/>
          <a:p>
            <a:r>
              <a:rPr lang="en-US" dirty="0" smtClean="0"/>
              <a:t>IR 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0135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002060"/>
          </a:solidFill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9530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r>
              <a:rPr lang="en-US" dirty="0" smtClean="0"/>
              <a:t>IR 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0173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1430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49530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r>
              <a:rPr lang="en-US" dirty="0" smtClean="0"/>
              <a:t>IR 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0480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7244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1143000" cy="365125"/>
          </a:xfrm>
        </p:spPr>
        <p:txBody>
          <a:bodyPr/>
          <a:lstStyle/>
          <a:p>
            <a:r>
              <a:rPr lang="en-US" dirty="0" smtClean="0"/>
              <a:t>IR 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28600"/>
            <a:ext cx="8229600" cy="609600"/>
          </a:xfrm>
          <a:solidFill>
            <a:srgbClr val="002060"/>
          </a:solidFill>
        </p:spPr>
        <p:txBody>
          <a:bodyPr>
            <a:normAutofit/>
          </a:bodyPr>
          <a:lstStyle>
            <a:lvl1pPr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541827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523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47244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1143000" cy="365125"/>
          </a:xfrm>
        </p:spPr>
        <p:txBody>
          <a:bodyPr/>
          <a:lstStyle/>
          <a:p>
            <a:r>
              <a:rPr lang="en-US" dirty="0" smtClean="0"/>
              <a:t>IR 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400"/>
            <a:ext cx="8229600" cy="715962"/>
          </a:xfrm>
          <a:solidFill>
            <a:srgbClr val="002060"/>
          </a:solidFill>
        </p:spPr>
        <p:txBody>
          <a:bodyPr/>
          <a:lstStyle>
            <a:lvl1pPr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 Click to edit Master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85575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r>
              <a:rPr lang="en-US" dirty="0" smtClean="0"/>
              <a:t>IR 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52400"/>
            <a:ext cx="8610600" cy="609600"/>
          </a:xfrm>
          <a:solidFill>
            <a:srgbClr val="002060"/>
          </a:solidFill>
        </p:spPr>
        <p:txBody>
          <a:bodyPr>
            <a:normAutofit/>
          </a:bodyPr>
          <a:lstStyle>
            <a:lvl1pPr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65412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8674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r>
              <a:rPr lang="en-US" dirty="0" smtClean="0"/>
              <a:t>IR 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5853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49530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r>
              <a:rPr lang="en-US" dirty="0" smtClean="0"/>
              <a:t>IR  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4108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49530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r>
              <a:rPr lang="en-US" dirty="0" smtClean="0"/>
              <a:t>IR 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675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5635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738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15.xml"/><Relationship Id="rId7" Type="http://schemas.openxmlformats.org/officeDocument/2006/relationships/image" Target="../media/image14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emf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8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emf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85800"/>
            <a:ext cx="6096000" cy="10667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McLab</a:t>
            </a:r>
            <a:r>
              <a:rPr lang="en-US" b="1" dirty="0" smtClean="0">
                <a:solidFill>
                  <a:schemeClr val="tx1"/>
                </a:solidFill>
              </a:rPr>
              <a:t> Tutorial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/>
              <a:t>www.sable.mcgill.ca/mclab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438400"/>
            <a:ext cx="65532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Part 4 –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McLab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Intermediate Representations</a:t>
            </a: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High-level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McAST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Lower-level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McLAST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Transforming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McAST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McLAST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8187"/>
            <a:ext cx="2084387" cy="2079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r>
              <a:rPr lang="en-US" dirty="0" smtClean="0"/>
              <a:t>IR- </a:t>
            </a:r>
            <a:fld id="{ECE31B81-7C2C-4D8B-B6F0-1768517459B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6388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CA" smtClean="0"/>
              <a:t>TexPoint fonts used in EMF. </a:t>
            </a:r>
          </a:p>
          <a:p>
            <a:r>
              <a:rPr lang="en-CA" smtClean="0"/>
              <a:t>Read the TexPoint manual before you delete this box.: </a:t>
            </a:r>
            <a:r>
              <a:rPr lang="en-CA" smtClean="0">
                <a:latin typeface="TIMES-ROMAN"/>
              </a:rPr>
              <a:t>A</a:t>
            </a:r>
            <a:r>
              <a:rPr lang="en-CA" smtClean="0">
                <a:latin typeface="TIMES-BOLD"/>
              </a:rPr>
              <a:t>A</a:t>
            </a:r>
            <a:r>
              <a:rPr lang="en-CA" smtClean="0">
                <a:latin typeface="CMSY10ORIG"/>
              </a:rPr>
              <a:t>A</a:t>
            </a:r>
            <a:r>
              <a:rPr lang="en-CA" smtClean="0">
                <a:latin typeface="CMR5"/>
              </a:rPr>
              <a:t>A</a:t>
            </a:r>
            <a:r>
              <a:rPr lang="en-CA" smtClean="0">
                <a:latin typeface="CMR12"/>
              </a:rPr>
              <a:t>A</a:t>
            </a:r>
            <a:r>
              <a:rPr lang="en-CA" smtClean="0">
                <a:latin typeface="CMR8"/>
              </a:rPr>
              <a:t>A</a:t>
            </a:r>
            <a:r>
              <a:rPr lang="en-CA" smtClean="0">
                <a:latin typeface="CMBX12"/>
              </a:rPr>
              <a:t>A</a:t>
            </a:r>
            <a:r>
              <a:rPr lang="en-CA" smtClean="0">
                <a:latin typeface="CMBSY10"/>
              </a:rPr>
              <a:t>A</a:t>
            </a:r>
            <a:r>
              <a:rPr lang="en-CA" smtClean="0">
                <a:latin typeface="CMR9"/>
              </a:rPr>
              <a:t>A</a:t>
            </a:r>
            <a:r>
              <a:rPr lang="en-CA" smtClean="0">
                <a:latin typeface="CMTT10"/>
              </a:rPr>
              <a:t>A</a:t>
            </a:r>
            <a:r>
              <a:rPr lang="en-CA" smtClean="0">
                <a:latin typeface="CMR7"/>
              </a:rPr>
              <a:t>A</a:t>
            </a:r>
            <a:r>
              <a:rPr lang="en-CA" smtClean="0">
                <a:latin typeface="CMITT10"/>
              </a:rPr>
              <a:t>A</a:t>
            </a:r>
            <a:r>
              <a:rPr lang="en-CA" smtClean="0">
                <a:latin typeface="CMBX8"/>
              </a:rPr>
              <a:t>A</a:t>
            </a:r>
            <a:r>
              <a:rPr lang="en-CA" smtClean="0">
                <a:latin typeface="HELVETICA-ISO"/>
              </a:rPr>
              <a:t>A</a:t>
            </a:r>
            <a:r>
              <a:rPr lang="en-CA" smtClean="0">
                <a:latin typeface="TIMES-ROMAN-ISO"/>
              </a:rPr>
              <a:t>A</a:t>
            </a:r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34693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L-value Simplification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34535" y="3276600"/>
            <a:ext cx="3503848" cy="306363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1295400" y="1295400"/>
            <a:ext cx="64008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Aim:  create simple l-values.</a:t>
            </a:r>
            <a:endParaRPr lang="en-CA" sz="2400" dirty="0"/>
          </a:p>
        </p:txBody>
      </p:sp>
      <p:sp>
        <p:nvSpPr>
          <p:cNvPr id="15" name="Right Arrow 14"/>
          <p:cNvSpPr/>
          <p:nvPr/>
        </p:nvSpPr>
        <p:spPr>
          <a:xfrm>
            <a:off x="4114800" y="3276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295499" y="2994204"/>
            <a:ext cx="2972601" cy="895318"/>
          </a:xfrm>
          <a:prstGeom prst="rect">
            <a:avLst/>
          </a:prstGeom>
          <a:noFill/>
          <a:ln/>
          <a:effectLst/>
        </p:spPr>
      </p:pic>
      <p:sp>
        <p:nvSpPr>
          <p:cNvPr id="23" name="TextBox 22"/>
          <p:cNvSpPr txBox="1"/>
          <p:nvPr/>
        </p:nvSpPr>
        <p:spPr>
          <a:xfrm>
            <a:off x="1219200" y="4537501"/>
            <a:ext cx="6477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Note: no mechanism for taking the address of location in MATLAB.  Further simplification not possible, while still remaining as valid MATLAB.</a:t>
            </a:r>
            <a:endParaRPr lang="en-CA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 simplification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790386" y="2743200"/>
            <a:ext cx="1326008" cy="2061857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1676400" y="1295400"/>
            <a:ext cx="556260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Aim:  create if statements with  only two control flow paths. </a:t>
            </a:r>
            <a:endParaRPr lang="en-CA" sz="2400" dirty="0"/>
          </a:p>
        </p:txBody>
      </p:sp>
      <p:sp>
        <p:nvSpPr>
          <p:cNvPr id="15" name="Right Arrow 14"/>
          <p:cNvSpPr/>
          <p:nvPr/>
        </p:nvSpPr>
        <p:spPr>
          <a:xfrm>
            <a:off x="3657600" y="3276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110774" y="2514600"/>
            <a:ext cx="1557041" cy="267540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loop simplification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495307" y="3886200"/>
            <a:ext cx="2572984" cy="205982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42710" y="4343400"/>
            <a:ext cx="1248279" cy="839189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1676400" y="1295400"/>
            <a:ext cx="556260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Aim:  create for loops that iterate over a variable incremented by a fixed constant. </a:t>
            </a:r>
            <a:endParaRPr lang="en-CA" sz="2400" dirty="0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188094" y="2438400"/>
            <a:ext cx="2014512" cy="840015"/>
          </a:xfrm>
          <a:prstGeom prst="rect">
            <a:avLst/>
          </a:prstGeom>
          <a:noFill/>
          <a:ln/>
          <a:effectLst/>
        </p:spPr>
      </p:pic>
      <p:sp>
        <p:nvSpPr>
          <p:cNvPr id="15" name="Right Arrow 14"/>
          <p:cNvSpPr/>
          <p:nvPr/>
        </p:nvSpPr>
        <p:spPr>
          <a:xfrm>
            <a:off x="4038600" y="4572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Big Picture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3618"/>
            <a:ext cx="49530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5806" y="3200400"/>
            <a:ext cx="24384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err="1" smtClean="0">
                <a:solidFill>
                  <a:schemeClr val="tx1"/>
                </a:solidFill>
              </a:rPr>
              <a:t>McLab</a:t>
            </a:r>
            <a:r>
              <a:rPr lang="en-CA" sz="2400" dirty="0" smtClean="0">
                <a:solidFill>
                  <a:schemeClr val="tx1"/>
                </a:solidFill>
              </a:rPr>
              <a:t> Front-End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5806" y="4724400"/>
            <a:ext cx="24384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err="1" smtClean="0">
                <a:solidFill>
                  <a:schemeClr val="tx1"/>
                </a:solidFill>
              </a:rPr>
              <a:t>McLab</a:t>
            </a:r>
            <a:r>
              <a:rPr lang="en-CA" sz="2400" dirty="0" smtClean="0">
                <a:solidFill>
                  <a:schemeClr val="tx1"/>
                </a:solidFill>
              </a:rPr>
              <a:t> Simplifier</a:t>
            </a:r>
            <a:endParaRPr lang="en-CA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rot="5400000">
            <a:off x="4153298" y="2855514"/>
            <a:ext cx="686594" cy="317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77394" y="1675606"/>
            <a:ext cx="24384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MATLAB-to-</a:t>
            </a:r>
            <a:r>
              <a:rPr lang="en-CA" sz="2400" dirty="0" err="1" smtClean="0">
                <a:solidFill>
                  <a:schemeClr val="tx1"/>
                </a:solidFill>
              </a:rPr>
              <a:t>Natlab</a:t>
            </a:r>
            <a:r>
              <a:rPr lang="en-CA" sz="2400" dirty="0" smtClean="0">
                <a:solidFill>
                  <a:schemeClr val="tx1"/>
                </a:solidFill>
              </a:rPr>
              <a:t> Translator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67252" y="3771900"/>
            <a:ext cx="24384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err="1" smtClean="0">
                <a:solidFill>
                  <a:schemeClr val="tx1"/>
                </a:solidFill>
              </a:rPr>
              <a:t>McAST</a:t>
            </a:r>
            <a:r>
              <a:rPr lang="en-CA" sz="2400" dirty="0" smtClean="0">
                <a:solidFill>
                  <a:schemeClr val="tx1"/>
                </a:solidFill>
              </a:rPr>
              <a:t> Analyses</a:t>
            </a:r>
            <a:endParaRPr lang="en-CA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266803" y="1445815"/>
            <a:ext cx="457994" cy="15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3966370" y="1065212"/>
            <a:ext cx="1066800" cy="304800"/>
          </a:xfrm>
          <a:prstGeom prst="snip1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MATLAB</a:t>
            </a:r>
            <a:endParaRPr lang="en-CA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4039394" y="2666206"/>
            <a:ext cx="1066800" cy="304800"/>
          </a:xfrm>
          <a:prstGeom prst="snip1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Natlab</a:t>
            </a:r>
            <a:endParaRPr lang="en-CA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150120" y="4380308"/>
            <a:ext cx="686594" cy="317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/>
          <p:cNvSpPr/>
          <p:nvPr/>
        </p:nvSpPr>
        <p:spPr>
          <a:xfrm>
            <a:off x="3967958" y="4191000"/>
            <a:ext cx="1066800" cy="304800"/>
          </a:xfrm>
          <a:prstGeom prst="snip1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McAST</a:t>
            </a:r>
            <a:endParaRPr lang="en-CA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4156476" y="5904308"/>
            <a:ext cx="686594" cy="317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ingle Corner Rectangle 33"/>
          <p:cNvSpPr/>
          <p:nvPr/>
        </p:nvSpPr>
        <p:spPr>
          <a:xfrm>
            <a:off x="3967962" y="5715000"/>
            <a:ext cx="1066800" cy="304800"/>
          </a:xfrm>
          <a:prstGeom prst="snip1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McLAST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6248400" y="5295900"/>
            <a:ext cx="24384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err="1" smtClean="0">
                <a:solidFill>
                  <a:schemeClr val="tx1"/>
                </a:solidFill>
              </a:rPr>
              <a:t>McLAST</a:t>
            </a:r>
            <a:r>
              <a:rPr lang="en-CA" sz="2400" dirty="0" smtClean="0">
                <a:solidFill>
                  <a:schemeClr val="tx1"/>
                </a:solidFill>
              </a:rPr>
              <a:t>  Analyses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5033170" y="3479470"/>
            <a:ext cx="2307373" cy="1009403"/>
          </a:xfrm>
          <a:custGeom>
            <a:avLst/>
            <a:gdLst>
              <a:gd name="connsiteX0" fmla="*/ 0 w 1698172"/>
              <a:gd name="connsiteY0" fmla="*/ 433449 h 433449"/>
              <a:gd name="connsiteX1" fmla="*/ 665018 w 1698172"/>
              <a:gd name="connsiteY1" fmla="*/ 124691 h 433449"/>
              <a:gd name="connsiteX2" fmla="*/ 973777 w 1698172"/>
              <a:gd name="connsiteY2" fmla="*/ 409699 h 433449"/>
              <a:gd name="connsiteX3" fmla="*/ 1306286 w 1698172"/>
              <a:gd name="connsiteY3" fmla="*/ 17813 h 433449"/>
              <a:gd name="connsiteX4" fmla="*/ 1698172 w 1698172"/>
              <a:gd name="connsiteY4" fmla="*/ 302821 h 433449"/>
              <a:gd name="connsiteX5" fmla="*/ 1698172 w 1698172"/>
              <a:gd name="connsiteY5" fmla="*/ 302821 h 433449"/>
              <a:gd name="connsiteX0" fmla="*/ 0 w 1698172"/>
              <a:gd name="connsiteY0" fmla="*/ 433449 h 477487"/>
              <a:gd name="connsiteX1" fmla="*/ 681032 w 1698172"/>
              <a:gd name="connsiteY1" fmla="*/ 424543 h 477487"/>
              <a:gd name="connsiteX2" fmla="*/ 973777 w 1698172"/>
              <a:gd name="connsiteY2" fmla="*/ 409699 h 477487"/>
              <a:gd name="connsiteX3" fmla="*/ 1306286 w 1698172"/>
              <a:gd name="connsiteY3" fmla="*/ 17813 h 477487"/>
              <a:gd name="connsiteX4" fmla="*/ 1698172 w 1698172"/>
              <a:gd name="connsiteY4" fmla="*/ 302821 h 477487"/>
              <a:gd name="connsiteX5" fmla="*/ 1698172 w 1698172"/>
              <a:gd name="connsiteY5" fmla="*/ 302821 h 477487"/>
              <a:gd name="connsiteX0" fmla="*/ 0 w 1698172"/>
              <a:gd name="connsiteY0" fmla="*/ 914894 h 1047172"/>
              <a:gd name="connsiteX1" fmla="*/ 681032 w 1698172"/>
              <a:gd name="connsiteY1" fmla="*/ 905988 h 1047172"/>
              <a:gd name="connsiteX2" fmla="*/ 1213638 w 1698172"/>
              <a:gd name="connsiteY2" fmla="*/ 67788 h 1047172"/>
              <a:gd name="connsiteX3" fmla="*/ 1306286 w 1698172"/>
              <a:gd name="connsiteY3" fmla="*/ 499258 h 1047172"/>
              <a:gd name="connsiteX4" fmla="*/ 1698172 w 1698172"/>
              <a:gd name="connsiteY4" fmla="*/ 784266 h 1047172"/>
              <a:gd name="connsiteX5" fmla="*/ 1698172 w 1698172"/>
              <a:gd name="connsiteY5" fmla="*/ 784266 h 1047172"/>
              <a:gd name="connsiteX0" fmla="*/ 0 w 1827794"/>
              <a:gd name="connsiteY0" fmla="*/ 1034307 h 1166585"/>
              <a:gd name="connsiteX1" fmla="*/ 681032 w 1827794"/>
              <a:gd name="connsiteY1" fmla="*/ 1025401 h 1166585"/>
              <a:gd name="connsiteX2" fmla="*/ 1213638 w 1827794"/>
              <a:gd name="connsiteY2" fmla="*/ 187201 h 1166585"/>
              <a:gd name="connsiteX3" fmla="*/ 1747038 w 1827794"/>
              <a:gd name="connsiteY3" fmla="*/ 119413 h 1166585"/>
              <a:gd name="connsiteX4" fmla="*/ 1698172 w 1827794"/>
              <a:gd name="connsiteY4" fmla="*/ 903679 h 1166585"/>
              <a:gd name="connsiteX5" fmla="*/ 1698172 w 1827794"/>
              <a:gd name="connsiteY5" fmla="*/ 903679 h 1166585"/>
              <a:gd name="connsiteX0" fmla="*/ 0 w 1975638"/>
              <a:gd name="connsiteY0" fmla="*/ 1034307 h 1166585"/>
              <a:gd name="connsiteX1" fmla="*/ 681032 w 1975638"/>
              <a:gd name="connsiteY1" fmla="*/ 1025401 h 1166585"/>
              <a:gd name="connsiteX2" fmla="*/ 1213638 w 1975638"/>
              <a:gd name="connsiteY2" fmla="*/ 187201 h 1166585"/>
              <a:gd name="connsiteX3" fmla="*/ 1747038 w 1975638"/>
              <a:gd name="connsiteY3" fmla="*/ 119413 h 1166585"/>
              <a:gd name="connsiteX4" fmla="*/ 1698172 w 1975638"/>
              <a:gd name="connsiteY4" fmla="*/ 903679 h 1166585"/>
              <a:gd name="connsiteX5" fmla="*/ 1975638 w 1975638"/>
              <a:gd name="connsiteY5" fmla="*/ 568202 h 1166585"/>
              <a:gd name="connsiteX0" fmla="*/ 0 w 1983782"/>
              <a:gd name="connsiteY0" fmla="*/ 998104 h 1130382"/>
              <a:gd name="connsiteX1" fmla="*/ 681032 w 1983782"/>
              <a:gd name="connsiteY1" fmla="*/ 989198 h 1130382"/>
              <a:gd name="connsiteX2" fmla="*/ 1213638 w 1983782"/>
              <a:gd name="connsiteY2" fmla="*/ 150998 h 1130382"/>
              <a:gd name="connsiteX3" fmla="*/ 1747038 w 1983782"/>
              <a:gd name="connsiteY3" fmla="*/ 83210 h 1130382"/>
              <a:gd name="connsiteX4" fmla="*/ 1975638 w 1983782"/>
              <a:gd name="connsiteY4" fmla="*/ 227199 h 1130382"/>
              <a:gd name="connsiteX5" fmla="*/ 1975638 w 1983782"/>
              <a:gd name="connsiteY5" fmla="*/ 531999 h 1130382"/>
              <a:gd name="connsiteX0" fmla="*/ 0 w 1983782"/>
              <a:gd name="connsiteY0" fmla="*/ 1164606 h 1296884"/>
              <a:gd name="connsiteX1" fmla="*/ 681032 w 1983782"/>
              <a:gd name="connsiteY1" fmla="*/ 1155700 h 1296884"/>
              <a:gd name="connsiteX2" fmla="*/ 1213638 w 1983782"/>
              <a:gd name="connsiteY2" fmla="*/ 317500 h 1296884"/>
              <a:gd name="connsiteX3" fmla="*/ 1442238 w 1983782"/>
              <a:gd name="connsiteY3" fmla="*/ 12700 h 1296884"/>
              <a:gd name="connsiteX4" fmla="*/ 1975638 w 1983782"/>
              <a:gd name="connsiteY4" fmla="*/ 393701 h 1296884"/>
              <a:gd name="connsiteX5" fmla="*/ 1975638 w 1983782"/>
              <a:gd name="connsiteY5" fmla="*/ 698501 h 1296884"/>
              <a:gd name="connsiteX0" fmla="*/ 0 w 1983782"/>
              <a:gd name="connsiteY0" fmla="*/ 1128980 h 1261258"/>
              <a:gd name="connsiteX1" fmla="*/ 681032 w 1983782"/>
              <a:gd name="connsiteY1" fmla="*/ 1120074 h 1261258"/>
              <a:gd name="connsiteX2" fmla="*/ 1213638 w 1983782"/>
              <a:gd name="connsiteY2" fmla="*/ 281874 h 1261258"/>
              <a:gd name="connsiteX3" fmla="*/ 1430363 w 1983782"/>
              <a:gd name="connsiteY3" fmla="*/ 12700 h 1261258"/>
              <a:gd name="connsiteX4" fmla="*/ 1975638 w 1983782"/>
              <a:gd name="connsiteY4" fmla="*/ 358075 h 1261258"/>
              <a:gd name="connsiteX5" fmla="*/ 1975638 w 1983782"/>
              <a:gd name="connsiteY5" fmla="*/ 662875 h 1261258"/>
              <a:gd name="connsiteX0" fmla="*/ 0 w 1983782"/>
              <a:gd name="connsiteY0" fmla="*/ 1141680 h 1273958"/>
              <a:gd name="connsiteX1" fmla="*/ 681032 w 1983782"/>
              <a:gd name="connsiteY1" fmla="*/ 1132774 h 1273958"/>
              <a:gd name="connsiteX2" fmla="*/ 1213638 w 1983782"/>
              <a:gd name="connsiteY2" fmla="*/ 294574 h 1273958"/>
              <a:gd name="connsiteX3" fmla="*/ 1366038 w 1983782"/>
              <a:gd name="connsiteY3" fmla="*/ 12700 h 1273958"/>
              <a:gd name="connsiteX4" fmla="*/ 1975638 w 1983782"/>
              <a:gd name="connsiteY4" fmla="*/ 370775 h 1273958"/>
              <a:gd name="connsiteX5" fmla="*/ 1975638 w 1983782"/>
              <a:gd name="connsiteY5" fmla="*/ 675575 h 1273958"/>
              <a:gd name="connsiteX0" fmla="*/ 0 w 1983782"/>
              <a:gd name="connsiteY0" fmla="*/ 1193304 h 1248558"/>
              <a:gd name="connsiteX1" fmla="*/ 681032 w 1983782"/>
              <a:gd name="connsiteY1" fmla="*/ 1184398 h 1248558"/>
              <a:gd name="connsiteX2" fmla="*/ 910430 w 1983782"/>
              <a:gd name="connsiteY2" fmla="*/ 808346 h 1248558"/>
              <a:gd name="connsiteX3" fmla="*/ 1366038 w 1983782"/>
              <a:gd name="connsiteY3" fmla="*/ 64324 h 1248558"/>
              <a:gd name="connsiteX4" fmla="*/ 1975638 w 1983782"/>
              <a:gd name="connsiteY4" fmla="*/ 422399 h 1248558"/>
              <a:gd name="connsiteX5" fmla="*/ 1975638 w 1983782"/>
              <a:gd name="connsiteY5" fmla="*/ 727199 h 1248558"/>
              <a:gd name="connsiteX0" fmla="*/ 0 w 1983782"/>
              <a:gd name="connsiteY0" fmla="*/ 1129804 h 1248558"/>
              <a:gd name="connsiteX1" fmla="*/ 681032 w 1983782"/>
              <a:gd name="connsiteY1" fmla="*/ 1120898 h 1248558"/>
              <a:gd name="connsiteX2" fmla="*/ 986630 w 1983782"/>
              <a:gd name="connsiteY2" fmla="*/ 363846 h 1248558"/>
              <a:gd name="connsiteX3" fmla="*/ 1366038 w 1983782"/>
              <a:gd name="connsiteY3" fmla="*/ 824 h 1248558"/>
              <a:gd name="connsiteX4" fmla="*/ 1975638 w 1983782"/>
              <a:gd name="connsiteY4" fmla="*/ 358899 h 1248558"/>
              <a:gd name="connsiteX5" fmla="*/ 1975638 w 1983782"/>
              <a:gd name="connsiteY5" fmla="*/ 663699 h 1248558"/>
              <a:gd name="connsiteX0" fmla="*/ 0 w 1985374"/>
              <a:gd name="connsiteY0" fmla="*/ 1141680 h 1260434"/>
              <a:gd name="connsiteX1" fmla="*/ 681032 w 1985374"/>
              <a:gd name="connsiteY1" fmla="*/ 1132774 h 1260434"/>
              <a:gd name="connsiteX2" fmla="*/ 986630 w 1985374"/>
              <a:gd name="connsiteY2" fmla="*/ 375722 h 1260434"/>
              <a:gd name="connsiteX3" fmla="*/ 1366038 w 1985374"/>
              <a:gd name="connsiteY3" fmla="*/ 12700 h 1260434"/>
              <a:gd name="connsiteX4" fmla="*/ 1977230 w 1985374"/>
              <a:gd name="connsiteY4" fmla="*/ 299522 h 1260434"/>
              <a:gd name="connsiteX5" fmla="*/ 1975638 w 1985374"/>
              <a:gd name="connsiteY5" fmla="*/ 675575 h 1260434"/>
              <a:gd name="connsiteX0" fmla="*/ 0 w 1977230"/>
              <a:gd name="connsiteY0" fmla="*/ 1141680 h 1260434"/>
              <a:gd name="connsiteX1" fmla="*/ 681032 w 1977230"/>
              <a:gd name="connsiteY1" fmla="*/ 1132774 h 1260434"/>
              <a:gd name="connsiteX2" fmla="*/ 986630 w 1977230"/>
              <a:gd name="connsiteY2" fmla="*/ 375722 h 1260434"/>
              <a:gd name="connsiteX3" fmla="*/ 1366038 w 1977230"/>
              <a:gd name="connsiteY3" fmla="*/ 12700 h 1260434"/>
              <a:gd name="connsiteX4" fmla="*/ 1977230 w 1977230"/>
              <a:gd name="connsiteY4" fmla="*/ 299522 h 1260434"/>
              <a:gd name="connsiteX5" fmla="*/ 1975638 w 1977230"/>
              <a:gd name="connsiteY5" fmla="*/ 675575 h 1260434"/>
              <a:gd name="connsiteX0" fmla="*/ 0 w 1977230"/>
              <a:gd name="connsiteY0" fmla="*/ 1141680 h 1260434"/>
              <a:gd name="connsiteX1" fmla="*/ 681032 w 1977230"/>
              <a:gd name="connsiteY1" fmla="*/ 1132774 h 1260434"/>
              <a:gd name="connsiteX2" fmla="*/ 986630 w 1977230"/>
              <a:gd name="connsiteY2" fmla="*/ 375722 h 1260434"/>
              <a:gd name="connsiteX3" fmla="*/ 1366038 w 1977230"/>
              <a:gd name="connsiteY3" fmla="*/ 12700 h 1260434"/>
              <a:gd name="connsiteX4" fmla="*/ 1977230 w 1977230"/>
              <a:gd name="connsiteY4" fmla="*/ 299522 h 1260434"/>
              <a:gd name="connsiteX5" fmla="*/ 1975638 w 1977230"/>
              <a:gd name="connsiteY5" fmla="*/ 675575 h 1260434"/>
              <a:gd name="connsiteX0" fmla="*/ 0 w 1977230"/>
              <a:gd name="connsiteY0" fmla="*/ 1083457 h 1202211"/>
              <a:gd name="connsiteX1" fmla="*/ 681032 w 1977230"/>
              <a:gd name="connsiteY1" fmla="*/ 1074551 h 1202211"/>
              <a:gd name="connsiteX2" fmla="*/ 986630 w 1977230"/>
              <a:gd name="connsiteY2" fmla="*/ 317499 h 1202211"/>
              <a:gd name="connsiteX3" fmla="*/ 1443830 w 1977230"/>
              <a:gd name="connsiteY3" fmla="*/ 12700 h 1202211"/>
              <a:gd name="connsiteX4" fmla="*/ 1977230 w 1977230"/>
              <a:gd name="connsiteY4" fmla="*/ 241299 h 1202211"/>
              <a:gd name="connsiteX5" fmla="*/ 1975638 w 1977230"/>
              <a:gd name="connsiteY5" fmla="*/ 617352 h 1202211"/>
              <a:gd name="connsiteX0" fmla="*/ 0 w 1977230"/>
              <a:gd name="connsiteY0" fmla="*/ 1083457 h 1083457"/>
              <a:gd name="connsiteX1" fmla="*/ 834230 w 1977230"/>
              <a:gd name="connsiteY1" fmla="*/ 698499 h 1083457"/>
              <a:gd name="connsiteX2" fmla="*/ 986630 w 1977230"/>
              <a:gd name="connsiteY2" fmla="*/ 317499 h 1083457"/>
              <a:gd name="connsiteX3" fmla="*/ 1443830 w 1977230"/>
              <a:gd name="connsiteY3" fmla="*/ 12700 h 1083457"/>
              <a:gd name="connsiteX4" fmla="*/ 1977230 w 1977230"/>
              <a:gd name="connsiteY4" fmla="*/ 241299 h 1083457"/>
              <a:gd name="connsiteX5" fmla="*/ 1975638 w 1977230"/>
              <a:gd name="connsiteY5" fmla="*/ 617352 h 1083457"/>
              <a:gd name="connsiteX0" fmla="*/ 0 w 1975638"/>
              <a:gd name="connsiteY0" fmla="*/ 1003299 h 1003299"/>
              <a:gd name="connsiteX1" fmla="*/ 832638 w 1975638"/>
              <a:gd name="connsiteY1" fmla="*/ 698499 h 1003299"/>
              <a:gd name="connsiteX2" fmla="*/ 985038 w 1975638"/>
              <a:gd name="connsiteY2" fmla="*/ 317499 h 1003299"/>
              <a:gd name="connsiteX3" fmla="*/ 1442238 w 1975638"/>
              <a:gd name="connsiteY3" fmla="*/ 12700 h 1003299"/>
              <a:gd name="connsiteX4" fmla="*/ 1975638 w 1975638"/>
              <a:gd name="connsiteY4" fmla="*/ 241299 h 1003299"/>
              <a:gd name="connsiteX5" fmla="*/ 1974046 w 1975638"/>
              <a:gd name="connsiteY5" fmla="*/ 617352 h 1003299"/>
              <a:gd name="connsiteX0" fmla="*/ 0 w 1975638"/>
              <a:gd name="connsiteY0" fmla="*/ 1003299 h 1003299"/>
              <a:gd name="connsiteX1" fmla="*/ 832638 w 1975638"/>
              <a:gd name="connsiteY1" fmla="*/ 698499 h 1003299"/>
              <a:gd name="connsiteX2" fmla="*/ 985038 w 1975638"/>
              <a:gd name="connsiteY2" fmla="*/ 317499 h 1003299"/>
              <a:gd name="connsiteX3" fmla="*/ 1442238 w 1975638"/>
              <a:gd name="connsiteY3" fmla="*/ 12700 h 1003299"/>
              <a:gd name="connsiteX4" fmla="*/ 1975638 w 1975638"/>
              <a:gd name="connsiteY4" fmla="*/ 241299 h 1003299"/>
              <a:gd name="connsiteX5" fmla="*/ 1974046 w 1975638"/>
              <a:gd name="connsiteY5" fmla="*/ 617352 h 1003299"/>
              <a:gd name="connsiteX0" fmla="*/ 0 w 1975638"/>
              <a:gd name="connsiteY0" fmla="*/ 1104899 h 1104899"/>
              <a:gd name="connsiteX1" fmla="*/ 832638 w 1975638"/>
              <a:gd name="connsiteY1" fmla="*/ 800099 h 1104899"/>
              <a:gd name="connsiteX2" fmla="*/ 1213638 w 1975638"/>
              <a:gd name="connsiteY2" fmla="*/ 114300 h 1104899"/>
              <a:gd name="connsiteX3" fmla="*/ 1442238 w 1975638"/>
              <a:gd name="connsiteY3" fmla="*/ 114300 h 1104899"/>
              <a:gd name="connsiteX4" fmla="*/ 1975638 w 1975638"/>
              <a:gd name="connsiteY4" fmla="*/ 342899 h 1104899"/>
              <a:gd name="connsiteX5" fmla="*/ 1974046 w 1975638"/>
              <a:gd name="connsiteY5" fmla="*/ 718952 h 1104899"/>
              <a:gd name="connsiteX0" fmla="*/ 0 w 1975638"/>
              <a:gd name="connsiteY0" fmla="*/ 1028699 h 1028699"/>
              <a:gd name="connsiteX1" fmla="*/ 832638 w 1975638"/>
              <a:gd name="connsiteY1" fmla="*/ 723899 h 1028699"/>
              <a:gd name="connsiteX2" fmla="*/ 1213638 w 1975638"/>
              <a:gd name="connsiteY2" fmla="*/ 38100 h 1028699"/>
              <a:gd name="connsiteX3" fmla="*/ 1442238 w 1975638"/>
              <a:gd name="connsiteY3" fmla="*/ 38100 h 1028699"/>
              <a:gd name="connsiteX4" fmla="*/ 1975638 w 1975638"/>
              <a:gd name="connsiteY4" fmla="*/ 266699 h 1028699"/>
              <a:gd name="connsiteX5" fmla="*/ 1974046 w 1975638"/>
              <a:gd name="connsiteY5" fmla="*/ 642752 h 1028699"/>
              <a:gd name="connsiteX0" fmla="*/ 0 w 1975638"/>
              <a:gd name="connsiteY0" fmla="*/ 1028699 h 1028699"/>
              <a:gd name="connsiteX1" fmla="*/ 832638 w 1975638"/>
              <a:gd name="connsiteY1" fmla="*/ 723899 h 1028699"/>
              <a:gd name="connsiteX2" fmla="*/ 1213638 w 1975638"/>
              <a:gd name="connsiteY2" fmla="*/ 38100 h 1028699"/>
              <a:gd name="connsiteX3" fmla="*/ 1442238 w 1975638"/>
              <a:gd name="connsiteY3" fmla="*/ 38100 h 1028699"/>
              <a:gd name="connsiteX4" fmla="*/ 1975638 w 1975638"/>
              <a:gd name="connsiteY4" fmla="*/ 266699 h 1028699"/>
              <a:gd name="connsiteX5" fmla="*/ 1974046 w 1975638"/>
              <a:gd name="connsiteY5" fmla="*/ 642752 h 1028699"/>
              <a:gd name="connsiteX0" fmla="*/ 0 w 1975638"/>
              <a:gd name="connsiteY0" fmla="*/ 990599 h 990599"/>
              <a:gd name="connsiteX1" fmla="*/ 832638 w 1975638"/>
              <a:gd name="connsiteY1" fmla="*/ 685799 h 990599"/>
              <a:gd name="connsiteX2" fmla="*/ 1213638 w 1975638"/>
              <a:gd name="connsiteY2" fmla="*/ 228599 h 990599"/>
              <a:gd name="connsiteX3" fmla="*/ 1442238 w 1975638"/>
              <a:gd name="connsiteY3" fmla="*/ 0 h 990599"/>
              <a:gd name="connsiteX4" fmla="*/ 1975638 w 1975638"/>
              <a:gd name="connsiteY4" fmla="*/ 228599 h 990599"/>
              <a:gd name="connsiteX5" fmla="*/ 1974046 w 1975638"/>
              <a:gd name="connsiteY5" fmla="*/ 604652 h 990599"/>
              <a:gd name="connsiteX0" fmla="*/ 0 w 1975638"/>
              <a:gd name="connsiteY0" fmla="*/ 990599 h 990599"/>
              <a:gd name="connsiteX1" fmla="*/ 832638 w 1975638"/>
              <a:gd name="connsiteY1" fmla="*/ 685799 h 990599"/>
              <a:gd name="connsiteX2" fmla="*/ 1442238 w 1975638"/>
              <a:gd name="connsiteY2" fmla="*/ 0 h 990599"/>
              <a:gd name="connsiteX3" fmla="*/ 1975638 w 1975638"/>
              <a:gd name="connsiteY3" fmla="*/ 228599 h 990599"/>
              <a:gd name="connsiteX4" fmla="*/ 1974046 w 1975638"/>
              <a:gd name="connsiteY4" fmla="*/ 604652 h 990599"/>
              <a:gd name="connsiteX0" fmla="*/ 0 w 1974046"/>
              <a:gd name="connsiteY0" fmla="*/ 1004123 h 1004123"/>
              <a:gd name="connsiteX1" fmla="*/ 832638 w 1974046"/>
              <a:gd name="connsiteY1" fmla="*/ 699323 h 1004123"/>
              <a:gd name="connsiteX2" fmla="*/ 1442238 w 1974046"/>
              <a:gd name="connsiteY2" fmla="*/ 13524 h 1004123"/>
              <a:gd name="connsiteX3" fmla="*/ 1974046 w 1974046"/>
              <a:gd name="connsiteY3" fmla="*/ 618176 h 1004123"/>
              <a:gd name="connsiteX0" fmla="*/ 0 w 1974046"/>
              <a:gd name="connsiteY0" fmla="*/ 1004123 h 1016823"/>
              <a:gd name="connsiteX1" fmla="*/ 832638 w 1974046"/>
              <a:gd name="connsiteY1" fmla="*/ 851723 h 1016823"/>
              <a:gd name="connsiteX2" fmla="*/ 1442238 w 1974046"/>
              <a:gd name="connsiteY2" fmla="*/ 13524 h 1016823"/>
              <a:gd name="connsiteX3" fmla="*/ 1974046 w 1974046"/>
              <a:gd name="connsiteY3" fmla="*/ 618176 h 1016823"/>
              <a:gd name="connsiteX0" fmla="*/ 0 w 1974046"/>
              <a:gd name="connsiteY0" fmla="*/ 1156524 h 1194624"/>
              <a:gd name="connsiteX1" fmla="*/ 832638 w 1974046"/>
              <a:gd name="connsiteY1" fmla="*/ 1004124 h 1194624"/>
              <a:gd name="connsiteX2" fmla="*/ 1747038 w 1974046"/>
              <a:gd name="connsiteY2" fmla="*/ 13524 h 1194624"/>
              <a:gd name="connsiteX3" fmla="*/ 1974046 w 1974046"/>
              <a:gd name="connsiteY3" fmla="*/ 770577 h 1194624"/>
              <a:gd name="connsiteX0" fmla="*/ 0 w 2280438"/>
              <a:gd name="connsiteY0" fmla="*/ 1156524 h 1194624"/>
              <a:gd name="connsiteX1" fmla="*/ 832638 w 2280438"/>
              <a:gd name="connsiteY1" fmla="*/ 1004124 h 1194624"/>
              <a:gd name="connsiteX2" fmla="*/ 1747038 w 2280438"/>
              <a:gd name="connsiteY2" fmla="*/ 13524 h 1194624"/>
              <a:gd name="connsiteX3" fmla="*/ 2280438 w 2280438"/>
              <a:gd name="connsiteY3" fmla="*/ 699324 h 1194624"/>
              <a:gd name="connsiteX0" fmla="*/ 0 w 2280438"/>
              <a:gd name="connsiteY0" fmla="*/ 1156524 h 1156524"/>
              <a:gd name="connsiteX1" fmla="*/ 985038 w 2280438"/>
              <a:gd name="connsiteY1" fmla="*/ 8517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156524"/>
              <a:gd name="connsiteX1" fmla="*/ 985038 w 2280438"/>
              <a:gd name="connsiteY1" fmla="*/ 6993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209468"/>
              <a:gd name="connsiteX1" fmla="*/ 985038 w 2280438"/>
              <a:gd name="connsiteY1" fmla="*/ 699324 h 1209468"/>
              <a:gd name="connsiteX2" fmla="*/ 1747038 w 2280438"/>
              <a:gd name="connsiteY2" fmla="*/ 13524 h 1209468"/>
              <a:gd name="connsiteX3" fmla="*/ 2280438 w 2280438"/>
              <a:gd name="connsiteY3" fmla="*/ 699324 h 1209468"/>
              <a:gd name="connsiteX0" fmla="*/ 0 w 2280438"/>
              <a:gd name="connsiteY0" fmla="*/ 1156524 h 1156524"/>
              <a:gd name="connsiteX1" fmla="*/ 985038 w 2280438"/>
              <a:gd name="connsiteY1" fmla="*/ 6993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156524"/>
              <a:gd name="connsiteX1" fmla="*/ 985038 w 2280438"/>
              <a:gd name="connsiteY1" fmla="*/ 6993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156524"/>
              <a:gd name="connsiteX1" fmla="*/ 985038 w 2280438"/>
              <a:gd name="connsiteY1" fmla="*/ 6993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255485"/>
              <a:gd name="connsiteX1" fmla="*/ 985038 w 2280438"/>
              <a:gd name="connsiteY1" fmla="*/ 699324 h 1255485"/>
              <a:gd name="connsiteX2" fmla="*/ 1747038 w 2280438"/>
              <a:gd name="connsiteY2" fmla="*/ 13524 h 1255485"/>
              <a:gd name="connsiteX3" fmla="*/ 2280438 w 2280438"/>
              <a:gd name="connsiteY3" fmla="*/ 699324 h 1255485"/>
              <a:gd name="connsiteX0" fmla="*/ 0 w 2280438"/>
              <a:gd name="connsiteY0" fmla="*/ 1143000 h 1241961"/>
              <a:gd name="connsiteX1" fmla="*/ 985038 w 2280438"/>
              <a:gd name="connsiteY1" fmla="*/ 685800 h 1241961"/>
              <a:gd name="connsiteX2" fmla="*/ 1747038 w 2280438"/>
              <a:gd name="connsiteY2" fmla="*/ 0 h 1241961"/>
              <a:gd name="connsiteX3" fmla="*/ 2280438 w 2280438"/>
              <a:gd name="connsiteY3" fmla="*/ 685800 h 1241961"/>
              <a:gd name="connsiteX0" fmla="*/ 0 w 2280438"/>
              <a:gd name="connsiteY0" fmla="*/ 1415144 h 1514105"/>
              <a:gd name="connsiteX1" fmla="*/ 985038 w 2280438"/>
              <a:gd name="connsiteY1" fmla="*/ 957944 h 1514105"/>
              <a:gd name="connsiteX2" fmla="*/ 1747038 w 2280438"/>
              <a:gd name="connsiteY2" fmla="*/ 272144 h 1514105"/>
              <a:gd name="connsiteX3" fmla="*/ 2280438 w 2280438"/>
              <a:gd name="connsiteY3" fmla="*/ 957944 h 1514105"/>
              <a:gd name="connsiteX0" fmla="*/ 0 w 2280438"/>
              <a:gd name="connsiteY0" fmla="*/ 1291442 h 1390403"/>
              <a:gd name="connsiteX1" fmla="*/ 985038 w 2280438"/>
              <a:gd name="connsiteY1" fmla="*/ 834242 h 1390403"/>
              <a:gd name="connsiteX2" fmla="*/ 1747038 w 2280438"/>
              <a:gd name="connsiteY2" fmla="*/ 148442 h 1390403"/>
              <a:gd name="connsiteX3" fmla="*/ 2280438 w 2280438"/>
              <a:gd name="connsiteY3" fmla="*/ 834242 h 1390403"/>
              <a:gd name="connsiteX0" fmla="*/ 0 w 2280438"/>
              <a:gd name="connsiteY0" fmla="*/ 1143000 h 1241961"/>
              <a:gd name="connsiteX1" fmla="*/ 985038 w 2280438"/>
              <a:gd name="connsiteY1" fmla="*/ 685800 h 1241961"/>
              <a:gd name="connsiteX2" fmla="*/ 1747038 w 2280438"/>
              <a:gd name="connsiteY2" fmla="*/ 0 h 1241961"/>
              <a:gd name="connsiteX3" fmla="*/ 2280438 w 2280438"/>
              <a:gd name="connsiteY3" fmla="*/ 685800 h 1241961"/>
              <a:gd name="connsiteX0" fmla="*/ 0 w 2301449"/>
              <a:gd name="connsiteY0" fmla="*/ 1143000 h 1241961"/>
              <a:gd name="connsiteX1" fmla="*/ 985038 w 2301449"/>
              <a:gd name="connsiteY1" fmla="*/ 685800 h 1241961"/>
              <a:gd name="connsiteX2" fmla="*/ 1747038 w 2301449"/>
              <a:gd name="connsiteY2" fmla="*/ 0 h 1241961"/>
              <a:gd name="connsiteX3" fmla="*/ 2280438 w 2301449"/>
              <a:gd name="connsiteY3" fmla="*/ 685800 h 1241961"/>
              <a:gd name="connsiteX0" fmla="*/ 0 w 2301449"/>
              <a:gd name="connsiteY0" fmla="*/ 1143000 h 1241961"/>
              <a:gd name="connsiteX1" fmla="*/ 985038 w 2301449"/>
              <a:gd name="connsiteY1" fmla="*/ 685800 h 1241961"/>
              <a:gd name="connsiteX2" fmla="*/ 1747038 w 2301449"/>
              <a:gd name="connsiteY2" fmla="*/ 0 h 1241961"/>
              <a:gd name="connsiteX3" fmla="*/ 2280438 w 2301449"/>
              <a:gd name="connsiteY3" fmla="*/ 685800 h 1241961"/>
              <a:gd name="connsiteX0" fmla="*/ 0 w 2301449"/>
              <a:gd name="connsiteY0" fmla="*/ 1226127 h 1325088"/>
              <a:gd name="connsiteX1" fmla="*/ 985038 w 2301449"/>
              <a:gd name="connsiteY1" fmla="*/ 768927 h 1325088"/>
              <a:gd name="connsiteX2" fmla="*/ 1747038 w 2301449"/>
              <a:gd name="connsiteY2" fmla="*/ 83127 h 1325088"/>
              <a:gd name="connsiteX3" fmla="*/ 2280438 w 2301449"/>
              <a:gd name="connsiteY3" fmla="*/ 768927 h 1325088"/>
              <a:gd name="connsiteX0" fmla="*/ 0 w 2301449"/>
              <a:gd name="connsiteY0" fmla="*/ 1226127 h 1325088"/>
              <a:gd name="connsiteX1" fmla="*/ 985038 w 2301449"/>
              <a:gd name="connsiteY1" fmla="*/ 768927 h 1325088"/>
              <a:gd name="connsiteX2" fmla="*/ 1747038 w 2301449"/>
              <a:gd name="connsiteY2" fmla="*/ 83127 h 1325088"/>
              <a:gd name="connsiteX3" fmla="*/ 2280438 w 2301449"/>
              <a:gd name="connsiteY3" fmla="*/ 768927 h 1325088"/>
              <a:gd name="connsiteX0" fmla="*/ 0 w 2301449"/>
              <a:gd name="connsiteY0" fmla="*/ 1226127 h 1325088"/>
              <a:gd name="connsiteX1" fmla="*/ 985038 w 2301449"/>
              <a:gd name="connsiteY1" fmla="*/ 768927 h 1325088"/>
              <a:gd name="connsiteX2" fmla="*/ 1747038 w 2301449"/>
              <a:gd name="connsiteY2" fmla="*/ 83127 h 1325088"/>
              <a:gd name="connsiteX3" fmla="*/ 2280438 w 2301449"/>
              <a:gd name="connsiteY3" fmla="*/ 768927 h 1325088"/>
              <a:gd name="connsiteX0" fmla="*/ 0 w 2301449"/>
              <a:gd name="connsiteY0" fmla="*/ 1226127 h 1325088"/>
              <a:gd name="connsiteX1" fmla="*/ 985038 w 2301449"/>
              <a:gd name="connsiteY1" fmla="*/ 768927 h 1325088"/>
              <a:gd name="connsiteX2" fmla="*/ 1747038 w 2301449"/>
              <a:gd name="connsiteY2" fmla="*/ 83127 h 1325088"/>
              <a:gd name="connsiteX3" fmla="*/ 2280438 w 2301449"/>
              <a:gd name="connsiteY3" fmla="*/ 768927 h 1325088"/>
              <a:gd name="connsiteX0" fmla="*/ 0 w 2301449"/>
              <a:gd name="connsiteY0" fmla="*/ 1143000 h 1241961"/>
              <a:gd name="connsiteX1" fmla="*/ 985038 w 2301449"/>
              <a:gd name="connsiteY1" fmla="*/ 685800 h 1241961"/>
              <a:gd name="connsiteX2" fmla="*/ 1747038 w 2301449"/>
              <a:gd name="connsiteY2" fmla="*/ 0 h 1241961"/>
              <a:gd name="connsiteX3" fmla="*/ 2280438 w 2301449"/>
              <a:gd name="connsiteY3" fmla="*/ 685800 h 1241961"/>
              <a:gd name="connsiteX0" fmla="*/ 0 w 2305781"/>
              <a:gd name="connsiteY0" fmla="*/ 1143000 h 1241961"/>
              <a:gd name="connsiteX1" fmla="*/ 985038 w 2305781"/>
              <a:gd name="connsiteY1" fmla="*/ 685800 h 1241961"/>
              <a:gd name="connsiteX2" fmla="*/ 1747038 w 2305781"/>
              <a:gd name="connsiteY2" fmla="*/ 0 h 1241961"/>
              <a:gd name="connsiteX3" fmla="*/ 2280438 w 2305781"/>
              <a:gd name="connsiteY3" fmla="*/ 685800 h 1241961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66800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66799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202871"/>
              <a:gd name="connsiteX1" fmla="*/ 985038 w 2307373"/>
              <a:gd name="connsiteY1" fmla="*/ 600199 h 1202871"/>
              <a:gd name="connsiteX2" fmla="*/ 1748630 w 2307373"/>
              <a:gd name="connsiteY2" fmla="*/ 219198 h 1202871"/>
              <a:gd name="connsiteX3" fmla="*/ 2280438 w 2307373"/>
              <a:gd name="connsiteY3" fmla="*/ 600199 h 1202871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863931 h 1009403"/>
              <a:gd name="connsiteX1" fmla="*/ 985038 w 2307373"/>
              <a:gd name="connsiteY1" fmla="*/ 406731 h 1009403"/>
              <a:gd name="connsiteX2" fmla="*/ 1748630 w 2307373"/>
              <a:gd name="connsiteY2" fmla="*/ 25730 h 1009403"/>
              <a:gd name="connsiteX3" fmla="*/ 2280438 w 2307373"/>
              <a:gd name="connsiteY3" fmla="*/ 406731 h 100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373" h="1009403">
                <a:moveTo>
                  <a:pt x="0" y="863931"/>
                </a:moveTo>
                <a:cubicBezTo>
                  <a:pt x="472839" y="844139"/>
                  <a:pt x="975110" y="1009403"/>
                  <a:pt x="985038" y="406731"/>
                </a:cubicBezTo>
                <a:cubicBezTo>
                  <a:pt x="975370" y="0"/>
                  <a:pt x="1440367" y="37603"/>
                  <a:pt x="1748630" y="25730"/>
                </a:cubicBezTo>
                <a:cubicBezTo>
                  <a:pt x="2307373" y="45852"/>
                  <a:pt x="2219499" y="2682"/>
                  <a:pt x="2280438" y="406731"/>
                </a:cubicBezTo>
              </a:path>
            </a:pathLst>
          </a:cu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reeform 75"/>
          <p:cNvSpPr/>
          <p:nvPr/>
        </p:nvSpPr>
        <p:spPr>
          <a:xfrm>
            <a:off x="5034762" y="5010397"/>
            <a:ext cx="2307373" cy="1009403"/>
          </a:xfrm>
          <a:custGeom>
            <a:avLst/>
            <a:gdLst>
              <a:gd name="connsiteX0" fmla="*/ 0 w 1698172"/>
              <a:gd name="connsiteY0" fmla="*/ 433449 h 433449"/>
              <a:gd name="connsiteX1" fmla="*/ 665018 w 1698172"/>
              <a:gd name="connsiteY1" fmla="*/ 124691 h 433449"/>
              <a:gd name="connsiteX2" fmla="*/ 973777 w 1698172"/>
              <a:gd name="connsiteY2" fmla="*/ 409699 h 433449"/>
              <a:gd name="connsiteX3" fmla="*/ 1306286 w 1698172"/>
              <a:gd name="connsiteY3" fmla="*/ 17813 h 433449"/>
              <a:gd name="connsiteX4" fmla="*/ 1698172 w 1698172"/>
              <a:gd name="connsiteY4" fmla="*/ 302821 h 433449"/>
              <a:gd name="connsiteX5" fmla="*/ 1698172 w 1698172"/>
              <a:gd name="connsiteY5" fmla="*/ 302821 h 433449"/>
              <a:gd name="connsiteX0" fmla="*/ 0 w 1698172"/>
              <a:gd name="connsiteY0" fmla="*/ 433449 h 477487"/>
              <a:gd name="connsiteX1" fmla="*/ 681032 w 1698172"/>
              <a:gd name="connsiteY1" fmla="*/ 424543 h 477487"/>
              <a:gd name="connsiteX2" fmla="*/ 973777 w 1698172"/>
              <a:gd name="connsiteY2" fmla="*/ 409699 h 477487"/>
              <a:gd name="connsiteX3" fmla="*/ 1306286 w 1698172"/>
              <a:gd name="connsiteY3" fmla="*/ 17813 h 477487"/>
              <a:gd name="connsiteX4" fmla="*/ 1698172 w 1698172"/>
              <a:gd name="connsiteY4" fmla="*/ 302821 h 477487"/>
              <a:gd name="connsiteX5" fmla="*/ 1698172 w 1698172"/>
              <a:gd name="connsiteY5" fmla="*/ 302821 h 477487"/>
              <a:gd name="connsiteX0" fmla="*/ 0 w 1698172"/>
              <a:gd name="connsiteY0" fmla="*/ 914894 h 1047172"/>
              <a:gd name="connsiteX1" fmla="*/ 681032 w 1698172"/>
              <a:gd name="connsiteY1" fmla="*/ 905988 h 1047172"/>
              <a:gd name="connsiteX2" fmla="*/ 1213638 w 1698172"/>
              <a:gd name="connsiteY2" fmla="*/ 67788 h 1047172"/>
              <a:gd name="connsiteX3" fmla="*/ 1306286 w 1698172"/>
              <a:gd name="connsiteY3" fmla="*/ 499258 h 1047172"/>
              <a:gd name="connsiteX4" fmla="*/ 1698172 w 1698172"/>
              <a:gd name="connsiteY4" fmla="*/ 784266 h 1047172"/>
              <a:gd name="connsiteX5" fmla="*/ 1698172 w 1698172"/>
              <a:gd name="connsiteY5" fmla="*/ 784266 h 1047172"/>
              <a:gd name="connsiteX0" fmla="*/ 0 w 1827794"/>
              <a:gd name="connsiteY0" fmla="*/ 1034307 h 1166585"/>
              <a:gd name="connsiteX1" fmla="*/ 681032 w 1827794"/>
              <a:gd name="connsiteY1" fmla="*/ 1025401 h 1166585"/>
              <a:gd name="connsiteX2" fmla="*/ 1213638 w 1827794"/>
              <a:gd name="connsiteY2" fmla="*/ 187201 h 1166585"/>
              <a:gd name="connsiteX3" fmla="*/ 1747038 w 1827794"/>
              <a:gd name="connsiteY3" fmla="*/ 119413 h 1166585"/>
              <a:gd name="connsiteX4" fmla="*/ 1698172 w 1827794"/>
              <a:gd name="connsiteY4" fmla="*/ 903679 h 1166585"/>
              <a:gd name="connsiteX5" fmla="*/ 1698172 w 1827794"/>
              <a:gd name="connsiteY5" fmla="*/ 903679 h 1166585"/>
              <a:gd name="connsiteX0" fmla="*/ 0 w 1975638"/>
              <a:gd name="connsiteY0" fmla="*/ 1034307 h 1166585"/>
              <a:gd name="connsiteX1" fmla="*/ 681032 w 1975638"/>
              <a:gd name="connsiteY1" fmla="*/ 1025401 h 1166585"/>
              <a:gd name="connsiteX2" fmla="*/ 1213638 w 1975638"/>
              <a:gd name="connsiteY2" fmla="*/ 187201 h 1166585"/>
              <a:gd name="connsiteX3" fmla="*/ 1747038 w 1975638"/>
              <a:gd name="connsiteY3" fmla="*/ 119413 h 1166585"/>
              <a:gd name="connsiteX4" fmla="*/ 1698172 w 1975638"/>
              <a:gd name="connsiteY4" fmla="*/ 903679 h 1166585"/>
              <a:gd name="connsiteX5" fmla="*/ 1975638 w 1975638"/>
              <a:gd name="connsiteY5" fmla="*/ 568202 h 1166585"/>
              <a:gd name="connsiteX0" fmla="*/ 0 w 1983782"/>
              <a:gd name="connsiteY0" fmla="*/ 998104 h 1130382"/>
              <a:gd name="connsiteX1" fmla="*/ 681032 w 1983782"/>
              <a:gd name="connsiteY1" fmla="*/ 989198 h 1130382"/>
              <a:gd name="connsiteX2" fmla="*/ 1213638 w 1983782"/>
              <a:gd name="connsiteY2" fmla="*/ 150998 h 1130382"/>
              <a:gd name="connsiteX3" fmla="*/ 1747038 w 1983782"/>
              <a:gd name="connsiteY3" fmla="*/ 83210 h 1130382"/>
              <a:gd name="connsiteX4" fmla="*/ 1975638 w 1983782"/>
              <a:gd name="connsiteY4" fmla="*/ 227199 h 1130382"/>
              <a:gd name="connsiteX5" fmla="*/ 1975638 w 1983782"/>
              <a:gd name="connsiteY5" fmla="*/ 531999 h 1130382"/>
              <a:gd name="connsiteX0" fmla="*/ 0 w 1983782"/>
              <a:gd name="connsiteY0" fmla="*/ 1164606 h 1296884"/>
              <a:gd name="connsiteX1" fmla="*/ 681032 w 1983782"/>
              <a:gd name="connsiteY1" fmla="*/ 1155700 h 1296884"/>
              <a:gd name="connsiteX2" fmla="*/ 1213638 w 1983782"/>
              <a:gd name="connsiteY2" fmla="*/ 317500 h 1296884"/>
              <a:gd name="connsiteX3" fmla="*/ 1442238 w 1983782"/>
              <a:gd name="connsiteY3" fmla="*/ 12700 h 1296884"/>
              <a:gd name="connsiteX4" fmla="*/ 1975638 w 1983782"/>
              <a:gd name="connsiteY4" fmla="*/ 393701 h 1296884"/>
              <a:gd name="connsiteX5" fmla="*/ 1975638 w 1983782"/>
              <a:gd name="connsiteY5" fmla="*/ 698501 h 1296884"/>
              <a:gd name="connsiteX0" fmla="*/ 0 w 1983782"/>
              <a:gd name="connsiteY0" fmla="*/ 1128980 h 1261258"/>
              <a:gd name="connsiteX1" fmla="*/ 681032 w 1983782"/>
              <a:gd name="connsiteY1" fmla="*/ 1120074 h 1261258"/>
              <a:gd name="connsiteX2" fmla="*/ 1213638 w 1983782"/>
              <a:gd name="connsiteY2" fmla="*/ 281874 h 1261258"/>
              <a:gd name="connsiteX3" fmla="*/ 1430363 w 1983782"/>
              <a:gd name="connsiteY3" fmla="*/ 12700 h 1261258"/>
              <a:gd name="connsiteX4" fmla="*/ 1975638 w 1983782"/>
              <a:gd name="connsiteY4" fmla="*/ 358075 h 1261258"/>
              <a:gd name="connsiteX5" fmla="*/ 1975638 w 1983782"/>
              <a:gd name="connsiteY5" fmla="*/ 662875 h 1261258"/>
              <a:gd name="connsiteX0" fmla="*/ 0 w 1983782"/>
              <a:gd name="connsiteY0" fmla="*/ 1141680 h 1273958"/>
              <a:gd name="connsiteX1" fmla="*/ 681032 w 1983782"/>
              <a:gd name="connsiteY1" fmla="*/ 1132774 h 1273958"/>
              <a:gd name="connsiteX2" fmla="*/ 1213638 w 1983782"/>
              <a:gd name="connsiteY2" fmla="*/ 294574 h 1273958"/>
              <a:gd name="connsiteX3" fmla="*/ 1366038 w 1983782"/>
              <a:gd name="connsiteY3" fmla="*/ 12700 h 1273958"/>
              <a:gd name="connsiteX4" fmla="*/ 1975638 w 1983782"/>
              <a:gd name="connsiteY4" fmla="*/ 370775 h 1273958"/>
              <a:gd name="connsiteX5" fmla="*/ 1975638 w 1983782"/>
              <a:gd name="connsiteY5" fmla="*/ 675575 h 1273958"/>
              <a:gd name="connsiteX0" fmla="*/ 0 w 1983782"/>
              <a:gd name="connsiteY0" fmla="*/ 1193304 h 1248558"/>
              <a:gd name="connsiteX1" fmla="*/ 681032 w 1983782"/>
              <a:gd name="connsiteY1" fmla="*/ 1184398 h 1248558"/>
              <a:gd name="connsiteX2" fmla="*/ 910430 w 1983782"/>
              <a:gd name="connsiteY2" fmla="*/ 808346 h 1248558"/>
              <a:gd name="connsiteX3" fmla="*/ 1366038 w 1983782"/>
              <a:gd name="connsiteY3" fmla="*/ 64324 h 1248558"/>
              <a:gd name="connsiteX4" fmla="*/ 1975638 w 1983782"/>
              <a:gd name="connsiteY4" fmla="*/ 422399 h 1248558"/>
              <a:gd name="connsiteX5" fmla="*/ 1975638 w 1983782"/>
              <a:gd name="connsiteY5" fmla="*/ 727199 h 1248558"/>
              <a:gd name="connsiteX0" fmla="*/ 0 w 1983782"/>
              <a:gd name="connsiteY0" fmla="*/ 1129804 h 1248558"/>
              <a:gd name="connsiteX1" fmla="*/ 681032 w 1983782"/>
              <a:gd name="connsiteY1" fmla="*/ 1120898 h 1248558"/>
              <a:gd name="connsiteX2" fmla="*/ 986630 w 1983782"/>
              <a:gd name="connsiteY2" fmla="*/ 363846 h 1248558"/>
              <a:gd name="connsiteX3" fmla="*/ 1366038 w 1983782"/>
              <a:gd name="connsiteY3" fmla="*/ 824 h 1248558"/>
              <a:gd name="connsiteX4" fmla="*/ 1975638 w 1983782"/>
              <a:gd name="connsiteY4" fmla="*/ 358899 h 1248558"/>
              <a:gd name="connsiteX5" fmla="*/ 1975638 w 1983782"/>
              <a:gd name="connsiteY5" fmla="*/ 663699 h 1248558"/>
              <a:gd name="connsiteX0" fmla="*/ 0 w 1985374"/>
              <a:gd name="connsiteY0" fmla="*/ 1141680 h 1260434"/>
              <a:gd name="connsiteX1" fmla="*/ 681032 w 1985374"/>
              <a:gd name="connsiteY1" fmla="*/ 1132774 h 1260434"/>
              <a:gd name="connsiteX2" fmla="*/ 986630 w 1985374"/>
              <a:gd name="connsiteY2" fmla="*/ 375722 h 1260434"/>
              <a:gd name="connsiteX3" fmla="*/ 1366038 w 1985374"/>
              <a:gd name="connsiteY3" fmla="*/ 12700 h 1260434"/>
              <a:gd name="connsiteX4" fmla="*/ 1977230 w 1985374"/>
              <a:gd name="connsiteY4" fmla="*/ 299522 h 1260434"/>
              <a:gd name="connsiteX5" fmla="*/ 1975638 w 1985374"/>
              <a:gd name="connsiteY5" fmla="*/ 675575 h 1260434"/>
              <a:gd name="connsiteX0" fmla="*/ 0 w 1977230"/>
              <a:gd name="connsiteY0" fmla="*/ 1141680 h 1260434"/>
              <a:gd name="connsiteX1" fmla="*/ 681032 w 1977230"/>
              <a:gd name="connsiteY1" fmla="*/ 1132774 h 1260434"/>
              <a:gd name="connsiteX2" fmla="*/ 986630 w 1977230"/>
              <a:gd name="connsiteY2" fmla="*/ 375722 h 1260434"/>
              <a:gd name="connsiteX3" fmla="*/ 1366038 w 1977230"/>
              <a:gd name="connsiteY3" fmla="*/ 12700 h 1260434"/>
              <a:gd name="connsiteX4" fmla="*/ 1977230 w 1977230"/>
              <a:gd name="connsiteY4" fmla="*/ 299522 h 1260434"/>
              <a:gd name="connsiteX5" fmla="*/ 1975638 w 1977230"/>
              <a:gd name="connsiteY5" fmla="*/ 675575 h 1260434"/>
              <a:gd name="connsiteX0" fmla="*/ 0 w 1977230"/>
              <a:gd name="connsiteY0" fmla="*/ 1141680 h 1260434"/>
              <a:gd name="connsiteX1" fmla="*/ 681032 w 1977230"/>
              <a:gd name="connsiteY1" fmla="*/ 1132774 h 1260434"/>
              <a:gd name="connsiteX2" fmla="*/ 986630 w 1977230"/>
              <a:gd name="connsiteY2" fmla="*/ 375722 h 1260434"/>
              <a:gd name="connsiteX3" fmla="*/ 1366038 w 1977230"/>
              <a:gd name="connsiteY3" fmla="*/ 12700 h 1260434"/>
              <a:gd name="connsiteX4" fmla="*/ 1977230 w 1977230"/>
              <a:gd name="connsiteY4" fmla="*/ 299522 h 1260434"/>
              <a:gd name="connsiteX5" fmla="*/ 1975638 w 1977230"/>
              <a:gd name="connsiteY5" fmla="*/ 675575 h 1260434"/>
              <a:gd name="connsiteX0" fmla="*/ 0 w 1977230"/>
              <a:gd name="connsiteY0" fmla="*/ 1083457 h 1202211"/>
              <a:gd name="connsiteX1" fmla="*/ 681032 w 1977230"/>
              <a:gd name="connsiteY1" fmla="*/ 1074551 h 1202211"/>
              <a:gd name="connsiteX2" fmla="*/ 986630 w 1977230"/>
              <a:gd name="connsiteY2" fmla="*/ 317499 h 1202211"/>
              <a:gd name="connsiteX3" fmla="*/ 1443830 w 1977230"/>
              <a:gd name="connsiteY3" fmla="*/ 12700 h 1202211"/>
              <a:gd name="connsiteX4" fmla="*/ 1977230 w 1977230"/>
              <a:gd name="connsiteY4" fmla="*/ 241299 h 1202211"/>
              <a:gd name="connsiteX5" fmla="*/ 1975638 w 1977230"/>
              <a:gd name="connsiteY5" fmla="*/ 617352 h 1202211"/>
              <a:gd name="connsiteX0" fmla="*/ 0 w 1977230"/>
              <a:gd name="connsiteY0" fmla="*/ 1083457 h 1083457"/>
              <a:gd name="connsiteX1" fmla="*/ 834230 w 1977230"/>
              <a:gd name="connsiteY1" fmla="*/ 698499 h 1083457"/>
              <a:gd name="connsiteX2" fmla="*/ 986630 w 1977230"/>
              <a:gd name="connsiteY2" fmla="*/ 317499 h 1083457"/>
              <a:gd name="connsiteX3" fmla="*/ 1443830 w 1977230"/>
              <a:gd name="connsiteY3" fmla="*/ 12700 h 1083457"/>
              <a:gd name="connsiteX4" fmla="*/ 1977230 w 1977230"/>
              <a:gd name="connsiteY4" fmla="*/ 241299 h 1083457"/>
              <a:gd name="connsiteX5" fmla="*/ 1975638 w 1977230"/>
              <a:gd name="connsiteY5" fmla="*/ 617352 h 1083457"/>
              <a:gd name="connsiteX0" fmla="*/ 0 w 1975638"/>
              <a:gd name="connsiteY0" fmla="*/ 1003299 h 1003299"/>
              <a:gd name="connsiteX1" fmla="*/ 832638 w 1975638"/>
              <a:gd name="connsiteY1" fmla="*/ 698499 h 1003299"/>
              <a:gd name="connsiteX2" fmla="*/ 985038 w 1975638"/>
              <a:gd name="connsiteY2" fmla="*/ 317499 h 1003299"/>
              <a:gd name="connsiteX3" fmla="*/ 1442238 w 1975638"/>
              <a:gd name="connsiteY3" fmla="*/ 12700 h 1003299"/>
              <a:gd name="connsiteX4" fmla="*/ 1975638 w 1975638"/>
              <a:gd name="connsiteY4" fmla="*/ 241299 h 1003299"/>
              <a:gd name="connsiteX5" fmla="*/ 1974046 w 1975638"/>
              <a:gd name="connsiteY5" fmla="*/ 617352 h 1003299"/>
              <a:gd name="connsiteX0" fmla="*/ 0 w 1975638"/>
              <a:gd name="connsiteY0" fmla="*/ 1003299 h 1003299"/>
              <a:gd name="connsiteX1" fmla="*/ 832638 w 1975638"/>
              <a:gd name="connsiteY1" fmla="*/ 698499 h 1003299"/>
              <a:gd name="connsiteX2" fmla="*/ 985038 w 1975638"/>
              <a:gd name="connsiteY2" fmla="*/ 317499 h 1003299"/>
              <a:gd name="connsiteX3" fmla="*/ 1442238 w 1975638"/>
              <a:gd name="connsiteY3" fmla="*/ 12700 h 1003299"/>
              <a:gd name="connsiteX4" fmla="*/ 1975638 w 1975638"/>
              <a:gd name="connsiteY4" fmla="*/ 241299 h 1003299"/>
              <a:gd name="connsiteX5" fmla="*/ 1974046 w 1975638"/>
              <a:gd name="connsiteY5" fmla="*/ 617352 h 1003299"/>
              <a:gd name="connsiteX0" fmla="*/ 0 w 1975638"/>
              <a:gd name="connsiteY0" fmla="*/ 1104899 h 1104899"/>
              <a:gd name="connsiteX1" fmla="*/ 832638 w 1975638"/>
              <a:gd name="connsiteY1" fmla="*/ 800099 h 1104899"/>
              <a:gd name="connsiteX2" fmla="*/ 1213638 w 1975638"/>
              <a:gd name="connsiteY2" fmla="*/ 114300 h 1104899"/>
              <a:gd name="connsiteX3" fmla="*/ 1442238 w 1975638"/>
              <a:gd name="connsiteY3" fmla="*/ 114300 h 1104899"/>
              <a:gd name="connsiteX4" fmla="*/ 1975638 w 1975638"/>
              <a:gd name="connsiteY4" fmla="*/ 342899 h 1104899"/>
              <a:gd name="connsiteX5" fmla="*/ 1974046 w 1975638"/>
              <a:gd name="connsiteY5" fmla="*/ 718952 h 1104899"/>
              <a:gd name="connsiteX0" fmla="*/ 0 w 1975638"/>
              <a:gd name="connsiteY0" fmla="*/ 1028699 h 1028699"/>
              <a:gd name="connsiteX1" fmla="*/ 832638 w 1975638"/>
              <a:gd name="connsiteY1" fmla="*/ 723899 h 1028699"/>
              <a:gd name="connsiteX2" fmla="*/ 1213638 w 1975638"/>
              <a:gd name="connsiteY2" fmla="*/ 38100 h 1028699"/>
              <a:gd name="connsiteX3" fmla="*/ 1442238 w 1975638"/>
              <a:gd name="connsiteY3" fmla="*/ 38100 h 1028699"/>
              <a:gd name="connsiteX4" fmla="*/ 1975638 w 1975638"/>
              <a:gd name="connsiteY4" fmla="*/ 266699 h 1028699"/>
              <a:gd name="connsiteX5" fmla="*/ 1974046 w 1975638"/>
              <a:gd name="connsiteY5" fmla="*/ 642752 h 1028699"/>
              <a:gd name="connsiteX0" fmla="*/ 0 w 1975638"/>
              <a:gd name="connsiteY0" fmla="*/ 1028699 h 1028699"/>
              <a:gd name="connsiteX1" fmla="*/ 832638 w 1975638"/>
              <a:gd name="connsiteY1" fmla="*/ 723899 h 1028699"/>
              <a:gd name="connsiteX2" fmla="*/ 1213638 w 1975638"/>
              <a:gd name="connsiteY2" fmla="*/ 38100 h 1028699"/>
              <a:gd name="connsiteX3" fmla="*/ 1442238 w 1975638"/>
              <a:gd name="connsiteY3" fmla="*/ 38100 h 1028699"/>
              <a:gd name="connsiteX4" fmla="*/ 1975638 w 1975638"/>
              <a:gd name="connsiteY4" fmla="*/ 266699 h 1028699"/>
              <a:gd name="connsiteX5" fmla="*/ 1974046 w 1975638"/>
              <a:gd name="connsiteY5" fmla="*/ 642752 h 1028699"/>
              <a:gd name="connsiteX0" fmla="*/ 0 w 1975638"/>
              <a:gd name="connsiteY0" fmla="*/ 990599 h 990599"/>
              <a:gd name="connsiteX1" fmla="*/ 832638 w 1975638"/>
              <a:gd name="connsiteY1" fmla="*/ 685799 h 990599"/>
              <a:gd name="connsiteX2" fmla="*/ 1213638 w 1975638"/>
              <a:gd name="connsiteY2" fmla="*/ 228599 h 990599"/>
              <a:gd name="connsiteX3" fmla="*/ 1442238 w 1975638"/>
              <a:gd name="connsiteY3" fmla="*/ 0 h 990599"/>
              <a:gd name="connsiteX4" fmla="*/ 1975638 w 1975638"/>
              <a:gd name="connsiteY4" fmla="*/ 228599 h 990599"/>
              <a:gd name="connsiteX5" fmla="*/ 1974046 w 1975638"/>
              <a:gd name="connsiteY5" fmla="*/ 604652 h 990599"/>
              <a:gd name="connsiteX0" fmla="*/ 0 w 1975638"/>
              <a:gd name="connsiteY0" fmla="*/ 990599 h 990599"/>
              <a:gd name="connsiteX1" fmla="*/ 832638 w 1975638"/>
              <a:gd name="connsiteY1" fmla="*/ 685799 h 990599"/>
              <a:gd name="connsiteX2" fmla="*/ 1442238 w 1975638"/>
              <a:gd name="connsiteY2" fmla="*/ 0 h 990599"/>
              <a:gd name="connsiteX3" fmla="*/ 1975638 w 1975638"/>
              <a:gd name="connsiteY3" fmla="*/ 228599 h 990599"/>
              <a:gd name="connsiteX4" fmla="*/ 1974046 w 1975638"/>
              <a:gd name="connsiteY4" fmla="*/ 604652 h 990599"/>
              <a:gd name="connsiteX0" fmla="*/ 0 w 1974046"/>
              <a:gd name="connsiteY0" fmla="*/ 1004123 h 1004123"/>
              <a:gd name="connsiteX1" fmla="*/ 832638 w 1974046"/>
              <a:gd name="connsiteY1" fmla="*/ 699323 h 1004123"/>
              <a:gd name="connsiteX2" fmla="*/ 1442238 w 1974046"/>
              <a:gd name="connsiteY2" fmla="*/ 13524 h 1004123"/>
              <a:gd name="connsiteX3" fmla="*/ 1974046 w 1974046"/>
              <a:gd name="connsiteY3" fmla="*/ 618176 h 1004123"/>
              <a:gd name="connsiteX0" fmla="*/ 0 w 1974046"/>
              <a:gd name="connsiteY0" fmla="*/ 1004123 h 1016823"/>
              <a:gd name="connsiteX1" fmla="*/ 832638 w 1974046"/>
              <a:gd name="connsiteY1" fmla="*/ 851723 h 1016823"/>
              <a:gd name="connsiteX2" fmla="*/ 1442238 w 1974046"/>
              <a:gd name="connsiteY2" fmla="*/ 13524 h 1016823"/>
              <a:gd name="connsiteX3" fmla="*/ 1974046 w 1974046"/>
              <a:gd name="connsiteY3" fmla="*/ 618176 h 1016823"/>
              <a:gd name="connsiteX0" fmla="*/ 0 w 1974046"/>
              <a:gd name="connsiteY0" fmla="*/ 1156524 h 1194624"/>
              <a:gd name="connsiteX1" fmla="*/ 832638 w 1974046"/>
              <a:gd name="connsiteY1" fmla="*/ 1004124 h 1194624"/>
              <a:gd name="connsiteX2" fmla="*/ 1747038 w 1974046"/>
              <a:gd name="connsiteY2" fmla="*/ 13524 h 1194624"/>
              <a:gd name="connsiteX3" fmla="*/ 1974046 w 1974046"/>
              <a:gd name="connsiteY3" fmla="*/ 770577 h 1194624"/>
              <a:gd name="connsiteX0" fmla="*/ 0 w 2280438"/>
              <a:gd name="connsiteY0" fmla="*/ 1156524 h 1194624"/>
              <a:gd name="connsiteX1" fmla="*/ 832638 w 2280438"/>
              <a:gd name="connsiteY1" fmla="*/ 1004124 h 1194624"/>
              <a:gd name="connsiteX2" fmla="*/ 1747038 w 2280438"/>
              <a:gd name="connsiteY2" fmla="*/ 13524 h 1194624"/>
              <a:gd name="connsiteX3" fmla="*/ 2280438 w 2280438"/>
              <a:gd name="connsiteY3" fmla="*/ 699324 h 1194624"/>
              <a:gd name="connsiteX0" fmla="*/ 0 w 2280438"/>
              <a:gd name="connsiteY0" fmla="*/ 1156524 h 1156524"/>
              <a:gd name="connsiteX1" fmla="*/ 985038 w 2280438"/>
              <a:gd name="connsiteY1" fmla="*/ 8517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156524"/>
              <a:gd name="connsiteX1" fmla="*/ 985038 w 2280438"/>
              <a:gd name="connsiteY1" fmla="*/ 6993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209468"/>
              <a:gd name="connsiteX1" fmla="*/ 985038 w 2280438"/>
              <a:gd name="connsiteY1" fmla="*/ 699324 h 1209468"/>
              <a:gd name="connsiteX2" fmla="*/ 1747038 w 2280438"/>
              <a:gd name="connsiteY2" fmla="*/ 13524 h 1209468"/>
              <a:gd name="connsiteX3" fmla="*/ 2280438 w 2280438"/>
              <a:gd name="connsiteY3" fmla="*/ 699324 h 1209468"/>
              <a:gd name="connsiteX0" fmla="*/ 0 w 2280438"/>
              <a:gd name="connsiteY0" fmla="*/ 1156524 h 1156524"/>
              <a:gd name="connsiteX1" fmla="*/ 985038 w 2280438"/>
              <a:gd name="connsiteY1" fmla="*/ 6993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156524"/>
              <a:gd name="connsiteX1" fmla="*/ 985038 w 2280438"/>
              <a:gd name="connsiteY1" fmla="*/ 6993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156524"/>
              <a:gd name="connsiteX1" fmla="*/ 985038 w 2280438"/>
              <a:gd name="connsiteY1" fmla="*/ 699324 h 1156524"/>
              <a:gd name="connsiteX2" fmla="*/ 1747038 w 2280438"/>
              <a:gd name="connsiteY2" fmla="*/ 13524 h 1156524"/>
              <a:gd name="connsiteX3" fmla="*/ 2280438 w 2280438"/>
              <a:gd name="connsiteY3" fmla="*/ 699324 h 1156524"/>
              <a:gd name="connsiteX0" fmla="*/ 0 w 2280438"/>
              <a:gd name="connsiteY0" fmla="*/ 1156524 h 1255485"/>
              <a:gd name="connsiteX1" fmla="*/ 985038 w 2280438"/>
              <a:gd name="connsiteY1" fmla="*/ 699324 h 1255485"/>
              <a:gd name="connsiteX2" fmla="*/ 1747038 w 2280438"/>
              <a:gd name="connsiteY2" fmla="*/ 13524 h 1255485"/>
              <a:gd name="connsiteX3" fmla="*/ 2280438 w 2280438"/>
              <a:gd name="connsiteY3" fmla="*/ 699324 h 1255485"/>
              <a:gd name="connsiteX0" fmla="*/ 0 w 2280438"/>
              <a:gd name="connsiteY0" fmla="*/ 1143000 h 1241961"/>
              <a:gd name="connsiteX1" fmla="*/ 985038 w 2280438"/>
              <a:gd name="connsiteY1" fmla="*/ 685800 h 1241961"/>
              <a:gd name="connsiteX2" fmla="*/ 1747038 w 2280438"/>
              <a:gd name="connsiteY2" fmla="*/ 0 h 1241961"/>
              <a:gd name="connsiteX3" fmla="*/ 2280438 w 2280438"/>
              <a:gd name="connsiteY3" fmla="*/ 685800 h 1241961"/>
              <a:gd name="connsiteX0" fmla="*/ 0 w 2280438"/>
              <a:gd name="connsiteY0" fmla="*/ 1415144 h 1514105"/>
              <a:gd name="connsiteX1" fmla="*/ 985038 w 2280438"/>
              <a:gd name="connsiteY1" fmla="*/ 957944 h 1514105"/>
              <a:gd name="connsiteX2" fmla="*/ 1747038 w 2280438"/>
              <a:gd name="connsiteY2" fmla="*/ 272144 h 1514105"/>
              <a:gd name="connsiteX3" fmla="*/ 2280438 w 2280438"/>
              <a:gd name="connsiteY3" fmla="*/ 957944 h 1514105"/>
              <a:gd name="connsiteX0" fmla="*/ 0 w 2280438"/>
              <a:gd name="connsiteY0" fmla="*/ 1291442 h 1390403"/>
              <a:gd name="connsiteX1" fmla="*/ 985038 w 2280438"/>
              <a:gd name="connsiteY1" fmla="*/ 834242 h 1390403"/>
              <a:gd name="connsiteX2" fmla="*/ 1747038 w 2280438"/>
              <a:gd name="connsiteY2" fmla="*/ 148442 h 1390403"/>
              <a:gd name="connsiteX3" fmla="*/ 2280438 w 2280438"/>
              <a:gd name="connsiteY3" fmla="*/ 834242 h 1390403"/>
              <a:gd name="connsiteX0" fmla="*/ 0 w 2280438"/>
              <a:gd name="connsiteY0" fmla="*/ 1143000 h 1241961"/>
              <a:gd name="connsiteX1" fmla="*/ 985038 w 2280438"/>
              <a:gd name="connsiteY1" fmla="*/ 685800 h 1241961"/>
              <a:gd name="connsiteX2" fmla="*/ 1747038 w 2280438"/>
              <a:gd name="connsiteY2" fmla="*/ 0 h 1241961"/>
              <a:gd name="connsiteX3" fmla="*/ 2280438 w 2280438"/>
              <a:gd name="connsiteY3" fmla="*/ 685800 h 1241961"/>
              <a:gd name="connsiteX0" fmla="*/ 0 w 2301449"/>
              <a:gd name="connsiteY0" fmla="*/ 1143000 h 1241961"/>
              <a:gd name="connsiteX1" fmla="*/ 985038 w 2301449"/>
              <a:gd name="connsiteY1" fmla="*/ 685800 h 1241961"/>
              <a:gd name="connsiteX2" fmla="*/ 1747038 w 2301449"/>
              <a:gd name="connsiteY2" fmla="*/ 0 h 1241961"/>
              <a:gd name="connsiteX3" fmla="*/ 2280438 w 2301449"/>
              <a:gd name="connsiteY3" fmla="*/ 685800 h 1241961"/>
              <a:gd name="connsiteX0" fmla="*/ 0 w 2301449"/>
              <a:gd name="connsiteY0" fmla="*/ 1143000 h 1241961"/>
              <a:gd name="connsiteX1" fmla="*/ 985038 w 2301449"/>
              <a:gd name="connsiteY1" fmla="*/ 685800 h 1241961"/>
              <a:gd name="connsiteX2" fmla="*/ 1747038 w 2301449"/>
              <a:gd name="connsiteY2" fmla="*/ 0 h 1241961"/>
              <a:gd name="connsiteX3" fmla="*/ 2280438 w 2301449"/>
              <a:gd name="connsiteY3" fmla="*/ 685800 h 1241961"/>
              <a:gd name="connsiteX0" fmla="*/ 0 w 2301449"/>
              <a:gd name="connsiteY0" fmla="*/ 1226127 h 1325088"/>
              <a:gd name="connsiteX1" fmla="*/ 985038 w 2301449"/>
              <a:gd name="connsiteY1" fmla="*/ 768927 h 1325088"/>
              <a:gd name="connsiteX2" fmla="*/ 1747038 w 2301449"/>
              <a:gd name="connsiteY2" fmla="*/ 83127 h 1325088"/>
              <a:gd name="connsiteX3" fmla="*/ 2280438 w 2301449"/>
              <a:gd name="connsiteY3" fmla="*/ 768927 h 1325088"/>
              <a:gd name="connsiteX0" fmla="*/ 0 w 2301449"/>
              <a:gd name="connsiteY0" fmla="*/ 1226127 h 1325088"/>
              <a:gd name="connsiteX1" fmla="*/ 985038 w 2301449"/>
              <a:gd name="connsiteY1" fmla="*/ 768927 h 1325088"/>
              <a:gd name="connsiteX2" fmla="*/ 1747038 w 2301449"/>
              <a:gd name="connsiteY2" fmla="*/ 83127 h 1325088"/>
              <a:gd name="connsiteX3" fmla="*/ 2280438 w 2301449"/>
              <a:gd name="connsiteY3" fmla="*/ 768927 h 1325088"/>
              <a:gd name="connsiteX0" fmla="*/ 0 w 2301449"/>
              <a:gd name="connsiteY0" fmla="*/ 1226127 h 1325088"/>
              <a:gd name="connsiteX1" fmla="*/ 985038 w 2301449"/>
              <a:gd name="connsiteY1" fmla="*/ 768927 h 1325088"/>
              <a:gd name="connsiteX2" fmla="*/ 1747038 w 2301449"/>
              <a:gd name="connsiteY2" fmla="*/ 83127 h 1325088"/>
              <a:gd name="connsiteX3" fmla="*/ 2280438 w 2301449"/>
              <a:gd name="connsiteY3" fmla="*/ 768927 h 1325088"/>
              <a:gd name="connsiteX0" fmla="*/ 0 w 2301449"/>
              <a:gd name="connsiteY0" fmla="*/ 1226127 h 1325088"/>
              <a:gd name="connsiteX1" fmla="*/ 985038 w 2301449"/>
              <a:gd name="connsiteY1" fmla="*/ 768927 h 1325088"/>
              <a:gd name="connsiteX2" fmla="*/ 1747038 w 2301449"/>
              <a:gd name="connsiteY2" fmla="*/ 83127 h 1325088"/>
              <a:gd name="connsiteX3" fmla="*/ 2280438 w 2301449"/>
              <a:gd name="connsiteY3" fmla="*/ 768927 h 1325088"/>
              <a:gd name="connsiteX0" fmla="*/ 0 w 2301449"/>
              <a:gd name="connsiteY0" fmla="*/ 1143000 h 1241961"/>
              <a:gd name="connsiteX1" fmla="*/ 985038 w 2301449"/>
              <a:gd name="connsiteY1" fmla="*/ 685800 h 1241961"/>
              <a:gd name="connsiteX2" fmla="*/ 1747038 w 2301449"/>
              <a:gd name="connsiteY2" fmla="*/ 0 h 1241961"/>
              <a:gd name="connsiteX3" fmla="*/ 2280438 w 2301449"/>
              <a:gd name="connsiteY3" fmla="*/ 685800 h 1241961"/>
              <a:gd name="connsiteX0" fmla="*/ 0 w 2305781"/>
              <a:gd name="connsiteY0" fmla="*/ 1143000 h 1241961"/>
              <a:gd name="connsiteX1" fmla="*/ 985038 w 2305781"/>
              <a:gd name="connsiteY1" fmla="*/ 685800 h 1241961"/>
              <a:gd name="connsiteX2" fmla="*/ 1747038 w 2305781"/>
              <a:gd name="connsiteY2" fmla="*/ 0 h 1241961"/>
              <a:gd name="connsiteX3" fmla="*/ 2280438 w 2305781"/>
              <a:gd name="connsiteY3" fmla="*/ 685800 h 1241961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66800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66799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156360"/>
              <a:gd name="connsiteX1" fmla="*/ 985038 w 2307373"/>
              <a:gd name="connsiteY1" fmla="*/ 600199 h 1156360"/>
              <a:gd name="connsiteX2" fmla="*/ 1748630 w 2307373"/>
              <a:gd name="connsiteY2" fmla="*/ 219198 h 1156360"/>
              <a:gd name="connsiteX3" fmla="*/ 2280438 w 2307373"/>
              <a:gd name="connsiteY3" fmla="*/ 600199 h 1156360"/>
              <a:gd name="connsiteX0" fmla="*/ 0 w 2307373"/>
              <a:gd name="connsiteY0" fmla="*/ 1057399 h 1202871"/>
              <a:gd name="connsiteX1" fmla="*/ 985038 w 2307373"/>
              <a:gd name="connsiteY1" fmla="*/ 600199 h 1202871"/>
              <a:gd name="connsiteX2" fmla="*/ 1748630 w 2307373"/>
              <a:gd name="connsiteY2" fmla="*/ 219198 h 1202871"/>
              <a:gd name="connsiteX3" fmla="*/ 2280438 w 2307373"/>
              <a:gd name="connsiteY3" fmla="*/ 600199 h 1202871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1065811 h 1211283"/>
              <a:gd name="connsiteX1" fmla="*/ 985038 w 2307373"/>
              <a:gd name="connsiteY1" fmla="*/ 608611 h 1211283"/>
              <a:gd name="connsiteX2" fmla="*/ 1748630 w 2307373"/>
              <a:gd name="connsiteY2" fmla="*/ 227610 h 1211283"/>
              <a:gd name="connsiteX3" fmla="*/ 2280438 w 2307373"/>
              <a:gd name="connsiteY3" fmla="*/ 608611 h 1211283"/>
              <a:gd name="connsiteX0" fmla="*/ 0 w 2307373"/>
              <a:gd name="connsiteY0" fmla="*/ 863931 h 1009403"/>
              <a:gd name="connsiteX1" fmla="*/ 985038 w 2307373"/>
              <a:gd name="connsiteY1" fmla="*/ 406731 h 1009403"/>
              <a:gd name="connsiteX2" fmla="*/ 1748630 w 2307373"/>
              <a:gd name="connsiteY2" fmla="*/ 25730 h 1009403"/>
              <a:gd name="connsiteX3" fmla="*/ 2280438 w 2307373"/>
              <a:gd name="connsiteY3" fmla="*/ 406731 h 100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373" h="1009403">
                <a:moveTo>
                  <a:pt x="0" y="863931"/>
                </a:moveTo>
                <a:cubicBezTo>
                  <a:pt x="472839" y="844139"/>
                  <a:pt x="975110" y="1009403"/>
                  <a:pt x="985038" y="406731"/>
                </a:cubicBezTo>
                <a:cubicBezTo>
                  <a:pt x="975370" y="0"/>
                  <a:pt x="1440367" y="37603"/>
                  <a:pt x="1748630" y="25730"/>
                </a:cubicBezTo>
                <a:cubicBezTo>
                  <a:pt x="2307373" y="45852"/>
                  <a:pt x="2219499" y="2682"/>
                  <a:pt x="2280438" y="406731"/>
                </a:cubicBezTo>
              </a:path>
            </a:pathLst>
          </a:cu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reeform 77"/>
          <p:cNvSpPr/>
          <p:nvPr/>
        </p:nvSpPr>
        <p:spPr>
          <a:xfrm>
            <a:off x="5023262" y="4323112"/>
            <a:ext cx="2363190" cy="573975"/>
          </a:xfrm>
          <a:custGeom>
            <a:avLst/>
            <a:gdLst>
              <a:gd name="connsiteX0" fmla="*/ 2363190 w 2363190"/>
              <a:gd name="connsiteY0" fmla="*/ 326572 h 573975"/>
              <a:gd name="connsiteX1" fmla="*/ 1733798 w 2363190"/>
              <a:gd name="connsiteY1" fmla="*/ 492827 h 573975"/>
              <a:gd name="connsiteX2" fmla="*/ 950026 w 2363190"/>
              <a:gd name="connsiteY2" fmla="*/ 504702 h 573975"/>
              <a:gd name="connsiteX3" fmla="*/ 605642 w 2363190"/>
              <a:gd name="connsiteY3" fmla="*/ 77190 h 573975"/>
              <a:gd name="connsiteX4" fmla="*/ 0 w 2363190"/>
              <a:gd name="connsiteY4" fmla="*/ 41564 h 57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3190" h="573975">
                <a:moveTo>
                  <a:pt x="2363190" y="326572"/>
                </a:moveTo>
                <a:cubicBezTo>
                  <a:pt x="2166257" y="394855"/>
                  <a:pt x="1969325" y="463139"/>
                  <a:pt x="1733798" y="492827"/>
                </a:cubicBezTo>
                <a:cubicBezTo>
                  <a:pt x="1498271" y="522515"/>
                  <a:pt x="1138052" y="573975"/>
                  <a:pt x="950026" y="504702"/>
                </a:cubicBezTo>
                <a:cubicBezTo>
                  <a:pt x="762000" y="435429"/>
                  <a:pt x="763980" y="154380"/>
                  <a:pt x="605642" y="77190"/>
                </a:cubicBezTo>
                <a:cubicBezTo>
                  <a:pt x="447304" y="0"/>
                  <a:pt x="223652" y="20782"/>
                  <a:pt x="0" y="41564"/>
                </a:cubicBezTo>
              </a:path>
            </a:pathLst>
          </a:cu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reeform 78"/>
          <p:cNvSpPr/>
          <p:nvPr/>
        </p:nvSpPr>
        <p:spPr>
          <a:xfrm>
            <a:off x="5023262" y="5847112"/>
            <a:ext cx="2363190" cy="573975"/>
          </a:xfrm>
          <a:custGeom>
            <a:avLst/>
            <a:gdLst>
              <a:gd name="connsiteX0" fmla="*/ 2363190 w 2363190"/>
              <a:gd name="connsiteY0" fmla="*/ 326572 h 573975"/>
              <a:gd name="connsiteX1" fmla="*/ 1733798 w 2363190"/>
              <a:gd name="connsiteY1" fmla="*/ 492827 h 573975"/>
              <a:gd name="connsiteX2" fmla="*/ 950026 w 2363190"/>
              <a:gd name="connsiteY2" fmla="*/ 504702 h 573975"/>
              <a:gd name="connsiteX3" fmla="*/ 605642 w 2363190"/>
              <a:gd name="connsiteY3" fmla="*/ 77190 h 573975"/>
              <a:gd name="connsiteX4" fmla="*/ 0 w 2363190"/>
              <a:gd name="connsiteY4" fmla="*/ 41564 h 57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3190" h="573975">
                <a:moveTo>
                  <a:pt x="2363190" y="326572"/>
                </a:moveTo>
                <a:cubicBezTo>
                  <a:pt x="2166257" y="394855"/>
                  <a:pt x="1969325" y="463139"/>
                  <a:pt x="1733798" y="492827"/>
                </a:cubicBezTo>
                <a:cubicBezTo>
                  <a:pt x="1498271" y="522515"/>
                  <a:pt x="1138052" y="573975"/>
                  <a:pt x="950026" y="504702"/>
                </a:cubicBezTo>
                <a:cubicBezTo>
                  <a:pt x="762000" y="435429"/>
                  <a:pt x="763980" y="154380"/>
                  <a:pt x="605642" y="77190"/>
                </a:cubicBezTo>
                <a:cubicBezTo>
                  <a:pt x="447304" y="0"/>
                  <a:pt x="223652" y="20782"/>
                  <a:pt x="0" y="41564"/>
                </a:cubicBezTo>
              </a:path>
            </a:pathLst>
          </a:cu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McAST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High-level AST as produced from the front-end.</a:t>
            </a:r>
          </a:p>
          <a:p>
            <a:r>
              <a:rPr lang="en-CA" dirty="0" smtClean="0"/>
              <a:t>AST is implemented via a collection of Java classes generated from the </a:t>
            </a:r>
            <a:r>
              <a:rPr lang="en-CA" dirty="0" err="1" smtClean="0"/>
              <a:t>JastAdd</a:t>
            </a:r>
            <a:r>
              <a:rPr lang="en-CA" dirty="0" smtClean="0"/>
              <a:t> specification file.</a:t>
            </a:r>
          </a:p>
          <a:p>
            <a:r>
              <a:rPr lang="en-CA" dirty="0" smtClean="0"/>
              <a:t>Fairly complex to write a flow analysis for </a:t>
            </a:r>
            <a:r>
              <a:rPr lang="en-CA" dirty="0" err="1" smtClean="0"/>
              <a:t>McAST</a:t>
            </a:r>
            <a:r>
              <a:rPr lang="en-CA" dirty="0" smtClean="0"/>
              <a:t> because of:</a:t>
            </a:r>
          </a:p>
          <a:p>
            <a:pPr lvl="1"/>
            <a:r>
              <a:rPr lang="en-CA" dirty="0" smtClean="0"/>
              <a:t> </a:t>
            </a:r>
            <a:r>
              <a:rPr lang="en-CA" dirty="0" err="1" smtClean="0"/>
              <a:t>arbitarly</a:t>
            </a:r>
            <a:r>
              <a:rPr lang="en-CA" dirty="0" smtClean="0"/>
              <a:t> complex expressions, especially </a:t>
            </a:r>
            <a:r>
              <a:rPr lang="en-CA" dirty="0" err="1" smtClean="0"/>
              <a:t>lvalues</a:t>
            </a:r>
            <a:endParaRPr lang="en-CA" dirty="0" smtClean="0"/>
          </a:p>
          <a:p>
            <a:pPr lvl="1"/>
            <a:r>
              <a:rPr lang="en-CA" dirty="0" smtClean="0"/>
              <a:t>ambiguous meaning of parenthesized expressions  such as a(</a:t>
            </a:r>
            <a:r>
              <a:rPr lang="en-CA" dirty="0" err="1" smtClean="0"/>
              <a:t>i</a:t>
            </a:r>
            <a:r>
              <a:rPr lang="en-CA" dirty="0" smtClean="0"/>
              <a:t>) </a:t>
            </a:r>
          </a:p>
          <a:p>
            <a:pPr lvl="1"/>
            <a:r>
              <a:rPr lang="en-CA" dirty="0" smtClean="0"/>
              <a:t>control-flow embedded  in expressions (&amp;&amp;, &amp;, ||, |)</a:t>
            </a:r>
          </a:p>
          <a:p>
            <a:pPr lvl="1"/>
            <a:r>
              <a:rPr lang="en-CA" dirty="0" smtClean="0"/>
              <a:t>MATLAB-specific issues such as the "end" expression and returning multiple values.</a:t>
            </a:r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McLAST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Lower-level AST which:</a:t>
            </a:r>
          </a:p>
          <a:p>
            <a:pPr lvl="1"/>
            <a:r>
              <a:rPr lang="en-CA" dirty="0" smtClean="0"/>
              <a:t>has simpler and explicit control-flow;</a:t>
            </a:r>
          </a:p>
          <a:p>
            <a:pPr lvl="1"/>
            <a:r>
              <a:rPr lang="en-CA" dirty="0" smtClean="0"/>
              <a:t>simplifies expressions so that each expression has a minimal amount of complexity and fewer ambiguities;  and</a:t>
            </a:r>
          </a:p>
          <a:p>
            <a:pPr lvl="1"/>
            <a:r>
              <a:rPr lang="en-CA" dirty="0" smtClean="0"/>
              <a:t>handles MATLAB-specific issues such as "end" and comma-separated lists in a simple fashion.</a:t>
            </a:r>
          </a:p>
          <a:p>
            <a:r>
              <a:rPr lang="en-CA" dirty="0" smtClean="0"/>
              <a:t>Provides a good platform for more complex flow analyses.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Simplification Process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45809" y="1828800"/>
            <a:ext cx="7501291" cy="28630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Dependences between simplifications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90800" y="1295400"/>
            <a:ext cx="3996084" cy="4922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 Simplification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400" y="3276600"/>
            <a:ext cx="2144121" cy="331241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1676400" y="1295400"/>
            <a:ext cx="601980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Aim:  create simple expressions with at most one operator and simple variable references.</a:t>
            </a:r>
            <a:endParaRPr lang="en-CA" sz="2400" dirty="0"/>
          </a:p>
        </p:txBody>
      </p:sp>
      <p:sp>
        <p:nvSpPr>
          <p:cNvPr id="15" name="Right Arrow 14"/>
          <p:cNvSpPr/>
          <p:nvPr/>
        </p:nvSpPr>
        <p:spPr>
          <a:xfrm>
            <a:off x="3657600" y="3276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070877" y="2994780"/>
            <a:ext cx="1636833" cy="1174391"/>
          </a:xfrm>
          <a:prstGeom prst="rect">
            <a:avLst/>
          </a:prstGeom>
          <a:noFill/>
          <a:ln/>
          <a:effectLst/>
        </p:spPr>
      </p:pic>
      <p:sp>
        <p:nvSpPr>
          <p:cNvPr id="23" name="TextBox 22"/>
          <p:cNvSpPr txBox="1"/>
          <p:nvPr/>
        </p:nvSpPr>
        <p:spPr>
          <a:xfrm>
            <a:off x="1676400" y="4953000"/>
            <a:ext cx="601980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Aim: specialize parameterized expression nodes to array indexing or function call.</a:t>
            </a:r>
            <a:endParaRPr lang="en-CA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Short-circuit simplifications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&amp;&amp; and || are always short-circuit</a:t>
            </a:r>
          </a:p>
          <a:p>
            <a:endParaRPr lang="en-CA" dirty="0" smtClean="0"/>
          </a:p>
          <a:p>
            <a:r>
              <a:rPr lang="en-CA" dirty="0" smtClean="0"/>
              <a:t>&amp; and I are </a:t>
            </a:r>
            <a:r>
              <a:rPr lang="en-CA" b="1" dirty="0" smtClean="0"/>
              <a:t>sometimes</a:t>
            </a:r>
            <a:r>
              <a:rPr lang="en-CA" dirty="0" smtClean="0"/>
              <a:t> short-circuit</a:t>
            </a:r>
          </a:p>
          <a:p>
            <a:pPr lvl="1"/>
            <a:r>
              <a:rPr lang="en-CA" dirty="0" smtClean="0"/>
              <a:t>if (exp1 &amp; exp2)  is short-circuit</a:t>
            </a:r>
          </a:p>
          <a:p>
            <a:pPr lvl="1"/>
            <a:r>
              <a:rPr lang="en-CA" dirty="0" smtClean="0"/>
              <a:t>t = exp1 &amp; exp2 is not short-circuit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 replace short-circuit expressions with explicit control-flow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"end" expression simplification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Lameed, Part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IR - </a:t>
            </a:r>
            <a:fld id="{ECE31B81-7C2C-4D8B-B6F0-1768517459B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42405" y="2973542"/>
            <a:ext cx="1505990" cy="305761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1676400" y="1295400"/>
            <a:ext cx="556260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Aim:  make "end" expressions explicit, </a:t>
            </a:r>
            <a:r>
              <a:rPr lang="en-CA" sz="2400" dirty="0" smtClean="0">
                <a:solidFill>
                  <a:schemeClr val="tx2">
                    <a:lumMod val="50000"/>
                  </a:schemeClr>
                </a:solidFill>
              </a:rPr>
              <a:t>extract</a:t>
            </a:r>
            <a:r>
              <a:rPr lang="en-CA" sz="2400" dirty="0" smtClean="0"/>
              <a:t> from complex expressions. </a:t>
            </a:r>
            <a:endParaRPr lang="en-CA" sz="2400" dirty="0"/>
          </a:p>
        </p:txBody>
      </p:sp>
      <p:sp>
        <p:nvSpPr>
          <p:cNvPr id="15" name="Right Arrow 14"/>
          <p:cNvSpPr/>
          <p:nvPr/>
        </p:nvSpPr>
        <p:spPr>
          <a:xfrm>
            <a:off x="2362200" y="2974503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24651" y="2974502"/>
            <a:ext cx="2992338" cy="30636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577361" y="3962400"/>
            <a:ext cx="2713675" cy="919994"/>
          </a:xfrm>
          <a:prstGeom prst="rect">
            <a:avLst/>
          </a:prstGeom>
          <a:noFill/>
          <a:ln/>
          <a:effectLst/>
        </p:spPr>
      </p:pic>
      <p:sp>
        <p:nvSpPr>
          <p:cNvPr id="20" name="Right Arrow 19"/>
          <p:cNvSpPr/>
          <p:nvPr/>
        </p:nvSpPr>
        <p:spPr>
          <a:xfrm rot="1625284">
            <a:off x="5874843" y="3436078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t1 = a+b;&#10;t2 = foo();&#10;A(t1,2).e(t2) = value;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16"/>
  <p:tag name="PICTUREFILESIZE" val="41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if E1&#10;  body1();&#10;elseif E2&#10;  body2();&#10;else&#10;  body3();&#10;end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52"/>
  <p:tag name="PICTUREFILESIZE" val="48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if E1&#10;  body1();&#10;else&#10;  if E2&#10;    body2();&#10;  else&#10;    body3();&#10;  end&#10;end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61"/>
  <p:tag name="PICTUREFILESIZE" val="509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t1=E;&#10;t2=size(t1);&#10;t3=prod(t2(2:end));&#10;for t4 = 1:t3&#10;  i = t1(t4);&#10;  % BODY&#10;end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01"/>
  <p:tag name="PICTUREFILESIZE" val="75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for i = E&#10;  % BODY&#10;end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49"/>
  <p:tag name="PICTUREFILESIZE" val="28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left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for i = 1:2:n&#10;  % BODY&#10;end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79"/>
  <p:tag name="PICTUREFILESIZE" val="47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left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includegraphics{images/transformations.eps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476"/>
  <p:tag name="PICTUREFILESIZE" val="158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left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includegraphics{images/dependencies.eps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18"/>
  <p:tag name="PICTUREFILESIZE" val="106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foo(x) + a(y(i))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84"/>
  <p:tag name="PICTUREFILESIZE" val="20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t1 = foo(x);&#10;t2 = y(i);&#10;t3 = a(t2);&#10;t1 + t3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64"/>
  <p:tag name="PICTUREFILESIZE" val="37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A(2,f(end))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59"/>
  <p:tag name="PICTUREFILESIZE" val="17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A(2,f(EndCall(A,2,2)))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17"/>
  <p:tag name="PICTUREFILESIZE" val="27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t1 = EndCall(A,2,2);&#10;t2 = f(t1);&#10;A(2,t2)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06"/>
  <p:tag name="PICTUREFILESIZE" val="39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% sumprod.tex&#10;\documentclass{article}&#10;\pagestyle{empty}&#10;&#10;%\usepackage{times}&#10;\usepackage{epsfig}&#10;\usepackage{syntax}&#10;\usepackage{comment}&#10;\usepackage{url}&#10;\usepackage{pstricks}&#10;\usepackage{xspace}&#10;\usepackage{listings}&#10;\usepackage{alltt}&#10;&#10;\lstset{&#10;    language=Matlab, &#10;    keywords=[7]{function,end,for,if,else,elseif,while},&#10;    basicstyle=\ttfamily,&#10;    keywordstyle=\color{red},&#10;    stringstyle=\color{blue},&#10;    numberstyle=\scriptsize,&#10;    numbers=none,&#10;    stepnumber=1,&#10;    numbersep=5pt,&#10;    tabsize=2,&#10;    showstringspaces=false,&#10;    %aboveskip=\smallskipamount,&#10;    %belowskip=\smallskipamount&#10;    aboveskip=\medskipamount,&#10;    belowskip=\medskipamount,&#10;    captionpos=b&#10;}&#10;&#10;\lstset{columns=flexible}&#10;&#10;\newcommand{\atype}{\textbf{atype}\xspace}&#10;&#10;\newcommand{\abc}{\textsl{abc}\xspace}&#10;\newcommand{\amc}{\textsl{amc}\xspace}&#10;\newcommand{\matlab}{{\sc Matlab}\xspace}&#10;\newcommand{\smatlab}{{\sc Matlab}}&#10;&#10;\begin{document}&#10;&#10;\begin{lstlisting}&#10;A(a+b,2).e(foo()) = value;&#10;\end{lstlisting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37"/>
  <p:tag name="PICTUREFILESIZE" val="298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26997</TotalTime>
  <Words>1561</Words>
  <Application>Microsoft Office PowerPoint</Application>
  <PresentationFormat>On-screen Show (4:3)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Calibri</vt:lpstr>
      <vt:lpstr>TIMES-ROMAN</vt:lpstr>
      <vt:lpstr>TIMES-BOLD</vt:lpstr>
      <vt:lpstr>CMSY10ORIG</vt:lpstr>
      <vt:lpstr>CMR5</vt:lpstr>
      <vt:lpstr>CMR12</vt:lpstr>
      <vt:lpstr>CMR8</vt:lpstr>
      <vt:lpstr>CMBX12</vt:lpstr>
      <vt:lpstr>CMBSY10</vt:lpstr>
      <vt:lpstr>CMR9</vt:lpstr>
      <vt:lpstr>CMTT10</vt:lpstr>
      <vt:lpstr>CMR7</vt:lpstr>
      <vt:lpstr>CMITT10</vt:lpstr>
      <vt:lpstr>CMBX8</vt:lpstr>
      <vt:lpstr>HELVETICA-ISO</vt:lpstr>
      <vt:lpstr>TIMES-ROMAN-ISO</vt:lpstr>
      <vt:lpstr>Office Theme</vt:lpstr>
      <vt:lpstr>McLab Tutorial www.sable.mcgill.ca/mclab</vt:lpstr>
      <vt:lpstr>Big Picture</vt:lpstr>
      <vt:lpstr>McAST</vt:lpstr>
      <vt:lpstr>McLAST</vt:lpstr>
      <vt:lpstr>Simplification Process</vt:lpstr>
      <vt:lpstr>Dependences between simplifications</vt:lpstr>
      <vt:lpstr>Expression Simplification</vt:lpstr>
      <vt:lpstr>Short-circuit simplifications</vt:lpstr>
      <vt:lpstr>"end" expression simplification</vt:lpstr>
      <vt:lpstr>L-value Simplification</vt:lpstr>
      <vt:lpstr>if statement  simplification</vt:lpstr>
      <vt:lpstr>for loop simplification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hp;Nurudeen Lameed</dc:creator>
  <cp:lastModifiedBy>Laurie Hendren</cp:lastModifiedBy>
  <cp:revision>1068</cp:revision>
  <dcterms:created xsi:type="dcterms:W3CDTF">2011-03-12T02:22:38Z</dcterms:created>
  <dcterms:modified xsi:type="dcterms:W3CDTF">2011-06-05T14:46:13Z</dcterms:modified>
</cp:coreProperties>
</file>