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69" r:id="rId2"/>
    <p:sldId id="339" r:id="rId3"/>
    <p:sldId id="344" r:id="rId4"/>
    <p:sldId id="347" r:id="rId5"/>
    <p:sldId id="345" r:id="rId6"/>
    <p:sldId id="346" r:id="rId7"/>
    <p:sldId id="343" r:id="rId8"/>
    <p:sldId id="348" r:id="rId9"/>
    <p:sldId id="342" r:id="rId10"/>
    <p:sldId id="349" r:id="rId11"/>
    <p:sldId id="350" r:id="rId12"/>
    <p:sldId id="353" r:id="rId13"/>
    <p:sldId id="351" r:id="rId14"/>
    <p:sldId id="352" r:id="rId15"/>
    <p:sldId id="354" r:id="rId16"/>
    <p:sldId id="355" r:id="rId17"/>
    <p:sldId id="356" r:id="rId18"/>
    <p:sldId id="357" r:id="rId19"/>
    <p:sldId id="358" r:id="rId20"/>
    <p:sldId id="360" r:id="rId21"/>
    <p:sldId id="359" r:id="rId22"/>
    <p:sldId id="361" r:id="rId23"/>
    <p:sldId id="362" r:id="rId24"/>
    <p:sldId id="363" r:id="rId25"/>
    <p:sldId id="364" r:id="rId26"/>
    <p:sldId id="365" r:id="rId27"/>
    <p:sldId id="367" r:id="rId28"/>
    <p:sldId id="366" r:id="rId29"/>
    <p:sldId id="368" r:id="rId30"/>
    <p:sldId id="370" r:id="rId31"/>
    <p:sldId id="371" r:id="rId32"/>
    <p:sldId id="372" r:id="rId33"/>
    <p:sldId id="373" r:id="rId34"/>
    <p:sldId id="374" r:id="rId35"/>
    <p:sldId id="375" r:id="rId36"/>
    <p:sldId id="377" r:id="rId37"/>
    <p:sldId id="379" r:id="rId38"/>
    <p:sldId id="376" r:id="rId39"/>
    <p:sldId id="378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4348" autoAdjust="0"/>
  </p:normalViewPr>
  <p:slideViewPr>
    <p:cSldViewPr snapToObjects="1">
      <p:cViewPr>
        <p:scale>
          <a:sx n="80" d="100"/>
          <a:sy n="80" d="100"/>
        </p:scale>
        <p:origin x="-924" y="36"/>
      </p:cViewPr>
      <p:guideLst>
        <p:guide orient="horz" pos="3197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496" y="162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D9E2D8-E989-47B4-BD3A-A6E7E1FA6FEC}" type="datetimeFigureOut">
              <a:rPr lang="en-US" smtClean="0"/>
              <a:pPr/>
              <a:t>6/5/2011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4744A25-B2D1-4508-9541-0A7BE0236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02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887B8A-F7C1-4D8B-919D-4E8B135F4B8B}" type="datetimeFigureOut">
              <a:rPr lang="en-US" smtClean="0"/>
              <a:pPr/>
              <a:t>6/5/2011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805F76-E96C-4986-86F1-BF280B42C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37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58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7E98-08A1-4EC9-BEEE-10E80F7BC77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 typical analysis computes a set of flow facts or data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The method</a:t>
            </a:r>
            <a:r>
              <a:rPr lang="en-US" baseline="0" dirty="0" smtClean="0"/>
              <a:t> analyze executes the analysis; </a:t>
            </a:r>
            <a:r>
              <a:rPr lang="en-US" baseline="0" dirty="0" err="1" smtClean="0"/>
              <a:t>getTree</a:t>
            </a:r>
            <a:r>
              <a:rPr lang="en-US" baseline="0" dirty="0" smtClean="0"/>
              <a:t> returns the AST that is being </a:t>
            </a:r>
            <a:r>
              <a:rPr lang="en-US" baseline="0" dirty="0" err="1" smtClean="0"/>
              <a:t>analysed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isAnalyzed</a:t>
            </a:r>
            <a:r>
              <a:rPr lang="en-US" baseline="0" dirty="0" smtClean="0"/>
              <a:t> tests whether the analysis has been performed; </a:t>
            </a:r>
            <a:r>
              <a:rPr lang="en-US" baseline="0" dirty="0" err="1" smtClean="0"/>
              <a:t>newInitialFlow</a:t>
            </a:r>
            <a:r>
              <a:rPr lang="en-US" baseline="0" dirty="0" smtClean="0"/>
              <a:t> gives the initial approximation for flow facts.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Mclab</a:t>
            </a:r>
            <a:r>
              <a:rPr lang="en-CA" baseline="0" dirty="0" smtClean="0"/>
              <a:t> analysis framework is designed to be simple to use. It is easily extensible for developing analyses for new language extensions. It is written in Java programming language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7E98-08A1-4EC9-BEEE-10E80F7BC77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analysis</a:t>
            </a:r>
            <a:r>
              <a:rPr lang="en-US" baseline="0" dirty="0" smtClean="0"/>
              <a:t> is a forward analysis so we extend </a:t>
            </a:r>
            <a:r>
              <a:rPr lang="en-US" sz="1300" i="1" dirty="0" err="1" smtClean="0"/>
              <a:t>AbstractSimpleStructuralForwardAnalysis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simplified and incomplete </a:t>
            </a:r>
            <a:r>
              <a:rPr lang="en-US" baseline="0" dirty="0" err="1" smtClean="0"/>
              <a:t>McLab</a:t>
            </a:r>
            <a:r>
              <a:rPr lang="en-US" baseline="0" dirty="0" smtClean="0"/>
              <a:t> Abstract Syntax Tree; </a:t>
            </a:r>
            <a:r>
              <a:rPr lang="en-US" baseline="0" dirty="0" err="1" smtClean="0"/>
              <a:t>ASTNode</a:t>
            </a:r>
            <a:r>
              <a:rPr lang="en-US" baseline="0" dirty="0" smtClean="0"/>
              <a:t> class is the root node of </a:t>
            </a:r>
            <a:r>
              <a:rPr lang="en-US" baseline="0" dirty="0" err="1" smtClean="0"/>
              <a:t>McAST</a:t>
            </a:r>
            <a:r>
              <a:rPr lang="en-US" baseline="0" dirty="0" smtClean="0"/>
              <a:t>. With Repeated depth-first traversal, some nodes are visited repeatedly to compute a fixed point for an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helper</a:t>
            </a:r>
            <a:r>
              <a:rPr lang="en-US" baseline="0" dirty="0" smtClean="0"/>
              <a:t> method</a:t>
            </a:r>
            <a:r>
              <a:rPr lang="en-US" i="1" baseline="0" dirty="0" smtClean="0"/>
              <a:t> union </a:t>
            </a:r>
            <a:r>
              <a:rPr lang="en-US" baseline="0" dirty="0" smtClean="0"/>
              <a:t>is shown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7E98-08A1-4EC9-BEEE-10E80F7BC77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AbstractNodeCaseHandler</a:t>
            </a:r>
            <a:r>
              <a:rPr lang="en-US" baseline="0" dirty="0" smtClean="0"/>
              <a:t> provides default implementation for all node types except the root node. The default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of a node case hander is to forward to the node case handler of its 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7E98-08A1-4EC9-BEEE-10E80F7BC77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4958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13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1816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20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24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002060"/>
          </a:solidFill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9530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017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1430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49530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048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7244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28600"/>
            <a:ext cx="8229600" cy="609600"/>
          </a:xfrm>
          <a:solidFill>
            <a:srgbClr val="002060"/>
          </a:solidFill>
        </p:spPr>
        <p:txBody>
          <a:bodyPr>
            <a:normAutofit/>
          </a:bodyPr>
          <a:lstStyle>
            <a:lvl1pPr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85418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523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47244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400"/>
            <a:ext cx="8229600" cy="715962"/>
          </a:xfrm>
          <a:solidFill>
            <a:srgbClr val="002060"/>
          </a:solidFill>
        </p:spPr>
        <p:txBody>
          <a:bodyPr/>
          <a:lstStyle>
            <a:lvl1pPr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 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8557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52400"/>
            <a:ext cx="8610600" cy="609600"/>
          </a:xfrm>
          <a:solidFill>
            <a:srgbClr val="002060"/>
          </a:solidFill>
        </p:spPr>
        <p:txBody>
          <a:bodyPr>
            <a:normAutofit/>
          </a:bodyPr>
          <a:lstStyle>
            <a:lvl1pPr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6541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8674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85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49530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10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49530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7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5635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738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85800"/>
            <a:ext cx="6096000" cy="10667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McLab</a:t>
            </a:r>
            <a:r>
              <a:rPr lang="en-US" b="1" dirty="0" smtClean="0">
                <a:solidFill>
                  <a:schemeClr val="tx1"/>
                </a:solidFill>
              </a:rPr>
              <a:t> Tutorial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/>
              <a:t>www.sable.mcgill.ca/mclab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048000"/>
            <a:ext cx="6553200" cy="330835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Part 5 – Introduction to the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McLab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Analysis Framework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Exploring the Main Components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Creating a Simple Analysis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Depth-first and Structural Analyses</a:t>
            </a:r>
          </a:p>
          <a:p>
            <a:pPr>
              <a:buFont typeface="Arial" pitchFamily="34" charset="0"/>
              <a:buChar char="•"/>
            </a:pP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Example: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Reaching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Definition Analysis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8187"/>
            <a:ext cx="2084387" cy="2079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6388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CA" smtClean="0"/>
              <a:t>TexPoint fonts used in EMF. </a:t>
            </a:r>
          </a:p>
          <a:p>
            <a:r>
              <a:rPr lang="en-CA" smtClean="0"/>
              <a:t>Read the TexPoint manual before you delete this box.: </a:t>
            </a:r>
            <a:r>
              <a:rPr lang="en-CA" smtClean="0">
                <a:latin typeface="TIMES-ROMAN"/>
              </a:rPr>
              <a:t>A</a:t>
            </a:r>
            <a:r>
              <a:rPr lang="en-CA" smtClean="0">
                <a:latin typeface="TIMES-BOLD"/>
              </a:rPr>
              <a:t>A</a:t>
            </a:r>
            <a:r>
              <a:rPr lang="en-CA" smtClean="0">
                <a:latin typeface="CMSY10ORIG"/>
              </a:rPr>
              <a:t>A</a:t>
            </a:r>
            <a:r>
              <a:rPr lang="en-CA" smtClean="0">
                <a:latin typeface="CMR5"/>
              </a:rPr>
              <a:t>A</a:t>
            </a:r>
            <a:r>
              <a:rPr lang="en-CA" smtClean="0">
                <a:latin typeface="CMR12"/>
              </a:rPr>
              <a:t>A</a:t>
            </a:r>
            <a:r>
              <a:rPr lang="en-CA" smtClean="0">
                <a:latin typeface="CMR8"/>
              </a:rPr>
              <a:t>A</a:t>
            </a:r>
            <a:r>
              <a:rPr lang="en-CA" smtClean="0">
                <a:latin typeface="CMBX12"/>
              </a:rPr>
              <a:t>A</a:t>
            </a:r>
            <a:r>
              <a:rPr lang="en-CA" smtClean="0">
                <a:latin typeface="CMBSY10"/>
              </a:rPr>
              <a:t>A</a:t>
            </a:r>
            <a:r>
              <a:rPr lang="en-CA" smtClean="0">
                <a:latin typeface="CMR9"/>
              </a:rPr>
              <a:t>A</a:t>
            </a:r>
            <a:r>
              <a:rPr lang="en-CA" smtClean="0">
                <a:latin typeface="CMTT10"/>
              </a:rPr>
              <a:t>A</a:t>
            </a:r>
            <a:r>
              <a:rPr lang="en-CA" smtClean="0">
                <a:latin typeface="CMR7"/>
              </a:rPr>
              <a:t>A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34693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</a:t>
            </a:r>
            <a:r>
              <a:rPr lang="en-US" dirty="0" err="1" smtClean="0"/>
              <a:t>StmtCounter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Counts the number </a:t>
            </a:r>
            <a:r>
              <a:rPr lang="en-US" smtClean="0"/>
              <a:t>of statements </a:t>
            </a:r>
            <a:r>
              <a:rPr lang="en-US" dirty="0" smtClean="0"/>
              <a:t>in an AST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Analysis development Steps: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Create a concrete class by extending the class </a:t>
            </a:r>
            <a:r>
              <a:rPr lang="en-US" sz="3200" i="1" dirty="0" err="1" smtClean="0"/>
              <a:t>AbstractNodeCaseHandler</a:t>
            </a: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Provide an implementation for </a:t>
            </a:r>
            <a:r>
              <a:rPr lang="en-US" sz="3200" i="1" dirty="0" err="1" smtClean="0"/>
              <a:t>caseASTNode</a:t>
            </a: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Override the relevant methods of </a:t>
            </a:r>
            <a:r>
              <a:rPr lang="en-US" sz="3200" i="1" dirty="0" err="1" smtClean="0"/>
              <a:t>AbstractNodeCaseHandler</a:t>
            </a: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</a:t>
            </a:r>
            <a:r>
              <a:rPr lang="en-US" dirty="0" err="1" smtClean="0"/>
              <a:t>StmtCounter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Create a concrete class by extending the class </a:t>
            </a:r>
            <a:r>
              <a:rPr lang="en-US" sz="3200" i="1" dirty="0" err="1" smtClean="0"/>
              <a:t>AbstractNodeCaseHandler</a:t>
            </a:r>
            <a:endParaRPr lang="en-US" sz="3200" i="1" dirty="0" smtClean="0"/>
          </a:p>
          <a:p>
            <a:pPr marL="571500" indent="-51435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public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class</a:t>
            </a:r>
            <a:r>
              <a:rPr lang="en-US" sz="3600" dirty="0" smtClean="0"/>
              <a:t> </a:t>
            </a:r>
            <a:r>
              <a:rPr lang="en-US" sz="3600" dirty="0" err="1" smtClean="0"/>
              <a:t>StmtCounter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extends</a:t>
            </a:r>
            <a:r>
              <a:rPr lang="en-US" sz="3600" dirty="0" smtClean="0"/>
              <a:t> </a:t>
            </a:r>
            <a:r>
              <a:rPr lang="en-US" sz="3600" dirty="0" err="1" smtClean="0"/>
              <a:t>AbstractNodeCaseHandler</a:t>
            </a:r>
            <a:r>
              <a:rPr lang="en-US" sz="3600" dirty="0" smtClean="0"/>
              <a:t> {</a:t>
            </a:r>
          </a:p>
          <a:p>
            <a:pPr marL="571500" indent="-514350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B050"/>
                </a:solidFill>
              </a:rPr>
              <a:t>private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int</a:t>
            </a:r>
            <a:r>
              <a:rPr lang="en-US" sz="3600" dirty="0" smtClean="0"/>
              <a:t> count = 0;</a:t>
            </a:r>
          </a:p>
          <a:p>
            <a:pPr marL="571500" indent="-514350">
              <a:buNone/>
            </a:pPr>
            <a:r>
              <a:rPr lang="en-US" sz="3600" dirty="0" smtClean="0"/>
              <a:t>	… // defines other internal methods</a:t>
            </a:r>
          </a:p>
          <a:p>
            <a:pPr marL="571500" indent="-514350">
              <a:buNone/>
            </a:pPr>
            <a:r>
              <a:rPr lang="en-US" sz="3600" dirty="0" smtClean="0"/>
              <a:t>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</a:t>
            </a:r>
            <a:r>
              <a:rPr lang="en-US" dirty="0" err="1" smtClean="0"/>
              <a:t>StmtCounter</a:t>
            </a:r>
            <a:r>
              <a:rPr lang="en-US" dirty="0" smtClean="0"/>
              <a:t> --- Cont’d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CE31B81-7C2C-4D8B-B6F0-1768517459B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None/>
            </a:pPr>
            <a:r>
              <a:rPr lang="en-US" sz="3200" dirty="0" smtClean="0"/>
              <a:t>2. Provide an implementation for </a:t>
            </a:r>
            <a:r>
              <a:rPr lang="en-US" sz="3200" i="1" dirty="0" err="1" smtClean="0"/>
              <a:t>caseASTNode</a:t>
            </a:r>
            <a:endParaRPr lang="en-US" sz="3200" i="1" dirty="0" smtClean="0"/>
          </a:p>
          <a:p>
            <a:pPr marL="971550" lvl="1" indent="-514350">
              <a:buNone/>
            </a:pPr>
            <a:endParaRPr lang="en-US" sz="3200" i="1" dirty="0" smtClean="0"/>
          </a:p>
          <a:p>
            <a:pPr marL="571500" indent="-51435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public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void</a:t>
            </a:r>
            <a:r>
              <a:rPr lang="en-US" sz="3600" dirty="0" smtClean="0"/>
              <a:t> </a:t>
            </a:r>
            <a:r>
              <a:rPr lang="en-US" sz="3600" dirty="0" err="1" smtClean="0"/>
              <a:t>caseASTNode</a:t>
            </a:r>
            <a:r>
              <a:rPr lang="en-US" sz="3600" dirty="0" smtClean="0"/>
              <a:t>( </a:t>
            </a:r>
            <a:r>
              <a:rPr lang="en-US" sz="3600" dirty="0" err="1" smtClean="0"/>
              <a:t>ASTNode</a:t>
            </a:r>
            <a:r>
              <a:rPr lang="en-US" sz="3600" dirty="0" smtClean="0"/>
              <a:t> node){</a:t>
            </a:r>
          </a:p>
          <a:p>
            <a:pPr marL="571500" indent="-514350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B050"/>
                </a:solidFill>
              </a:rPr>
              <a:t>for</a:t>
            </a:r>
            <a:r>
              <a:rPr lang="en-US" sz="3600" dirty="0" smtClean="0"/>
              <a:t>(</a:t>
            </a:r>
            <a:r>
              <a:rPr lang="en-US" sz="3600" dirty="0" err="1" smtClean="0">
                <a:solidFill>
                  <a:srgbClr val="00B050"/>
                </a:solidFill>
              </a:rPr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=0; </a:t>
            </a:r>
            <a:r>
              <a:rPr lang="en-US" sz="3600" dirty="0" err="1" smtClean="0"/>
              <a:t>i</a:t>
            </a:r>
            <a:r>
              <a:rPr lang="en-US" sz="3600" dirty="0" smtClean="0"/>
              <a:t>&lt;</a:t>
            </a:r>
            <a:r>
              <a:rPr lang="en-US" sz="3600" dirty="0" err="1" smtClean="0"/>
              <a:t>node.getNumChild</a:t>
            </a:r>
            <a:r>
              <a:rPr lang="en-US" sz="3600" dirty="0" smtClean="0"/>
              <a:t>(); ++</a:t>
            </a:r>
            <a:r>
              <a:rPr lang="en-US" sz="3600" dirty="0" err="1" smtClean="0"/>
              <a:t>i</a:t>
            </a:r>
            <a:r>
              <a:rPr lang="en-US" sz="3600" dirty="0" smtClean="0"/>
              <a:t>) {</a:t>
            </a:r>
          </a:p>
          <a:p>
            <a:pPr marL="571500" indent="-51435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node.getChild</a:t>
            </a:r>
            <a:r>
              <a:rPr lang="en-US" sz="3600" dirty="0" smtClean="0"/>
              <a:t>(</a:t>
            </a:r>
            <a:r>
              <a:rPr lang="en-US" sz="3600" dirty="0" err="1" smtClean="0"/>
              <a:t>i</a:t>
            </a:r>
            <a:r>
              <a:rPr lang="en-US" sz="3600" dirty="0" smtClean="0"/>
              <a:t>).analyze(</a:t>
            </a:r>
            <a:r>
              <a:rPr lang="en-US" sz="3600" dirty="0" smtClean="0">
                <a:solidFill>
                  <a:srgbClr val="FF0000"/>
                </a:solidFill>
              </a:rPr>
              <a:t>this</a:t>
            </a:r>
            <a:r>
              <a:rPr lang="en-US" sz="3600" dirty="0" smtClean="0"/>
              <a:t>);</a:t>
            </a:r>
          </a:p>
          <a:p>
            <a:pPr marL="571500" indent="-514350">
              <a:buNone/>
            </a:pPr>
            <a:r>
              <a:rPr lang="en-US" sz="3600" dirty="0" smtClean="0"/>
              <a:t>	}</a:t>
            </a:r>
          </a:p>
          <a:p>
            <a:pPr marL="571500" indent="-514350">
              <a:buNone/>
            </a:pPr>
            <a:r>
              <a:rPr lang="en-US" sz="3600" dirty="0" smtClean="0"/>
              <a:t>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</a:t>
            </a:r>
            <a:r>
              <a:rPr lang="en-US" dirty="0" err="1" smtClean="0"/>
              <a:t>StmtCounter</a:t>
            </a:r>
            <a:r>
              <a:rPr lang="en-US" dirty="0" smtClean="0"/>
              <a:t>  --- 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None/>
            </a:pPr>
            <a:r>
              <a:rPr lang="en-US" sz="3200" dirty="0" smtClean="0"/>
              <a:t>3. Override the relevant methods of </a:t>
            </a:r>
            <a:r>
              <a:rPr lang="en-US" sz="3200" i="1" dirty="0" err="1" smtClean="0"/>
              <a:t>AbstractNodeCaseHandler</a:t>
            </a:r>
            <a:endParaRPr lang="en-US" sz="3200" i="1" dirty="0" smtClean="0"/>
          </a:p>
          <a:p>
            <a:pPr marL="971550" lvl="1" indent="-514350">
              <a:buNone/>
            </a:pPr>
            <a:endParaRPr lang="en-US" sz="3200" i="1" dirty="0" smtClean="0"/>
          </a:p>
          <a:p>
            <a:pPr marL="971550" lvl="1" indent="-51435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public void </a:t>
            </a:r>
            <a:r>
              <a:rPr lang="en-US" sz="3200" dirty="0" err="1" smtClean="0"/>
              <a:t>caseStmt</a:t>
            </a:r>
            <a:r>
              <a:rPr lang="en-US" sz="3200" dirty="0" smtClean="0"/>
              <a:t>(Stmt node) {</a:t>
            </a:r>
          </a:p>
          <a:p>
            <a:pPr marL="971550" lvl="1" indent="-514350">
              <a:buNone/>
            </a:pPr>
            <a:r>
              <a:rPr lang="en-US" sz="3200" dirty="0" smtClean="0"/>
              <a:t>	++count;</a:t>
            </a:r>
          </a:p>
          <a:p>
            <a:pPr marL="971550" lvl="1" indent="-51435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caseASTNode</a:t>
            </a:r>
            <a:r>
              <a:rPr lang="en-US" sz="3200" dirty="0" smtClean="0"/>
              <a:t>(node);</a:t>
            </a:r>
          </a:p>
          <a:p>
            <a:pPr marL="971550" lvl="1" indent="-514350">
              <a:buNone/>
            </a:pPr>
            <a:r>
              <a:rPr lang="en-US" sz="3200" dirty="0" smtClean="0"/>
              <a:t>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</a:t>
            </a:r>
            <a:r>
              <a:rPr lang="en-US" dirty="0" err="1" smtClean="0"/>
              <a:t>StmtCounter</a:t>
            </a:r>
            <a:r>
              <a:rPr lang="en-US" dirty="0" smtClean="0"/>
              <a:t> --- Cont’d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1435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public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class</a:t>
            </a:r>
            <a:r>
              <a:rPr lang="en-US" sz="3600" dirty="0" smtClean="0"/>
              <a:t> </a:t>
            </a:r>
            <a:r>
              <a:rPr lang="en-US" sz="3600" dirty="0" err="1" smtClean="0"/>
              <a:t>StmtCounter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extends</a:t>
            </a:r>
            <a:r>
              <a:rPr lang="en-US" sz="3600" dirty="0" smtClean="0"/>
              <a:t> </a:t>
            </a:r>
            <a:r>
              <a:rPr lang="en-US" sz="3600" dirty="0" err="1" smtClean="0"/>
              <a:t>AbstractNodeCaseHandler</a:t>
            </a:r>
            <a:r>
              <a:rPr lang="en-US" sz="3600" dirty="0" smtClean="0"/>
              <a:t> {</a:t>
            </a:r>
          </a:p>
          <a:p>
            <a:pPr marL="571500" indent="-51435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      private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int</a:t>
            </a:r>
            <a:r>
              <a:rPr lang="en-US" sz="3600" dirty="0" smtClean="0"/>
              <a:t> count = 0;</a:t>
            </a:r>
          </a:p>
          <a:p>
            <a:pPr marL="571500" indent="-514350">
              <a:buNone/>
            </a:pP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B050"/>
                </a:solidFill>
              </a:rPr>
              <a:t>private</a:t>
            </a:r>
            <a:r>
              <a:rPr lang="en-US" sz="3600" dirty="0" smtClean="0"/>
              <a:t> </a:t>
            </a:r>
            <a:r>
              <a:rPr lang="en-US" sz="3600" dirty="0" err="1" smtClean="0"/>
              <a:t>StmtCounter</a:t>
            </a:r>
            <a:r>
              <a:rPr lang="en-US" sz="3600" dirty="0" smtClean="0"/>
              <a:t>() { </a:t>
            </a:r>
            <a:r>
              <a:rPr lang="en-US" sz="3600" dirty="0" smtClean="0">
                <a:solidFill>
                  <a:srgbClr val="00B050"/>
                </a:solidFill>
              </a:rPr>
              <a:t>super</a:t>
            </a:r>
            <a:r>
              <a:rPr lang="en-US" sz="3600" dirty="0" smtClean="0"/>
              <a:t>(); }</a:t>
            </a:r>
          </a:p>
          <a:p>
            <a:pPr marL="971550" lvl="1" indent="-51435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public static </a:t>
            </a:r>
            <a:r>
              <a:rPr lang="en-US" sz="3200" dirty="0" err="1" smtClean="0">
                <a:solidFill>
                  <a:srgbClr val="00B050"/>
                </a:solidFill>
              </a:rPr>
              <a:t>int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/>
              <a:t>countStmts</a:t>
            </a:r>
            <a:r>
              <a:rPr lang="en-US" sz="3200" dirty="0" smtClean="0"/>
              <a:t>(</a:t>
            </a:r>
            <a:r>
              <a:rPr lang="en-US" sz="3200" dirty="0" err="1" smtClean="0"/>
              <a:t>ASTNode</a:t>
            </a:r>
            <a:r>
              <a:rPr lang="en-US" sz="3200" dirty="0" smtClean="0"/>
              <a:t> tree) {</a:t>
            </a:r>
          </a:p>
          <a:p>
            <a:pPr marL="971550" lvl="1" indent="-514350">
              <a:buNone/>
            </a:pPr>
            <a:r>
              <a:rPr lang="en-US" sz="3200" dirty="0" smtClean="0"/>
              <a:t>	 </a:t>
            </a:r>
            <a:r>
              <a:rPr lang="en-US" sz="3200" dirty="0" err="1" smtClean="0"/>
              <a:t>tree.analyze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 err="1" smtClean="0"/>
              <a:t>StmtCounter</a:t>
            </a:r>
            <a:r>
              <a:rPr lang="en-US" sz="3200" dirty="0" smtClean="0"/>
              <a:t>());</a:t>
            </a:r>
          </a:p>
          <a:p>
            <a:pPr marL="971550" lvl="1" indent="-514350">
              <a:buNone/>
            </a:pPr>
            <a:r>
              <a:rPr lang="en-US" sz="3200" dirty="0" smtClean="0"/>
              <a:t>}</a:t>
            </a:r>
            <a:endParaRPr lang="en-US" sz="3200" i="1" dirty="0" smtClean="0"/>
          </a:p>
          <a:p>
            <a:pPr marL="571500" indent="-51435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	public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void</a:t>
            </a:r>
            <a:r>
              <a:rPr lang="en-US" sz="3600" dirty="0" smtClean="0"/>
              <a:t> </a:t>
            </a:r>
            <a:r>
              <a:rPr lang="en-US" sz="3600" dirty="0" err="1" smtClean="0"/>
              <a:t>caseASTNode</a:t>
            </a:r>
            <a:r>
              <a:rPr lang="en-US" sz="3600" dirty="0" smtClean="0"/>
              <a:t>( </a:t>
            </a:r>
            <a:r>
              <a:rPr lang="en-US" sz="3600" dirty="0" err="1" smtClean="0"/>
              <a:t>ASTNode</a:t>
            </a:r>
            <a:r>
              <a:rPr lang="en-US" sz="3600" dirty="0" smtClean="0"/>
              <a:t> node){</a:t>
            </a:r>
          </a:p>
          <a:p>
            <a:pPr marL="571500" indent="-514350">
              <a:buNone/>
            </a:pPr>
            <a:r>
              <a:rPr lang="en-US" sz="3600" dirty="0" smtClean="0"/>
              <a:t>		</a:t>
            </a:r>
            <a:r>
              <a:rPr lang="en-US" sz="3600" dirty="0" smtClean="0">
                <a:solidFill>
                  <a:srgbClr val="00B050"/>
                </a:solidFill>
              </a:rPr>
              <a:t>for</a:t>
            </a:r>
            <a:r>
              <a:rPr lang="en-US" sz="3600" dirty="0" smtClean="0"/>
              <a:t>(</a:t>
            </a:r>
            <a:r>
              <a:rPr lang="en-US" sz="3600" dirty="0" err="1" smtClean="0">
                <a:solidFill>
                  <a:srgbClr val="00B050"/>
                </a:solidFill>
              </a:rPr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=0; </a:t>
            </a:r>
            <a:r>
              <a:rPr lang="en-US" sz="3600" dirty="0" err="1" smtClean="0"/>
              <a:t>i</a:t>
            </a:r>
            <a:r>
              <a:rPr lang="en-US" sz="3600" dirty="0" smtClean="0"/>
              <a:t>&lt;</a:t>
            </a:r>
            <a:r>
              <a:rPr lang="en-US" sz="3600" dirty="0" err="1" smtClean="0"/>
              <a:t>node.getNumChild</a:t>
            </a:r>
            <a:r>
              <a:rPr lang="en-US" sz="3600" dirty="0" smtClean="0"/>
              <a:t>(); ++</a:t>
            </a:r>
            <a:r>
              <a:rPr lang="en-US" sz="3600" dirty="0" err="1" smtClean="0"/>
              <a:t>i</a:t>
            </a:r>
            <a:r>
              <a:rPr lang="en-US" sz="3600" dirty="0" smtClean="0"/>
              <a:t>) {</a:t>
            </a:r>
          </a:p>
          <a:p>
            <a:pPr marL="571500" indent="-514350">
              <a:buNone/>
            </a:pPr>
            <a:r>
              <a:rPr lang="en-US" sz="3600" dirty="0" smtClean="0"/>
              <a:t>			</a:t>
            </a:r>
            <a:r>
              <a:rPr lang="en-US" sz="3600" dirty="0" err="1" smtClean="0"/>
              <a:t>node.getChild</a:t>
            </a:r>
            <a:r>
              <a:rPr lang="en-US" sz="3600" dirty="0" smtClean="0"/>
              <a:t>(</a:t>
            </a:r>
            <a:r>
              <a:rPr lang="en-US" sz="3600" dirty="0" err="1" smtClean="0"/>
              <a:t>i</a:t>
            </a:r>
            <a:r>
              <a:rPr lang="en-US" sz="3600" dirty="0" smtClean="0"/>
              <a:t>).analyze(</a:t>
            </a:r>
            <a:r>
              <a:rPr lang="en-US" sz="3600" dirty="0" smtClean="0">
                <a:solidFill>
                  <a:srgbClr val="FF0000"/>
                </a:solidFill>
              </a:rPr>
              <a:t>this</a:t>
            </a:r>
            <a:r>
              <a:rPr lang="en-US" sz="3600" dirty="0" smtClean="0"/>
              <a:t>);}</a:t>
            </a:r>
          </a:p>
          <a:p>
            <a:pPr marL="571500" indent="-514350">
              <a:buNone/>
            </a:pPr>
            <a:r>
              <a:rPr lang="en-US" sz="3600" dirty="0" smtClean="0"/>
              <a:t>	}</a:t>
            </a:r>
          </a:p>
          <a:p>
            <a:pPr marL="971550" lvl="1" indent="-51435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public void </a:t>
            </a:r>
            <a:r>
              <a:rPr lang="en-US" sz="3200" dirty="0" err="1" smtClean="0"/>
              <a:t>caseStmt</a:t>
            </a:r>
            <a:r>
              <a:rPr lang="en-US" sz="3200" dirty="0" smtClean="0"/>
              <a:t>(Stmt node) {</a:t>
            </a:r>
          </a:p>
          <a:p>
            <a:pPr marL="971550" lvl="1" indent="-514350">
              <a:buNone/>
            </a:pPr>
            <a:r>
              <a:rPr lang="en-US" sz="3200" dirty="0" smtClean="0"/>
              <a:t>	++count; </a:t>
            </a:r>
            <a:r>
              <a:rPr lang="en-US" sz="3200" dirty="0" err="1" smtClean="0"/>
              <a:t>caseASTNode</a:t>
            </a:r>
            <a:r>
              <a:rPr lang="en-US" sz="3200" dirty="0" smtClean="0"/>
              <a:t>(node);</a:t>
            </a:r>
          </a:p>
          <a:p>
            <a:pPr marL="971550" lvl="1" indent="-514350">
              <a:buNone/>
            </a:pPr>
            <a:r>
              <a:rPr lang="en-US" sz="3200" dirty="0" smtClean="0"/>
              <a:t>}</a:t>
            </a:r>
          </a:p>
          <a:p>
            <a:pPr marL="571500" indent="-514350">
              <a:buNone/>
            </a:pPr>
            <a:r>
              <a:rPr lang="en-US" sz="3600" dirty="0" smtClean="0"/>
              <a:t>}</a:t>
            </a:r>
          </a:p>
          <a:p>
            <a:pPr marL="571500" indent="-51435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Skipping Irrelevant Nodes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14350">
              <a:buNone/>
            </a:pPr>
            <a:r>
              <a:rPr lang="en-US" dirty="0" smtClean="0"/>
              <a:t>For many analyses, not all nodes in the AST are relevant; to skip unnecessary nodes override the handler methods for the nodes. For Example:</a:t>
            </a:r>
          </a:p>
          <a:p>
            <a:pPr marL="571500" indent="-514350">
              <a:buNone/>
            </a:pPr>
            <a:endParaRPr lang="en-US" sz="3600" dirty="0" smtClean="0"/>
          </a:p>
          <a:p>
            <a:pPr marL="971550" lvl="1" indent="-51435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public void </a:t>
            </a:r>
            <a:r>
              <a:rPr lang="en-US" sz="3200" dirty="0" err="1" smtClean="0"/>
              <a:t>caseExpr</a:t>
            </a:r>
            <a:r>
              <a:rPr lang="en-US" sz="3200" dirty="0" smtClean="0"/>
              <a:t>(</a:t>
            </a:r>
            <a:r>
              <a:rPr lang="en-US" sz="3200" dirty="0" err="1" smtClean="0"/>
              <a:t>Expr</a:t>
            </a:r>
            <a:r>
              <a:rPr lang="en-US" sz="3200" dirty="0" smtClean="0"/>
              <a:t> node) {</a:t>
            </a:r>
          </a:p>
          <a:p>
            <a:pPr marL="971550" lvl="1" indent="-5143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return</a:t>
            </a:r>
            <a:r>
              <a:rPr lang="en-US" sz="3200" dirty="0" smtClean="0"/>
              <a:t>;</a:t>
            </a:r>
          </a:p>
          <a:p>
            <a:pPr marL="971550" lvl="1" indent="-514350">
              <a:buNone/>
            </a:pPr>
            <a:r>
              <a:rPr lang="en-US" sz="3200" dirty="0" smtClean="0"/>
              <a:t>}</a:t>
            </a:r>
          </a:p>
          <a:p>
            <a:pPr marL="971550" lvl="1" indent="-514350">
              <a:buNone/>
            </a:pPr>
            <a:endParaRPr lang="en-US" sz="3600" dirty="0" smtClean="0"/>
          </a:p>
          <a:p>
            <a:pPr marL="57150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Ensures that all the children of </a:t>
            </a:r>
            <a:r>
              <a:rPr lang="en-US" i="1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are skipped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20" y="1842679"/>
            <a:ext cx="62865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Analyses Types: Depth-first and Structural Analyses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 smtClean="0">
              <a:ln w="127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60000"/>
                </a:schemeClr>
              </a:solidFill>
              <a:effectLst>
                <a:innerShdw blurRad="50800" dist="50800" dir="13500000">
                  <a:srgbClr val="000000">
                    <a:alpha val="4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1ACA1A9-5D0D-4912-8B92-F352DF36540E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  <p:transition advTm="12859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Facts: The interface </a:t>
            </a:r>
            <a:r>
              <a:rPr lang="en-US" i="1" dirty="0" err="1" smtClean="0"/>
              <a:t>FlowSet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14350"/>
            <a:r>
              <a:rPr lang="en-US" dirty="0" smtClean="0"/>
              <a:t>The interface </a:t>
            </a:r>
            <a:r>
              <a:rPr lang="en-US" i="1" dirty="0" err="1" smtClean="0"/>
              <a:t>FlowSet</a:t>
            </a:r>
            <a:r>
              <a:rPr lang="en-US" dirty="0" smtClean="0"/>
              <a:t> provides a generic interface for common operations on flow data</a:t>
            </a:r>
          </a:p>
          <a:p>
            <a:pPr marL="571500" indent="-514350">
              <a:buNone/>
            </a:pPr>
            <a:endParaRPr lang="en-US" sz="3000" dirty="0" smtClean="0"/>
          </a:p>
          <a:p>
            <a:pPr marL="571500" indent="-51435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public  interface </a:t>
            </a:r>
            <a:r>
              <a:rPr lang="en-US" sz="3000" dirty="0" err="1" smtClean="0"/>
              <a:t>FlowSet</a:t>
            </a:r>
            <a:r>
              <a:rPr lang="en-US" sz="3000" dirty="0" smtClean="0"/>
              <a:t>&lt;D&gt; {</a:t>
            </a:r>
          </a:p>
          <a:p>
            <a:pPr marL="571500" indent="-51435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   public</a:t>
            </a:r>
            <a:r>
              <a:rPr lang="en-US" sz="3000" dirty="0" smtClean="0"/>
              <a:t> </a:t>
            </a:r>
            <a:r>
              <a:rPr lang="en-US" sz="3000" dirty="0" err="1" smtClean="0"/>
              <a:t>FlowSet</a:t>
            </a:r>
            <a:r>
              <a:rPr lang="en-US" sz="3000" dirty="0" smtClean="0"/>
              <a:t>&lt;D&gt; clone();</a:t>
            </a:r>
          </a:p>
          <a:p>
            <a:pPr marL="571500" indent="-51435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   public void </a:t>
            </a:r>
            <a:r>
              <a:rPr lang="en-US" sz="3000" dirty="0" smtClean="0"/>
              <a:t>copy(</a:t>
            </a:r>
            <a:r>
              <a:rPr lang="en-US" sz="3000" dirty="0" err="1" smtClean="0"/>
              <a:t>FlowSet</a:t>
            </a:r>
            <a:r>
              <a:rPr lang="en-US" sz="3000" dirty="0" smtClean="0"/>
              <a:t>&lt;? </a:t>
            </a:r>
            <a:r>
              <a:rPr lang="en-US" sz="3000" dirty="0" smtClean="0">
                <a:solidFill>
                  <a:srgbClr val="00B050"/>
                </a:solidFill>
              </a:rPr>
              <a:t>super</a:t>
            </a:r>
            <a:r>
              <a:rPr lang="en-US" sz="3000" dirty="0" smtClean="0"/>
              <a:t> D&gt; </a:t>
            </a:r>
            <a:r>
              <a:rPr lang="en-US" sz="3000" dirty="0" err="1" smtClean="0"/>
              <a:t>dest</a:t>
            </a:r>
            <a:r>
              <a:rPr lang="en-US" sz="3000" dirty="0" smtClean="0"/>
              <a:t>);</a:t>
            </a:r>
          </a:p>
          <a:p>
            <a:pPr marL="571500" indent="-51435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   public void </a:t>
            </a:r>
            <a:r>
              <a:rPr lang="en-US" sz="3000" dirty="0" smtClean="0"/>
              <a:t>union(</a:t>
            </a:r>
            <a:r>
              <a:rPr lang="en-US" sz="3000" dirty="0" err="1" smtClean="0"/>
              <a:t>FlowSet</a:t>
            </a:r>
            <a:r>
              <a:rPr lang="en-US" sz="3000" dirty="0" smtClean="0"/>
              <a:t>&lt;? </a:t>
            </a:r>
            <a:r>
              <a:rPr lang="en-US" sz="3000" dirty="0" smtClean="0">
                <a:solidFill>
                  <a:srgbClr val="00B050"/>
                </a:solidFill>
              </a:rPr>
              <a:t>extends</a:t>
            </a:r>
            <a:r>
              <a:rPr lang="en-US" sz="3000" dirty="0" smtClean="0"/>
              <a:t> D&gt; other);</a:t>
            </a:r>
          </a:p>
          <a:p>
            <a:pPr marL="571500" indent="-514350">
              <a:buNone/>
            </a:pPr>
            <a:r>
              <a:rPr lang="en-US" sz="3000" dirty="0" smtClean="0"/>
              <a:t>   </a:t>
            </a:r>
            <a:r>
              <a:rPr lang="en-US" sz="3000" dirty="0" smtClean="0">
                <a:solidFill>
                  <a:srgbClr val="00B050"/>
                </a:solidFill>
              </a:rPr>
              <a:t>public void </a:t>
            </a:r>
            <a:r>
              <a:rPr lang="en-US" sz="3000" dirty="0" smtClean="0"/>
              <a:t>intersection(</a:t>
            </a:r>
            <a:r>
              <a:rPr lang="en-US" sz="3000" dirty="0" err="1" smtClean="0"/>
              <a:t>FlowSet</a:t>
            </a:r>
            <a:r>
              <a:rPr lang="en-US" sz="3000" dirty="0" smtClean="0"/>
              <a:t>&lt;? </a:t>
            </a:r>
            <a:r>
              <a:rPr lang="en-US" sz="3000" dirty="0" smtClean="0">
                <a:solidFill>
                  <a:srgbClr val="00B050"/>
                </a:solidFill>
              </a:rPr>
              <a:t>extends</a:t>
            </a:r>
            <a:r>
              <a:rPr lang="en-US" sz="3000" dirty="0" smtClean="0"/>
              <a:t> D&gt; other);</a:t>
            </a:r>
          </a:p>
          <a:p>
            <a:pPr marL="571500" indent="-514350">
              <a:buNone/>
            </a:pPr>
            <a:r>
              <a:rPr lang="en-US" sz="3000" dirty="0" smtClean="0"/>
              <a:t>	…</a:t>
            </a:r>
          </a:p>
          <a:p>
            <a:pPr marL="571500" indent="-514350">
              <a:buNone/>
            </a:pPr>
            <a:r>
              <a:rPr lang="en-US" sz="3000" dirty="0" smtClean="0"/>
              <a:t>}</a:t>
            </a:r>
            <a:endParaRPr lang="en-US" sz="3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Analysis</a:t>
            </a:r>
            <a:r>
              <a:rPr lang="en-US" dirty="0" smtClean="0"/>
              <a:t> interface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/>
            <a:r>
              <a:rPr lang="en-US" dirty="0" smtClean="0"/>
              <a:t>Provides a common API for </a:t>
            </a:r>
            <a:r>
              <a:rPr lang="en-US" smtClean="0"/>
              <a:t>all analyses</a:t>
            </a:r>
            <a:endParaRPr lang="en-US" dirty="0" smtClean="0"/>
          </a:p>
          <a:p>
            <a:pPr marL="571500" indent="-514350"/>
            <a:r>
              <a:rPr lang="en-US" dirty="0" smtClean="0"/>
              <a:t>Declares additional methods for setting up an analysis:</a:t>
            </a:r>
          </a:p>
          <a:p>
            <a:pPr marL="571500" indent="-514350">
              <a:buNone/>
            </a:pPr>
            <a:endParaRPr lang="en-US" dirty="0" smtClean="0"/>
          </a:p>
          <a:p>
            <a:pPr marL="571500" indent="-51435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public interface </a:t>
            </a:r>
            <a:r>
              <a:rPr lang="en-US" sz="3000" dirty="0" smtClean="0"/>
              <a:t>Analysis&lt;A extends </a:t>
            </a:r>
            <a:r>
              <a:rPr lang="en-US" sz="3000" dirty="0" err="1" smtClean="0"/>
              <a:t>FlowSet</a:t>
            </a:r>
            <a:r>
              <a:rPr lang="en-US" sz="3000" dirty="0" smtClean="0"/>
              <a:t>&gt; </a:t>
            </a:r>
            <a:r>
              <a:rPr lang="en-US" sz="3000" dirty="0" smtClean="0">
                <a:solidFill>
                  <a:srgbClr val="00B050"/>
                </a:solidFill>
              </a:rPr>
              <a:t>extends</a:t>
            </a:r>
            <a:r>
              <a:rPr lang="en-US" sz="3000" dirty="0" smtClean="0"/>
              <a:t> </a:t>
            </a:r>
            <a:r>
              <a:rPr lang="en-US" sz="3000" dirty="0" err="1" smtClean="0"/>
              <a:t>NodeCaseHandler</a:t>
            </a:r>
            <a:r>
              <a:rPr lang="en-US" sz="3000" dirty="0" smtClean="0"/>
              <a:t> {</a:t>
            </a:r>
          </a:p>
          <a:p>
            <a:pPr marL="571500" indent="-514350">
              <a:buNone/>
            </a:pPr>
            <a:r>
              <a:rPr lang="en-US" sz="3000" dirty="0" smtClean="0"/>
              <a:t>      </a:t>
            </a:r>
            <a:r>
              <a:rPr lang="en-US" sz="3000" dirty="0" smtClean="0">
                <a:solidFill>
                  <a:srgbClr val="00B050"/>
                </a:solidFill>
              </a:rPr>
              <a:t>public void </a:t>
            </a:r>
            <a:r>
              <a:rPr lang="en-US" sz="3000" dirty="0" smtClean="0"/>
              <a:t>analyze(); </a:t>
            </a:r>
          </a:p>
          <a:p>
            <a:pPr marL="571500" indent="-514350">
              <a:buNone/>
            </a:pPr>
            <a:r>
              <a:rPr lang="en-US" sz="3000" dirty="0" smtClean="0"/>
              <a:t>      </a:t>
            </a:r>
            <a:r>
              <a:rPr lang="en-US" sz="3000" dirty="0" smtClean="0">
                <a:solidFill>
                  <a:srgbClr val="00B050"/>
                </a:solidFill>
              </a:rPr>
              <a:t>public</a:t>
            </a:r>
            <a:r>
              <a:rPr lang="en-US" sz="3000" dirty="0" smtClean="0"/>
              <a:t> </a:t>
            </a:r>
            <a:r>
              <a:rPr lang="en-US" sz="3000" dirty="0" err="1" smtClean="0"/>
              <a:t>ASTNode</a:t>
            </a:r>
            <a:r>
              <a:rPr lang="en-US" sz="3000" dirty="0" smtClean="0"/>
              <a:t> </a:t>
            </a:r>
            <a:r>
              <a:rPr lang="en-US" sz="3000" dirty="0" err="1" smtClean="0"/>
              <a:t>getTree</a:t>
            </a:r>
            <a:r>
              <a:rPr lang="en-US" sz="3000" dirty="0" smtClean="0"/>
              <a:t>(); </a:t>
            </a:r>
          </a:p>
          <a:p>
            <a:pPr marL="571500" indent="-514350">
              <a:buNone/>
            </a:pPr>
            <a:r>
              <a:rPr lang="en-US" sz="3000" dirty="0" smtClean="0"/>
              <a:t>      </a:t>
            </a:r>
            <a:r>
              <a:rPr lang="en-US" sz="3000" dirty="0" smtClean="0">
                <a:solidFill>
                  <a:srgbClr val="00B050"/>
                </a:solidFill>
              </a:rPr>
              <a:t>public</a:t>
            </a:r>
            <a:r>
              <a:rPr lang="en-US" sz="3000" dirty="0" smtClean="0"/>
              <a:t> </a:t>
            </a:r>
            <a:r>
              <a:rPr lang="en-US" sz="3000" dirty="0" err="1" smtClean="0">
                <a:solidFill>
                  <a:srgbClr val="00B050"/>
                </a:solidFill>
              </a:rPr>
              <a:t>boolean</a:t>
            </a:r>
            <a:r>
              <a:rPr lang="en-US" sz="3000" dirty="0" smtClean="0"/>
              <a:t> </a:t>
            </a:r>
            <a:r>
              <a:rPr lang="en-US" sz="3000" dirty="0" err="1" smtClean="0"/>
              <a:t>isAnalyzed</a:t>
            </a:r>
            <a:r>
              <a:rPr lang="en-US" sz="3000" dirty="0" smtClean="0"/>
              <a:t>();</a:t>
            </a:r>
          </a:p>
          <a:p>
            <a:pPr marL="571500" indent="-514350">
              <a:buNone/>
            </a:pPr>
            <a:r>
              <a:rPr lang="en-US" sz="3000" dirty="0" smtClean="0"/>
              <a:t>      </a:t>
            </a:r>
            <a:r>
              <a:rPr lang="en-US" sz="3000" dirty="0" smtClean="0">
                <a:solidFill>
                  <a:srgbClr val="00B050"/>
                </a:solidFill>
              </a:rPr>
              <a:t>public</a:t>
            </a:r>
            <a:r>
              <a:rPr lang="en-US" sz="3000" dirty="0" smtClean="0"/>
              <a:t> A </a:t>
            </a:r>
            <a:r>
              <a:rPr lang="en-US" sz="3000" dirty="0" err="1" smtClean="0"/>
              <a:t>newInitialFlow</a:t>
            </a:r>
            <a:r>
              <a:rPr lang="en-US" sz="3000" dirty="0" smtClean="0"/>
              <a:t>();</a:t>
            </a:r>
          </a:p>
          <a:p>
            <a:pPr marL="571500" indent="-514350">
              <a:buNone/>
            </a:pPr>
            <a:r>
              <a:rPr lang="en-US" sz="3000" dirty="0" smtClean="0"/>
              <a:t>      …</a:t>
            </a:r>
          </a:p>
          <a:p>
            <a:pPr marL="571500" indent="-514350">
              <a:buNone/>
            </a:pPr>
            <a:r>
              <a:rPr lang="en-US" sz="3000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Analysis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/>
            <a:r>
              <a:rPr lang="en-US" sz="3000" dirty="0" smtClean="0"/>
              <a:t>Traverses the tree structure of the AST by visiting each node in a depth-first order</a:t>
            </a:r>
          </a:p>
          <a:p>
            <a:pPr marL="571500" indent="-514350"/>
            <a:r>
              <a:rPr lang="en-US" sz="3000" dirty="0" smtClean="0"/>
              <a:t>Suitable for developing flow-insensitive analyses</a:t>
            </a:r>
          </a:p>
          <a:p>
            <a:pPr marL="571500" indent="-514350"/>
            <a:r>
              <a:rPr lang="en-US" sz="3000" dirty="0" smtClean="0"/>
              <a:t>Default behavior implemented in the class </a:t>
            </a:r>
            <a:r>
              <a:rPr lang="en-US" sz="3000" i="1" dirty="0" err="1" smtClean="0"/>
              <a:t>AbstractDepthFirstAnalysis</a:t>
            </a:r>
            <a:r>
              <a:rPr lang="en-US" sz="3000" dirty="0" smtClean="0"/>
              <a:t>:</a:t>
            </a:r>
          </a:p>
          <a:p>
            <a:pPr marL="571500" indent="-514350">
              <a:buNone/>
            </a:pPr>
            <a:endParaRPr lang="en-US" sz="3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95400" y="3810000"/>
            <a:ext cx="3962400" cy="7315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solidFill>
                  <a:schemeClr val="bg1"/>
                </a:solidFill>
              </a:rPr>
              <a:t>AbstractNodeCaseHandler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48000" y="4541520"/>
            <a:ext cx="365760" cy="640080"/>
            <a:chOff x="5562600" y="1905000"/>
            <a:chExt cx="365760" cy="533400"/>
          </a:xfrm>
        </p:grpSpPr>
        <p:sp>
          <p:nvSpPr>
            <p:cNvPr id="10" name="Flowchart: Extract 9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6172200" y="3581400"/>
            <a:ext cx="2209800" cy="9601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Analysis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254240" y="4541520"/>
            <a:ext cx="365760" cy="640080"/>
            <a:chOff x="5562600" y="1905000"/>
            <a:chExt cx="365760" cy="533400"/>
          </a:xfrm>
        </p:grpSpPr>
        <p:sp>
          <p:nvSpPr>
            <p:cNvPr id="14" name="Flowchart: Extract 13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200400" y="5486400"/>
            <a:ext cx="3962400" cy="7315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solidFill>
                  <a:schemeClr val="bg1"/>
                </a:solidFill>
              </a:rPr>
              <a:t>AbstractDepthFirstAnalysis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257800" y="5181600"/>
            <a:ext cx="2103120" cy="15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27832" y="5181600"/>
            <a:ext cx="210312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029994" y="53340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McLab</a:t>
            </a:r>
            <a:r>
              <a:rPr lang="en-CA" dirty="0" smtClean="0"/>
              <a:t> Analysis 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105400"/>
          </a:xfrm>
        </p:spPr>
        <p:txBody>
          <a:bodyPr/>
          <a:lstStyle/>
          <a:p>
            <a:r>
              <a:rPr lang="en-CA" dirty="0" smtClean="0"/>
              <a:t>A simple static flow analysis framework for MATLAB-like languages</a:t>
            </a:r>
          </a:p>
          <a:p>
            <a:r>
              <a:rPr lang="en-CA" dirty="0" smtClean="0"/>
              <a:t>Supports the development of intra-procedural forward and backward flow analyses</a:t>
            </a:r>
          </a:p>
          <a:p>
            <a:r>
              <a:rPr lang="en-CA" dirty="0" smtClean="0"/>
              <a:t>Extensible to new language extensions</a:t>
            </a:r>
          </a:p>
          <a:p>
            <a:r>
              <a:rPr lang="en-CA" dirty="0" smtClean="0"/>
              <a:t>Facilitates easy adaptation of  old analyses to new language extensions</a:t>
            </a:r>
          </a:p>
          <a:p>
            <a:r>
              <a:rPr lang="en-CA" dirty="0" smtClean="0"/>
              <a:t>Works with </a:t>
            </a:r>
            <a:r>
              <a:rPr lang="en-CA" dirty="0" err="1" smtClean="0"/>
              <a:t>McAST</a:t>
            </a:r>
            <a:r>
              <a:rPr lang="en-CA" dirty="0" smtClean="0"/>
              <a:t> and </a:t>
            </a:r>
            <a:r>
              <a:rPr lang="en-CA" smtClean="0"/>
              <a:t>McLAST </a:t>
            </a:r>
            <a:r>
              <a:rPr lang="en-CA" dirty="0" smtClean="0"/>
              <a:t>(a simplified </a:t>
            </a:r>
            <a:r>
              <a:rPr lang="en-CA" dirty="0" err="1" smtClean="0"/>
              <a:t>McAST</a:t>
            </a:r>
            <a:r>
              <a:rPr lang="en-CA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Depth-First Analysis: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Involves 2 steps:</a:t>
            </a:r>
          </a:p>
          <a:p>
            <a:pPr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Create a concrete class by extending the class </a:t>
            </a:r>
            <a:r>
              <a:rPr lang="en-US" sz="3200" i="1" dirty="0" err="1" smtClean="0"/>
              <a:t>AbstractDepthFirstAnalysis</a:t>
            </a:r>
            <a:endParaRPr lang="en-US" sz="3200" i="1" dirty="0" smtClean="0"/>
          </a:p>
          <a:p>
            <a:pPr marL="1371600" lvl="2" indent="-514350">
              <a:buFont typeface="+mj-lt"/>
              <a:buAutoNum type="alphaLcParenR"/>
            </a:pPr>
            <a:r>
              <a:rPr lang="en-US" sz="2800" dirty="0" smtClean="0"/>
              <a:t>Select a type for the analysis’s data 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sz="2800" dirty="0" smtClean="0"/>
              <a:t>Implement the method </a:t>
            </a:r>
            <a:r>
              <a:rPr lang="en-US" sz="2800" i="1" dirty="0" err="1" smtClean="0"/>
              <a:t>newInitialFlow</a:t>
            </a:r>
            <a:endParaRPr lang="en-US" sz="2800" i="1" dirty="0" smtClean="0"/>
          </a:p>
          <a:p>
            <a:pPr marL="1371600" lvl="2" indent="-514350">
              <a:buFont typeface="+mj-lt"/>
              <a:buAutoNum type="alphaLcParenR"/>
            </a:pPr>
            <a:r>
              <a:rPr lang="en-US" sz="2800" dirty="0" smtClean="0"/>
              <a:t>Implement a constructor for the class</a:t>
            </a:r>
          </a:p>
          <a:p>
            <a:pPr marL="1371600" lvl="2" indent="-514350">
              <a:buNone/>
            </a:pP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Override the relevant methods of </a:t>
            </a:r>
            <a:r>
              <a:rPr lang="en-US" sz="3200" i="1" dirty="0" err="1" smtClean="0"/>
              <a:t>AbstractDepthFirstAnalysis</a:t>
            </a: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Depth-First Analysis: </a:t>
            </a:r>
            <a:r>
              <a:rPr lang="en-US" dirty="0" err="1" smtClean="0"/>
              <a:t>NameCollector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/>
            <a:r>
              <a:rPr lang="en-US" dirty="0" smtClean="0"/>
              <a:t>Associates all names that are assigned to by an assignment statement to the statement.</a:t>
            </a:r>
          </a:p>
          <a:p>
            <a:pPr marL="571500" indent="-514350"/>
            <a:r>
              <a:rPr lang="en-US" dirty="0" smtClean="0"/>
              <a:t>Collects in one set, all names that are assigned to </a:t>
            </a:r>
          </a:p>
          <a:p>
            <a:pPr marL="571500" indent="-514350"/>
            <a:r>
              <a:rPr lang="en-US" dirty="0" smtClean="0"/>
              <a:t>Names are stored as strings; we use </a:t>
            </a:r>
            <a:r>
              <a:rPr lang="en-US" i="1" dirty="0" err="1" smtClean="0"/>
              <a:t>HashSetFlowSet</a:t>
            </a:r>
            <a:r>
              <a:rPr lang="en-US" i="1" dirty="0" smtClean="0"/>
              <a:t>&lt;String&gt; </a:t>
            </a:r>
            <a:r>
              <a:rPr lang="en-US" dirty="0" smtClean="0"/>
              <a:t>for the analysis’s flow facts.</a:t>
            </a:r>
          </a:p>
          <a:p>
            <a:pPr marL="571500" indent="-514350"/>
            <a:r>
              <a:rPr lang="en-US" dirty="0" smtClean="0"/>
              <a:t>Implements </a:t>
            </a:r>
            <a:r>
              <a:rPr lang="en-US" i="1" dirty="0" err="1" smtClean="0"/>
              <a:t>newInitialFlow</a:t>
            </a:r>
            <a:r>
              <a:rPr lang="en-US" dirty="0" smtClean="0"/>
              <a:t> to return an empty </a:t>
            </a:r>
            <a:r>
              <a:rPr lang="en-US" i="1" dirty="0" err="1" smtClean="0"/>
              <a:t>HashSetFlowSet</a:t>
            </a:r>
            <a:r>
              <a:rPr lang="en-US" i="1" dirty="0" smtClean="0"/>
              <a:t>&lt;String&gt; </a:t>
            </a:r>
            <a:r>
              <a:rPr lang="en-US" dirty="0" smtClean="0"/>
              <a:t>object.</a:t>
            </a:r>
          </a:p>
          <a:p>
            <a:pPr marL="571500" indent="-514350"/>
            <a:endParaRPr lang="en-US" sz="3000" dirty="0" smtClean="0"/>
          </a:p>
          <a:p>
            <a:pPr marL="571500" indent="-514350">
              <a:buNone/>
            </a:pPr>
            <a:endParaRPr lang="en-US" sz="3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Depth-First Analysis: </a:t>
            </a:r>
            <a:r>
              <a:rPr lang="en-US" dirty="0" err="1" smtClean="0"/>
              <a:t>NameCollector</a:t>
            </a:r>
            <a:r>
              <a:rPr lang="en-US" dirty="0" smtClean="0"/>
              <a:t>  --- 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5100" dirty="0" smtClean="0"/>
              <a:t>Create a concrete class by extending the class </a:t>
            </a:r>
            <a:r>
              <a:rPr lang="en-US" sz="5100" i="1" dirty="0" err="1" smtClean="0"/>
              <a:t>AbstractDepthFirstAnalysis</a:t>
            </a:r>
            <a:endParaRPr lang="en-US" sz="5100" i="1" dirty="0" smtClean="0"/>
          </a:p>
          <a:p>
            <a:pPr marL="971550" lvl="1" indent="-514350">
              <a:buNone/>
            </a:pPr>
            <a:endParaRPr lang="en-US" sz="3200" i="1" dirty="0" smtClean="0"/>
          </a:p>
          <a:p>
            <a:pPr marL="971550" lvl="1" indent="-514350">
              <a:buNone/>
            </a:pPr>
            <a:endParaRPr lang="en-US" sz="3200" i="1" dirty="0" smtClean="0"/>
          </a:p>
          <a:p>
            <a:pPr marL="571500" indent="-514350">
              <a:buNone/>
            </a:pPr>
            <a:r>
              <a:rPr lang="en-US" sz="4500" dirty="0" smtClean="0">
                <a:solidFill>
                  <a:srgbClr val="00B050"/>
                </a:solidFill>
              </a:rPr>
              <a:t>public</a:t>
            </a:r>
            <a:r>
              <a:rPr lang="en-US" sz="4500" dirty="0" smtClean="0"/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class</a:t>
            </a:r>
            <a:r>
              <a:rPr lang="en-US" sz="4500" dirty="0" smtClean="0"/>
              <a:t> </a:t>
            </a:r>
            <a:r>
              <a:rPr lang="en-US" sz="4500" dirty="0" err="1" smtClean="0"/>
              <a:t>NameCollector</a:t>
            </a:r>
            <a:r>
              <a:rPr lang="en-US" sz="4500" dirty="0" smtClean="0"/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extends </a:t>
            </a:r>
            <a:r>
              <a:rPr lang="en-US" sz="4500" dirty="0" err="1" smtClean="0"/>
              <a:t>AbstractDepthFirstAnalysis</a:t>
            </a:r>
            <a:endParaRPr lang="en-US" sz="4500" dirty="0" smtClean="0"/>
          </a:p>
          <a:p>
            <a:pPr marL="571500" indent="-514350">
              <a:buNone/>
            </a:pPr>
            <a:r>
              <a:rPr lang="en-US" sz="4500" dirty="0" smtClean="0"/>
              <a:t>	&lt;</a:t>
            </a:r>
            <a:r>
              <a:rPr lang="en-US" sz="4500" dirty="0" err="1" smtClean="0"/>
              <a:t>HashSetFlowSet</a:t>
            </a:r>
            <a:r>
              <a:rPr lang="en-US" sz="4500" dirty="0" smtClean="0"/>
              <a:t>&lt;String&gt;&gt; {</a:t>
            </a:r>
          </a:p>
          <a:p>
            <a:pPr marL="571500" indent="-514350">
              <a:buNone/>
            </a:pPr>
            <a:r>
              <a:rPr lang="en-US" sz="4500" dirty="0" smtClean="0"/>
              <a:t>	</a:t>
            </a:r>
            <a:r>
              <a:rPr lang="en-US" sz="4500" dirty="0" smtClean="0">
                <a:solidFill>
                  <a:srgbClr val="00B050"/>
                </a:solidFill>
              </a:rPr>
              <a:t>private</a:t>
            </a:r>
            <a:r>
              <a:rPr lang="en-US" sz="4500" dirty="0" smtClean="0"/>
              <a:t> </a:t>
            </a:r>
            <a:r>
              <a:rPr lang="en-US" sz="4500" dirty="0" err="1" smtClean="0">
                <a:solidFill>
                  <a:srgbClr val="00B050"/>
                </a:solidFill>
              </a:rPr>
              <a:t>int</a:t>
            </a:r>
            <a:r>
              <a:rPr lang="en-US" sz="4500" dirty="0" smtClean="0"/>
              <a:t> </a:t>
            </a:r>
            <a:r>
              <a:rPr lang="en-US" sz="4500" dirty="0" err="1" smtClean="0"/>
              <a:t>HashSetFlowSet</a:t>
            </a:r>
            <a:r>
              <a:rPr lang="en-US" sz="4500" dirty="0" smtClean="0"/>
              <a:t>&lt;String&gt; </a:t>
            </a:r>
            <a:r>
              <a:rPr lang="en-US" sz="4500" dirty="0" err="1" smtClean="0"/>
              <a:t>fullSet</a:t>
            </a:r>
            <a:r>
              <a:rPr lang="en-US" sz="4500" dirty="0" smtClean="0"/>
              <a:t>;</a:t>
            </a:r>
          </a:p>
          <a:p>
            <a:pPr marL="571500" indent="-514350">
              <a:buNone/>
            </a:pPr>
            <a:r>
              <a:rPr lang="en-US" sz="4500" dirty="0" smtClean="0"/>
              <a:t> </a:t>
            </a:r>
          </a:p>
          <a:p>
            <a:pPr marL="571500" indent="-514350">
              <a:buNone/>
            </a:pPr>
            <a:r>
              <a:rPr lang="en-US" sz="4500" dirty="0" smtClean="0">
                <a:solidFill>
                  <a:srgbClr val="00B050"/>
                </a:solidFill>
              </a:rPr>
              <a:t>	public</a:t>
            </a:r>
            <a:r>
              <a:rPr lang="en-US" sz="4500" dirty="0" smtClean="0"/>
              <a:t> </a:t>
            </a:r>
            <a:r>
              <a:rPr lang="en-US" sz="4500" dirty="0" err="1" smtClean="0"/>
              <a:t>NameCollector</a:t>
            </a:r>
            <a:r>
              <a:rPr lang="en-US" sz="4500" dirty="0" smtClean="0"/>
              <a:t>(</a:t>
            </a:r>
            <a:r>
              <a:rPr lang="en-US" sz="4500" dirty="0" err="1" smtClean="0"/>
              <a:t>ASTNode</a:t>
            </a:r>
            <a:r>
              <a:rPr lang="en-US" sz="4500" dirty="0" smtClean="0"/>
              <a:t> tree) {</a:t>
            </a:r>
          </a:p>
          <a:p>
            <a:pPr marL="571500" indent="-514350">
              <a:buNone/>
            </a:pPr>
            <a:r>
              <a:rPr lang="en-US" sz="4500" dirty="0" smtClean="0"/>
              <a:t>		</a:t>
            </a:r>
            <a:r>
              <a:rPr lang="en-US" sz="4500" dirty="0" smtClean="0">
                <a:solidFill>
                  <a:srgbClr val="00B050"/>
                </a:solidFill>
              </a:rPr>
              <a:t>super</a:t>
            </a:r>
            <a:r>
              <a:rPr lang="en-US" sz="4500" dirty="0" smtClean="0"/>
              <a:t>(tree); </a:t>
            </a:r>
            <a:r>
              <a:rPr lang="en-US" sz="4500" dirty="0" err="1" smtClean="0"/>
              <a:t>fullSet</a:t>
            </a:r>
            <a:r>
              <a:rPr lang="en-US" sz="4500" dirty="0" smtClean="0"/>
              <a:t> = </a:t>
            </a:r>
            <a:r>
              <a:rPr lang="en-US" sz="4500" dirty="0" err="1" smtClean="0"/>
              <a:t>newInitialFlow</a:t>
            </a:r>
            <a:r>
              <a:rPr lang="en-US" sz="4500" dirty="0" smtClean="0"/>
              <a:t>();</a:t>
            </a:r>
          </a:p>
          <a:p>
            <a:pPr marL="571500" indent="-514350">
              <a:buNone/>
            </a:pPr>
            <a:r>
              <a:rPr lang="en-US" sz="4500" dirty="0" smtClean="0"/>
              <a:t>	}</a:t>
            </a:r>
          </a:p>
          <a:p>
            <a:pPr marL="571500" indent="-514350">
              <a:buNone/>
            </a:pPr>
            <a:r>
              <a:rPr lang="en-US" sz="4500" dirty="0" smtClean="0"/>
              <a:t>	… // defines other internal methods</a:t>
            </a:r>
          </a:p>
          <a:p>
            <a:pPr marL="571500" indent="-514350">
              <a:buNone/>
            </a:pPr>
            <a:r>
              <a:rPr lang="en-US" sz="4500" dirty="0" smtClean="0"/>
              <a:t>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Depth-First Analysis: </a:t>
            </a:r>
            <a:r>
              <a:rPr lang="en-US" dirty="0" err="1" smtClean="0"/>
              <a:t>NameCollector</a:t>
            </a:r>
            <a:r>
              <a:rPr lang="en-US" dirty="0" smtClean="0"/>
              <a:t>  --- 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71550" lvl="1" indent="-514350">
              <a:buNone/>
            </a:pPr>
            <a:r>
              <a:rPr lang="en-US" sz="4600" dirty="0" smtClean="0"/>
              <a:t>2. </a:t>
            </a:r>
            <a:r>
              <a:rPr lang="en-US" sz="5100" dirty="0" smtClean="0"/>
              <a:t>Override the relevant methods of </a:t>
            </a:r>
            <a:r>
              <a:rPr lang="en-US" sz="5100" i="1" dirty="0" err="1" smtClean="0"/>
              <a:t>AbstractDepthFirstAnalysis</a:t>
            </a:r>
            <a:endParaRPr lang="en-US" sz="5100" i="1" dirty="0" smtClean="0"/>
          </a:p>
          <a:p>
            <a:pPr marL="971550" lvl="1" indent="-514350">
              <a:buNone/>
            </a:pPr>
            <a:endParaRPr lang="en-US" sz="5100" i="1" dirty="0" smtClean="0"/>
          </a:p>
          <a:p>
            <a:pPr marL="971550" lvl="1" indent="-514350">
              <a:buNone/>
            </a:pPr>
            <a:r>
              <a:rPr lang="en-US" sz="5400" dirty="0" smtClean="0">
                <a:solidFill>
                  <a:srgbClr val="00B050"/>
                </a:solidFill>
              </a:rPr>
              <a:t>private </a:t>
            </a:r>
            <a:r>
              <a:rPr lang="en-US" sz="5400" dirty="0" err="1" smtClean="0">
                <a:solidFill>
                  <a:srgbClr val="00B050"/>
                </a:solidFill>
              </a:rPr>
              <a:t>boolean</a:t>
            </a:r>
            <a:r>
              <a:rPr lang="en-US" sz="5400" dirty="0" smtClean="0">
                <a:solidFill>
                  <a:srgbClr val="00B050"/>
                </a:solidFill>
              </a:rPr>
              <a:t> </a:t>
            </a:r>
            <a:r>
              <a:rPr lang="en-US" sz="5400" dirty="0" err="1" smtClean="0"/>
              <a:t>inLHS</a:t>
            </a:r>
            <a:r>
              <a:rPr lang="en-US" sz="5400" dirty="0" smtClean="0">
                <a:solidFill>
                  <a:srgbClr val="00B050"/>
                </a:solidFill>
              </a:rPr>
              <a:t> = false;</a:t>
            </a:r>
          </a:p>
          <a:p>
            <a:pPr marL="971550" lvl="1" indent="-514350">
              <a:buNone/>
            </a:pPr>
            <a:endParaRPr lang="en-US" sz="5100" i="1" dirty="0" smtClean="0"/>
          </a:p>
          <a:p>
            <a:pPr marL="571500" indent="-514350">
              <a:buNone/>
            </a:pPr>
            <a:r>
              <a:rPr lang="en-US" sz="4600" dirty="0" smtClean="0">
                <a:solidFill>
                  <a:srgbClr val="00B050"/>
                </a:solidFill>
              </a:rPr>
              <a:t>	public void </a:t>
            </a:r>
            <a:r>
              <a:rPr lang="en-US" sz="4600" dirty="0" err="1" smtClean="0"/>
              <a:t>caseName</a:t>
            </a:r>
            <a:r>
              <a:rPr lang="en-US" sz="4600" dirty="0" smtClean="0"/>
              <a:t>(Name node)  {</a:t>
            </a:r>
          </a:p>
          <a:p>
            <a:pPr marL="971550" lvl="1" indent="-514350">
              <a:buNone/>
            </a:pPr>
            <a:r>
              <a:rPr lang="en-US" sz="4600" dirty="0" smtClean="0"/>
              <a:t>	</a:t>
            </a:r>
            <a:r>
              <a:rPr lang="en-US" sz="4600" dirty="0" smtClean="0">
                <a:solidFill>
                  <a:srgbClr val="00B050"/>
                </a:solidFill>
              </a:rPr>
              <a:t>if</a:t>
            </a:r>
            <a:r>
              <a:rPr lang="en-US" sz="4600" dirty="0" smtClean="0"/>
              <a:t> (</a:t>
            </a:r>
            <a:r>
              <a:rPr lang="en-US" sz="4600" dirty="0" err="1" smtClean="0"/>
              <a:t>inLHS</a:t>
            </a:r>
            <a:r>
              <a:rPr lang="en-US" sz="4600" dirty="0" smtClean="0"/>
              <a:t>) </a:t>
            </a:r>
          </a:p>
          <a:p>
            <a:pPr marL="971550" lvl="1" indent="-514350">
              <a:buNone/>
            </a:pPr>
            <a:r>
              <a:rPr lang="en-US" sz="4600" dirty="0" smtClean="0"/>
              <a:t>           </a:t>
            </a:r>
            <a:r>
              <a:rPr lang="en-US" sz="4600" dirty="0" err="1" smtClean="0"/>
              <a:t>currentSet.add</a:t>
            </a:r>
            <a:r>
              <a:rPr lang="en-US" sz="4600" dirty="0" smtClean="0"/>
              <a:t>(</a:t>
            </a:r>
            <a:r>
              <a:rPr lang="en-US" sz="4600" dirty="0" err="1" smtClean="0"/>
              <a:t>node.getID</a:t>
            </a:r>
            <a:r>
              <a:rPr lang="en-US" sz="4600" dirty="0" smtClean="0"/>
              <a:t>());</a:t>
            </a:r>
          </a:p>
          <a:p>
            <a:pPr marL="971550" lvl="1" indent="-514350">
              <a:buNone/>
            </a:pPr>
            <a:r>
              <a:rPr lang="en-US" sz="4600" dirty="0" smtClean="0"/>
              <a:t>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Depth-First Analysis: </a:t>
            </a:r>
            <a:r>
              <a:rPr lang="en-US" dirty="0" err="1" smtClean="0"/>
              <a:t>NameCollector</a:t>
            </a:r>
            <a:r>
              <a:rPr lang="en-US" dirty="0" smtClean="0"/>
              <a:t>  --- 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971550" lvl="1" indent="-514350">
              <a:buNone/>
            </a:pPr>
            <a:r>
              <a:rPr lang="en-US" sz="5100" dirty="0" smtClean="0"/>
              <a:t>2. Override the relevant methods of </a:t>
            </a:r>
            <a:r>
              <a:rPr lang="en-US" sz="5100" i="1" dirty="0" err="1" smtClean="0"/>
              <a:t>AbstractDepthFirstAnalysis</a:t>
            </a:r>
            <a:endParaRPr lang="en-US" sz="5100" i="1" dirty="0" smtClean="0"/>
          </a:p>
          <a:p>
            <a:pPr marL="571500" indent="-514350">
              <a:buNone/>
            </a:pPr>
            <a:endParaRPr lang="en-US" sz="3600" i="1" dirty="0" smtClean="0">
              <a:solidFill>
                <a:srgbClr val="00B050"/>
              </a:solidFill>
            </a:endParaRPr>
          </a:p>
          <a:p>
            <a:pPr marL="571500" indent="-514350">
              <a:buNone/>
            </a:pPr>
            <a:r>
              <a:rPr lang="en-US" sz="4600" dirty="0" smtClean="0">
                <a:solidFill>
                  <a:srgbClr val="00B050"/>
                </a:solidFill>
              </a:rPr>
              <a:t>public void </a:t>
            </a:r>
            <a:r>
              <a:rPr lang="en-US" sz="4600" dirty="0" err="1" smtClean="0"/>
              <a:t>caseAssignStmt</a:t>
            </a:r>
            <a:r>
              <a:rPr lang="en-US" sz="4600" dirty="0" smtClean="0"/>
              <a:t>(</a:t>
            </a:r>
            <a:r>
              <a:rPr lang="en-US" sz="4600" dirty="0" err="1" smtClean="0"/>
              <a:t>AssignStmt</a:t>
            </a:r>
            <a:r>
              <a:rPr lang="en-US" sz="4600" dirty="0" smtClean="0"/>
              <a:t> node)  {</a:t>
            </a:r>
          </a:p>
          <a:p>
            <a:pPr marL="971550" lvl="1" indent="-514350">
              <a:buNone/>
            </a:pPr>
            <a:r>
              <a:rPr lang="en-US" sz="4600" dirty="0" err="1" smtClean="0"/>
              <a:t>inLHS</a:t>
            </a:r>
            <a:r>
              <a:rPr lang="en-US" sz="4600" dirty="0" smtClean="0"/>
              <a:t> = true;</a:t>
            </a:r>
          </a:p>
          <a:p>
            <a:pPr marL="971550" lvl="1" indent="-514350">
              <a:buNone/>
            </a:pPr>
            <a:r>
              <a:rPr lang="en-US" sz="4600" dirty="0" err="1" smtClean="0"/>
              <a:t>currentSet</a:t>
            </a:r>
            <a:r>
              <a:rPr lang="en-US" sz="4600" dirty="0" smtClean="0"/>
              <a:t> = </a:t>
            </a:r>
            <a:r>
              <a:rPr lang="en-US" sz="4600" dirty="0" err="1" smtClean="0"/>
              <a:t>newInitialFlowSet</a:t>
            </a:r>
            <a:r>
              <a:rPr lang="en-US" sz="4600" dirty="0" smtClean="0"/>
              <a:t>();</a:t>
            </a:r>
          </a:p>
          <a:p>
            <a:pPr marL="971550" lvl="1" indent="-514350">
              <a:buNone/>
            </a:pPr>
            <a:r>
              <a:rPr lang="en-US" sz="4600" dirty="0" smtClean="0"/>
              <a:t>analyze(</a:t>
            </a:r>
            <a:r>
              <a:rPr lang="en-US" sz="4600" dirty="0" err="1" smtClean="0"/>
              <a:t>node.getLHS</a:t>
            </a:r>
            <a:r>
              <a:rPr lang="en-US" sz="4600" dirty="0" smtClean="0"/>
              <a:t>());</a:t>
            </a:r>
          </a:p>
          <a:p>
            <a:pPr marL="971550" lvl="1" indent="-514350">
              <a:buNone/>
            </a:pPr>
            <a:r>
              <a:rPr lang="en-US" sz="4600" dirty="0" err="1" smtClean="0"/>
              <a:t>flowSets.put</a:t>
            </a:r>
            <a:r>
              <a:rPr lang="en-US" sz="4600" dirty="0" smtClean="0"/>
              <a:t>(node, </a:t>
            </a:r>
            <a:r>
              <a:rPr lang="en-US" sz="4600" dirty="0" err="1" smtClean="0"/>
              <a:t>currentSet</a:t>
            </a:r>
            <a:r>
              <a:rPr lang="en-US" sz="4600" dirty="0" smtClean="0"/>
              <a:t>);</a:t>
            </a:r>
          </a:p>
          <a:p>
            <a:pPr marL="971550" lvl="1" indent="-514350">
              <a:buNone/>
            </a:pPr>
            <a:r>
              <a:rPr lang="en-US" sz="4600" dirty="0" err="1" smtClean="0"/>
              <a:t>fullSet.addAll</a:t>
            </a:r>
            <a:r>
              <a:rPr lang="en-US" sz="4600" dirty="0" smtClean="0"/>
              <a:t>(</a:t>
            </a:r>
            <a:r>
              <a:rPr lang="en-US" sz="4600" dirty="0" err="1" smtClean="0"/>
              <a:t>currentSet</a:t>
            </a:r>
            <a:r>
              <a:rPr lang="en-US" sz="4600" dirty="0" smtClean="0"/>
              <a:t>);</a:t>
            </a:r>
          </a:p>
          <a:p>
            <a:pPr marL="971550" lvl="1" indent="-514350">
              <a:buNone/>
            </a:pPr>
            <a:r>
              <a:rPr lang="en-US" sz="4600" dirty="0" err="1" smtClean="0"/>
              <a:t>inLHS</a:t>
            </a:r>
            <a:r>
              <a:rPr lang="en-US" sz="4600" dirty="0" smtClean="0"/>
              <a:t> = false;</a:t>
            </a:r>
          </a:p>
          <a:p>
            <a:pPr marL="571500" indent="-514350">
              <a:buNone/>
            </a:pPr>
            <a:r>
              <a:rPr lang="en-US" sz="4600" dirty="0" smtClean="0"/>
              <a:t>}</a:t>
            </a:r>
          </a:p>
          <a:p>
            <a:pPr marL="571500" indent="-514350">
              <a:buNone/>
            </a:pPr>
            <a:endParaRPr lang="en-US" sz="4600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Depth-First Analysis: </a:t>
            </a:r>
            <a:r>
              <a:rPr lang="en-US" dirty="0" err="1" smtClean="0"/>
              <a:t>NameCollector</a:t>
            </a:r>
            <a:r>
              <a:rPr lang="en-US" dirty="0" smtClean="0"/>
              <a:t>  --- 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Nurudeen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71550" lvl="1" indent="-514350">
              <a:buNone/>
            </a:pPr>
            <a:r>
              <a:rPr lang="en-US" sz="3200" dirty="0" smtClean="0"/>
              <a:t>2. </a:t>
            </a:r>
            <a:r>
              <a:rPr lang="en-US" sz="3500" dirty="0" smtClean="0"/>
              <a:t>Override the relevant methods of </a:t>
            </a:r>
            <a:r>
              <a:rPr lang="en-US" sz="3500" i="1" dirty="0" err="1" smtClean="0"/>
              <a:t>AbstractDepthFirstAnalysis</a:t>
            </a:r>
            <a:endParaRPr lang="en-US" sz="3500" i="1" dirty="0" smtClean="0"/>
          </a:p>
          <a:p>
            <a:pPr marL="571500" indent="-514350">
              <a:buNone/>
            </a:pPr>
            <a:endParaRPr lang="en-US" sz="3600" i="1" dirty="0" smtClean="0">
              <a:solidFill>
                <a:srgbClr val="00B050"/>
              </a:solidFill>
            </a:endParaRPr>
          </a:p>
          <a:p>
            <a:pPr marL="571500" indent="-514350">
              <a:buNone/>
            </a:pPr>
            <a:r>
              <a:rPr lang="en-US" sz="3500" dirty="0" smtClean="0">
                <a:solidFill>
                  <a:srgbClr val="00B050"/>
                </a:solidFill>
              </a:rPr>
              <a:t>public void </a:t>
            </a:r>
            <a:r>
              <a:rPr lang="en-US" sz="3500" dirty="0" err="1" smtClean="0"/>
              <a:t>caseParameterizedExpr</a:t>
            </a:r>
            <a:endParaRPr lang="en-US" sz="3500" dirty="0" smtClean="0"/>
          </a:p>
          <a:p>
            <a:pPr marL="571500" indent="-514350">
              <a:buNone/>
            </a:pPr>
            <a:r>
              <a:rPr lang="en-US" sz="3500" dirty="0" smtClean="0"/>
              <a:t>(</a:t>
            </a:r>
            <a:r>
              <a:rPr lang="en-US" sz="3500" dirty="0" err="1" smtClean="0"/>
              <a:t>ParameterizedExpr</a:t>
            </a:r>
            <a:r>
              <a:rPr lang="en-US" sz="3500" dirty="0" smtClean="0"/>
              <a:t> node)  {</a:t>
            </a:r>
          </a:p>
          <a:p>
            <a:pPr marL="571500" indent="-514350">
              <a:buNone/>
            </a:pPr>
            <a:r>
              <a:rPr lang="en-US" sz="3500" dirty="0" smtClean="0"/>
              <a:t>	analyze(</a:t>
            </a:r>
            <a:r>
              <a:rPr lang="en-US" sz="3500" dirty="0" err="1" smtClean="0"/>
              <a:t>node.getTarget</a:t>
            </a:r>
            <a:r>
              <a:rPr lang="en-US" sz="3500" dirty="0" smtClean="0"/>
              <a:t>());</a:t>
            </a:r>
          </a:p>
          <a:p>
            <a:pPr marL="571500" indent="-514350">
              <a:buNone/>
            </a:pPr>
            <a:r>
              <a:rPr lang="en-US" sz="3500" dirty="0" smtClean="0"/>
              <a:t>}</a:t>
            </a:r>
          </a:p>
          <a:p>
            <a:pPr marL="571500" indent="-514350">
              <a:buNone/>
            </a:pPr>
            <a:r>
              <a:rPr lang="en-US" sz="4600" dirty="0" smtClean="0"/>
              <a:t>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Analysis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14350"/>
            <a:r>
              <a:rPr lang="en-US" dirty="0" smtClean="0"/>
              <a:t>Suitable for </a:t>
            </a:r>
            <a:r>
              <a:rPr lang="en-US" smtClean="0"/>
              <a:t>developing flow-sensitive </a:t>
            </a:r>
            <a:r>
              <a:rPr lang="en-US" dirty="0" smtClean="0"/>
              <a:t>analyses </a:t>
            </a:r>
          </a:p>
          <a:p>
            <a:pPr marL="571500" indent="-514350"/>
            <a:r>
              <a:rPr lang="en-US" dirty="0" smtClean="0"/>
              <a:t>Computes information to approximate the runtime behavior of a program. </a:t>
            </a:r>
          </a:p>
          <a:p>
            <a:pPr marL="571500" indent="-514350"/>
            <a:r>
              <a:rPr lang="en-US" dirty="0" smtClean="0"/>
              <a:t>Provides mechanism for:</a:t>
            </a:r>
          </a:p>
          <a:p>
            <a:pPr marL="971550" lvl="1" indent="-514350"/>
            <a:r>
              <a:rPr lang="en-US" dirty="0" smtClean="0"/>
              <a:t> analyzing control structures such as </a:t>
            </a:r>
            <a:r>
              <a:rPr lang="en-US" i="1" dirty="0" smtClean="0"/>
              <a:t>if-else</a:t>
            </a:r>
            <a:r>
              <a:rPr lang="en-US" dirty="0" smtClean="0"/>
              <a:t>, </a:t>
            </a:r>
            <a:r>
              <a:rPr lang="en-US" i="1" dirty="0" smtClean="0"/>
              <a:t>while</a:t>
            </a:r>
            <a:r>
              <a:rPr lang="en-US" dirty="0" smtClean="0"/>
              <a:t> and </a:t>
            </a:r>
            <a:r>
              <a:rPr lang="en-US" i="1" dirty="0" smtClean="0"/>
              <a:t>for</a:t>
            </a:r>
            <a:r>
              <a:rPr lang="en-US" dirty="0" smtClean="0"/>
              <a:t> statements; </a:t>
            </a:r>
          </a:p>
          <a:p>
            <a:pPr marL="971550" lvl="1" indent="-514350"/>
            <a:r>
              <a:rPr lang="en-US" dirty="0" smtClean="0"/>
              <a:t>handling </a:t>
            </a:r>
            <a:r>
              <a:rPr lang="en-US" i="1" dirty="0" smtClean="0"/>
              <a:t>break</a:t>
            </a:r>
            <a:r>
              <a:rPr lang="en-US" dirty="0" smtClean="0"/>
              <a:t> and </a:t>
            </a:r>
            <a:r>
              <a:rPr lang="en-US" i="1" dirty="0" smtClean="0"/>
              <a:t>continue </a:t>
            </a:r>
            <a:r>
              <a:rPr lang="en-US" dirty="0" smtClean="0"/>
              <a:t>statements</a:t>
            </a:r>
          </a:p>
          <a:p>
            <a:pPr marL="571500" indent="-514350"/>
            <a:r>
              <a:rPr lang="en-US" dirty="0" smtClean="0"/>
              <a:t>Provides default implementations for relevant methods</a:t>
            </a:r>
          </a:p>
          <a:p>
            <a:pPr marL="571500" indent="-514350"/>
            <a:r>
              <a:rPr lang="en-US" dirty="0" smtClean="0"/>
              <a:t>May be forward or backward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Analysis Class Hierarchy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571500" indent="-514350">
              <a:buNone/>
            </a:pPr>
            <a:endParaRPr lang="en-US" sz="3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38200" y="2514600"/>
            <a:ext cx="3962400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1" dirty="0" err="1" smtClean="0">
                <a:solidFill>
                  <a:schemeClr val="bg1"/>
                </a:solidFill>
              </a:rPr>
              <a:t>AbstractNodeCaseHandler</a:t>
            </a:r>
            <a:endParaRPr lang="en-US" sz="1700" b="1" i="1" dirty="0">
              <a:solidFill>
                <a:schemeClr val="bg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590800" y="2971800"/>
            <a:ext cx="365760" cy="400050"/>
            <a:chOff x="5562600" y="1905000"/>
            <a:chExt cx="365760" cy="533400"/>
          </a:xfrm>
        </p:grpSpPr>
        <p:sp>
          <p:nvSpPr>
            <p:cNvPr id="10" name="Flowchart: Extract 9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562600" y="2286000"/>
            <a:ext cx="25908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700" b="1" i="1" dirty="0" err="1" smtClean="0">
                <a:solidFill>
                  <a:schemeClr val="bg1"/>
                </a:solidFill>
              </a:rPr>
              <a:t>StructuralAnalysis</a:t>
            </a:r>
            <a:endParaRPr lang="en-US" sz="1700" b="1" i="1" dirty="0">
              <a:solidFill>
                <a:schemeClr val="bg1"/>
              </a:solidFill>
            </a:endParaRPr>
          </a:p>
        </p:txBody>
      </p:sp>
      <p:grpSp>
        <p:nvGrpSpPr>
          <p:cNvPr id="9" name="Group 12"/>
          <p:cNvGrpSpPr/>
          <p:nvPr/>
        </p:nvGrpSpPr>
        <p:grpSpPr>
          <a:xfrm>
            <a:off x="6797040" y="2971800"/>
            <a:ext cx="365760" cy="400050"/>
            <a:chOff x="5562600" y="1905000"/>
            <a:chExt cx="365760" cy="533400"/>
          </a:xfrm>
        </p:grpSpPr>
        <p:sp>
          <p:nvSpPr>
            <p:cNvPr id="14" name="Flowchart: Extract 13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667000" y="3657600"/>
            <a:ext cx="3962400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1" dirty="0" err="1" smtClean="0">
                <a:solidFill>
                  <a:schemeClr val="bg1"/>
                </a:solidFill>
              </a:rPr>
              <a:t>AbstractStructuralAnalysis</a:t>
            </a:r>
            <a:endParaRPr lang="en-US" sz="1700" b="1" i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831080" y="3383280"/>
            <a:ext cx="2103120" cy="15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70632" y="3383280"/>
            <a:ext cx="210312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511834" y="3519646"/>
            <a:ext cx="27432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15000" y="1219200"/>
            <a:ext cx="22098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700" b="1" i="1" dirty="0" smtClean="0">
                <a:solidFill>
                  <a:schemeClr val="bg1"/>
                </a:solidFill>
              </a:rPr>
              <a:t>Analysis</a:t>
            </a:r>
            <a:endParaRPr lang="en-US" sz="1700" b="1" i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" y="5638800"/>
            <a:ext cx="3962400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1" dirty="0" err="1" smtClean="0">
                <a:solidFill>
                  <a:schemeClr val="bg1"/>
                </a:solidFill>
              </a:rPr>
              <a:t>AbstractSimpleStructuralForwardAnalysis</a:t>
            </a:r>
            <a:endParaRPr lang="en-US" sz="1700" b="1" i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24400" y="4800600"/>
            <a:ext cx="3962400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1" dirty="0" err="1" smtClean="0">
                <a:solidFill>
                  <a:schemeClr val="bg1"/>
                </a:solidFill>
              </a:rPr>
              <a:t>AbstractStructuralBackwardAnalysis</a:t>
            </a:r>
            <a:endParaRPr lang="en-US" sz="1700" b="1" i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4800600"/>
            <a:ext cx="3962400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1" dirty="0" err="1" smtClean="0">
                <a:solidFill>
                  <a:schemeClr val="bg1"/>
                </a:solidFill>
              </a:rPr>
              <a:t>AbstractStructuralForwardAnalysis</a:t>
            </a:r>
            <a:endParaRPr lang="en-US" sz="1700" b="1" i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24400" y="5638800"/>
            <a:ext cx="3962400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i="1" dirty="0" err="1" smtClean="0">
                <a:solidFill>
                  <a:schemeClr val="bg1"/>
                </a:solidFill>
              </a:rPr>
              <a:t>AbstractSimpleStructuralBackwardAnalysis</a:t>
            </a:r>
            <a:endParaRPr lang="en-US" sz="1650" b="1" i="1" dirty="0">
              <a:solidFill>
                <a:schemeClr val="bg1"/>
              </a:solidFill>
            </a:endParaRPr>
          </a:p>
        </p:txBody>
      </p:sp>
      <p:grpSp>
        <p:nvGrpSpPr>
          <p:cNvPr id="30" name="Group 12"/>
          <p:cNvGrpSpPr/>
          <p:nvPr/>
        </p:nvGrpSpPr>
        <p:grpSpPr>
          <a:xfrm>
            <a:off x="6797040" y="1885950"/>
            <a:ext cx="365760" cy="400050"/>
            <a:chOff x="5562600" y="1905000"/>
            <a:chExt cx="365760" cy="533400"/>
          </a:xfrm>
        </p:grpSpPr>
        <p:sp>
          <p:nvSpPr>
            <p:cNvPr id="31" name="Flowchart: Extract 30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2"/>
          <p:cNvGrpSpPr/>
          <p:nvPr/>
        </p:nvGrpSpPr>
        <p:grpSpPr>
          <a:xfrm>
            <a:off x="4434840" y="4095750"/>
            <a:ext cx="365760" cy="400050"/>
            <a:chOff x="5562600" y="1905000"/>
            <a:chExt cx="365760" cy="533400"/>
          </a:xfrm>
        </p:grpSpPr>
        <p:sp>
          <p:nvSpPr>
            <p:cNvPr id="34" name="Flowchart: Extract 33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12"/>
          <p:cNvGrpSpPr/>
          <p:nvPr/>
        </p:nvGrpSpPr>
        <p:grpSpPr>
          <a:xfrm>
            <a:off x="2453640" y="5238750"/>
            <a:ext cx="365760" cy="400050"/>
            <a:chOff x="5562600" y="1905000"/>
            <a:chExt cx="365760" cy="533400"/>
          </a:xfrm>
        </p:grpSpPr>
        <p:sp>
          <p:nvSpPr>
            <p:cNvPr id="37" name="Flowchart: Extract 36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12"/>
          <p:cNvGrpSpPr/>
          <p:nvPr/>
        </p:nvGrpSpPr>
        <p:grpSpPr>
          <a:xfrm>
            <a:off x="6492240" y="5238750"/>
            <a:ext cx="365760" cy="400050"/>
            <a:chOff x="5562600" y="1905000"/>
            <a:chExt cx="365760" cy="533400"/>
          </a:xfrm>
        </p:grpSpPr>
        <p:sp>
          <p:nvSpPr>
            <p:cNvPr id="40" name="Flowchart: Extract 39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2651760" y="4495800"/>
            <a:ext cx="40690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513806" y="46482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552406" y="4647406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</a:t>
            </a:r>
            <a:r>
              <a:rPr lang="en-US" i="1" dirty="0" err="1" smtClean="0"/>
              <a:t>StructuralAnalysis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/>
            <a:r>
              <a:rPr lang="en-US" dirty="0" smtClean="0"/>
              <a:t>Extends the </a:t>
            </a:r>
            <a:r>
              <a:rPr lang="en-US" i="1" dirty="0" smtClean="0"/>
              <a:t>Analysis</a:t>
            </a:r>
            <a:r>
              <a:rPr lang="en-US" dirty="0" smtClean="0"/>
              <a:t> interface</a:t>
            </a:r>
          </a:p>
          <a:p>
            <a:pPr marL="571500" indent="-514350"/>
            <a:r>
              <a:rPr lang="en-US" dirty="0" smtClean="0"/>
              <a:t>Declares more methods for structural type analysis:</a:t>
            </a:r>
          </a:p>
          <a:p>
            <a:pPr marL="57150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public interface </a:t>
            </a:r>
            <a:r>
              <a:rPr lang="en-US" dirty="0" err="1" smtClean="0"/>
              <a:t>StructuralAnalysis</a:t>
            </a:r>
            <a:r>
              <a:rPr lang="en-US" dirty="0" smtClean="0"/>
              <a:t>&lt;A </a:t>
            </a:r>
            <a:r>
              <a:rPr lang="en-US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FlowSet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Analysis&lt;A&gt; {</a:t>
            </a:r>
          </a:p>
          <a:p>
            <a:pPr marL="571500" indent="-51435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Map&lt;</a:t>
            </a:r>
            <a:r>
              <a:rPr lang="en-US" dirty="0" err="1" smtClean="0"/>
              <a:t>ASTNode</a:t>
            </a:r>
            <a:r>
              <a:rPr lang="en-US" dirty="0" smtClean="0"/>
              <a:t>, A&gt; </a:t>
            </a:r>
            <a:r>
              <a:rPr lang="en-US" dirty="0" err="1" smtClean="0"/>
              <a:t>getOutFlowSets</a:t>
            </a:r>
            <a:r>
              <a:rPr lang="en-US" dirty="0" smtClean="0"/>
              <a:t>();</a:t>
            </a:r>
          </a:p>
          <a:p>
            <a:pPr marL="571500" indent="-51435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Map&lt;</a:t>
            </a:r>
            <a:r>
              <a:rPr lang="en-US" dirty="0" err="1" smtClean="0"/>
              <a:t>ASTNode</a:t>
            </a:r>
            <a:r>
              <a:rPr lang="en-US" dirty="0" smtClean="0"/>
              <a:t>, A&gt; </a:t>
            </a:r>
            <a:r>
              <a:rPr lang="en-US" dirty="0" err="1" smtClean="0"/>
              <a:t>getInFlowSets</a:t>
            </a:r>
            <a:r>
              <a:rPr lang="en-US" dirty="0" smtClean="0"/>
              <a:t>();</a:t>
            </a:r>
          </a:p>
          <a:p>
            <a:pPr marL="571500" indent="-51435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void merge(A in1, A in2, A out);</a:t>
            </a:r>
          </a:p>
          <a:p>
            <a:pPr marL="571500" indent="-51435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void copy(A source, A </a:t>
            </a:r>
            <a:r>
              <a:rPr lang="en-US" dirty="0" err="1" smtClean="0"/>
              <a:t>dest</a:t>
            </a:r>
            <a:r>
              <a:rPr lang="en-US" dirty="0" smtClean="0"/>
              <a:t>);</a:t>
            </a:r>
          </a:p>
          <a:p>
            <a:pPr marL="571500" indent="-514350">
              <a:buNone/>
            </a:pPr>
            <a:r>
              <a:rPr lang="en-US" dirty="0" smtClean="0"/>
              <a:t>      …</a:t>
            </a:r>
          </a:p>
          <a:p>
            <a:pPr marL="571500" indent="-514350"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Structural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Involves the following 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Select a representation for the analysis’s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concrete class by extending the class: </a:t>
            </a:r>
            <a:r>
              <a:rPr lang="en-US" i="1" dirty="0" err="1" smtClean="0"/>
              <a:t>AbstractSimpleStructuralForwardAnalysis</a:t>
            </a:r>
            <a:r>
              <a:rPr lang="en-US" i="1" dirty="0" smtClean="0"/>
              <a:t> </a:t>
            </a:r>
            <a:r>
              <a:rPr lang="en-US" dirty="0" smtClean="0"/>
              <a:t>for a forward analysis and </a:t>
            </a:r>
            <a:r>
              <a:rPr lang="en-US" i="1" dirty="0" err="1" smtClean="0"/>
              <a:t>AbstractSimpleStructuralBackwardAnalysis</a:t>
            </a:r>
            <a:r>
              <a:rPr lang="en-US" i="1" dirty="0" smtClean="0"/>
              <a:t> </a:t>
            </a:r>
            <a:r>
              <a:rPr lang="en-US" dirty="0" smtClean="0"/>
              <a:t>for a backward analysis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Implement a suitable constructor for the analysis and the method </a:t>
            </a:r>
            <a:r>
              <a:rPr lang="en-US" i="1" dirty="0" err="1" smtClean="0"/>
              <a:t>newInitialFlow</a:t>
            </a:r>
            <a:endParaRPr lang="en-US" i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Implement the methods </a:t>
            </a:r>
            <a:r>
              <a:rPr lang="en-US" i="1" dirty="0" smtClean="0"/>
              <a:t>merge</a:t>
            </a:r>
            <a:r>
              <a:rPr lang="en-US" dirty="0" smtClean="0"/>
              <a:t> and </a:t>
            </a:r>
            <a:r>
              <a:rPr lang="en-US" i="1" dirty="0" smtClean="0"/>
              <a:t>copy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Override the relevant node case handler methods and other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McAST</a:t>
            </a:r>
            <a:r>
              <a:rPr lang="en-US" dirty="0" smtClean="0"/>
              <a:t> &amp; Basic Traversal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Traversal Mechanism: </a:t>
            </a:r>
          </a:p>
          <a:p>
            <a:pPr lvl="1"/>
            <a:r>
              <a:rPr lang="en-US" dirty="0" smtClean="0"/>
              <a:t>Depth-first traversal</a:t>
            </a:r>
          </a:p>
          <a:p>
            <a:pPr lvl="1"/>
            <a:r>
              <a:rPr lang="en-US" dirty="0" smtClean="0"/>
              <a:t>Repeated depth-first traversal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Nurudeen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1173480"/>
            <a:ext cx="1737360" cy="7315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solidFill>
                  <a:schemeClr val="bg1"/>
                </a:solidFill>
              </a:rPr>
              <a:t>ASTNode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2286000"/>
            <a:ext cx="1737360" cy="7315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Stmt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640" y="3442652"/>
            <a:ext cx="7970520" cy="1129348"/>
            <a:chOff x="548640" y="3442652"/>
            <a:chExt cx="7970520" cy="1129348"/>
          </a:xfrm>
        </p:grpSpPr>
        <p:sp>
          <p:nvSpPr>
            <p:cNvPr id="11" name="Rectangle 10"/>
            <p:cNvSpPr/>
            <p:nvPr/>
          </p:nvSpPr>
          <p:spPr>
            <a:xfrm>
              <a:off x="548640" y="3840480"/>
              <a:ext cx="1737360" cy="73152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/>
                <a:t>ForStmt</a:t>
              </a:r>
              <a:endParaRPr lang="en-US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4400" y="3840480"/>
              <a:ext cx="1737360" cy="73152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/>
                <a:t>ReturnStmt</a:t>
              </a:r>
              <a:endParaRPr lang="en-US" sz="24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81800" y="3840480"/>
              <a:ext cx="1737360" cy="73152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/>
                <a:t>AssignStmt</a:t>
              </a:r>
              <a:endParaRPr lang="en-US" sz="2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67000" y="3840480"/>
              <a:ext cx="1737360" cy="73152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/>
                <a:t>ExprStmt</a:t>
              </a:r>
              <a:endParaRPr lang="en-US" sz="2400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1248886" y="3642360"/>
              <a:ext cx="39624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306286" y="3641566"/>
              <a:ext cx="39624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363686" y="3640772"/>
              <a:ext cx="39624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21086" y="3639978"/>
              <a:ext cx="39624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47800" y="3444240"/>
              <a:ext cx="6170612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67200" y="1905000"/>
            <a:ext cx="365760" cy="411480"/>
            <a:chOff x="5562600" y="1905000"/>
            <a:chExt cx="365760" cy="533400"/>
          </a:xfrm>
        </p:grpSpPr>
        <p:sp>
          <p:nvSpPr>
            <p:cNvPr id="33" name="Flowchart: Extract 32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267200" y="3017520"/>
            <a:ext cx="365760" cy="411480"/>
            <a:chOff x="5562600" y="1905000"/>
            <a:chExt cx="365760" cy="533400"/>
          </a:xfrm>
        </p:grpSpPr>
        <p:sp>
          <p:nvSpPr>
            <p:cNvPr id="37" name="Flowchart: Extract 36"/>
            <p:cNvSpPr/>
            <p:nvPr/>
          </p:nvSpPr>
          <p:spPr>
            <a:xfrm>
              <a:off x="5562600" y="1905000"/>
              <a:ext cx="365760" cy="274320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5607526" y="2300446"/>
              <a:ext cx="274320" cy="15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20" y="1842679"/>
            <a:ext cx="62865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Example: Reaching Definition Analysis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 smtClean="0">
              <a:ln w="127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60000"/>
                </a:schemeClr>
              </a:solidFill>
              <a:effectLst>
                <a:innerShdw blurRad="50800" dist="50800" dir="13500000">
                  <a:srgbClr val="000000">
                    <a:alpha val="4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1ACA1A9-5D0D-4912-8B92-F352DF36540E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  <p:transition advTm="12859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Reaching Definition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every statement </a:t>
            </a:r>
            <a:r>
              <a:rPr lang="en-US" i="1" dirty="0" smtClean="0"/>
              <a:t>s</a:t>
            </a:r>
            <a:r>
              <a:rPr lang="en-US" dirty="0" smtClean="0"/>
              <a:t>, for every variable </a:t>
            </a:r>
            <a:r>
              <a:rPr lang="en-US" i="1" dirty="0" smtClean="0"/>
              <a:t>v</a:t>
            </a:r>
            <a:r>
              <a:rPr lang="en-US" dirty="0" smtClean="0"/>
              <a:t> defined by the program, compute the set of all definitions or assignment statements that assign to </a:t>
            </a:r>
            <a:r>
              <a:rPr lang="en-US" i="1" dirty="0" smtClean="0"/>
              <a:t>v</a:t>
            </a:r>
            <a:r>
              <a:rPr lang="en-US" dirty="0" smtClean="0"/>
              <a:t> and that </a:t>
            </a:r>
            <a:r>
              <a:rPr lang="en-US" i="1" dirty="0" smtClean="0"/>
              <a:t>may</a:t>
            </a:r>
            <a:r>
              <a:rPr lang="en-US" dirty="0" smtClean="0"/>
              <a:t> reach the statement </a:t>
            </a:r>
            <a:r>
              <a:rPr lang="en-US" i="1" dirty="0" smtClean="0"/>
              <a:t>s</a:t>
            </a:r>
          </a:p>
          <a:p>
            <a:pPr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 definition </a:t>
            </a:r>
            <a:r>
              <a:rPr lang="en-US" i="1" dirty="0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 for a variable </a:t>
            </a:r>
            <a:r>
              <a:rPr lang="en-US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00B050"/>
                </a:solidFill>
              </a:rPr>
              <a:t> reaches a statement </a:t>
            </a:r>
            <a:r>
              <a:rPr lang="en-US" i="1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, if there exists a path from </a:t>
            </a:r>
            <a:r>
              <a:rPr lang="en-US" i="1" dirty="0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 to </a:t>
            </a:r>
            <a:r>
              <a:rPr lang="en-US" i="1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 and </a:t>
            </a:r>
            <a:r>
              <a:rPr lang="en-US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00B050"/>
                </a:solidFill>
              </a:rPr>
              <a:t> is not re-defined along that path.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Reach Def Analysis: An Implementation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3600" dirty="0" smtClean="0"/>
              <a:t>	</a:t>
            </a:r>
            <a:r>
              <a:rPr lang="en-US" sz="3200" dirty="0" smtClean="0"/>
              <a:t>Select a representation for the analysis’s data:</a:t>
            </a:r>
          </a:p>
          <a:p>
            <a:pPr marL="342900" lvl="1" indent="-342900">
              <a:buNone/>
            </a:pPr>
            <a:endParaRPr lang="en-US" sz="3200" dirty="0" smtClean="0"/>
          </a:p>
          <a:p>
            <a:pPr marL="342900" lvl="1" indent="-342900">
              <a:buNone/>
            </a:pPr>
            <a:r>
              <a:rPr lang="en-US" sz="3200" i="1" dirty="0" err="1" smtClean="0">
                <a:solidFill>
                  <a:srgbClr val="FF0000"/>
                </a:solidFill>
              </a:rPr>
              <a:t>HashMapFlowSet</a:t>
            </a:r>
            <a:r>
              <a:rPr lang="en-US" sz="3200" i="1" dirty="0" smtClean="0">
                <a:solidFill>
                  <a:srgbClr val="FF0000"/>
                </a:solidFill>
              </a:rPr>
              <a:t>&lt;String, Set&lt;</a:t>
            </a:r>
            <a:r>
              <a:rPr lang="en-US" sz="3200" i="1" dirty="0" err="1" smtClean="0">
                <a:solidFill>
                  <a:srgbClr val="FF0000"/>
                </a:solidFill>
              </a:rPr>
              <a:t>ASTNode</a:t>
            </a:r>
            <a:r>
              <a:rPr lang="en-US" sz="3200" i="1" dirty="0" smtClean="0">
                <a:solidFill>
                  <a:srgbClr val="FF0000"/>
                </a:solidFill>
              </a:rPr>
              <a:t>&gt;&gt;</a:t>
            </a:r>
          </a:p>
          <a:p>
            <a:pPr marL="342900" lvl="1" indent="-342900">
              <a:buNone/>
            </a:pPr>
            <a:r>
              <a:rPr lang="en-US" sz="3200" dirty="0" smtClean="0"/>
              <a:t>We  use a map for the flow data:  An entry is an ordered pair (</a:t>
            </a:r>
            <a:r>
              <a:rPr lang="en-US" sz="3200" i="1" dirty="0" smtClean="0">
                <a:solidFill>
                  <a:srgbClr val="FF0000"/>
                </a:solidFill>
              </a:rPr>
              <a:t>v</a:t>
            </a:r>
            <a:r>
              <a:rPr lang="en-US" sz="3200" dirty="0" smtClean="0"/>
              <a:t>, </a:t>
            </a:r>
            <a:r>
              <a:rPr lang="en-US" sz="3200" i="1" dirty="0" err="1" smtClean="0">
                <a:solidFill>
                  <a:srgbClr val="FF0000"/>
                </a:solidFill>
              </a:rPr>
              <a:t>defs</a:t>
            </a:r>
            <a:r>
              <a:rPr lang="en-US" sz="3200" dirty="0" smtClean="0"/>
              <a:t>) </a:t>
            </a:r>
          </a:p>
          <a:p>
            <a:pPr marL="342900" lvl="1" indent="-342900">
              <a:buNone/>
            </a:pPr>
            <a:r>
              <a:rPr lang="en-US" sz="3200" dirty="0" smtClean="0"/>
              <a:t>where </a:t>
            </a:r>
            <a:r>
              <a:rPr lang="en-US" sz="3200" i="1" dirty="0" smtClean="0">
                <a:solidFill>
                  <a:srgbClr val="FF0000"/>
                </a:solidFill>
              </a:rPr>
              <a:t>v</a:t>
            </a:r>
            <a:r>
              <a:rPr lang="en-US" sz="3200" dirty="0" smtClean="0"/>
              <a:t> denotes a variable and </a:t>
            </a:r>
          </a:p>
          <a:p>
            <a:pPr marL="342900" lvl="1" indent="-342900">
              <a:buNone/>
            </a:pPr>
            <a:r>
              <a:rPr lang="en-US" sz="3200" i="1" dirty="0" err="1" smtClean="0">
                <a:solidFill>
                  <a:srgbClr val="FF0000"/>
                </a:solidFill>
              </a:rPr>
              <a:t>defs</a:t>
            </a:r>
            <a:r>
              <a:rPr lang="en-US" sz="3200" dirty="0" smtClean="0"/>
              <a:t> denotes the set of definitions for </a:t>
            </a:r>
            <a:r>
              <a:rPr lang="en-US" sz="3200" i="1" dirty="0" smtClean="0">
                <a:solidFill>
                  <a:srgbClr val="FF0000"/>
                </a:solidFill>
              </a:rPr>
              <a:t>v</a:t>
            </a:r>
            <a:r>
              <a:rPr lang="en-US" sz="3200" dirty="0" smtClean="0"/>
              <a:t> that may reach a given statement.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CE31B81-7C2C-4D8B-B6F0-1768517459BF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Reach Def Analysis: An Implementation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en-US" sz="3600" dirty="0" smtClean="0"/>
              <a:t>	</a:t>
            </a:r>
            <a:r>
              <a:rPr lang="en-US" sz="3200" dirty="0" smtClean="0"/>
              <a:t> Create a concrete class by extending the class: </a:t>
            </a:r>
          </a:p>
          <a:p>
            <a:pPr marL="342900" lvl="1" indent="-342900">
              <a:buNone/>
            </a:pPr>
            <a:r>
              <a:rPr lang="en-US" sz="3200" i="1" dirty="0" err="1" smtClean="0"/>
              <a:t>AbstractSimpleStructuralForwardAnalysis</a:t>
            </a:r>
            <a:r>
              <a:rPr lang="en-US" sz="3200" i="1" dirty="0" smtClean="0"/>
              <a:t> </a:t>
            </a:r>
            <a:r>
              <a:rPr lang="en-US" sz="3200" dirty="0" smtClean="0"/>
              <a:t>for a forward analysis:</a:t>
            </a:r>
          </a:p>
          <a:p>
            <a:pPr marL="342900" lvl="1" indent="-342900"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public class </a:t>
            </a:r>
            <a:r>
              <a:rPr lang="en-US" dirty="0" err="1" smtClean="0"/>
              <a:t>ReachingDefs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extends </a:t>
            </a:r>
            <a:r>
              <a:rPr lang="en-US" dirty="0" err="1" smtClean="0"/>
              <a:t>AbstractSimpleStructuralForwardAnalysis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HashMapFlowSet</a:t>
            </a:r>
            <a:r>
              <a:rPr lang="en-US" dirty="0" smtClean="0"/>
              <a:t>&lt;String, Set&lt;</a:t>
            </a:r>
            <a:r>
              <a:rPr lang="en-US" dirty="0" err="1" smtClean="0"/>
              <a:t>ASTNode</a:t>
            </a:r>
            <a:r>
              <a:rPr lang="en-US" dirty="0" smtClean="0"/>
              <a:t>&gt;&gt;&gt; {</a:t>
            </a:r>
          </a:p>
          <a:p>
            <a:pPr>
              <a:buNone/>
            </a:pPr>
            <a:r>
              <a:rPr lang="en-US" dirty="0" smtClean="0"/>
              <a:t>   …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CE31B81-7C2C-4D8B-B6F0-1768517459BF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Reach Def Analysis: An Implementation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None/>
            </a:pPr>
            <a:r>
              <a:rPr lang="en-US" sz="3600" dirty="0" smtClean="0"/>
              <a:t>	</a:t>
            </a:r>
            <a:r>
              <a:rPr lang="en-US" sz="3500" dirty="0" smtClean="0"/>
              <a:t> Implement a suitable constructor and the method </a:t>
            </a:r>
            <a:r>
              <a:rPr lang="en-US" sz="3500" i="1" dirty="0" err="1" smtClean="0"/>
              <a:t>newInitialFlow</a:t>
            </a:r>
            <a:r>
              <a:rPr lang="en-US" sz="3500" i="1" dirty="0" smtClean="0"/>
              <a:t> </a:t>
            </a:r>
            <a:r>
              <a:rPr lang="en-US" sz="3500" dirty="0" smtClean="0"/>
              <a:t>for the analysis:</a:t>
            </a:r>
          </a:p>
          <a:p>
            <a:pPr marL="342900" lvl="1" indent="-342900"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ReachingDefs</a:t>
            </a:r>
            <a:r>
              <a:rPr lang="en-US" dirty="0" smtClean="0"/>
              <a:t>(</a:t>
            </a:r>
            <a:r>
              <a:rPr lang="en-US" dirty="0" err="1" smtClean="0"/>
              <a:t>ASTNode</a:t>
            </a:r>
            <a:r>
              <a:rPr lang="en-US" dirty="0" smtClean="0"/>
              <a:t> tree)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super</a:t>
            </a:r>
            <a:r>
              <a:rPr lang="en-US" dirty="0" smtClean="0"/>
              <a:t>(tree);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currentOutSet</a:t>
            </a:r>
            <a:r>
              <a:rPr lang="en-US" dirty="0" smtClean="0"/>
              <a:t> = </a:t>
            </a:r>
            <a:r>
              <a:rPr lang="en-US" dirty="0" err="1" smtClean="0"/>
              <a:t>newInitialFlow</a:t>
            </a:r>
            <a:r>
              <a:rPr lang="en-US" dirty="0" smtClean="0"/>
              <a:t>(); }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HashMapFlowSet</a:t>
            </a:r>
            <a:r>
              <a:rPr lang="en-US" dirty="0" smtClean="0"/>
              <a:t>&lt;String, Set&lt;</a:t>
            </a:r>
            <a:r>
              <a:rPr lang="en-US" dirty="0" err="1" smtClean="0"/>
              <a:t>ASTNode</a:t>
            </a:r>
            <a:r>
              <a:rPr lang="en-US" dirty="0" smtClean="0"/>
              <a:t>&gt;&gt; </a:t>
            </a:r>
            <a:r>
              <a:rPr lang="en-US" dirty="0" err="1" smtClean="0"/>
              <a:t>newInitialFlow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HashMapFlowSet</a:t>
            </a:r>
            <a:r>
              <a:rPr lang="en-US" dirty="0" smtClean="0"/>
              <a:t>&lt;</a:t>
            </a:r>
            <a:r>
              <a:rPr lang="en-US" dirty="0" err="1" smtClean="0"/>
              <a:t>String,Set</a:t>
            </a:r>
            <a:r>
              <a:rPr lang="en-US" dirty="0" smtClean="0"/>
              <a:t>&lt;</a:t>
            </a:r>
            <a:r>
              <a:rPr lang="en-US" dirty="0" err="1" smtClean="0"/>
              <a:t>ASTNode</a:t>
            </a:r>
            <a:r>
              <a:rPr lang="en-US" dirty="0" smtClean="0"/>
              <a:t>&gt;&gt;(); 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CE31B81-7C2C-4D8B-B6F0-1768517459BF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Reach Def Analysis: An Implementation Step 4a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None/>
            </a:pPr>
            <a:r>
              <a:rPr lang="en-US" sz="3600" dirty="0" smtClean="0"/>
              <a:t>	 </a:t>
            </a:r>
            <a:r>
              <a:rPr lang="en-US" sz="4100" dirty="0" smtClean="0"/>
              <a:t>Implement the methods </a:t>
            </a:r>
            <a:r>
              <a:rPr lang="en-US" sz="4100" i="1" dirty="0" smtClean="0"/>
              <a:t>merge</a:t>
            </a:r>
            <a:r>
              <a:rPr lang="en-US" sz="4100" dirty="0" smtClean="0"/>
              <a:t> and </a:t>
            </a:r>
            <a:r>
              <a:rPr lang="en-US" sz="4100" i="1" dirty="0" smtClean="0"/>
              <a:t>copy</a:t>
            </a:r>
            <a:r>
              <a:rPr lang="en-US" sz="4100" dirty="0" smtClean="0"/>
              <a:t>:</a:t>
            </a:r>
            <a:endParaRPr lang="en-US" sz="3200" dirty="0" smtClean="0"/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public void </a:t>
            </a:r>
            <a:r>
              <a:rPr lang="en-US" dirty="0" smtClean="0"/>
              <a:t>merge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HashMapFlowSet</a:t>
            </a:r>
            <a:r>
              <a:rPr lang="en-US" dirty="0" smtClean="0"/>
              <a:t>&lt;String, Set&lt;</a:t>
            </a:r>
            <a:r>
              <a:rPr lang="en-US" dirty="0" err="1" smtClean="0"/>
              <a:t>ASTNode</a:t>
            </a:r>
            <a:r>
              <a:rPr lang="en-US" dirty="0" smtClean="0"/>
              <a:t>&gt;&gt; in1, </a:t>
            </a:r>
            <a:r>
              <a:rPr lang="en-US" dirty="0" err="1" smtClean="0"/>
              <a:t>HashMapFlowSet</a:t>
            </a:r>
            <a:r>
              <a:rPr lang="en-US" dirty="0" smtClean="0"/>
              <a:t>&lt;String, Set&lt;</a:t>
            </a:r>
            <a:r>
              <a:rPr lang="en-US" dirty="0" err="1" smtClean="0"/>
              <a:t>ASTNode</a:t>
            </a:r>
            <a:r>
              <a:rPr lang="en-US" dirty="0" smtClean="0"/>
              <a:t>&gt;&gt; in2, </a:t>
            </a:r>
            <a:r>
              <a:rPr lang="en-US" dirty="0" err="1" smtClean="0"/>
              <a:t>HashMapFlowSet</a:t>
            </a:r>
            <a:r>
              <a:rPr lang="en-US" dirty="0" smtClean="0"/>
              <a:t>&lt;String, Set&lt;</a:t>
            </a:r>
            <a:r>
              <a:rPr lang="en-US" dirty="0" err="1" smtClean="0"/>
              <a:t>ASTNode</a:t>
            </a:r>
            <a:r>
              <a:rPr lang="en-US" dirty="0" smtClean="0"/>
              <a:t>&gt;&gt; out) {</a:t>
            </a:r>
          </a:p>
          <a:p>
            <a:pPr>
              <a:buNone/>
            </a:pPr>
            <a:r>
              <a:rPr lang="en-US" dirty="0" smtClean="0"/>
              <a:t>    		</a:t>
            </a:r>
            <a:r>
              <a:rPr lang="en-US" dirty="0" smtClean="0">
                <a:solidFill>
                  <a:srgbClr val="FF0000"/>
                </a:solidFill>
              </a:rPr>
              <a:t>union(in1, in2, out);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public void </a:t>
            </a:r>
          </a:p>
          <a:p>
            <a:pPr>
              <a:buNone/>
            </a:pPr>
            <a:r>
              <a:rPr lang="en-US" dirty="0" smtClean="0"/>
              <a:t>copy(</a:t>
            </a:r>
            <a:r>
              <a:rPr lang="en-US" dirty="0" err="1" smtClean="0"/>
              <a:t>HashMapFlowSet</a:t>
            </a:r>
            <a:r>
              <a:rPr lang="en-US" dirty="0" smtClean="0"/>
              <a:t>&lt;String, Set&lt;</a:t>
            </a:r>
            <a:r>
              <a:rPr lang="en-US" dirty="0" err="1" smtClean="0"/>
              <a:t>ASTNode</a:t>
            </a:r>
            <a:r>
              <a:rPr lang="en-US" dirty="0" smtClean="0"/>
              <a:t>&gt;&gt; </a:t>
            </a:r>
            <a:r>
              <a:rPr lang="en-US" dirty="0" err="1" smtClean="0"/>
              <a:t>src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HashMapFlowSet</a:t>
            </a:r>
            <a:r>
              <a:rPr lang="en-US" dirty="0" smtClean="0"/>
              <a:t>&lt;String, Set&lt;</a:t>
            </a:r>
            <a:r>
              <a:rPr lang="en-US" dirty="0" err="1" smtClean="0"/>
              <a:t>ASTNode</a:t>
            </a:r>
            <a:r>
              <a:rPr lang="en-US" dirty="0" smtClean="0"/>
              <a:t>&gt;&gt; </a:t>
            </a:r>
            <a:r>
              <a:rPr lang="en-US" dirty="0" err="1" smtClean="0"/>
              <a:t>dest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	 </a:t>
            </a:r>
            <a:r>
              <a:rPr lang="en-US" dirty="0" err="1" smtClean="0"/>
              <a:t>src.copy</a:t>
            </a:r>
            <a:r>
              <a:rPr lang="en-US" dirty="0" smtClean="0"/>
              <a:t>(</a:t>
            </a:r>
            <a:r>
              <a:rPr lang="en-US" dirty="0" err="1" smtClean="0"/>
              <a:t>dest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CE31B81-7C2C-4D8B-B6F0-1768517459B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Reach Def Analysis: An Implementation Step 4b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dirty="0" smtClean="0">
                <a:solidFill>
                  <a:srgbClr val="00B050"/>
                </a:solidFill>
              </a:rPr>
              <a:t>public void </a:t>
            </a:r>
          </a:p>
          <a:p>
            <a:pPr>
              <a:buNone/>
            </a:pPr>
            <a:r>
              <a:rPr lang="en-US" sz="11200" dirty="0" smtClean="0"/>
              <a:t>union (</a:t>
            </a:r>
            <a:r>
              <a:rPr lang="en-US" sz="11200" dirty="0" err="1" smtClean="0"/>
              <a:t>HashMapFlowSet</a:t>
            </a:r>
            <a:r>
              <a:rPr lang="en-US" sz="11200" dirty="0" smtClean="0"/>
              <a:t>&lt;String, Set&lt;</a:t>
            </a:r>
            <a:r>
              <a:rPr lang="en-US" sz="11200" dirty="0" err="1" smtClean="0"/>
              <a:t>ASTNode</a:t>
            </a:r>
            <a:r>
              <a:rPr lang="en-US" sz="11200" dirty="0" smtClean="0"/>
              <a:t>&gt;&gt; in1, </a:t>
            </a:r>
            <a:r>
              <a:rPr lang="en-US" sz="11200" dirty="0" err="1" smtClean="0"/>
              <a:t>HashMapFlowSet</a:t>
            </a:r>
            <a:r>
              <a:rPr lang="en-US" sz="11200" dirty="0" smtClean="0"/>
              <a:t>&lt;String, Set&lt;</a:t>
            </a:r>
            <a:r>
              <a:rPr lang="en-US" sz="11200" dirty="0" err="1" smtClean="0"/>
              <a:t>ASTNode</a:t>
            </a:r>
            <a:r>
              <a:rPr lang="en-US" sz="11200" dirty="0" smtClean="0"/>
              <a:t>&gt;&gt; in2, </a:t>
            </a:r>
            <a:r>
              <a:rPr lang="en-US" sz="11200" dirty="0" err="1" smtClean="0"/>
              <a:t>HashMapFlowSet</a:t>
            </a:r>
            <a:r>
              <a:rPr lang="en-US" sz="11200" dirty="0" smtClean="0"/>
              <a:t>&lt;String, Set&lt;</a:t>
            </a:r>
            <a:r>
              <a:rPr lang="en-US" sz="11200" dirty="0" err="1" smtClean="0"/>
              <a:t>ASTNode</a:t>
            </a:r>
            <a:r>
              <a:rPr lang="en-US" sz="11200" dirty="0" smtClean="0"/>
              <a:t>&gt;&gt; out) {</a:t>
            </a:r>
            <a:endParaRPr lang="en-US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1200" dirty="0" smtClean="0"/>
              <a:t>  	Set&lt;String&gt; keys = </a:t>
            </a:r>
            <a:r>
              <a:rPr lang="en-US" sz="11200" dirty="0" smtClean="0">
                <a:solidFill>
                  <a:srgbClr val="00B050"/>
                </a:solidFill>
              </a:rPr>
              <a:t>new</a:t>
            </a:r>
            <a:r>
              <a:rPr lang="en-US" sz="11200" dirty="0" smtClean="0"/>
              <a:t> </a:t>
            </a:r>
            <a:r>
              <a:rPr lang="en-US" sz="11200" dirty="0" err="1" smtClean="0"/>
              <a:t>HashSet</a:t>
            </a:r>
            <a:r>
              <a:rPr lang="en-US" sz="11200" dirty="0" smtClean="0"/>
              <a:t>&lt;String&gt;();</a:t>
            </a:r>
          </a:p>
          <a:p>
            <a:pPr>
              <a:buNone/>
            </a:pPr>
            <a:r>
              <a:rPr lang="en-US" sz="11200" dirty="0" smtClean="0"/>
              <a:t>     </a:t>
            </a:r>
            <a:r>
              <a:rPr lang="en-US" sz="11200" dirty="0" err="1" smtClean="0"/>
              <a:t>keys.addAll</a:t>
            </a:r>
            <a:r>
              <a:rPr lang="en-US" sz="11200" dirty="0" smtClean="0"/>
              <a:t>(in1.keySet()); </a:t>
            </a:r>
            <a:r>
              <a:rPr lang="en-US" sz="11200" dirty="0" err="1" smtClean="0"/>
              <a:t>keys.addAll</a:t>
            </a:r>
            <a:r>
              <a:rPr lang="en-US" sz="11200" dirty="0" smtClean="0"/>
              <a:t>(in2.keySet());</a:t>
            </a:r>
          </a:p>
          <a:p>
            <a:pPr>
              <a:buNone/>
            </a:pPr>
            <a:r>
              <a:rPr lang="en-US" sz="11200" dirty="0" smtClean="0"/>
              <a:t>     </a:t>
            </a:r>
            <a:r>
              <a:rPr lang="en-US" sz="11200" dirty="0" smtClean="0">
                <a:solidFill>
                  <a:srgbClr val="00B050"/>
                </a:solidFill>
              </a:rPr>
              <a:t>for</a:t>
            </a:r>
            <a:r>
              <a:rPr lang="en-US" sz="11200" dirty="0" smtClean="0"/>
              <a:t> (String v: keys) {</a:t>
            </a:r>
          </a:p>
          <a:p>
            <a:pPr>
              <a:buNone/>
            </a:pPr>
            <a:r>
              <a:rPr lang="en-US" sz="11200" dirty="0" smtClean="0"/>
              <a:t>         Set&lt;</a:t>
            </a:r>
            <a:r>
              <a:rPr lang="en-US" sz="11200" dirty="0" err="1" smtClean="0"/>
              <a:t>ASTNode</a:t>
            </a:r>
            <a:r>
              <a:rPr lang="en-US" sz="11200" dirty="0" smtClean="0"/>
              <a:t>&gt; </a:t>
            </a:r>
            <a:r>
              <a:rPr lang="en-US" sz="11200" dirty="0" err="1" smtClean="0"/>
              <a:t>defs</a:t>
            </a:r>
            <a:r>
              <a:rPr lang="en-US" sz="11200" dirty="0" smtClean="0"/>
              <a:t> = </a:t>
            </a:r>
            <a:r>
              <a:rPr lang="en-US" sz="11200" dirty="0" smtClean="0">
                <a:solidFill>
                  <a:srgbClr val="00B050"/>
                </a:solidFill>
              </a:rPr>
              <a:t>new</a:t>
            </a:r>
            <a:r>
              <a:rPr lang="en-US" sz="11200" dirty="0" smtClean="0"/>
              <a:t> </a:t>
            </a:r>
            <a:r>
              <a:rPr lang="en-US" sz="11200" dirty="0" err="1" smtClean="0"/>
              <a:t>HashSet</a:t>
            </a:r>
            <a:r>
              <a:rPr lang="en-US" sz="11200" dirty="0" smtClean="0"/>
              <a:t>&lt;</a:t>
            </a:r>
            <a:r>
              <a:rPr lang="en-US" sz="11200" dirty="0" err="1" smtClean="0"/>
              <a:t>ASTNode</a:t>
            </a:r>
            <a:r>
              <a:rPr lang="en-US" sz="11200" dirty="0" smtClean="0"/>
              <a:t>&gt;();</a:t>
            </a:r>
          </a:p>
          <a:p>
            <a:pPr>
              <a:buNone/>
            </a:pPr>
            <a:r>
              <a:rPr lang="en-US" sz="11200" dirty="0" smtClean="0"/>
              <a:t>         </a:t>
            </a:r>
            <a:r>
              <a:rPr lang="en-US" sz="11200" dirty="0" smtClean="0">
                <a:solidFill>
                  <a:srgbClr val="00B050"/>
                </a:solidFill>
              </a:rPr>
              <a:t>if</a:t>
            </a:r>
            <a:r>
              <a:rPr lang="en-US" sz="11200" dirty="0" smtClean="0"/>
              <a:t> (in1.containsKey(v)) </a:t>
            </a:r>
            <a:r>
              <a:rPr lang="en-US" sz="11200" dirty="0" err="1" smtClean="0"/>
              <a:t>defs.addAll</a:t>
            </a:r>
            <a:r>
              <a:rPr lang="en-US" sz="11200" dirty="0" smtClean="0"/>
              <a:t>(in1.get(v));</a:t>
            </a:r>
          </a:p>
          <a:p>
            <a:pPr>
              <a:buNone/>
            </a:pPr>
            <a:r>
              <a:rPr lang="en-US" sz="11200" dirty="0" smtClean="0"/>
              <a:t>         </a:t>
            </a:r>
            <a:r>
              <a:rPr lang="en-US" sz="11200" dirty="0" smtClean="0">
                <a:solidFill>
                  <a:srgbClr val="00B050"/>
                </a:solidFill>
              </a:rPr>
              <a:t>if</a:t>
            </a:r>
            <a:r>
              <a:rPr lang="en-US" sz="11200" dirty="0" smtClean="0"/>
              <a:t> (in2.containsKey(v)) </a:t>
            </a:r>
            <a:r>
              <a:rPr lang="en-US" sz="11200" dirty="0" err="1" smtClean="0"/>
              <a:t>defs.addAll</a:t>
            </a:r>
            <a:r>
              <a:rPr lang="en-US" sz="11200" dirty="0" smtClean="0"/>
              <a:t>(in2.get(v));</a:t>
            </a:r>
          </a:p>
          <a:p>
            <a:pPr>
              <a:buNone/>
            </a:pPr>
            <a:r>
              <a:rPr lang="en-US" sz="11200" dirty="0" smtClean="0"/>
              <a:t>         </a:t>
            </a:r>
            <a:r>
              <a:rPr lang="en-US" sz="11200" dirty="0" err="1" smtClean="0"/>
              <a:t>out.add</a:t>
            </a:r>
            <a:r>
              <a:rPr lang="en-US" sz="11200" dirty="0" smtClean="0"/>
              <a:t>(v, </a:t>
            </a:r>
            <a:r>
              <a:rPr lang="en-US" sz="11200" dirty="0" err="1" smtClean="0"/>
              <a:t>defs</a:t>
            </a:r>
            <a:r>
              <a:rPr lang="en-US" sz="11200" dirty="0" smtClean="0"/>
              <a:t>); </a:t>
            </a:r>
          </a:p>
          <a:p>
            <a:pPr>
              <a:buNone/>
            </a:pPr>
            <a:r>
              <a:rPr lang="en-US" sz="11200" dirty="0" smtClean="0"/>
              <a:t>     }</a:t>
            </a:r>
          </a:p>
          <a:p>
            <a:pPr>
              <a:buNone/>
            </a:pPr>
            <a:r>
              <a:rPr lang="en-US" sz="11200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CE31B81-7C2C-4D8B-B6F0-1768517459BF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Reach Def Analysis: An Implementation Step 5a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42900" lvl="1" indent="-342900">
              <a:buNone/>
            </a:pPr>
            <a:r>
              <a:rPr lang="en-US" sz="3600" dirty="0" smtClean="0"/>
              <a:t>	</a:t>
            </a:r>
            <a:r>
              <a:rPr lang="en-US" sz="3200" dirty="0" smtClean="0"/>
              <a:t> </a:t>
            </a:r>
            <a:r>
              <a:rPr lang="en-US" sz="7000" dirty="0" smtClean="0"/>
              <a:t>Override the relevant node case handler methods and other methods : </a:t>
            </a:r>
          </a:p>
          <a:p>
            <a:pPr marL="342900" lvl="1" indent="-342900">
              <a:buNone/>
            </a:pPr>
            <a:r>
              <a:rPr lang="en-US" sz="7000" dirty="0" smtClean="0">
                <a:solidFill>
                  <a:srgbClr val="FF0000"/>
                </a:solidFill>
              </a:rPr>
              <a:t>	override </a:t>
            </a:r>
            <a:r>
              <a:rPr lang="en-US" sz="7000" dirty="0" err="1" smtClean="0">
                <a:solidFill>
                  <a:srgbClr val="FF0000"/>
                </a:solidFill>
              </a:rPr>
              <a:t>caseAssignStmt</a:t>
            </a:r>
            <a:r>
              <a:rPr lang="en-US" sz="7000" dirty="0" smtClean="0">
                <a:solidFill>
                  <a:srgbClr val="FF0000"/>
                </a:solidFill>
              </a:rPr>
              <a:t>(</a:t>
            </a:r>
            <a:r>
              <a:rPr lang="en-US" sz="7000" dirty="0" err="1" smtClean="0">
                <a:solidFill>
                  <a:srgbClr val="FF0000"/>
                </a:solidFill>
              </a:rPr>
              <a:t>AssignStmt</a:t>
            </a:r>
            <a:r>
              <a:rPr lang="en-US" sz="7000" dirty="0" smtClean="0">
                <a:solidFill>
                  <a:srgbClr val="FF0000"/>
                </a:solidFill>
              </a:rPr>
              <a:t> node)</a:t>
            </a:r>
          </a:p>
          <a:p>
            <a:pPr marL="342900" lvl="1" indent="-342900">
              <a:buNone/>
            </a:pPr>
            <a:endParaRPr lang="en-US" sz="3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6000" dirty="0" smtClean="0">
                <a:solidFill>
                  <a:srgbClr val="00B050"/>
                </a:solidFill>
              </a:rPr>
              <a:t>public void </a:t>
            </a:r>
            <a:r>
              <a:rPr lang="en-US" sz="6000" dirty="0" err="1" smtClean="0"/>
              <a:t>caseAssignStmt</a:t>
            </a:r>
            <a:r>
              <a:rPr lang="en-US" sz="6000" dirty="0" smtClean="0"/>
              <a:t>(</a:t>
            </a:r>
            <a:r>
              <a:rPr lang="en-US" sz="6000" dirty="0" err="1" smtClean="0"/>
              <a:t>AssignStmt</a:t>
            </a:r>
            <a:r>
              <a:rPr lang="en-US" sz="6000" dirty="0" smtClean="0"/>
              <a:t> node) {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r>
              <a:rPr lang="en-US" sz="6000" dirty="0" err="1" smtClean="0"/>
              <a:t>inFlowSets.put</a:t>
            </a:r>
            <a:r>
              <a:rPr lang="en-US" sz="6000" dirty="0" smtClean="0"/>
              <a:t>(node, </a:t>
            </a:r>
            <a:r>
              <a:rPr lang="en-US" sz="6000" dirty="0" err="1" smtClean="0"/>
              <a:t>currentInSet.clone</a:t>
            </a:r>
            <a:r>
              <a:rPr lang="en-US" sz="6000" dirty="0" smtClean="0"/>
              <a:t>() );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r>
              <a:rPr lang="en-US" sz="6000" dirty="0" err="1" smtClean="0"/>
              <a:t>currentOutSet</a:t>
            </a:r>
            <a:r>
              <a:rPr lang="en-US" sz="6000" dirty="0" smtClean="0"/>
              <a:t> = </a:t>
            </a:r>
          </a:p>
          <a:p>
            <a:pPr>
              <a:buNone/>
            </a:pPr>
            <a:r>
              <a:rPr lang="en-US" sz="6000" dirty="0" smtClean="0">
                <a:solidFill>
                  <a:srgbClr val="00B050"/>
                </a:solidFill>
              </a:rPr>
              <a:t>              new</a:t>
            </a:r>
            <a:r>
              <a:rPr lang="en-US" sz="6000" dirty="0" smtClean="0"/>
              <a:t> </a:t>
            </a:r>
            <a:r>
              <a:rPr lang="en-US" sz="6000" dirty="0" err="1" smtClean="0"/>
              <a:t>HashMapFlowSet</a:t>
            </a:r>
            <a:r>
              <a:rPr lang="en-US" sz="6000" dirty="0" smtClean="0"/>
              <a:t>&lt;String, Set&lt;</a:t>
            </a:r>
            <a:r>
              <a:rPr lang="en-US" sz="6000" dirty="0" err="1" smtClean="0"/>
              <a:t>ASTNode</a:t>
            </a:r>
            <a:r>
              <a:rPr lang="en-US" sz="6000" dirty="0" smtClean="0"/>
              <a:t>&gt; &gt; ();</a:t>
            </a:r>
          </a:p>
          <a:p>
            <a:pPr>
              <a:buNone/>
            </a:pP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        copy(</a:t>
            </a:r>
            <a:r>
              <a:rPr lang="en-US" sz="6000" dirty="0" err="1" smtClean="0"/>
              <a:t>currentInSet</a:t>
            </a:r>
            <a:r>
              <a:rPr lang="en-US" sz="6000" dirty="0" smtClean="0"/>
              <a:t>, </a:t>
            </a:r>
            <a:r>
              <a:rPr lang="en-US" sz="6000" dirty="0" err="1" smtClean="0"/>
              <a:t>currentOutSet</a:t>
            </a:r>
            <a:r>
              <a:rPr lang="en-US" sz="6000" dirty="0" smtClean="0"/>
              <a:t>);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r>
              <a:rPr lang="en-US" sz="6000" dirty="0" err="1" smtClean="0"/>
              <a:t>HashMapFlowSet</a:t>
            </a:r>
            <a:r>
              <a:rPr lang="en-US" sz="6000" dirty="0" smtClean="0"/>
              <a:t>&lt;String, Set&lt;</a:t>
            </a:r>
            <a:r>
              <a:rPr lang="en-US" sz="6000" dirty="0" err="1" smtClean="0"/>
              <a:t>ASTNode</a:t>
            </a:r>
            <a:r>
              <a:rPr lang="en-US" sz="6000" dirty="0" smtClean="0"/>
              <a:t>&gt;&gt; gen = </a:t>
            </a:r>
          </a:p>
          <a:p>
            <a:pPr>
              <a:buNone/>
            </a:pPr>
            <a:r>
              <a:rPr lang="en-US" sz="6000" dirty="0" smtClean="0">
                <a:solidFill>
                  <a:srgbClr val="00B050"/>
                </a:solidFill>
              </a:rPr>
              <a:t>		new  </a:t>
            </a:r>
            <a:r>
              <a:rPr lang="en-US" sz="6000" dirty="0" err="1" smtClean="0"/>
              <a:t>HashMapFlowSet</a:t>
            </a:r>
            <a:r>
              <a:rPr lang="en-US" sz="6000" dirty="0" smtClean="0"/>
              <a:t>&lt;String, Set&lt;</a:t>
            </a:r>
            <a:r>
              <a:rPr lang="en-US" sz="6000" dirty="0" err="1" smtClean="0"/>
              <a:t>ASTNode</a:t>
            </a:r>
            <a:r>
              <a:rPr lang="en-US" sz="6000" dirty="0" smtClean="0"/>
              <a:t>&gt;&gt; ();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r>
              <a:rPr lang="en-US" sz="6000" dirty="0" err="1" smtClean="0"/>
              <a:t>HashMapFlowSet</a:t>
            </a:r>
            <a:r>
              <a:rPr lang="en-US" sz="6000" dirty="0" smtClean="0"/>
              <a:t>&lt;String, Set&lt;</a:t>
            </a:r>
            <a:r>
              <a:rPr lang="en-US" sz="6000" dirty="0" err="1" smtClean="0"/>
              <a:t>ASTNode</a:t>
            </a:r>
            <a:r>
              <a:rPr lang="en-US" sz="6000" dirty="0" smtClean="0"/>
              <a:t>&gt; &gt; kill = </a:t>
            </a:r>
          </a:p>
          <a:p>
            <a:pPr>
              <a:buNone/>
            </a:pPr>
            <a:r>
              <a:rPr lang="en-US" sz="6000" dirty="0" smtClean="0">
                <a:solidFill>
                  <a:srgbClr val="00B050"/>
                </a:solidFill>
              </a:rPr>
              <a:t>		new</a:t>
            </a:r>
            <a:r>
              <a:rPr lang="en-US" sz="6000" dirty="0" smtClean="0"/>
              <a:t> </a:t>
            </a:r>
            <a:r>
              <a:rPr lang="en-US" sz="6000" dirty="0" err="1" smtClean="0"/>
              <a:t>HashMapFlowSet</a:t>
            </a:r>
            <a:r>
              <a:rPr lang="en-US" sz="6000" dirty="0" smtClean="0"/>
              <a:t>&lt;String, Set&lt;</a:t>
            </a:r>
            <a:r>
              <a:rPr lang="en-US" sz="6000" dirty="0" err="1" smtClean="0"/>
              <a:t>ASTNode</a:t>
            </a:r>
            <a:r>
              <a:rPr lang="en-US" sz="6000" dirty="0" smtClean="0"/>
              <a:t>&gt;&gt; ();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CE31B81-7C2C-4D8B-B6F0-1768517459BF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Reach Def Analysis: An Implementation Step 5b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100" dirty="0" smtClean="0"/>
              <a:t> </a:t>
            </a:r>
            <a:r>
              <a:rPr lang="en-US" sz="5100" dirty="0" smtClean="0">
                <a:solidFill>
                  <a:srgbClr val="FF0000"/>
                </a:solidFill>
              </a:rPr>
              <a:t>// compute out = (in - kill) + gen</a:t>
            </a:r>
          </a:p>
          <a:p>
            <a:pPr>
              <a:buNone/>
            </a:pPr>
            <a:r>
              <a:rPr lang="en-US" sz="4500" dirty="0" smtClean="0"/>
              <a:t>      </a:t>
            </a:r>
            <a:r>
              <a:rPr lang="en-US" sz="4500" dirty="0" smtClean="0">
                <a:solidFill>
                  <a:srgbClr val="FF0000"/>
                </a:solidFill>
              </a:rPr>
              <a:t>// compute kill</a:t>
            </a:r>
          </a:p>
          <a:p>
            <a:pPr>
              <a:buNone/>
            </a:pPr>
            <a:r>
              <a:rPr lang="en-US" sz="4500" dirty="0" smtClean="0"/>
              <a:t>        </a:t>
            </a:r>
            <a:r>
              <a:rPr lang="en-US" sz="4500" dirty="0" smtClean="0">
                <a:solidFill>
                  <a:srgbClr val="00B050"/>
                </a:solidFill>
              </a:rPr>
              <a:t>for</a:t>
            </a:r>
            <a:r>
              <a:rPr lang="en-US" sz="4500" dirty="0" smtClean="0"/>
              <a:t>( String s : </a:t>
            </a:r>
            <a:r>
              <a:rPr lang="en-US" sz="4500" dirty="0" err="1" smtClean="0"/>
              <a:t>node.getLValues</a:t>
            </a:r>
            <a:r>
              <a:rPr lang="en-US" sz="4500" dirty="0" smtClean="0"/>
              <a:t>() )</a:t>
            </a:r>
          </a:p>
          <a:p>
            <a:pPr>
              <a:buNone/>
            </a:pPr>
            <a:r>
              <a:rPr lang="en-US" sz="4500" dirty="0" smtClean="0"/>
              <a:t>          </a:t>
            </a:r>
            <a:r>
              <a:rPr lang="en-US" sz="4500" dirty="0" smtClean="0">
                <a:solidFill>
                  <a:srgbClr val="00B050"/>
                </a:solidFill>
              </a:rPr>
              <a:t>if</a:t>
            </a:r>
            <a:r>
              <a:rPr lang="en-US" sz="4500" dirty="0" smtClean="0"/>
              <a:t> (</a:t>
            </a:r>
            <a:r>
              <a:rPr lang="en-US" sz="4500" dirty="0" err="1" smtClean="0"/>
              <a:t>currentOutSet.containsKey</a:t>
            </a:r>
            <a:r>
              <a:rPr lang="en-US" sz="4500" dirty="0" smtClean="0"/>
              <a:t>(s))</a:t>
            </a:r>
          </a:p>
          <a:p>
            <a:pPr>
              <a:buNone/>
            </a:pPr>
            <a:r>
              <a:rPr lang="en-US" sz="4500" dirty="0" smtClean="0"/>
              <a:t>              </a:t>
            </a:r>
            <a:r>
              <a:rPr lang="en-US" sz="4500" dirty="0" err="1" smtClean="0"/>
              <a:t>kill.add</a:t>
            </a:r>
            <a:r>
              <a:rPr lang="en-US" sz="4500" dirty="0" smtClean="0"/>
              <a:t>(s, </a:t>
            </a:r>
            <a:r>
              <a:rPr lang="en-US" sz="4500" dirty="0" err="1" smtClean="0"/>
              <a:t>currentOutSet.get</a:t>
            </a:r>
            <a:r>
              <a:rPr lang="en-US" sz="4500" dirty="0" smtClean="0"/>
              <a:t>(s));</a:t>
            </a:r>
          </a:p>
          <a:p>
            <a:pPr>
              <a:buNone/>
            </a:pPr>
            <a:r>
              <a:rPr lang="en-US" sz="4500" dirty="0" smtClean="0"/>
              <a:t>          </a:t>
            </a:r>
            <a:r>
              <a:rPr lang="en-US" sz="4500" dirty="0" smtClean="0">
                <a:solidFill>
                  <a:srgbClr val="FF0000"/>
                </a:solidFill>
              </a:rPr>
              <a:t>// compute gen</a:t>
            </a:r>
          </a:p>
          <a:p>
            <a:pPr>
              <a:buNone/>
            </a:pPr>
            <a:r>
              <a:rPr lang="en-US" sz="4500" dirty="0" smtClean="0"/>
              <a:t>        </a:t>
            </a:r>
            <a:r>
              <a:rPr lang="en-US" sz="4500" dirty="0" smtClean="0">
                <a:solidFill>
                  <a:srgbClr val="00B050"/>
                </a:solidFill>
              </a:rPr>
              <a:t>for</a:t>
            </a:r>
            <a:r>
              <a:rPr lang="en-US" sz="4500" dirty="0" smtClean="0"/>
              <a:t>( String s : </a:t>
            </a:r>
            <a:r>
              <a:rPr lang="en-US" sz="4500" dirty="0" err="1" smtClean="0"/>
              <a:t>node.getLValues</a:t>
            </a:r>
            <a:r>
              <a:rPr lang="en-US" sz="4500" dirty="0" smtClean="0"/>
              <a:t>()){</a:t>
            </a:r>
          </a:p>
          <a:p>
            <a:pPr>
              <a:buNone/>
            </a:pPr>
            <a:r>
              <a:rPr lang="en-US" sz="4500" dirty="0" smtClean="0"/>
              <a:t>           Set&lt;</a:t>
            </a:r>
            <a:r>
              <a:rPr lang="en-US" sz="4500" dirty="0" err="1" smtClean="0"/>
              <a:t>ASTNode</a:t>
            </a:r>
            <a:r>
              <a:rPr lang="en-US" sz="4500" dirty="0" smtClean="0"/>
              <a:t>&gt; </a:t>
            </a:r>
            <a:r>
              <a:rPr lang="en-US" sz="4500" dirty="0" err="1" smtClean="0"/>
              <a:t>defs</a:t>
            </a:r>
            <a:r>
              <a:rPr lang="en-US" sz="4500" dirty="0" smtClean="0"/>
              <a:t> = </a:t>
            </a:r>
            <a:r>
              <a:rPr lang="en-US" sz="4500" dirty="0" smtClean="0">
                <a:solidFill>
                  <a:srgbClr val="00B050"/>
                </a:solidFill>
              </a:rPr>
              <a:t>new</a:t>
            </a:r>
            <a:r>
              <a:rPr lang="en-US" sz="4500" dirty="0" smtClean="0"/>
              <a:t> </a:t>
            </a:r>
            <a:r>
              <a:rPr lang="en-US" sz="4500" dirty="0" err="1" smtClean="0"/>
              <a:t>HashSet</a:t>
            </a:r>
            <a:r>
              <a:rPr lang="en-US" sz="4500" dirty="0" smtClean="0"/>
              <a:t>&lt;</a:t>
            </a:r>
            <a:r>
              <a:rPr lang="en-US" sz="4500" dirty="0" err="1" smtClean="0"/>
              <a:t>ASTNode</a:t>
            </a:r>
            <a:r>
              <a:rPr lang="en-US" sz="4500" dirty="0" smtClean="0"/>
              <a:t>&gt;();</a:t>
            </a:r>
          </a:p>
          <a:p>
            <a:pPr>
              <a:buNone/>
            </a:pPr>
            <a:r>
              <a:rPr lang="en-US" sz="4500" dirty="0" smtClean="0"/>
              <a:t>           </a:t>
            </a:r>
            <a:r>
              <a:rPr lang="en-US" sz="4500" dirty="0" err="1" smtClean="0"/>
              <a:t>defs.add</a:t>
            </a:r>
            <a:r>
              <a:rPr lang="en-US" sz="4500" dirty="0" smtClean="0"/>
              <a:t>(node); </a:t>
            </a:r>
          </a:p>
          <a:p>
            <a:pPr>
              <a:buNone/>
            </a:pPr>
            <a:r>
              <a:rPr lang="en-US" sz="4500" dirty="0" smtClean="0"/>
              <a:t>           </a:t>
            </a:r>
            <a:r>
              <a:rPr lang="en-US" sz="4500" dirty="0" err="1" smtClean="0"/>
              <a:t>gen.add</a:t>
            </a:r>
            <a:r>
              <a:rPr lang="en-US" sz="4500" dirty="0" smtClean="0"/>
              <a:t>(s, </a:t>
            </a:r>
            <a:r>
              <a:rPr lang="en-US" sz="4500" dirty="0" err="1" smtClean="0"/>
              <a:t>defs</a:t>
            </a:r>
            <a:r>
              <a:rPr lang="en-US" sz="4500" dirty="0" smtClean="0"/>
              <a:t>);</a:t>
            </a:r>
          </a:p>
          <a:p>
            <a:pPr>
              <a:buNone/>
            </a:pPr>
            <a:r>
              <a:rPr lang="en-US" sz="4500" dirty="0" smtClean="0"/>
              <a:t>        }</a:t>
            </a:r>
          </a:p>
          <a:p>
            <a:pPr>
              <a:buNone/>
            </a:pPr>
            <a:endParaRPr lang="en-US" sz="3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CE31B81-7C2C-4D8B-B6F0-1768517459BF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Reach Def Analysis: An Implementation Step 5c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    // compute (in - kill)</a:t>
            </a:r>
          </a:p>
          <a:p>
            <a:pPr>
              <a:buNone/>
            </a:pPr>
            <a:r>
              <a:rPr lang="en-US" sz="2800" dirty="0" smtClean="0"/>
              <a:t>        Set&lt;String&gt; keys = </a:t>
            </a:r>
            <a:r>
              <a:rPr lang="en-US" sz="2800" dirty="0" err="1" smtClean="0"/>
              <a:t>kill.keySet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smtClean="0">
                <a:solidFill>
                  <a:srgbClr val="00B050"/>
                </a:solidFill>
              </a:rPr>
              <a:t>for</a:t>
            </a:r>
            <a:r>
              <a:rPr lang="en-US" sz="2800" dirty="0" smtClean="0"/>
              <a:t> (String s: keys)</a:t>
            </a:r>
          </a:p>
          <a:p>
            <a:pPr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currentOutSet.removeByKey</a:t>
            </a:r>
            <a:r>
              <a:rPr lang="en-US" sz="2800" dirty="0" smtClean="0"/>
              <a:t>(s);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smtClean="0">
                <a:solidFill>
                  <a:srgbClr val="FF0000"/>
                </a:solidFill>
              </a:rPr>
              <a:t>// compute (in - kill) + gen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currentOutSet</a:t>
            </a:r>
            <a:r>
              <a:rPr lang="en-US" sz="2800" dirty="0" smtClean="0"/>
              <a:t> = union(</a:t>
            </a:r>
            <a:r>
              <a:rPr lang="en-US" sz="2800" dirty="0" err="1" smtClean="0"/>
              <a:t>currentOutSet</a:t>
            </a:r>
            <a:r>
              <a:rPr lang="en-US" sz="2800" dirty="0" smtClean="0"/>
              <a:t>, gen);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    </a:t>
            </a:r>
            <a:r>
              <a:rPr lang="en-US" sz="2800" dirty="0" smtClean="0">
                <a:solidFill>
                  <a:srgbClr val="FF0000"/>
                </a:solidFill>
              </a:rPr>
              <a:t>// associate the current out set to the node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outFlowSets.put</a:t>
            </a:r>
            <a:r>
              <a:rPr lang="en-US" sz="2800" dirty="0" smtClean="0"/>
              <a:t>( node, </a:t>
            </a:r>
            <a:r>
              <a:rPr lang="en-US" sz="2800" dirty="0" err="1" smtClean="0"/>
              <a:t>currentOutSet.clone</a:t>
            </a:r>
            <a:r>
              <a:rPr lang="en-US" sz="2800" dirty="0" smtClean="0"/>
              <a:t>() );</a:t>
            </a:r>
          </a:p>
          <a:p>
            <a:pPr>
              <a:buNone/>
            </a:pPr>
            <a:r>
              <a:rPr lang="en-US" sz="2800" dirty="0" smtClean="0"/>
              <a:t>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05840" cy="365125"/>
          </a:xfrm>
        </p:spPr>
        <p:txBody>
          <a:bodyPr/>
          <a:lstStyle/>
          <a:p>
            <a:r>
              <a:rPr lang="en-US" dirty="0" smtClean="0"/>
              <a:t>Analysis-</a:t>
            </a:r>
            <a:fld id="{ECE31B81-7C2C-4D8B-B6F0-1768517459BF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20" y="1842679"/>
            <a:ext cx="62865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Exploring the main components for developing analyses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 smtClean="0">
              <a:ln w="127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60000"/>
                </a:schemeClr>
              </a:solidFill>
              <a:effectLst>
                <a:innerShdw blurRad="50800" dist="50800" dir="13500000">
                  <a:srgbClr val="000000">
                    <a:alpha val="4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1ACA1A9-5D0D-4912-8B92-F352DF36540E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ransition advTm="12859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</a:t>
            </a:r>
            <a:r>
              <a:rPr lang="en-US" i="1" dirty="0" err="1" smtClean="0"/>
              <a:t>NodeCaseHandler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Declares all methods for the action to be performed when a node of the AST is visited: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NodeCaseHandler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caseStmt</a:t>
            </a:r>
            <a:r>
              <a:rPr lang="en-US" dirty="0" smtClean="0"/>
              <a:t>(Stmt node);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caseForStmt</a:t>
            </a:r>
            <a:r>
              <a:rPr lang="en-US" dirty="0" smtClean="0"/>
              <a:t>(</a:t>
            </a:r>
            <a:r>
              <a:rPr lang="en-US" dirty="0" err="1" smtClean="0"/>
              <a:t>ForStmt</a:t>
            </a:r>
            <a:r>
              <a:rPr lang="en-US" dirty="0" smtClean="0"/>
              <a:t> node);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caseWhileStmt</a:t>
            </a:r>
            <a:r>
              <a:rPr lang="en-US" dirty="0" smtClean="0"/>
              <a:t>(</a:t>
            </a:r>
            <a:r>
              <a:rPr lang="en-US" dirty="0" err="1" smtClean="0"/>
              <a:t>WhileStmt</a:t>
            </a:r>
            <a:r>
              <a:rPr lang="en-US" dirty="0" smtClean="0"/>
              <a:t> node);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class </a:t>
            </a:r>
            <a:r>
              <a:rPr lang="en-US" i="1" dirty="0" err="1" smtClean="0"/>
              <a:t>AbstractNodeCaseHandler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class </a:t>
            </a:r>
            <a:r>
              <a:rPr lang="en-US" dirty="0" err="1" smtClean="0"/>
              <a:t>AbstractNodeCaseHandler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/>
              <a:t>NodeCaseHandler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caseStmt</a:t>
            </a:r>
            <a:r>
              <a:rPr lang="en-US" dirty="0" smtClean="0"/>
              <a:t>(Stmt node)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caseASTNode</a:t>
            </a:r>
            <a:r>
              <a:rPr lang="en-US" dirty="0" smtClean="0"/>
              <a:t>(node);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Implements the interface </a:t>
            </a:r>
            <a:r>
              <a:rPr lang="en-US" i="1" dirty="0" err="1" smtClean="0"/>
              <a:t>NodeCaseHandler</a:t>
            </a:r>
            <a:endParaRPr lang="en-US" i="1" dirty="0" smtClean="0"/>
          </a:p>
          <a:p>
            <a:r>
              <a:rPr lang="en-US" dirty="0" smtClean="0"/>
              <a:t>Provides default  </a:t>
            </a:r>
            <a:r>
              <a:rPr lang="en-US" dirty="0" err="1" smtClean="0"/>
              <a:t>behaviour</a:t>
            </a:r>
            <a:r>
              <a:rPr lang="en-US" dirty="0" smtClean="0"/>
              <a:t> for each AST node type except for the root node (</a:t>
            </a:r>
            <a:r>
              <a:rPr lang="en-US" i="1" dirty="0" err="1" smtClean="0"/>
              <a:t>ASTNode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analyze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Each AST node also implements the method </a:t>
            </a:r>
            <a:r>
              <a:rPr lang="en-US" i="1" dirty="0" smtClean="0">
                <a:solidFill>
                  <a:srgbClr val="FF0000"/>
                </a:solidFill>
              </a:rPr>
              <a:t>analyze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that performs an analysis on the node:</a:t>
            </a:r>
          </a:p>
          <a:p>
            <a:pPr lvl="0">
              <a:buNone/>
            </a:pPr>
            <a:endParaRPr lang="en-US" dirty="0" smtClean="0"/>
          </a:p>
          <a:p>
            <a:pPr lvl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analyze(</a:t>
            </a:r>
            <a:r>
              <a:rPr lang="en-US" dirty="0" err="1" smtClean="0"/>
              <a:t>NodeCaseHandler</a:t>
            </a:r>
            <a:r>
              <a:rPr lang="en-US" dirty="0" smtClean="0"/>
              <a:t> handler)</a:t>
            </a:r>
          </a:p>
          <a:p>
            <a:pPr lvl="0" algn="ctr">
              <a:buNone/>
            </a:pPr>
            <a:r>
              <a:rPr lang="en-US" dirty="0" err="1" smtClean="0"/>
              <a:t>handler.caseAssignStmt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);                                                </a:t>
            </a:r>
          </a:p>
          <a:p>
            <a:pPr lvl="0">
              <a:buNone/>
            </a:pPr>
            <a:r>
              <a:rPr lang="en-US" dirty="0" smtClean="0"/>
              <a:t>}</a:t>
            </a:r>
          </a:p>
          <a:p>
            <a:pPr lvl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20" y="1842679"/>
            <a:ext cx="62865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Creating a simple analysis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 smtClean="0">
              <a:ln w="127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60000"/>
                </a:schemeClr>
              </a:solidFill>
              <a:effectLst>
                <a:innerShdw blurRad="50800" dist="50800" dir="13500000">
                  <a:srgbClr val="000000">
                    <a:alpha val="4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1ACA1A9-5D0D-4912-8B92-F352DF36540E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  <p:transition advTm="12859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Traversal/Analysis: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914400" cy="365125"/>
          </a:xfrm>
        </p:spPr>
        <p:txBody>
          <a:bodyPr/>
          <a:lstStyle/>
          <a:p>
            <a:r>
              <a:rPr lang="en-US" dirty="0" smtClean="0"/>
              <a:t>Analysis- </a:t>
            </a:r>
            <a:fld id="{ECE31B81-7C2C-4D8B-B6F0-1768517459B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3 simple steps:</a:t>
            </a:r>
          </a:p>
          <a:p>
            <a:pPr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Create a concrete class by extending the class </a:t>
            </a:r>
            <a:r>
              <a:rPr lang="en-US" sz="3200" i="1" dirty="0" err="1" smtClean="0"/>
              <a:t>AbstractNodeCaseHandler</a:t>
            </a: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Provide an implementation for </a:t>
            </a:r>
            <a:r>
              <a:rPr lang="en-US" sz="3200" i="1" dirty="0" err="1" smtClean="0"/>
              <a:t>caseASTNode</a:t>
            </a: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Override the relevant methods of </a:t>
            </a:r>
            <a:r>
              <a:rPr lang="en-US" sz="3200" i="1" dirty="0" err="1" smtClean="0"/>
              <a:t>AbstractNodeCaseHandler</a:t>
            </a: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sz="32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22448</TotalTime>
  <Words>1849</Words>
  <Application>Microsoft Office PowerPoint</Application>
  <PresentationFormat>On-screen Show (4:3)</PresentationFormat>
  <Paragraphs>476</Paragraphs>
  <Slides>39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McLab Tutorial www.sable.mcgill.ca/mclab</vt:lpstr>
      <vt:lpstr>McLab Analysis Framework</vt:lpstr>
      <vt:lpstr>McAST &amp; Basic Traversal Mechanism</vt:lpstr>
      <vt:lpstr>Slide 4</vt:lpstr>
      <vt:lpstr>The interface NodeCaseHandler</vt:lpstr>
      <vt:lpstr>The class AbstractNodeCaseHandler</vt:lpstr>
      <vt:lpstr>The analyze method</vt:lpstr>
      <vt:lpstr>Slide 8</vt:lpstr>
      <vt:lpstr>Creating a Traversal/Analysis:</vt:lpstr>
      <vt:lpstr>An Example: StmtCounter </vt:lpstr>
      <vt:lpstr>An Example: StmtCounter </vt:lpstr>
      <vt:lpstr>An Example: StmtCounter --- Cont’d </vt:lpstr>
      <vt:lpstr>An Example: StmtCounter  --- Cont’d</vt:lpstr>
      <vt:lpstr>An Example: StmtCounter --- Cont’d </vt:lpstr>
      <vt:lpstr>Tips: Skipping Irrelevant Nodes</vt:lpstr>
      <vt:lpstr>Slide 16</vt:lpstr>
      <vt:lpstr>Flow Facts: The interface FlowSet </vt:lpstr>
      <vt:lpstr>The Analysis interface </vt:lpstr>
      <vt:lpstr>Depth-First Analysis </vt:lpstr>
      <vt:lpstr>Creating a Depth-First Analysis:</vt:lpstr>
      <vt:lpstr>Depth-First Analysis: NameCollector </vt:lpstr>
      <vt:lpstr>Depth-First Analysis: NameCollector  --- Cont’d</vt:lpstr>
      <vt:lpstr>Depth-First Analysis: NameCollector  --- Cont’d</vt:lpstr>
      <vt:lpstr>Depth-First Analysis: NameCollector  --- Cont’d</vt:lpstr>
      <vt:lpstr>Depth-First Analysis: NameCollector  --- Cont’d</vt:lpstr>
      <vt:lpstr>Structural Analysis </vt:lpstr>
      <vt:lpstr>Structural Analysis Class Hierarchy </vt:lpstr>
      <vt:lpstr>The interface StructuralAnalysis </vt:lpstr>
      <vt:lpstr>Developing a Structural Analysis</vt:lpstr>
      <vt:lpstr>Slide 30</vt:lpstr>
      <vt:lpstr>Example: Reaching Definition Analysis</vt:lpstr>
      <vt:lpstr>Reach Def Analysis: An Implementation Step 1</vt:lpstr>
      <vt:lpstr>Reach Def Analysis: An Implementation Step 2</vt:lpstr>
      <vt:lpstr>Reach Def Analysis: An Implementation Step 3</vt:lpstr>
      <vt:lpstr>Reach Def Analysis: An Implementation Step 4a</vt:lpstr>
      <vt:lpstr>Reach Def Analysis: An Implementation Step 4b</vt:lpstr>
      <vt:lpstr>Reach Def Analysis: An Implementation Step 5a</vt:lpstr>
      <vt:lpstr>Reach Def Analysis: An Implementation Step 5b</vt:lpstr>
      <vt:lpstr>Reach Def Analysis: An Implementation Step 5c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hp;Nurudeen Lameed</dc:creator>
  <cp:lastModifiedBy>Laurie Hendren</cp:lastModifiedBy>
  <cp:revision>879</cp:revision>
  <dcterms:created xsi:type="dcterms:W3CDTF">2011-03-12T02:22:38Z</dcterms:created>
  <dcterms:modified xsi:type="dcterms:W3CDTF">2011-06-05T18:43:07Z</dcterms:modified>
</cp:coreProperties>
</file>