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6" r:id="rId2"/>
    <p:sldId id="257" r:id="rId3"/>
    <p:sldId id="258" r:id="rId4"/>
    <p:sldId id="266" r:id="rId5"/>
    <p:sldId id="259" r:id="rId6"/>
    <p:sldId id="260" r:id="rId7"/>
    <p:sldId id="329" r:id="rId8"/>
    <p:sldId id="331" r:id="rId9"/>
    <p:sldId id="333" r:id="rId10"/>
    <p:sldId id="334" r:id="rId11"/>
    <p:sldId id="264" r:id="rId12"/>
    <p:sldId id="262" r:id="rId13"/>
    <p:sldId id="263" r:id="rId14"/>
    <p:sldId id="265"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6" r:id="rId33"/>
    <p:sldId id="327" r:id="rId34"/>
    <p:sldId id="328" r:id="rId35"/>
    <p:sldId id="267" r:id="rId36"/>
    <p:sldId id="269" r:id="rId37"/>
    <p:sldId id="348" r:id="rId38"/>
    <p:sldId id="270" r:id="rId39"/>
    <p:sldId id="273" r:id="rId40"/>
    <p:sldId id="274" r:id="rId41"/>
    <p:sldId id="275" r:id="rId42"/>
    <p:sldId id="276" r:id="rId43"/>
    <p:sldId id="277" r:id="rId44"/>
    <p:sldId id="278" r:id="rId45"/>
    <p:sldId id="279" r:id="rId46"/>
    <p:sldId id="280" r:id="rId47"/>
    <p:sldId id="281" r:id="rId48"/>
    <p:sldId id="282" r:id="rId49"/>
    <p:sldId id="283" r:id="rId50"/>
    <p:sldId id="285" r:id="rId51"/>
    <p:sldId id="286" r:id="rId52"/>
    <p:sldId id="287" r:id="rId53"/>
    <p:sldId id="289" r:id="rId54"/>
    <p:sldId id="291" r:id="rId55"/>
    <p:sldId id="335" r:id="rId56"/>
    <p:sldId id="347" r:id="rId57"/>
    <p:sldId id="336" r:id="rId58"/>
    <p:sldId id="337" r:id="rId59"/>
    <p:sldId id="338" r:id="rId60"/>
    <p:sldId id="339" r:id="rId61"/>
    <p:sldId id="340" r:id="rId62"/>
    <p:sldId id="341" r:id="rId63"/>
    <p:sldId id="342" r:id="rId64"/>
    <p:sldId id="343" r:id="rId65"/>
    <p:sldId id="344" r:id="rId66"/>
    <p:sldId id="345" r:id="rId67"/>
    <p:sldId id="346" r:id="rId6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9" autoAdjust="0"/>
    <p:restoredTop sz="94872" autoAdjust="0"/>
  </p:normalViewPr>
  <p:slideViewPr>
    <p:cSldViewPr snapToObjects="1">
      <p:cViewPr>
        <p:scale>
          <a:sx n="77" d="100"/>
          <a:sy n="77" d="100"/>
        </p:scale>
        <p:origin x="-90" y="-72"/>
      </p:cViewPr>
      <p:guideLst>
        <p:guide orient="horz" pos="3197"/>
        <p:guide pos="391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showGuides="1">
      <p:cViewPr>
        <p:scale>
          <a:sx n="100" d="100"/>
          <a:sy n="100" d="100"/>
        </p:scale>
        <p:origin x="-2496" y="162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4AF06-7A98-4D43-B985-378E07E102AD}" type="doc">
      <dgm:prSet loTypeId="urn:microsoft.com/office/officeart/2005/8/layout/process2" loCatId="process" qsTypeId="urn:microsoft.com/office/officeart/2005/8/quickstyle/simple1" qsCatId="simple" csTypeId="urn:microsoft.com/office/officeart/2005/8/colors/accent1_2" csCatId="accent1" phldr="1"/>
      <dgm:spPr/>
    </dgm:pt>
    <dgm:pt modelId="{F11D9F74-9098-4F7E-99FA-6228F322E96C}">
      <dgm:prSet phldrT="[Text]"/>
      <dgm:spPr>
        <a:solidFill>
          <a:srgbClr val="C00000"/>
        </a:solidFill>
        <a:ln>
          <a:solidFill>
            <a:schemeClr val="tx2">
              <a:lumMod val="50000"/>
            </a:schemeClr>
          </a:solidFill>
        </a:ln>
      </dgm:spPr>
      <dgm:t>
        <a:bodyPr/>
        <a:lstStyle/>
        <a:p>
          <a:r>
            <a:rPr lang="en-CA" dirty="0" smtClean="0"/>
            <a:t>Lexical specification for original language</a:t>
          </a:r>
          <a:endParaRPr lang="en-CA" dirty="0"/>
        </a:p>
      </dgm:t>
    </dgm:pt>
    <dgm:pt modelId="{8DDA3DFB-D9AF-45FA-A7EC-F6EEEF385138}" type="parTrans" cxnId="{173B5905-65CB-401D-82B1-B9F20EB0C612}">
      <dgm:prSet/>
      <dgm:spPr/>
      <dgm:t>
        <a:bodyPr/>
        <a:lstStyle/>
        <a:p>
          <a:endParaRPr lang="en-CA"/>
        </a:p>
      </dgm:t>
    </dgm:pt>
    <dgm:pt modelId="{EE28AC4E-AF9A-4BFF-9ED4-29DAC4D0533D}" type="sibTrans" cxnId="{173B5905-65CB-401D-82B1-B9F20EB0C612}">
      <dgm:prSet/>
      <dgm:spPr>
        <a:solidFill>
          <a:schemeClr val="tx2">
            <a:lumMod val="50000"/>
          </a:schemeClr>
        </a:solidFill>
      </dgm:spPr>
      <dgm:t>
        <a:bodyPr/>
        <a:lstStyle/>
        <a:p>
          <a:endParaRPr lang="en-CA"/>
        </a:p>
      </dgm:t>
    </dgm:pt>
    <dgm:pt modelId="{25D6F9B0-43B2-4FEA-BA76-4348FC2A7513}">
      <dgm:prSet phldrT="[Text]"/>
      <dgm:spPr>
        <a:ln>
          <a:solidFill>
            <a:schemeClr val="accent1">
              <a:lumMod val="50000"/>
            </a:schemeClr>
          </a:solidFill>
        </a:ln>
      </dgm:spPr>
      <dgm:t>
        <a:bodyPr/>
        <a:lstStyle/>
        <a:p>
          <a:r>
            <a:rPr lang="en-CA" dirty="0" smtClean="0"/>
            <a:t>Grammar and actions for original language</a:t>
          </a:r>
          <a:endParaRPr lang="en-CA" dirty="0"/>
        </a:p>
      </dgm:t>
    </dgm:pt>
    <dgm:pt modelId="{6C9ED300-9D75-4B17-A9A0-E6F7A924C8EF}" type="parTrans" cxnId="{E97C7960-B97B-4CA1-824F-DB73E7BA9433}">
      <dgm:prSet/>
      <dgm:spPr/>
      <dgm:t>
        <a:bodyPr/>
        <a:lstStyle/>
        <a:p>
          <a:endParaRPr lang="en-CA"/>
        </a:p>
      </dgm:t>
    </dgm:pt>
    <dgm:pt modelId="{52A63381-A157-410D-83EF-5FF6E591350A}" type="sibTrans" cxnId="{E97C7960-B97B-4CA1-824F-DB73E7BA9433}">
      <dgm:prSet/>
      <dgm:spPr/>
      <dgm:t>
        <a:bodyPr/>
        <a:lstStyle/>
        <a:p>
          <a:endParaRPr lang="en-CA"/>
        </a:p>
      </dgm:t>
    </dgm:pt>
    <dgm:pt modelId="{25FD6AC9-8CEA-4827-A046-5104D7653E31}" type="pres">
      <dgm:prSet presAssocID="{4344AF06-7A98-4D43-B985-378E07E102AD}" presName="linearFlow" presStyleCnt="0">
        <dgm:presLayoutVars>
          <dgm:resizeHandles val="exact"/>
        </dgm:presLayoutVars>
      </dgm:prSet>
      <dgm:spPr/>
    </dgm:pt>
    <dgm:pt modelId="{494D5641-C845-4A15-B03E-C7193FDD2C6C}" type="pres">
      <dgm:prSet presAssocID="{F11D9F74-9098-4F7E-99FA-6228F322E96C}" presName="node" presStyleLbl="node1" presStyleIdx="0" presStyleCnt="2" custScaleX="176778">
        <dgm:presLayoutVars>
          <dgm:bulletEnabled val="1"/>
        </dgm:presLayoutVars>
      </dgm:prSet>
      <dgm:spPr/>
      <dgm:t>
        <a:bodyPr/>
        <a:lstStyle/>
        <a:p>
          <a:endParaRPr lang="en-CA"/>
        </a:p>
      </dgm:t>
    </dgm:pt>
    <dgm:pt modelId="{BF3203F7-7CA4-4496-B7C4-0C44B7492233}" type="pres">
      <dgm:prSet presAssocID="{EE28AC4E-AF9A-4BFF-9ED4-29DAC4D0533D}" presName="sibTrans" presStyleLbl="sibTrans2D1" presStyleIdx="0" presStyleCnt="1"/>
      <dgm:spPr/>
      <dgm:t>
        <a:bodyPr/>
        <a:lstStyle/>
        <a:p>
          <a:endParaRPr lang="en-CA"/>
        </a:p>
      </dgm:t>
    </dgm:pt>
    <dgm:pt modelId="{770449C0-52CA-4538-8C33-76684C457508}" type="pres">
      <dgm:prSet presAssocID="{EE28AC4E-AF9A-4BFF-9ED4-29DAC4D0533D}" presName="connectorText" presStyleLbl="sibTrans2D1" presStyleIdx="0" presStyleCnt="1"/>
      <dgm:spPr/>
      <dgm:t>
        <a:bodyPr/>
        <a:lstStyle/>
        <a:p>
          <a:endParaRPr lang="en-CA"/>
        </a:p>
      </dgm:t>
    </dgm:pt>
    <dgm:pt modelId="{54A9B36D-27FF-4630-B169-5BA20103E927}" type="pres">
      <dgm:prSet presAssocID="{25D6F9B0-43B2-4FEA-BA76-4348FC2A7513}" presName="node" presStyleLbl="node1" presStyleIdx="1" presStyleCnt="2" custScaleX="176778" custLinFactNeighborX="161" custLinFactNeighborY="-4599">
        <dgm:presLayoutVars>
          <dgm:bulletEnabled val="1"/>
        </dgm:presLayoutVars>
      </dgm:prSet>
      <dgm:spPr/>
      <dgm:t>
        <a:bodyPr/>
        <a:lstStyle/>
        <a:p>
          <a:endParaRPr lang="en-CA"/>
        </a:p>
      </dgm:t>
    </dgm:pt>
  </dgm:ptLst>
  <dgm:cxnLst>
    <dgm:cxn modelId="{D2F0CCA0-C47A-49B5-B78C-30407652D07C}" type="presOf" srcId="{25D6F9B0-43B2-4FEA-BA76-4348FC2A7513}" destId="{54A9B36D-27FF-4630-B169-5BA20103E927}" srcOrd="0" destOrd="0" presId="urn:microsoft.com/office/officeart/2005/8/layout/process2"/>
    <dgm:cxn modelId="{E97C7960-B97B-4CA1-824F-DB73E7BA9433}" srcId="{4344AF06-7A98-4D43-B985-378E07E102AD}" destId="{25D6F9B0-43B2-4FEA-BA76-4348FC2A7513}" srcOrd="1" destOrd="0" parTransId="{6C9ED300-9D75-4B17-A9A0-E6F7A924C8EF}" sibTransId="{52A63381-A157-410D-83EF-5FF6E591350A}"/>
    <dgm:cxn modelId="{EF41F141-3EC7-47A5-AFFD-DCA815CBE712}" type="presOf" srcId="{EE28AC4E-AF9A-4BFF-9ED4-29DAC4D0533D}" destId="{BF3203F7-7CA4-4496-B7C4-0C44B7492233}" srcOrd="0" destOrd="0" presId="urn:microsoft.com/office/officeart/2005/8/layout/process2"/>
    <dgm:cxn modelId="{70B0B54D-0D20-4C71-8BC7-83454D358A9B}" type="presOf" srcId="{4344AF06-7A98-4D43-B985-378E07E102AD}" destId="{25FD6AC9-8CEA-4827-A046-5104D7653E31}" srcOrd="0" destOrd="0" presId="urn:microsoft.com/office/officeart/2005/8/layout/process2"/>
    <dgm:cxn modelId="{A7F8AFF7-0D25-4277-A5CE-EC6115BA0BAF}" type="presOf" srcId="{EE28AC4E-AF9A-4BFF-9ED4-29DAC4D0533D}" destId="{770449C0-52CA-4538-8C33-76684C457508}" srcOrd="1" destOrd="0" presId="urn:microsoft.com/office/officeart/2005/8/layout/process2"/>
    <dgm:cxn modelId="{8AF86EA7-760A-4448-ADBE-F36F3FE1B348}" type="presOf" srcId="{F11D9F74-9098-4F7E-99FA-6228F322E96C}" destId="{494D5641-C845-4A15-B03E-C7193FDD2C6C}" srcOrd="0" destOrd="0" presId="urn:microsoft.com/office/officeart/2005/8/layout/process2"/>
    <dgm:cxn modelId="{173B5905-65CB-401D-82B1-B9F20EB0C612}" srcId="{4344AF06-7A98-4D43-B985-378E07E102AD}" destId="{F11D9F74-9098-4F7E-99FA-6228F322E96C}" srcOrd="0" destOrd="0" parTransId="{8DDA3DFB-D9AF-45FA-A7EC-F6EEEF385138}" sibTransId="{EE28AC4E-AF9A-4BFF-9ED4-29DAC4D0533D}"/>
    <dgm:cxn modelId="{6C8A6337-0FD5-4341-A4AA-42F05C84504D}" type="presParOf" srcId="{25FD6AC9-8CEA-4827-A046-5104D7653E31}" destId="{494D5641-C845-4A15-B03E-C7193FDD2C6C}" srcOrd="0" destOrd="0" presId="urn:microsoft.com/office/officeart/2005/8/layout/process2"/>
    <dgm:cxn modelId="{94420652-6A46-43CF-93CC-35D3F8F68AE0}" type="presParOf" srcId="{25FD6AC9-8CEA-4827-A046-5104D7653E31}" destId="{BF3203F7-7CA4-4496-B7C4-0C44B7492233}" srcOrd="1" destOrd="0" presId="urn:microsoft.com/office/officeart/2005/8/layout/process2"/>
    <dgm:cxn modelId="{6878B873-1B41-410C-AB29-A6C5B198E100}" type="presParOf" srcId="{BF3203F7-7CA4-4496-B7C4-0C44B7492233}" destId="{770449C0-52CA-4538-8C33-76684C457508}" srcOrd="0" destOrd="0" presId="urn:microsoft.com/office/officeart/2005/8/layout/process2"/>
    <dgm:cxn modelId="{18C6F79F-26D4-4865-8510-C4A1E41FF133}" type="presParOf" srcId="{25FD6AC9-8CEA-4827-A046-5104D7653E31}" destId="{54A9B36D-27FF-4630-B169-5BA20103E927}" srcOrd="2" destOrd="0" presId="urn:microsoft.com/office/officeart/2005/8/layout/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44AF06-7A98-4D43-B985-378E07E102AD}" type="doc">
      <dgm:prSet loTypeId="urn:microsoft.com/office/officeart/2005/8/layout/process2" loCatId="process" qsTypeId="urn:microsoft.com/office/officeart/2005/8/quickstyle/simple1" qsCatId="simple" csTypeId="urn:microsoft.com/office/officeart/2005/8/colors/accent1_2" csCatId="accent1" phldr="1"/>
      <dgm:spPr/>
    </dgm:pt>
    <dgm:pt modelId="{F11D9F74-9098-4F7E-99FA-6228F322E96C}">
      <dgm:prSet phldrT="[Text]"/>
      <dgm:spPr>
        <a:solidFill>
          <a:srgbClr val="C00000"/>
        </a:solidFill>
        <a:ln>
          <a:solidFill>
            <a:srgbClr val="002060"/>
          </a:solidFill>
        </a:ln>
      </dgm:spPr>
      <dgm:t>
        <a:bodyPr/>
        <a:lstStyle/>
        <a:p>
          <a:r>
            <a:rPr lang="en-CA" dirty="0" smtClean="0"/>
            <a:t>Modified lexical specification for extended language</a:t>
          </a:r>
          <a:endParaRPr lang="en-CA" dirty="0"/>
        </a:p>
      </dgm:t>
    </dgm:pt>
    <dgm:pt modelId="{8DDA3DFB-D9AF-45FA-A7EC-F6EEEF385138}" type="parTrans" cxnId="{173B5905-65CB-401D-82B1-B9F20EB0C612}">
      <dgm:prSet/>
      <dgm:spPr/>
      <dgm:t>
        <a:bodyPr/>
        <a:lstStyle/>
        <a:p>
          <a:endParaRPr lang="en-CA"/>
        </a:p>
      </dgm:t>
    </dgm:pt>
    <dgm:pt modelId="{EE28AC4E-AF9A-4BFF-9ED4-29DAC4D0533D}" type="sibTrans" cxnId="{173B5905-65CB-401D-82B1-B9F20EB0C612}">
      <dgm:prSet/>
      <dgm:spPr>
        <a:solidFill>
          <a:schemeClr val="tx2">
            <a:lumMod val="50000"/>
          </a:schemeClr>
        </a:solidFill>
      </dgm:spPr>
      <dgm:t>
        <a:bodyPr/>
        <a:lstStyle/>
        <a:p>
          <a:endParaRPr lang="en-CA"/>
        </a:p>
      </dgm:t>
    </dgm:pt>
    <dgm:pt modelId="{25D6F9B0-43B2-4FEA-BA76-4348FC2A7513}">
      <dgm:prSet phldrT="[Text]"/>
      <dgm:spPr>
        <a:ln>
          <a:solidFill>
            <a:schemeClr val="tx2">
              <a:lumMod val="50000"/>
            </a:schemeClr>
          </a:solidFill>
        </a:ln>
      </dgm:spPr>
      <dgm:t>
        <a:bodyPr/>
        <a:lstStyle/>
        <a:p>
          <a:r>
            <a:rPr lang="en-CA" dirty="0" smtClean="0"/>
            <a:t>Grammar and actions for original language</a:t>
          </a:r>
          <a:endParaRPr lang="en-CA" dirty="0"/>
        </a:p>
      </dgm:t>
    </dgm:pt>
    <dgm:pt modelId="{6C9ED300-9D75-4B17-A9A0-E6F7A924C8EF}" type="parTrans" cxnId="{E97C7960-B97B-4CA1-824F-DB73E7BA9433}">
      <dgm:prSet/>
      <dgm:spPr/>
      <dgm:t>
        <a:bodyPr/>
        <a:lstStyle/>
        <a:p>
          <a:endParaRPr lang="en-CA"/>
        </a:p>
      </dgm:t>
    </dgm:pt>
    <dgm:pt modelId="{52A63381-A157-410D-83EF-5FF6E591350A}" type="sibTrans" cxnId="{E97C7960-B97B-4CA1-824F-DB73E7BA9433}">
      <dgm:prSet/>
      <dgm:spPr/>
      <dgm:t>
        <a:bodyPr/>
        <a:lstStyle/>
        <a:p>
          <a:endParaRPr lang="en-CA"/>
        </a:p>
      </dgm:t>
    </dgm:pt>
    <dgm:pt modelId="{25FD6AC9-8CEA-4827-A046-5104D7653E31}" type="pres">
      <dgm:prSet presAssocID="{4344AF06-7A98-4D43-B985-378E07E102AD}" presName="linearFlow" presStyleCnt="0">
        <dgm:presLayoutVars>
          <dgm:resizeHandles val="exact"/>
        </dgm:presLayoutVars>
      </dgm:prSet>
      <dgm:spPr/>
    </dgm:pt>
    <dgm:pt modelId="{494D5641-C845-4A15-B03E-C7193FDD2C6C}" type="pres">
      <dgm:prSet presAssocID="{F11D9F74-9098-4F7E-99FA-6228F322E96C}" presName="node" presStyleLbl="node1" presStyleIdx="0" presStyleCnt="2" custScaleX="214039" custScaleY="127438">
        <dgm:presLayoutVars>
          <dgm:bulletEnabled val="1"/>
        </dgm:presLayoutVars>
      </dgm:prSet>
      <dgm:spPr/>
      <dgm:t>
        <a:bodyPr/>
        <a:lstStyle/>
        <a:p>
          <a:endParaRPr lang="en-CA"/>
        </a:p>
      </dgm:t>
    </dgm:pt>
    <dgm:pt modelId="{BF3203F7-7CA4-4496-B7C4-0C44B7492233}" type="pres">
      <dgm:prSet presAssocID="{EE28AC4E-AF9A-4BFF-9ED4-29DAC4D0533D}" presName="sibTrans" presStyleLbl="sibTrans2D1" presStyleIdx="0" presStyleCnt="1" custAng="1327889"/>
      <dgm:spPr/>
      <dgm:t>
        <a:bodyPr/>
        <a:lstStyle/>
        <a:p>
          <a:endParaRPr lang="en-CA"/>
        </a:p>
      </dgm:t>
    </dgm:pt>
    <dgm:pt modelId="{770449C0-52CA-4538-8C33-76684C457508}" type="pres">
      <dgm:prSet presAssocID="{EE28AC4E-AF9A-4BFF-9ED4-29DAC4D0533D}" presName="connectorText" presStyleLbl="sibTrans2D1" presStyleIdx="0" presStyleCnt="1"/>
      <dgm:spPr/>
      <dgm:t>
        <a:bodyPr/>
        <a:lstStyle/>
        <a:p>
          <a:endParaRPr lang="en-CA"/>
        </a:p>
      </dgm:t>
    </dgm:pt>
    <dgm:pt modelId="{54A9B36D-27FF-4630-B169-5BA20103E927}" type="pres">
      <dgm:prSet presAssocID="{25D6F9B0-43B2-4FEA-BA76-4348FC2A7513}" presName="node" presStyleLbl="node1" presStyleIdx="1" presStyleCnt="2" custScaleX="176778" custLinFactNeighborX="36999" custLinFactNeighborY="833">
        <dgm:presLayoutVars>
          <dgm:bulletEnabled val="1"/>
        </dgm:presLayoutVars>
      </dgm:prSet>
      <dgm:spPr/>
      <dgm:t>
        <a:bodyPr/>
        <a:lstStyle/>
        <a:p>
          <a:endParaRPr lang="en-CA"/>
        </a:p>
      </dgm:t>
    </dgm:pt>
  </dgm:ptLst>
  <dgm:cxnLst>
    <dgm:cxn modelId="{E97C7960-B97B-4CA1-824F-DB73E7BA9433}" srcId="{4344AF06-7A98-4D43-B985-378E07E102AD}" destId="{25D6F9B0-43B2-4FEA-BA76-4348FC2A7513}" srcOrd="1" destOrd="0" parTransId="{6C9ED300-9D75-4B17-A9A0-E6F7A924C8EF}" sibTransId="{52A63381-A157-410D-83EF-5FF6E591350A}"/>
    <dgm:cxn modelId="{69F7412B-7FB8-4A0B-990F-8FB01F2F5A31}" type="presOf" srcId="{EE28AC4E-AF9A-4BFF-9ED4-29DAC4D0533D}" destId="{BF3203F7-7CA4-4496-B7C4-0C44B7492233}" srcOrd="0" destOrd="0" presId="urn:microsoft.com/office/officeart/2005/8/layout/process2"/>
    <dgm:cxn modelId="{F5EB899E-20FE-475D-848E-457C80818380}" type="presOf" srcId="{F11D9F74-9098-4F7E-99FA-6228F322E96C}" destId="{494D5641-C845-4A15-B03E-C7193FDD2C6C}" srcOrd="0" destOrd="0" presId="urn:microsoft.com/office/officeart/2005/8/layout/process2"/>
    <dgm:cxn modelId="{490D25C8-6360-495D-8856-D2ADDDF9C192}" type="presOf" srcId="{25D6F9B0-43B2-4FEA-BA76-4348FC2A7513}" destId="{54A9B36D-27FF-4630-B169-5BA20103E927}" srcOrd="0" destOrd="0" presId="urn:microsoft.com/office/officeart/2005/8/layout/process2"/>
    <dgm:cxn modelId="{EA08DA30-0EFD-4EEF-9AC9-96B7CEB21FA2}" type="presOf" srcId="{EE28AC4E-AF9A-4BFF-9ED4-29DAC4D0533D}" destId="{770449C0-52CA-4538-8C33-76684C457508}" srcOrd="1" destOrd="0" presId="urn:microsoft.com/office/officeart/2005/8/layout/process2"/>
    <dgm:cxn modelId="{0E641D92-205B-4743-B6CB-2FD98B0156F1}" type="presOf" srcId="{4344AF06-7A98-4D43-B985-378E07E102AD}" destId="{25FD6AC9-8CEA-4827-A046-5104D7653E31}" srcOrd="0" destOrd="0" presId="urn:microsoft.com/office/officeart/2005/8/layout/process2"/>
    <dgm:cxn modelId="{173B5905-65CB-401D-82B1-B9F20EB0C612}" srcId="{4344AF06-7A98-4D43-B985-378E07E102AD}" destId="{F11D9F74-9098-4F7E-99FA-6228F322E96C}" srcOrd="0" destOrd="0" parTransId="{8DDA3DFB-D9AF-45FA-A7EC-F6EEEF385138}" sibTransId="{EE28AC4E-AF9A-4BFF-9ED4-29DAC4D0533D}"/>
    <dgm:cxn modelId="{1E07A10F-435E-4CB5-8F39-218B5FDDC17D}" type="presParOf" srcId="{25FD6AC9-8CEA-4827-A046-5104D7653E31}" destId="{494D5641-C845-4A15-B03E-C7193FDD2C6C}" srcOrd="0" destOrd="0" presId="urn:microsoft.com/office/officeart/2005/8/layout/process2"/>
    <dgm:cxn modelId="{C94C970A-2B2C-4225-A145-B05E235D2BBF}" type="presParOf" srcId="{25FD6AC9-8CEA-4827-A046-5104D7653E31}" destId="{BF3203F7-7CA4-4496-B7C4-0C44B7492233}" srcOrd="1" destOrd="0" presId="urn:microsoft.com/office/officeart/2005/8/layout/process2"/>
    <dgm:cxn modelId="{BE247EFD-7B0E-438D-BA53-248D348927AE}" type="presParOf" srcId="{BF3203F7-7CA4-4496-B7C4-0C44B7492233}" destId="{770449C0-52CA-4538-8C33-76684C457508}" srcOrd="0" destOrd="0" presId="urn:microsoft.com/office/officeart/2005/8/layout/process2"/>
    <dgm:cxn modelId="{64DE7740-E26E-4591-98CF-C4DEA4C85E82}" type="presParOf" srcId="{25FD6AC9-8CEA-4827-A046-5104D7653E31}" destId="{54A9B36D-27FF-4630-B169-5BA20103E927}" srcOrd="2" destOrd="0" presId="urn:microsoft.com/office/officeart/2005/8/layout/process2"/>
  </dgm:cxnLst>
  <dgm:bg/>
  <dgm:whole>
    <a:ln>
      <a:noFill/>
    </a:ln>
  </dgm:whole>
  <dgm:extLst>
    <a:ext uri="http://schemas.microsoft.com/office/drawing/2008/diagram">
      <dsp:dataModelExt xmlns:dsp="http://schemas.microsoft.com/office/drawing/2008/diagram" xmlns=""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44AF06-7A98-4D43-B985-378E07E102AD}" type="doc">
      <dgm:prSet loTypeId="urn:microsoft.com/office/officeart/2005/8/layout/process2" loCatId="process" qsTypeId="urn:microsoft.com/office/officeart/2005/8/quickstyle/simple1" qsCatId="simple" csTypeId="urn:microsoft.com/office/officeart/2005/8/colors/accent1_2" csCatId="accent1" phldr="1"/>
      <dgm:spPr/>
    </dgm:pt>
    <dgm:pt modelId="{F11D9F74-9098-4F7E-99FA-6228F322E96C}">
      <dgm:prSet phldrT="[Text]"/>
      <dgm:spPr>
        <a:solidFill>
          <a:srgbClr val="C00000"/>
        </a:solidFill>
        <a:ln>
          <a:solidFill>
            <a:schemeClr val="tx2">
              <a:lumMod val="50000"/>
            </a:schemeClr>
          </a:solidFill>
        </a:ln>
      </dgm:spPr>
      <dgm:t>
        <a:bodyPr/>
        <a:lstStyle/>
        <a:p>
          <a:r>
            <a:rPr lang="en-CA" dirty="0" smtClean="0"/>
            <a:t>Lexical specification for original language</a:t>
          </a:r>
          <a:endParaRPr lang="en-CA" dirty="0"/>
        </a:p>
      </dgm:t>
    </dgm:pt>
    <dgm:pt modelId="{8DDA3DFB-D9AF-45FA-A7EC-F6EEEF385138}" type="parTrans" cxnId="{173B5905-65CB-401D-82B1-B9F20EB0C612}">
      <dgm:prSet/>
      <dgm:spPr/>
      <dgm:t>
        <a:bodyPr/>
        <a:lstStyle/>
        <a:p>
          <a:endParaRPr lang="en-CA"/>
        </a:p>
      </dgm:t>
    </dgm:pt>
    <dgm:pt modelId="{EE28AC4E-AF9A-4BFF-9ED4-29DAC4D0533D}" type="sibTrans" cxnId="{173B5905-65CB-401D-82B1-B9F20EB0C612}">
      <dgm:prSet/>
      <dgm:spPr>
        <a:solidFill>
          <a:schemeClr val="tx2">
            <a:lumMod val="50000"/>
          </a:schemeClr>
        </a:solidFill>
      </dgm:spPr>
      <dgm:t>
        <a:bodyPr/>
        <a:lstStyle/>
        <a:p>
          <a:endParaRPr lang="en-CA"/>
        </a:p>
      </dgm:t>
    </dgm:pt>
    <dgm:pt modelId="{25D6F9B0-43B2-4FEA-BA76-4348FC2A7513}">
      <dgm:prSet phldrT="[Text]"/>
      <dgm:spPr>
        <a:ln>
          <a:solidFill>
            <a:schemeClr val="tx2">
              <a:lumMod val="50000"/>
            </a:schemeClr>
          </a:solidFill>
        </a:ln>
      </dgm:spPr>
      <dgm:t>
        <a:bodyPr/>
        <a:lstStyle/>
        <a:p>
          <a:r>
            <a:rPr lang="en-CA" dirty="0" smtClean="0"/>
            <a:t>Grammar and actions for original language</a:t>
          </a:r>
          <a:endParaRPr lang="en-CA" dirty="0"/>
        </a:p>
      </dgm:t>
    </dgm:pt>
    <dgm:pt modelId="{6C9ED300-9D75-4B17-A9A0-E6F7A924C8EF}" type="parTrans" cxnId="{E97C7960-B97B-4CA1-824F-DB73E7BA9433}">
      <dgm:prSet/>
      <dgm:spPr/>
      <dgm:t>
        <a:bodyPr/>
        <a:lstStyle/>
        <a:p>
          <a:endParaRPr lang="en-CA"/>
        </a:p>
      </dgm:t>
    </dgm:pt>
    <dgm:pt modelId="{52A63381-A157-410D-83EF-5FF6E591350A}" type="sibTrans" cxnId="{E97C7960-B97B-4CA1-824F-DB73E7BA9433}">
      <dgm:prSet/>
      <dgm:spPr/>
      <dgm:t>
        <a:bodyPr/>
        <a:lstStyle/>
        <a:p>
          <a:endParaRPr lang="en-CA"/>
        </a:p>
      </dgm:t>
    </dgm:pt>
    <dgm:pt modelId="{25FD6AC9-8CEA-4827-A046-5104D7653E31}" type="pres">
      <dgm:prSet presAssocID="{4344AF06-7A98-4D43-B985-378E07E102AD}" presName="linearFlow" presStyleCnt="0">
        <dgm:presLayoutVars>
          <dgm:resizeHandles val="exact"/>
        </dgm:presLayoutVars>
      </dgm:prSet>
      <dgm:spPr/>
    </dgm:pt>
    <dgm:pt modelId="{494D5641-C845-4A15-B03E-C7193FDD2C6C}" type="pres">
      <dgm:prSet presAssocID="{F11D9F74-9098-4F7E-99FA-6228F322E96C}" presName="node" presStyleLbl="node1" presStyleIdx="0" presStyleCnt="2" custScaleX="176778">
        <dgm:presLayoutVars>
          <dgm:bulletEnabled val="1"/>
        </dgm:presLayoutVars>
      </dgm:prSet>
      <dgm:spPr/>
      <dgm:t>
        <a:bodyPr/>
        <a:lstStyle/>
        <a:p>
          <a:endParaRPr lang="en-CA"/>
        </a:p>
      </dgm:t>
    </dgm:pt>
    <dgm:pt modelId="{BF3203F7-7CA4-4496-B7C4-0C44B7492233}" type="pres">
      <dgm:prSet presAssocID="{EE28AC4E-AF9A-4BFF-9ED4-29DAC4D0533D}" presName="sibTrans" presStyleLbl="sibTrans2D1" presStyleIdx="0" presStyleCnt="1"/>
      <dgm:spPr/>
      <dgm:t>
        <a:bodyPr/>
        <a:lstStyle/>
        <a:p>
          <a:endParaRPr lang="en-CA"/>
        </a:p>
      </dgm:t>
    </dgm:pt>
    <dgm:pt modelId="{770449C0-52CA-4538-8C33-76684C457508}" type="pres">
      <dgm:prSet presAssocID="{EE28AC4E-AF9A-4BFF-9ED4-29DAC4D0533D}" presName="connectorText" presStyleLbl="sibTrans2D1" presStyleIdx="0" presStyleCnt="1"/>
      <dgm:spPr/>
      <dgm:t>
        <a:bodyPr/>
        <a:lstStyle/>
        <a:p>
          <a:endParaRPr lang="en-CA"/>
        </a:p>
      </dgm:t>
    </dgm:pt>
    <dgm:pt modelId="{54A9B36D-27FF-4630-B169-5BA20103E927}" type="pres">
      <dgm:prSet presAssocID="{25D6F9B0-43B2-4FEA-BA76-4348FC2A7513}" presName="node" presStyleLbl="node1" presStyleIdx="1" presStyleCnt="2" custScaleX="176778" custLinFactNeighborX="161" custLinFactNeighborY="-4599">
        <dgm:presLayoutVars>
          <dgm:bulletEnabled val="1"/>
        </dgm:presLayoutVars>
      </dgm:prSet>
      <dgm:spPr/>
      <dgm:t>
        <a:bodyPr/>
        <a:lstStyle/>
        <a:p>
          <a:endParaRPr lang="en-CA"/>
        </a:p>
      </dgm:t>
    </dgm:pt>
  </dgm:ptLst>
  <dgm:cxnLst>
    <dgm:cxn modelId="{E97C7960-B97B-4CA1-824F-DB73E7BA9433}" srcId="{4344AF06-7A98-4D43-B985-378E07E102AD}" destId="{25D6F9B0-43B2-4FEA-BA76-4348FC2A7513}" srcOrd="1" destOrd="0" parTransId="{6C9ED300-9D75-4B17-A9A0-E6F7A924C8EF}" sibTransId="{52A63381-A157-410D-83EF-5FF6E591350A}"/>
    <dgm:cxn modelId="{AABF0386-7A99-4789-9E3A-910EE3AC7D99}" type="presOf" srcId="{F11D9F74-9098-4F7E-99FA-6228F322E96C}" destId="{494D5641-C845-4A15-B03E-C7193FDD2C6C}" srcOrd="0" destOrd="0" presId="urn:microsoft.com/office/officeart/2005/8/layout/process2"/>
    <dgm:cxn modelId="{9815AF8E-585A-4131-8449-F8DD2836D798}" type="presOf" srcId="{25D6F9B0-43B2-4FEA-BA76-4348FC2A7513}" destId="{54A9B36D-27FF-4630-B169-5BA20103E927}" srcOrd="0" destOrd="0" presId="urn:microsoft.com/office/officeart/2005/8/layout/process2"/>
    <dgm:cxn modelId="{587AFBE5-A216-4DDC-9D34-70C665135B10}" type="presOf" srcId="{EE28AC4E-AF9A-4BFF-9ED4-29DAC4D0533D}" destId="{770449C0-52CA-4538-8C33-76684C457508}" srcOrd="1" destOrd="0" presId="urn:microsoft.com/office/officeart/2005/8/layout/process2"/>
    <dgm:cxn modelId="{00B8C671-DE4A-4938-83FB-53CE2B455C55}" type="presOf" srcId="{EE28AC4E-AF9A-4BFF-9ED4-29DAC4D0533D}" destId="{BF3203F7-7CA4-4496-B7C4-0C44B7492233}" srcOrd="0" destOrd="0" presId="urn:microsoft.com/office/officeart/2005/8/layout/process2"/>
    <dgm:cxn modelId="{7390C0AD-BE5C-49C3-ACFE-0922387924FA}" type="presOf" srcId="{4344AF06-7A98-4D43-B985-378E07E102AD}" destId="{25FD6AC9-8CEA-4827-A046-5104D7653E31}" srcOrd="0" destOrd="0" presId="urn:microsoft.com/office/officeart/2005/8/layout/process2"/>
    <dgm:cxn modelId="{173B5905-65CB-401D-82B1-B9F20EB0C612}" srcId="{4344AF06-7A98-4D43-B985-378E07E102AD}" destId="{F11D9F74-9098-4F7E-99FA-6228F322E96C}" srcOrd="0" destOrd="0" parTransId="{8DDA3DFB-D9AF-45FA-A7EC-F6EEEF385138}" sibTransId="{EE28AC4E-AF9A-4BFF-9ED4-29DAC4D0533D}"/>
    <dgm:cxn modelId="{E8090417-E8A7-49AB-8CE1-7B70EAE4F1DC}" type="presParOf" srcId="{25FD6AC9-8CEA-4827-A046-5104D7653E31}" destId="{494D5641-C845-4A15-B03E-C7193FDD2C6C}" srcOrd="0" destOrd="0" presId="urn:microsoft.com/office/officeart/2005/8/layout/process2"/>
    <dgm:cxn modelId="{1A6396A8-62CF-4BD4-9744-9277F09DBED3}" type="presParOf" srcId="{25FD6AC9-8CEA-4827-A046-5104D7653E31}" destId="{BF3203F7-7CA4-4496-B7C4-0C44B7492233}" srcOrd="1" destOrd="0" presId="urn:microsoft.com/office/officeart/2005/8/layout/process2"/>
    <dgm:cxn modelId="{A26BA2E0-E46F-40E7-B153-6F641F6EF721}" type="presParOf" srcId="{BF3203F7-7CA4-4496-B7C4-0C44B7492233}" destId="{770449C0-52CA-4538-8C33-76684C457508}" srcOrd="0" destOrd="0" presId="urn:microsoft.com/office/officeart/2005/8/layout/process2"/>
    <dgm:cxn modelId="{B213A8E9-5B0E-4B97-BA0A-AEB46629CDBA}" type="presParOf" srcId="{25FD6AC9-8CEA-4827-A046-5104D7653E31}" destId="{54A9B36D-27FF-4630-B169-5BA20103E927}" srcOrd="2"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44AF06-7A98-4D43-B985-378E07E102AD}" type="doc">
      <dgm:prSet loTypeId="urn:microsoft.com/office/officeart/2005/8/layout/process2" loCatId="process" qsTypeId="urn:microsoft.com/office/officeart/2005/8/quickstyle/simple1" qsCatId="simple" csTypeId="urn:microsoft.com/office/officeart/2005/8/colors/accent1_2" csCatId="accent1" phldr="1"/>
      <dgm:spPr/>
    </dgm:pt>
    <dgm:pt modelId="{F11D9F74-9098-4F7E-99FA-6228F322E96C}">
      <dgm:prSet phldrT="[Text]"/>
      <dgm:spPr>
        <a:solidFill>
          <a:srgbClr val="C00000"/>
        </a:solidFill>
        <a:ln>
          <a:solidFill>
            <a:schemeClr val="tx2">
              <a:lumMod val="50000"/>
            </a:schemeClr>
          </a:solidFill>
        </a:ln>
      </dgm:spPr>
      <dgm:t>
        <a:bodyPr/>
        <a:lstStyle/>
        <a:p>
          <a:r>
            <a:rPr lang="en-CA" dirty="0" smtClean="0"/>
            <a:t>Lexical specification for original language</a:t>
          </a:r>
          <a:endParaRPr lang="en-CA" dirty="0"/>
        </a:p>
      </dgm:t>
    </dgm:pt>
    <dgm:pt modelId="{8DDA3DFB-D9AF-45FA-A7EC-F6EEEF385138}" type="parTrans" cxnId="{173B5905-65CB-401D-82B1-B9F20EB0C612}">
      <dgm:prSet/>
      <dgm:spPr/>
      <dgm:t>
        <a:bodyPr/>
        <a:lstStyle/>
        <a:p>
          <a:endParaRPr lang="en-CA"/>
        </a:p>
      </dgm:t>
    </dgm:pt>
    <dgm:pt modelId="{EE28AC4E-AF9A-4BFF-9ED4-29DAC4D0533D}" type="sibTrans" cxnId="{173B5905-65CB-401D-82B1-B9F20EB0C612}">
      <dgm:prSet/>
      <dgm:spPr>
        <a:solidFill>
          <a:schemeClr val="tx2">
            <a:lumMod val="50000"/>
          </a:schemeClr>
        </a:solidFill>
      </dgm:spPr>
      <dgm:t>
        <a:bodyPr/>
        <a:lstStyle/>
        <a:p>
          <a:endParaRPr lang="en-CA"/>
        </a:p>
      </dgm:t>
    </dgm:pt>
    <dgm:pt modelId="{25D6F9B0-43B2-4FEA-BA76-4348FC2A7513}">
      <dgm:prSet phldrT="[Text]"/>
      <dgm:spPr>
        <a:ln>
          <a:solidFill>
            <a:schemeClr val="tx2">
              <a:lumMod val="50000"/>
            </a:schemeClr>
          </a:solidFill>
        </a:ln>
      </dgm:spPr>
      <dgm:t>
        <a:bodyPr/>
        <a:lstStyle/>
        <a:p>
          <a:r>
            <a:rPr lang="en-CA" dirty="0" smtClean="0"/>
            <a:t>Grammar and actions for original language</a:t>
          </a:r>
          <a:endParaRPr lang="en-CA" dirty="0"/>
        </a:p>
      </dgm:t>
    </dgm:pt>
    <dgm:pt modelId="{6C9ED300-9D75-4B17-A9A0-E6F7A924C8EF}" type="parTrans" cxnId="{E97C7960-B97B-4CA1-824F-DB73E7BA9433}">
      <dgm:prSet/>
      <dgm:spPr/>
      <dgm:t>
        <a:bodyPr/>
        <a:lstStyle/>
        <a:p>
          <a:endParaRPr lang="en-CA"/>
        </a:p>
      </dgm:t>
    </dgm:pt>
    <dgm:pt modelId="{52A63381-A157-410D-83EF-5FF6E591350A}" type="sibTrans" cxnId="{E97C7960-B97B-4CA1-824F-DB73E7BA9433}">
      <dgm:prSet/>
      <dgm:spPr/>
      <dgm:t>
        <a:bodyPr/>
        <a:lstStyle/>
        <a:p>
          <a:endParaRPr lang="en-CA"/>
        </a:p>
      </dgm:t>
    </dgm:pt>
    <dgm:pt modelId="{25FD6AC9-8CEA-4827-A046-5104D7653E31}" type="pres">
      <dgm:prSet presAssocID="{4344AF06-7A98-4D43-B985-378E07E102AD}" presName="linearFlow" presStyleCnt="0">
        <dgm:presLayoutVars>
          <dgm:resizeHandles val="exact"/>
        </dgm:presLayoutVars>
      </dgm:prSet>
      <dgm:spPr/>
    </dgm:pt>
    <dgm:pt modelId="{494D5641-C845-4A15-B03E-C7193FDD2C6C}" type="pres">
      <dgm:prSet presAssocID="{F11D9F74-9098-4F7E-99FA-6228F322E96C}" presName="node" presStyleLbl="node1" presStyleIdx="0" presStyleCnt="2" custScaleX="176778" custLinFactNeighborX="-3388" custLinFactNeighborY="-61">
        <dgm:presLayoutVars>
          <dgm:bulletEnabled val="1"/>
        </dgm:presLayoutVars>
      </dgm:prSet>
      <dgm:spPr/>
      <dgm:t>
        <a:bodyPr/>
        <a:lstStyle/>
        <a:p>
          <a:endParaRPr lang="en-CA"/>
        </a:p>
      </dgm:t>
    </dgm:pt>
    <dgm:pt modelId="{BF3203F7-7CA4-4496-B7C4-0C44B7492233}" type="pres">
      <dgm:prSet presAssocID="{EE28AC4E-AF9A-4BFF-9ED4-29DAC4D0533D}" presName="sibTrans" presStyleLbl="sibTrans2D1" presStyleIdx="0" presStyleCnt="1"/>
      <dgm:spPr/>
      <dgm:t>
        <a:bodyPr/>
        <a:lstStyle/>
        <a:p>
          <a:endParaRPr lang="en-CA"/>
        </a:p>
      </dgm:t>
    </dgm:pt>
    <dgm:pt modelId="{770449C0-52CA-4538-8C33-76684C457508}" type="pres">
      <dgm:prSet presAssocID="{EE28AC4E-AF9A-4BFF-9ED4-29DAC4D0533D}" presName="connectorText" presStyleLbl="sibTrans2D1" presStyleIdx="0" presStyleCnt="1"/>
      <dgm:spPr/>
      <dgm:t>
        <a:bodyPr/>
        <a:lstStyle/>
        <a:p>
          <a:endParaRPr lang="en-CA"/>
        </a:p>
      </dgm:t>
    </dgm:pt>
    <dgm:pt modelId="{54A9B36D-27FF-4630-B169-5BA20103E927}" type="pres">
      <dgm:prSet presAssocID="{25D6F9B0-43B2-4FEA-BA76-4348FC2A7513}" presName="node" presStyleLbl="node1" presStyleIdx="1" presStyleCnt="2" custScaleX="176778" custLinFactNeighborX="161" custLinFactNeighborY="-4599">
        <dgm:presLayoutVars>
          <dgm:bulletEnabled val="1"/>
        </dgm:presLayoutVars>
      </dgm:prSet>
      <dgm:spPr/>
      <dgm:t>
        <a:bodyPr/>
        <a:lstStyle/>
        <a:p>
          <a:endParaRPr lang="en-CA"/>
        </a:p>
      </dgm:t>
    </dgm:pt>
  </dgm:ptLst>
  <dgm:cxnLst>
    <dgm:cxn modelId="{E97C7960-B97B-4CA1-824F-DB73E7BA9433}" srcId="{4344AF06-7A98-4D43-B985-378E07E102AD}" destId="{25D6F9B0-43B2-4FEA-BA76-4348FC2A7513}" srcOrd="1" destOrd="0" parTransId="{6C9ED300-9D75-4B17-A9A0-E6F7A924C8EF}" sibTransId="{52A63381-A157-410D-83EF-5FF6E591350A}"/>
    <dgm:cxn modelId="{314D8259-9263-4EBD-868D-9DDDD346957F}" type="presOf" srcId="{25D6F9B0-43B2-4FEA-BA76-4348FC2A7513}" destId="{54A9B36D-27FF-4630-B169-5BA20103E927}" srcOrd="0" destOrd="0" presId="urn:microsoft.com/office/officeart/2005/8/layout/process2"/>
    <dgm:cxn modelId="{E8D041AE-685C-4A95-89CF-3043EC4C887E}" type="presOf" srcId="{4344AF06-7A98-4D43-B985-378E07E102AD}" destId="{25FD6AC9-8CEA-4827-A046-5104D7653E31}" srcOrd="0" destOrd="0" presId="urn:microsoft.com/office/officeart/2005/8/layout/process2"/>
    <dgm:cxn modelId="{8ECFA9A3-ACA4-4B0A-8472-2CCFF0399C14}" type="presOf" srcId="{EE28AC4E-AF9A-4BFF-9ED4-29DAC4D0533D}" destId="{770449C0-52CA-4538-8C33-76684C457508}" srcOrd="1" destOrd="0" presId="urn:microsoft.com/office/officeart/2005/8/layout/process2"/>
    <dgm:cxn modelId="{83881E43-4527-4198-B64B-F4E21A8CE17E}" type="presOf" srcId="{F11D9F74-9098-4F7E-99FA-6228F322E96C}" destId="{494D5641-C845-4A15-B03E-C7193FDD2C6C}" srcOrd="0" destOrd="0" presId="urn:microsoft.com/office/officeart/2005/8/layout/process2"/>
    <dgm:cxn modelId="{173B5905-65CB-401D-82B1-B9F20EB0C612}" srcId="{4344AF06-7A98-4D43-B985-378E07E102AD}" destId="{F11D9F74-9098-4F7E-99FA-6228F322E96C}" srcOrd="0" destOrd="0" parTransId="{8DDA3DFB-D9AF-45FA-A7EC-F6EEEF385138}" sibTransId="{EE28AC4E-AF9A-4BFF-9ED4-29DAC4D0533D}"/>
    <dgm:cxn modelId="{4C6C8320-48B8-4D59-AC35-A13616F0149B}" type="presOf" srcId="{EE28AC4E-AF9A-4BFF-9ED4-29DAC4D0533D}" destId="{BF3203F7-7CA4-4496-B7C4-0C44B7492233}" srcOrd="0" destOrd="0" presId="urn:microsoft.com/office/officeart/2005/8/layout/process2"/>
    <dgm:cxn modelId="{9668D5AB-BC00-4582-9561-961DBF88BC79}" type="presParOf" srcId="{25FD6AC9-8CEA-4827-A046-5104D7653E31}" destId="{494D5641-C845-4A15-B03E-C7193FDD2C6C}" srcOrd="0" destOrd="0" presId="urn:microsoft.com/office/officeart/2005/8/layout/process2"/>
    <dgm:cxn modelId="{1D938030-D3F1-45EE-8EE0-8886036A6BD9}" type="presParOf" srcId="{25FD6AC9-8CEA-4827-A046-5104D7653E31}" destId="{BF3203F7-7CA4-4496-B7C4-0C44B7492233}" srcOrd="1" destOrd="0" presId="urn:microsoft.com/office/officeart/2005/8/layout/process2"/>
    <dgm:cxn modelId="{82204369-4435-43BA-8578-96DDA228ADFB}" type="presParOf" srcId="{BF3203F7-7CA4-4496-B7C4-0C44B7492233}" destId="{770449C0-52CA-4538-8C33-76684C457508}" srcOrd="0" destOrd="0" presId="urn:microsoft.com/office/officeart/2005/8/layout/process2"/>
    <dgm:cxn modelId="{717DD9CB-A3B6-4EA3-9713-5D877E96247A}" type="presParOf" srcId="{25FD6AC9-8CEA-4827-A046-5104D7653E31}" destId="{54A9B36D-27FF-4630-B169-5BA20103E927}" srcOrd="2" destOrd="0" presId="urn:microsoft.com/office/officeart/2005/8/layout/process2"/>
  </dgm:cxnLst>
  <dgm:bg/>
  <dgm:whole>
    <a:ln>
      <a:noFill/>
    </a:ln>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4D5641-C845-4A15-B03E-C7193FDD2C6C}">
      <dsp:nvSpPr>
        <dsp:cNvPr id="0" name=""/>
        <dsp:cNvSpPr/>
      </dsp:nvSpPr>
      <dsp:spPr>
        <a:xfrm>
          <a:off x="1437336" y="297"/>
          <a:ext cx="3101990" cy="974854"/>
        </a:xfrm>
        <a:prstGeom prst="roundRect">
          <a:avLst>
            <a:gd name="adj" fmla="val 10000"/>
          </a:avLst>
        </a:prstGeom>
        <a:solidFill>
          <a:srgbClr val="C00000"/>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Lexical specification for original language</a:t>
          </a:r>
          <a:endParaRPr lang="en-CA" sz="2100" kern="1200" dirty="0"/>
        </a:p>
      </dsp:txBody>
      <dsp:txXfrm>
        <a:off x="1437336" y="297"/>
        <a:ext cx="3101990" cy="974854"/>
      </dsp:txXfrm>
    </dsp:sp>
    <dsp:sp modelId="{BF3203F7-7CA4-4496-B7C4-0C44B7492233}">
      <dsp:nvSpPr>
        <dsp:cNvPr id="0" name=""/>
        <dsp:cNvSpPr/>
      </dsp:nvSpPr>
      <dsp:spPr>
        <a:xfrm rot="5393255">
          <a:off x="2815365" y="988314"/>
          <a:ext cx="348758" cy="438684"/>
        </a:xfrm>
        <a:prstGeom prst="rightArrow">
          <a:avLst>
            <a:gd name="adj1" fmla="val 60000"/>
            <a:gd name="adj2" fmla="val 50000"/>
          </a:avLst>
        </a:prstGeom>
        <a:solidFill>
          <a:schemeClr val="tx2">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CA" sz="1600" kern="1200"/>
        </a:p>
      </dsp:txBody>
      <dsp:txXfrm rot="5393255">
        <a:off x="2815365" y="988314"/>
        <a:ext cx="348758" cy="438684"/>
      </dsp:txXfrm>
    </dsp:sp>
    <dsp:sp modelId="{54A9B36D-27FF-4630-B169-5BA20103E927}">
      <dsp:nvSpPr>
        <dsp:cNvPr id="0" name=""/>
        <dsp:cNvSpPr/>
      </dsp:nvSpPr>
      <dsp:spPr>
        <a:xfrm>
          <a:off x="1440161" y="1440162"/>
          <a:ext cx="3101990" cy="974854"/>
        </a:xfrm>
        <a:prstGeom prst="roundRect">
          <a:avLst>
            <a:gd name="adj" fmla="val 10000"/>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CA" sz="2000" kern="1200" dirty="0" smtClean="0"/>
            <a:t>Grammar and actions for original language</a:t>
          </a:r>
          <a:endParaRPr lang="en-CA" sz="2000" kern="1200" dirty="0"/>
        </a:p>
      </dsp:txBody>
      <dsp:txXfrm>
        <a:off x="1440161" y="1440162"/>
        <a:ext cx="3101990" cy="97485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4D5641-C845-4A15-B03E-C7193FDD2C6C}">
      <dsp:nvSpPr>
        <dsp:cNvPr id="0" name=""/>
        <dsp:cNvSpPr/>
      </dsp:nvSpPr>
      <dsp:spPr>
        <a:xfrm>
          <a:off x="1146916" y="347"/>
          <a:ext cx="3898855" cy="1289646"/>
        </a:xfrm>
        <a:prstGeom prst="roundRect">
          <a:avLst>
            <a:gd name="adj" fmla="val 10000"/>
          </a:avLst>
        </a:prstGeom>
        <a:solidFill>
          <a:srgbClr val="C00000"/>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CA" sz="2000" kern="1200" dirty="0" smtClean="0"/>
            <a:t>Modified lexical specification for extended language</a:t>
          </a:r>
          <a:endParaRPr lang="en-CA" sz="2000" kern="1200" dirty="0"/>
        </a:p>
      </dsp:txBody>
      <dsp:txXfrm>
        <a:off x="1146916" y="347"/>
        <a:ext cx="3898855" cy="1289646"/>
      </dsp:txXfrm>
    </dsp:sp>
    <dsp:sp modelId="{BF3203F7-7CA4-4496-B7C4-0C44B7492233}">
      <dsp:nvSpPr>
        <dsp:cNvPr id="0" name=""/>
        <dsp:cNvSpPr/>
      </dsp:nvSpPr>
      <dsp:spPr>
        <a:xfrm rot="5400000">
          <a:off x="3256576" y="1315468"/>
          <a:ext cx="409958" cy="455390"/>
        </a:xfrm>
        <a:prstGeom prst="rightArrow">
          <a:avLst>
            <a:gd name="adj1" fmla="val 60000"/>
            <a:gd name="adj2" fmla="val 50000"/>
          </a:avLst>
        </a:prstGeom>
        <a:solidFill>
          <a:schemeClr val="tx2">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CA" sz="1500" kern="1200"/>
        </a:p>
      </dsp:txBody>
      <dsp:txXfrm rot="5400000">
        <a:off x="3256576" y="1315468"/>
        <a:ext cx="409958" cy="455390"/>
      </dsp:txXfrm>
    </dsp:sp>
    <dsp:sp modelId="{54A9B36D-27FF-4630-B169-5BA20103E927}">
      <dsp:nvSpPr>
        <dsp:cNvPr id="0" name=""/>
        <dsp:cNvSpPr/>
      </dsp:nvSpPr>
      <dsp:spPr>
        <a:xfrm>
          <a:off x="2160242" y="1796332"/>
          <a:ext cx="3220123" cy="1011979"/>
        </a:xfrm>
        <a:prstGeom prst="roundRect">
          <a:avLst>
            <a:gd name="adj" fmla="val 10000"/>
          </a:avLst>
        </a:prstGeom>
        <a:solidFill>
          <a:schemeClr val="accent1">
            <a:hueOff val="0"/>
            <a:satOff val="0"/>
            <a:lumOff val="0"/>
            <a:alphaOff val="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CA" sz="1900" kern="1200" dirty="0" smtClean="0"/>
            <a:t>Grammar and actions for original language</a:t>
          </a:r>
          <a:endParaRPr lang="en-CA" sz="1900" kern="1200" dirty="0"/>
        </a:p>
      </dsp:txBody>
      <dsp:txXfrm>
        <a:off x="2160242" y="1796332"/>
        <a:ext cx="3220123" cy="101197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4D5641-C845-4A15-B03E-C7193FDD2C6C}">
      <dsp:nvSpPr>
        <dsp:cNvPr id="0" name=""/>
        <dsp:cNvSpPr/>
      </dsp:nvSpPr>
      <dsp:spPr>
        <a:xfrm>
          <a:off x="1437336" y="297"/>
          <a:ext cx="3101990" cy="974854"/>
        </a:xfrm>
        <a:prstGeom prst="roundRect">
          <a:avLst>
            <a:gd name="adj" fmla="val 10000"/>
          </a:avLst>
        </a:prstGeom>
        <a:solidFill>
          <a:srgbClr val="C00000"/>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Lexical specification for original language</a:t>
          </a:r>
          <a:endParaRPr lang="en-CA" sz="2100" kern="1200" dirty="0"/>
        </a:p>
      </dsp:txBody>
      <dsp:txXfrm>
        <a:off x="1437336" y="297"/>
        <a:ext cx="3101990" cy="974854"/>
      </dsp:txXfrm>
    </dsp:sp>
    <dsp:sp modelId="{BF3203F7-7CA4-4496-B7C4-0C44B7492233}">
      <dsp:nvSpPr>
        <dsp:cNvPr id="0" name=""/>
        <dsp:cNvSpPr/>
      </dsp:nvSpPr>
      <dsp:spPr>
        <a:xfrm rot="5393255">
          <a:off x="2815365" y="988314"/>
          <a:ext cx="348758" cy="438684"/>
        </a:xfrm>
        <a:prstGeom prst="rightArrow">
          <a:avLst>
            <a:gd name="adj1" fmla="val 60000"/>
            <a:gd name="adj2" fmla="val 50000"/>
          </a:avLst>
        </a:prstGeom>
        <a:solidFill>
          <a:schemeClr val="tx2">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CA" sz="1600" kern="1200"/>
        </a:p>
      </dsp:txBody>
      <dsp:txXfrm rot="5393255">
        <a:off x="2815365" y="988314"/>
        <a:ext cx="348758" cy="438684"/>
      </dsp:txXfrm>
    </dsp:sp>
    <dsp:sp modelId="{54A9B36D-27FF-4630-B169-5BA20103E927}">
      <dsp:nvSpPr>
        <dsp:cNvPr id="0" name=""/>
        <dsp:cNvSpPr/>
      </dsp:nvSpPr>
      <dsp:spPr>
        <a:xfrm>
          <a:off x="1440161" y="1440162"/>
          <a:ext cx="3101990" cy="974854"/>
        </a:xfrm>
        <a:prstGeom prst="roundRect">
          <a:avLst>
            <a:gd name="adj" fmla="val 10000"/>
          </a:avLst>
        </a:prstGeom>
        <a:solidFill>
          <a:schemeClr val="accent1">
            <a:hueOff val="0"/>
            <a:satOff val="0"/>
            <a:lumOff val="0"/>
            <a:alphaOff val="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CA" sz="2000" kern="1200" dirty="0" smtClean="0"/>
            <a:t>Grammar and actions for original language</a:t>
          </a:r>
          <a:endParaRPr lang="en-CA" sz="2000" kern="1200" dirty="0"/>
        </a:p>
      </dsp:txBody>
      <dsp:txXfrm>
        <a:off x="1440161" y="1440162"/>
        <a:ext cx="3101990" cy="97485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4D5641-C845-4A15-B03E-C7193FDD2C6C}">
      <dsp:nvSpPr>
        <dsp:cNvPr id="0" name=""/>
        <dsp:cNvSpPr/>
      </dsp:nvSpPr>
      <dsp:spPr>
        <a:xfrm>
          <a:off x="2664299" y="0"/>
          <a:ext cx="3112658" cy="978207"/>
        </a:xfrm>
        <a:prstGeom prst="roundRect">
          <a:avLst>
            <a:gd name="adj" fmla="val 10000"/>
          </a:avLst>
        </a:prstGeom>
        <a:solidFill>
          <a:srgbClr val="C00000"/>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Lexical specification for original language</a:t>
          </a:r>
          <a:endParaRPr lang="en-CA" sz="2100" kern="1200" dirty="0"/>
        </a:p>
      </dsp:txBody>
      <dsp:txXfrm>
        <a:off x="2664299" y="0"/>
        <a:ext cx="3112658" cy="978207"/>
      </dsp:txXfrm>
    </dsp:sp>
    <dsp:sp modelId="{BF3203F7-7CA4-4496-B7C4-0C44B7492233}">
      <dsp:nvSpPr>
        <dsp:cNvPr id="0" name=""/>
        <dsp:cNvSpPr/>
      </dsp:nvSpPr>
      <dsp:spPr>
        <a:xfrm rot="5251437">
          <a:off x="4076619" y="991564"/>
          <a:ext cx="350508" cy="440193"/>
        </a:xfrm>
        <a:prstGeom prst="rightArrow">
          <a:avLst>
            <a:gd name="adj1" fmla="val 60000"/>
            <a:gd name="adj2" fmla="val 50000"/>
          </a:avLst>
        </a:prstGeom>
        <a:solidFill>
          <a:schemeClr val="tx2">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CA" sz="1600" kern="1200"/>
        </a:p>
      </dsp:txBody>
      <dsp:txXfrm rot="5251437">
        <a:off x="4076619" y="991564"/>
        <a:ext cx="350508" cy="440193"/>
      </dsp:txXfrm>
    </dsp:sp>
    <dsp:sp modelId="{54A9B36D-27FF-4630-B169-5BA20103E927}">
      <dsp:nvSpPr>
        <dsp:cNvPr id="0" name=""/>
        <dsp:cNvSpPr/>
      </dsp:nvSpPr>
      <dsp:spPr>
        <a:xfrm>
          <a:off x="2726789" y="1445115"/>
          <a:ext cx="3112658" cy="978207"/>
        </a:xfrm>
        <a:prstGeom prst="roundRect">
          <a:avLst>
            <a:gd name="adj" fmla="val 10000"/>
          </a:avLst>
        </a:prstGeom>
        <a:solidFill>
          <a:schemeClr val="accent1">
            <a:hueOff val="0"/>
            <a:satOff val="0"/>
            <a:lumOff val="0"/>
            <a:alphaOff val="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CA" sz="2000" kern="1200" dirty="0" smtClean="0"/>
            <a:t>Grammar and actions for original language</a:t>
          </a:r>
          <a:endParaRPr lang="en-CA" sz="2000" kern="1200" dirty="0"/>
        </a:p>
      </dsp:txBody>
      <dsp:txXfrm>
        <a:off x="2726789" y="1445115"/>
        <a:ext cx="3112658" cy="9782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E6D2F06-0271-416D-801B-910837E6ED1E}" type="datetime1">
              <a:rPr lang="en-US" smtClean="0"/>
              <a:t>7/1/2011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CA" smtClean="0"/>
              <a:t>Leverhulme Lecture #2</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4744A25-B2D1-4508-9541-0A7BE0236A43}" type="slidenum">
              <a:rPr lang="en-US" smtClean="0"/>
              <a:pPr/>
              <a:t>‹#›</a:t>
            </a:fld>
            <a:endParaRPr lang="en-US"/>
          </a:p>
        </p:txBody>
      </p:sp>
    </p:spTree>
    <p:extLst>
      <p:ext uri="{BB962C8B-B14F-4D97-AF65-F5344CB8AC3E}">
        <p14:creationId xmlns:p14="http://schemas.microsoft.com/office/powerpoint/2010/main" xmlns="" val="6050249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3D1A135-0A37-4C30-AF40-53FE003872B8}" type="datetime1">
              <a:rPr lang="en-US" smtClean="0"/>
              <a:t>7/1/2011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CA" smtClean="0"/>
              <a:t>Leverhulme Lecture #2</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E805F76-E96C-4986-86F1-BF280B42C552}" type="slidenum">
              <a:rPr lang="en-US" smtClean="0"/>
              <a:pPr/>
              <a:t>‹#›</a:t>
            </a:fld>
            <a:endParaRPr lang="en-US"/>
          </a:p>
        </p:txBody>
      </p:sp>
    </p:spTree>
    <p:extLst>
      <p:ext uri="{BB962C8B-B14F-4D97-AF65-F5344CB8AC3E}">
        <p14:creationId xmlns:p14="http://schemas.microsoft.com/office/powerpoint/2010/main" xmlns="" val="415437517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MATLAB is a popular dynamic programming language used for scientific and numerical programming. As a language, it has evolved from a small scripting language intended as an interactive interface to numerical libraries, to a very popular language supporting many language features and libraries.  The overloaded syntax and dynamic nature of the language, plus the somewhat organic addition of language features over the years, makes static analysis of modern MATLAB quite challenging. </a:t>
            </a:r>
            <a:br>
              <a:rPr lang="en-CA" dirty="0" smtClean="0"/>
            </a:br>
            <a:r>
              <a:rPr lang="en-CA" dirty="0" smtClean="0"/>
              <a:t/>
            </a:r>
            <a:br>
              <a:rPr lang="en-CA" dirty="0" smtClean="0"/>
            </a:br>
            <a:r>
              <a:rPr lang="en-CA" dirty="0" smtClean="0"/>
              <a:t>In this talk I will motivate why it is important for programming language and compiler researchers to work on MATLAB and  I will provide a  high-level overview of </a:t>
            </a:r>
            <a:r>
              <a:rPr lang="en-CA" dirty="0" err="1" smtClean="0"/>
              <a:t>McLab</a:t>
            </a:r>
            <a:r>
              <a:rPr lang="en-CA" dirty="0" smtClean="0"/>
              <a:t>, a suite of compiler tools my group is developing at McGill.   The main technical focus of the talk will be on the foundational problem of resolving the meaning of an identifier in MATLAB.   To solve this problem we have developed two analyses,  a flow-insensitive "kind analysis" and a flow-sensitive "handle analysis".    I will present the analyses, some experimental results and show how the results of the analysis are required for other compiler tools. </a:t>
            </a:r>
            <a:br>
              <a:rPr lang="en-CA" dirty="0" smtClean="0"/>
            </a:b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19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Three sections of rules:</a:t>
            </a:r>
            <a:r>
              <a:rPr lang="en-CA" baseline="0" dirty="0" smtClean="0"/>
              <a:t> acyclic, cyclic and cleanup.</a:t>
            </a:r>
          </a:p>
          <a:p>
            <a:endParaRPr lang="en-CA" baseline="0" dirty="0" smtClean="0"/>
          </a:p>
          <a:p>
            <a:r>
              <a:rPr lang="en-CA" baseline="0" dirty="0" smtClean="0"/>
              <a:t>Note METATOKEN  ASSIGN</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20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a:t>
            </a:r>
            <a:r>
              <a:rPr lang="en-CA" baseline="0" dirty="0" smtClean="0"/>
              <a:t> that the value component allows one to build a complete token.</a:t>
            </a:r>
          </a:p>
          <a:p>
            <a:endParaRPr lang="en-CA" baseline="0" dirty="0" smtClean="0"/>
          </a:p>
          <a:p>
            <a:r>
              <a:rPr lang="en-CA" baseline="0" dirty="0" smtClean="0"/>
              <a:t>Note the METATOKEN,  LINE_TERMINATOR</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21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this</a:t>
            </a:r>
            <a:r>
              <a:rPr lang="en-CA" baseline="0" dirty="0" smtClean="0"/>
              <a:t> layout includes two components,  key and value,  and the start component is “key”</a:t>
            </a:r>
          </a:p>
          <a:p>
            <a:endParaRPr lang="en-CA" baseline="0" dirty="0" smtClean="0"/>
          </a:p>
          <a:p>
            <a:r>
              <a:rPr lang="en-CA" baseline="0" dirty="0" smtClean="0"/>
              <a:t>The embedding  defines the </a:t>
            </a:r>
            <a:r>
              <a:rPr lang="en-CA" baseline="0" dirty="0" err="1" smtClean="0"/>
              <a:t>metalexer</a:t>
            </a:r>
            <a:r>
              <a:rPr lang="en-CA" baseline="0" dirty="0" smtClean="0"/>
              <a:t> transitions.   </a:t>
            </a:r>
          </a:p>
          <a:p>
            <a:endParaRPr lang="en-CA" baseline="0" dirty="0" smtClean="0"/>
          </a:p>
          <a:p>
            <a:r>
              <a:rPr lang="en-CA" baseline="0" dirty="0" smtClean="0"/>
              <a:t>Need to give each transition a name,  so we can have a way of modifying or deleting them.</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22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Explain </a:t>
            </a:r>
            <a:r>
              <a:rPr lang="en-CA" dirty="0" err="1" smtClean="0"/>
              <a:t>metalexer</a:t>
            </a:r>
            <a:r>
              <a:rPr lang="en-CA" dirty="0" smtClean="0"/>
              <a:t>.</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23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24</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Regular pattern </a:t>
            </a:r>
            <a:r>
              <a:rPr lang="en-CA" dirty="0" err="1" smtClean="0"/>
              <a:t>lexer</a:t>
            </a:r>
            <a:r>
              <a:rPr lang="en-CA" dirty="0" smtClean="0"/>
              <a:t> communicates with the meta-</a:t>
            </a:r>
            <a:r>
              <a:rPr lang="en-CA" dirty="0" err="1" smtClean="0"/>
              <a:t>lexer</a:t>
            </a:r>
            <a:r>
              <a:rPr lang="en-CA" dirty="0" smtClean="0"/>
              <a:t>.  When each token of the regular </a:t>
            </a:r>
            <a:r>
              <a:rPr lang="en-CA" dirty="0" err="1" smtClean="0"/>
              <a:t>lexer</a:t>
            </a:r>
            <a:r>
              <a:rPr lang="en-CA" dirty="0" smtClean="0"/>
              <a:t> is accepted</a:t>
            </a:r>
            <a:r>
              <a:rPr lang="en-CA" baseline="0" dirty="0" smtClean="0"/>
              <a:t> it receives back a response from the </a:t>
            </a:r>
            <a:r>
              <a:rPr lang="en-CA" baseline="0" dirty="0" err="1" smtClean="0"/>
              <a:t>metalexer</a:t>
            </a:r>
            <a:r>
              <a:rPr lang="en-CA" baseline="0" dirty="0" smtClean="0"/>
              <a:t>.  If a component should be entered or exited, the matching meta-tokens are provided.</a:t>
            </a:r>
          </a:p>
          <a:p>
            <a:endParaRPr lang="en-CA" baseline="0" dirty="0" smtClean="0"/>
          </a:p>
          <a:p>
            <a:r>
              <a:rPr lang="en-CA" baseline="0" dirty="0" smtClean="0"/>
              <a:t>Shortest match.</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25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Reminder of how a </a:t>
            </a:r>
            <a:r>
              <a:rPr lang="en-CA" dirty="0" err="1" smtClean="0"/>
              <a:t>lexer</a:t>
            </a:r>
            <a:r>
              <a:rPr lang="en-CA" dirty="0" smtClean="0"/>
              <a:t> extension</a:t>
            </a:r>
            <a:r>
              <a:rPr lang="en-CA" baseline="0" dirty="0" smtClean="0"/>
              <a:t> would look like.   Extend or add new components,   extend the layout,  possibly replacing previous components with newly extended ones.</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26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Remember that we need to be able to add new </a:t>
            </a:r>
            <a:r>
              <a:rPr lang="en-CA" dirty="0" err="1" smtClean="0"/>
              <a:t>lexing</a:t>
            </a:r>
            <a:r>
              <a:rPr lang="en-CA" dirty="0" smtClean="0"/>
              <a:t> rules at specific places …  but don’t want to have to identify</a:t>
            </a:r>
            <a:r>
              <a:rPr lang="en-CA" baseline="0" dirty="0" smtClean="0"/>
              <a:t> every line.</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28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talk</a:t>
            </a:r>
            <a:r>
              <a:rPr lang="en-CA" baseline="0" dirty="0" smtClean="0"/>
              <a:t> </a:t>
            </a:r>
            <a:r>
              <a:rPr lang="en-CA" dirty="0" smtClean="0"/>
              <a:t>starts with an exploration of why it is important for compiler/PL researchers to work</a:t>
            </a:r>
            <a:r>
              <a:rPr lang="en-CA" baseline="0" dirty="0" smtClean="0"/>
              <a:t> on MATLAB and languages like MATLAB.  </a:t>
            </a:r>
          </a:p>
          <a:p>
            <a:endParaRPr lang="en-CA" baseline="0" dirty="0" smtClean="0"/>
          </a:p>
          <a:p>
            <a:r>
              <a:rPr lang="en-CA" baseline="0" dirty="0" smtClean="0"/>
              <a:t>We then proceed to an introduction to the MATLAB language,  and we illustrate some of the challenges of dealing with MATLAB.</a:t>
            </a:r>
          </a:p>
          <a:p>
            <a:endParaRPr lang="en-CA" baseline="0" dirty="0" smtClean="0"/>
          </a:p>
        </p:txBody>
      </p:sp>
      <p:sp>
        <p:nvSpPr>
          <p:cNvPr id="4" name="Slide Number Placeholder 3"/>
          <p:cNvSpPr>
            <a:spLocks noGrp="1"/>
          </p:cNvSpPr>
          <p:nvPr>
            <p:ph type="sldNum" sz="quarter" idx="10"/>
          </p:nvPr>
        </p:nvSpPr>
        <p:spPr/>
        <p:txBody>
          <a:bodyPr/>
          <a:lstStyle/>
          <a:p>
            <a:fld id="{DE805F76-E96C-4986-86F1-BF280B42C552}" type="slidenum">
              <a:rPr lang="en-US" smtClean="0"/>
              <a:pPr/>
              <a:t>2</a:t>
            </a:fld>
            <a:endParaRPr lang="en-US"/>
          </a:p>
        </p:txBody>
      </p:sp>
      <p:sp>
        <p:nvSpPr>
          <p:cNvPr id="6" name="Footer Placeholder 5"/>
          <p:cNvSpPr>
            <a:spLocks noGrp="1"/>
          </p:cNvSpPr>
          <p:nvPr>
            <p:ph type="ftr" sz="quarter" idx="12"/>
          </p:nvPr>
        </p:nvSpPr>
        <p:spPr/>
        <p:txBody>
          <a:bodyPr/>
          <a:lstStyle/>
          <a:p>
            <a:r>
              <a:rPr lang="en-CA" smtClean="0"/>
              <a:t>Leverhulme Lecture #2</a:t>
            </a:r>
            <a:endParaRPr lang="en-US"/>
          </a:p>
        </p:txBody>
      </p:sp>
      <p:sp>
        <p:nvSpPr>
          <p:cNvPr id="7" name="Date Placeholder 6"/>
          <p:cNvSpPr>
            <a:spLocks noGrp="1"/>
          </p:cNvSpPr>
          <p:nvPr>
            <p:ph type="dt" idx="13"/>
          </p:nvPr>
        </p:nvSpPr>
        <p:spPr/>
        <p:txBody>
          <a:bodyPr/>
          <a:lstStyle/>
          <a:p>
            <a:fld id="{B1450601-4764-4BAB-9A3A-9865AF6E0CAD}" type="datetime1">
              <a:rPr lang="en-US" smtClean="0"/>
              <a:t>7/1/2011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29</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30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Why use LALR .... Grammars available,  gives fast parsers</a:t>
            </a:r>
            <a:r>
              <a:rPr lang="en-CA" baseline="0" dirty="0" smtClean="0"/>
              <a:t> ...</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33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talk</a:t>
            </a:r>
            <a:r>
              <a:rPr lang="en-CA" baseline="0" dirty="0" smtClean="0"/>
              <a:t> </a:t>
            </a:r>
            <a:r>
              <a:rPr lang="en-CA" dirty="0" smtClean="0"/>
              <a:t>starts with an exploration of why it is important for compiler/PL researchers to work</a:t>
            </a:r>
            <a:r>
              <a:rPr lang="en-CA" baseline="0" dirty="0" smtClean="0"/>
              <a:t> on MATLAB and languages like MATLAB.  </a:t>
            </a:r>
          </a:p>
          <a:p>
            <a:endParaRPr lang="en-CA" baseline="0" dirty="0" smtClean="0"/>
          </a:p>
          <a:p>
            <a:r>
              <a:rPr lang="en-CA" baseline="0" dirty="0" smtClean="0"/>
              <a:t>We then proceed to an introduction to the MATLAB language,  and we illustrate some of the challenges of dealing with MATLAB.</a:t>
            </a:r>
          </a:p>
          <a:p>
            <a:endParaRPr lang="en-CA" baseline="0" dirty="0" smtClean="0"/>
          </a:p>
        </p:txBody>
      </p:sp>
      <p:sp>
        <p:nvSpPr>
          <p:cNvPr id="4" name="Slide Number Placeholder 3"/>
          <p:cNvSpPr>
            <a:spLocks noGrp="1"/>
          </p:cNvSpPr>
          <p:nvPr>
            <p:ph type="sldNum" sz="quarter" idx="10"/>
          </p:nvPr>
        </p:nvSpPr>
        <p:spPr/>
        <p:txBody>
          <a:bodyPr/>
          <a:lstStyle/>
          <a:p>
            <a:fld id="{DE805F76-E96C-4986-86F1-BF280B42C552}" type="slidenum">
              <a:rPr lang="en-US" smtClean="0"/>
              <a:pPr/>
              <a:t>35</a:t>
            </a:fld>
            <a:endParaRPr lang="en-US"/>
          </a:p>
        </p:txBody>
      </p:sp>
      <p:sp>
        <p:nvSpPr>
          <p:cNvPr id="6" name="Footer Placeholder 5"/>
          <p:cNvSpPr>
            <a:spLocks noGrp="1"/>
          </p:cNvSpPr>
          <p:nvPr>
            <p:ph type="ftr" sz="quarter" idx="12"/>
          </p:nvPr>
        </p:nvSpPr>
        <p:spPr/>
        <p:txBody>
          <a:bodyPr/>
          <a:lstStyle/>
          <a:p>
            <a:r>
              <a:rPr lang="en-CA" smtClean="0"/>
              <a:t>Leverhulme Lecture #2</a:t>
            </a:r>
            <a:endParaRPr lang="en-US"/>
          </a:p>
        </p:txBody>
      </p:sp>
      <p:sp>
        <p:nvSpPr>
          <p:cNvPr id="7" name="Date Placeholder 6"/>
          <p:cNvSpPr>
            <a:spLocks noGrp="1"/>
          </p:cNvSpPr>
          <p:nvPr>
            <p:ph type="dt" idx="13"/>
          </p:nvPr>
        </p:nvSpPr>
        <p:spPr/>
        <p:txBody>
          <a:bodyPr/>
          <a:lstStyle/>
          <a:p>
            <a:fld id="{ED63C56D-5A1D-4F3F-9BF2-2BCC4060044A}" type="datetime1">
              <a:rPr lang="en-US" smtClean="0"/>
              <a:t>7/1/2011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8E51D44-5CCD-4AF9-B151-28D848E733EC}" type="slidenum">
              <a:rPr lang="en-CA"/>
              <a:pPr/>
              <a:t>36</a:t>
            </a:fld>
            <a:endParaRPr lang="en-CA"/>
          </a:p>
        </p:txBody>
      </p:sp>
      <p:sp>
        <p:nvSpPr>
          <p:cNvPr id="32769"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32770" name="Text Box 2"/>
          <p:cNvSpPr txBox="1">
            <a:spLocks noGrp="1" noChangeArrowheads="1"/>
          </p:cNvSpPr>
          <p:nvPr>
            <p:ph type="body"/>
          </p:nvPr>
        </p:nvSpPr>
        <p:spPr bwMode="auto">
          <a:xfrm>
            <a:off x="731520" y="4560570"/>
            <a:ext cx="5852160" cy="4320540"/>
          </a:xfrm>
          <a:prstGeom prst="rect">
            <a:avLst/>
          </a:prstGeom>
          <a:noFill/>
          <a:ln>
            <a:round/>
            <a:headEnd/>
            <a:tailEnd/>
          </a:ln>
        </p:spPr>
        <p:txBody>
          <a:bodyPr lIns="95139" tIns="49472" rIns="95139" bIns="49472"/>
          <a:lstStyle/>
          <a:p>
            <a:pPr>
              <a:spcBef>
                <a:spcPts val="476"/>
              </a:spcBef>
              <a:tabLst>
                <a:tab pos="0" algn="l"/>
                <a:tab pos="966612" algn="l"/>
                <a:tab pos="1933224" algn="l"/>
                <a:tab pos="2899837" algn="l"/>
                <a:tab pos="3866449" algn="l"/>
                <a:tab pos="4833061" algn="l"/>
                <a:tab pos="5799673" algn="l"/>
                <a:tab pos="6766286" algn="l"/>
                <a:tab pos="7732898" algn="l"/>
                <a:tab pos="8699510" algn="l"/>
                <a:tab pos="9666122" algn="l"/>
                <a:tab pos="10632735" algn="l"/>
              </a:tabLst>
            </a:pPr>
            <a:r>
              <a:rPr lang="en-CA" dirty="0">
                <a:latin typeface="Verdana" pitchFamily="34" charset="0"/>
                <a:cs typeface="Arial" charset="0"/>
              </a:rPr>
              <a:t>MATLAB is a well-known, widely-adopted and easy-to-use programming language aimed at the scientific and engineering communities. </a:t>
            </a:r>
            <a:r>
              <a:rPr lang="en-CA" dirty="0" err="1">
                <a:latin typeface="Verdana" pitchFamily="34" charset="0"/>
                <a:cs typeface="Arial" charset="0"/>
              </a:rPr>
              <a:t>Matlab</a:t>
            </a:r>
            <a:r>
              <a:rPr lang="en-CA" dirty="0">
                <a:latin typeface="Verdana" pitchFamily="34" charset="0"/>
                <a:cs typeface="Arial" charset="0"/>
              </a:rPr>
              <a:t> provides scientists with an interactive development loop, high-level array operations and a rich collection of built-in and library functions. </a:t>
            </a:r>
            <a:r>
              <a:rPr lang="en-CA" dirty="0" err="1">
                <a:latin typeface="Verdana" pitchFamily="34" charset="0"/>
                <a:cs typeface="Arial" charset="0"/>
              </a:rPr>
              <a:t>Matlab</a:t>
            </a:r>
            <a:r>
              <a:rPr lang="en-CA" dirty="0">
                <a:latin typeface="Verdana" pitchFamily="34" charset="0"/>
                <a:cs typeface="Arial" charset="0"/>
              </a:rPr>
              <a:t> is also a very dynamic language in which variable types are not declared, and in which new functions and scripts are loaded dynamically. Both array and loop operations are central to scientific programming. We also wanted to introduce aspect-oriented programming in a way that was a natural extension to the </a:t>
            </a:r>
            <a:r>
              <a:rPr lang="en-CA" dirty="0" err="1">
                <a:latin typeface="Verdana" pitchFamily="34" charset="0"/>
                <a:cs typeface="Arial" charset="0"/>
              </a:rPr>
              <a:t>Matlab</a:t>
            </a:r>
            <a:r>
              <a:rPr lang="en-CA" dirty="0">
                <a:latin typeface="Verdana" pitchFamily="34" charset="0"/>
                <a:cs typeface="Arial" charset="0"/>
              </a:rPr>
              <a:t> language and so that it would be understood and adopted by the scientific programmers. And to integrate the both worlds together in a way which is helpful for scientists.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995360-BC7F-43C7-BF37-4474355C108D}" type="slidenum">
              <a:rPr lang="en-CA"/>
              <a:pPr/>
              <a:t>39</a:t>
            </a:fld>
            <a:endParaRPr lang="en-CA"/>
          </a:p>
        </p:txBody>
      </p:sp>
      <p:sp>
        <p:nvSpPr>
          <p:cNvPr id="35841"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35842" name="Rectangle 2"/>
          <p:cNvSpPr txBox="1">
            <a:spLocks noGrp="1" noChangeArrowheads="1"/>
          </p:cNvSpPr>
          <p:nvPr>
            <p:ph type="body"/>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C83968D-171A-465A-BEA8-95230266E519}" type="slidenum">
              <a:rPr lang="en-CA"/>
              <a:pPr/>
              <a:t>40</a:t>
            </a:fld>
            <a:endParaRPr lang="en-CA"/>
          </a:p>
        </p:txBody>
      </p:sp>
      <p:sp>
        <p:nvSpPr>
          <p:cNvPr id="36865"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36866" name="Rectangle 2"/>
          <p:cNvSpPr txBox="1">
            <a:spLocks noGrp="1" noChangeArrowheads="1"/>
          </p:cNvSpPr>
          <p:nvPr>
            <p:ph type="body"/>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5F26354-B14A-4C09-B0A8-B637A29CCD09}" type="slidenum">
              <a:rPr lang="en-CA"/>
              <a:pPr/>
              <a:t>41</a:t>
            </a:fld>
            <a:endParaRPr lang="en-CA"/>
          </a:p>
        </p:txBody>
      </p:sp>
      <p:sp>
        <p:nvSpPr>
          <p:cNvPr id="37889"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37890" name="Rectangle 2"/>
          <p:cNvSpPr txBox="1">
            <a:spLocks noGrp="1" noChangeArrowheads="1"/>
          </p:cNvSpPr>
          <p:nvPr>
            <p:ph type="body"/>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7D8EE12-9272-4A9A-8304-14B193797511}" type="slidenum">
              <a:rPr lang="en-CA"/>
              <a:pPr/>
              <a:t>42</a:t>
            </a:fld>
            <a:endParaRPr lang="en-CA"/>
          </a:p>
        </p:txBody>
      </p:sp>
      <p:sp>
        <p:nvSpPr>
          <p:cNvPr id="38913"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38914" name="Text Box 2"/>
          <p:cNvSpPr txBox="1">
            <a:spLocks noGrp="1" noChangeArrowheads="1"/>
          </p:cNvSpPr>
          <p:nvPr>
            <p:ph type="body"/>
          </p:nvPr>
        </p:nvSpPr>
        <p:spPr bwMode="auto">
          <a:xfrm>
            <a:off x="731520" y="4560570"/>
            <a:ext cx="5852160" cy="4320540"/>
          </a:xfrm>
          <a:prstGeom prst="rect">
            <a:avLst/>
          </a:prstGeom>
          <a:noFill/>
          <a:ln>
            <a:round/>
            <a:headEnd/>
            <a:tailEnd/>
          </a:ln>
        </p:spPr>
        <p:txBody>
          <a:bodyPr lIns="95139" tIns="49472" rIns="95139" bIns="49472"/>
          <a:lstStyle/>
          <a:p>
            <a:pPr>
              <a:spcBef>
                <a:spcPts val="476"/>
              </a:spcBef>
              <a:tabLst>
                <a:tab pos="0" algn="l"/>
                <a:tab pos="966612" algn="l"/>
                <a:tab pos="1933224" algn="l"/>
                <a:tab pos="2899837" algn="l"/>
                <a:tab pos="3866449" algn="l"/>
                <a:tab pos="4833061" algn="l"/>
                <a:tab pos="5799673" algn="l"/>
                <a:tab pos="6766286" algn="l"/>
                <a:tab pos="7732898" algn="l"/>
                <a:tab pos="8699510" algn="l"/>
                <a:tab pos="9666122" algn="l"/>
                <a:tab pos="10632735" algn="l"/>
              </a:tabLst>
            </a:pPr>
            <a:r>
              <a:rPr lang="en-CA" dirty="0">
                <a:latin typeface="Verdana" pitchFamily="34" charset="0"/>
                <a:cs typeface="Arial" charset="0"/>
              </a:rPr>
              <a:t>All variables in </a:t>
            </a:r>
            <a:r>
              <a:rPr lang="en-CA" dirty="0" err="1">
                <a:latin typeface="Verdana" pitchFamily="34" charset="0"/>
                <a:cs typeface="Arial" charset="0"/>
              </a:rPr>
              <a:t>Matlab</a:t>
            </a:r>
            <a:r>
              <a:rPr lang="en-CA" dirty="0">
                <a:latin typeface="Verdana" pitchFamily="34" charset="0"/>
                <a:cs typeface="Arial" charset="0"/>
              </a:rPr>
              <a:t> are arrays or 1x1 matrix.</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D630F6-77EC-4B0D-98BD-D240DF13077F}" type="slidenum">
              <a:rPr lang="en-CA"/>
              <a:pPr/>
              <a:t>43</a:t>
            </a:fld>
            <a:endParaRPr lang="en-CA"/>
          </a:p>
        </p:txBody>
      </p:sp>
      <p:sp>
        <p:nvSpPr>
          <p:cNvPr id="73730"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73731" name="Rectangle 3"/>
          <p:cNvSpPr txBox="1">
            <a:spLocks noGrp="1" noChangeArrowheads="1"/>
          </p:cNvSpPr>
          <p:nvPr>
            <p:ph type="body"/>
          </p:nvPr>
        </p:nvSpPr>
        <p:spPr>
          <a:xfrm>
            <a:off x="731520" y="4560570"/>
            <a:ext cx="5852160" cy="4320540"/>
          </a:xfrm>
          <a:noFill/>
          <a:ln/>
        </p:spPr>
        <p:txBody>
          <a:bodyPr wrap="none" anchor="ct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Implemented in Java and Java-based</a:t>
            </a:r>
            <a:r>
              <a:rPr lang="en-CA" baseline="0" dirty="0" smtClean="0"/>
              <a:t> tools.</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24ED4E3-DB5C-44AF-93C0-45CBA298B070}" type="slidenum">
              <a:rPr lang="en-CA"/>
              <a:pPr/>
              <a:t>44</a:t>
            </a:fld>
            <a:endParaRPr lang="en-CA"/>
          </a:p>
        </p:txBody>
      </p:sp>
      <p:sp>
        <p:nvSpPr>
          <p:cNvPr id="40961"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40962" name="Rectangle 2"/>
          <p:cNvSpPr txBox="1">
            <a:spLocks noGrp="1" noChangeArrowheads="1"/>
          </p:cNvSpPr>
          <p:nvPr>
            <p:ph type="body"/>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E883B5D-669F-4747-AFA0-62A22AA75B50}" type="slidenum">
              <a:rPr lang="en-CA"/>
              <a:pPr/>
              <a:t>45</a:t>
            </a:fld>
            <a:endParaRPr lang="en-CA"/>
          </a:p>
        </p:txBody>
      </p:sp>
      <p:sp>
        <p:nvSpPr>
          <p:cNvPr id="41985"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41986" name="Rectangle 2"/>
          <p:cNvSpPr txBox="1">
            <a:spLocks noGrp="1" noChangeArrowheads="1"/>
          </p:cNvSpPr>
          <p:nvPr>
            <p:ph type="body"/>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E198EAB-B35E-426C-B76C-66D3268908ED}" type="slidenum">
              <a:rPr lang="en-CA"/>
              <a:pPr/>
              <a:t>46</a:t>
            </a:fld>
            <a:endParaRPr lang="en-CA"/>
          </a:p>
        </p:txBody>
      </p:sp>
      <p:sp>
        <p:nvSpPr>
          <p:cNvPr id="43009"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43010" name="Rectangle 2"/>
          <p:cNvSpPr txBox="1">
            <a:spLocks noGrp="1" noChangeArrowheads="1"/>
          </p:cNvSpPr>
          <p:nvPr>
            <p:ph type="body"/>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CA6FC62-36E2-4035-B7EC-BA07C3C842E2}" type="slidenum">
              <a:rPr lang="en-CA"/>
              <a:pPr/>
              <a:t>47</a:t>
            </a:fld>
            <a:endParaRPr lang="en-CA"/>
          </a:p>
        </p:txBody>
      </p:sp>
      <p:sp>
        <p:nvSpPr>
          <p:cNvPr id="44033"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44034" name="Rectangle 2"/>
          <p:cNvSpPr txBox="1">
            <a:spLocks noGrp="1" noChangeArrowheads="1"/>
          </p:cNvSpPr>
          <p:nvPr>
            <p:ph type="body"/>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821C5E7-9D49-469E-92E8-9C9E07D45A52}" type="slidenum">
              <a:rPr lang="en-CA"/>
              <a:pPr/>
              <a:t>48</a:t>
            </a:fld>
            <a:endParaRPr lang="en-CA"/>
          </a:p>
        </p:txBody>
      </p:sp>
      <p:sp>
        <p:nvSpPr>
          <p:cNvPr id="45057"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45058" name="Rectangle 2"/>
          <p:cNvSpPr txBox="1">
            <a:spLocks noGrp="1" noChangeArrowheads="1"/>
          </p:cNvSpPr>
          <p:nvPr>
            <p:ph type="body"/>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9CDC169-9F14-4C8C-B7F7-072A270C764A}" type="slidenum">
              <a:rPr lang="en-CA"/>
              <a:pPr/>
              <a:t>49</a:t>
            </a:fld>
            <a:endParaRPr lang="en-CA"/>
          </a:p>
        </p:txBody>
      </p:sp>
      <p:sp>
        <p:nvSpPr>
          <p:cNvPr id="46081"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2D80ED5-D7F0-48C7-85AF-2D06210A2EE1}" type="slidenum">
              <a:rPr lang="en-CA"/>
              <a:pPr/>
              <a:t>50</a:t>
            </a:fld>
            <a:endParaRPr lang="en-CA"/>
          </a:p>
        </p:txBody>
      </p:sp>
      <p:sp>
        <p:nvSpPr>
          <p:cNvPr id="69634"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69635" name="Rectangle 3"/>
          <p:cNvSpPr txBox="1">
            <a:spLocks noGrp="1" noChangeArrowheads="1"/>
          </p:cNvSpPr>
          <p:nvPr>
            <p:ph type="body"/>
          </p:nvPr>
        </p:nvSpPr>
        <p:spPr>
          <a:xfrm>
            <a:off x="731520" y="4560570"/>
            <a:ext cx="5852160" cy="4320540"/>
          </a:xfrm>
          <a:noFill/>
          <a:ln/>
        </p:spPr>
        <p:txBody>
          <a:bodyPr wrap="none" anchor="ctr"/>
          <a:lstStyle/>
          <a:p>
            <a:endParaRPr lang="en-C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10FEFDC-2F6D-478C-A88A-4959CB471B95}" type="slidenum">
              <a:rPr lang="en-CA"/>
              <a:pPr/>
              <a:t>51</a:t>
            </a:fld>
            <a:endParaRPr lang="en-CA"/>
          </a:p>
        </p:txBody>
      </p:sp>
      <p:sp>
        <p:nvSpPr>
          <p:cNvPr id="71682"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71683" name="Rectangle 3"/>
          <p:cNvSpPr txBox="1">
            <a:spLocks noGrp="1" noChangeArrowheads="1"/>
          </p:cNvSpPr>
          <p:nvPr>
            <p:ph type="body"/>
          </p:nvPr>
        </p:nvSpPr>
        <p:spPr>
          <a:xfrm>
            <a:off x="731520" y="4560570"/>
            <a:ext cx="5852160" cy="4320540"/>
          </a:xfrm>
          <a:noFill/>
          <a:ln/>
        </p:spPr>
        <p:txBody>
          <a:bodyPr wrap="none" anchor="ctr"/>
          <a:lstStyle/>
          <a:p>
            <a:endParaRPr lang="en-C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A69C331-E286-48A2-8E61-61B73906D842}" type="slidenum">
              <a:rPr lang="en-CA"/>
              <a:pPr/>
              <a:t>52</a:t>
            </a:fld>
            <a:endParaRPr lang="en-CA"/>
          </a:p>
        </p:txBody>
      </p:sp>
      <p:sp>
        <p:nvSpPr>
          <p:cNvPr id="88066" name="Rectangle 2"/>
          <p:cNvSpPr txBox="1">
            <a:spLocks noGrp="1" noRot="1" noChangeAspect="1" noChangeArrowheads="1" noTextEdit="1"/>
          </p:cNvSpPr>
          <p:nvPr>
            <p:ph type="sldImg"/>
          </p:nvPr>
        </p:nvSpPr>
        <p:spPr>
          <a:xfrm>
            <a:off x="1257300" y="720725"/>
            <a:ext cx="4800600" cy="3600450"/>
          </a:xfrm>
          <a:ln/>
        </p:spPr>
      </p:sp>
      <p:sp>
        <p:nvSpPr>
          <p:cNvPr id="88067" name="Rectangle 3"/>
          <p:cNvSpPr txBox="1">
            <a:spLocks noGrp="1" noChangeArrowheads="1"/>
          </p:cNvSpPr>
          <p:nvPr>
            <p:ph type="body" idx="1"/>
          </p:nvPr>
        </p:nvSpPr>
        <p:spPr>
          <a:xfrm>
            <a:off x="731520" y="4560570"/>
            <a:ext cx="5852160" cy="4320540"/>
          </a:xfrm>
          <a:noFill/>
          <a:ln/>
        </p:spPr>
        <p:txBody>
          <a:bodyPr wrap="none" anchor="ctr"/>
          <a:lstStyle/>
          <a:p>
            <a:endParaRPr lang="en-CA"/>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17A2610-762B-4B6F-AA38-8F0588C94718}" type="slidenum">
              <a:rPr lang="en-CA"/>
              <a:pPr/>
              <a:t>53</a:t>
            </a:fld>
            <a:endParaRPr lang="en-CA"/>
          </a:p>
        </p:txBody>
      </p:sp>
      <p:sp>
        <p:nvSpPr>
          <p:cNvPr id="83970"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p:spPr>
        <p:txBody>
          <a:bodyPr wrap="none" lIns="96661" tIns="48331" rIns="96661" bIns="48331" anchor="ctr"/>
          <a:lstStyle/>
          <a:p>
            <a:endParaRPr lang="en-CA"/>
          </a:p>
        </p:txBody>
      </p:sp>
      <p:sp>
        <p:nvSpPr>
          <p:cNvPr id="83971" name="Rectangle 3"/>
          <p:cNvSpPr txBox="1">
            <a:spLocks noGrp="1" noChangeArrowheads="1"/>
          </p:cNvSpPr>
          <p:nvPr>
            <p:ph type="body"/>
          </p:nvPr>
        </p:nvSpPr>
        <p:spPr>
          <a:xfrm>
            <a:off x="731520" y="4560570"/>
            <a:ext cx="5852160" cy="4320540"/>
          </a:xfrm>
          <a:noFill/>
          <a:ln/>
        </p:spPr>
        <p:txBody>
          <a:bodyPr wrap="none" anchor="ct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talk</a:t>
            </a:r>
            <a:r>
              <a:rPr lang="en-CA" baseline="0" dirty="0" smtClean="0"/>
              <a:t> </a:t>
            </a:r>
            <a:r>
              <a:rPr lang="en-CA" dirty="0" smtClean="0"/>
              <a:t>starts with an exploration of why it is important for compiler/PL researchers to work</a:t>
            </a:r>
            <a:r>
              <a:rPr lang="en-CA" baseline="0" dirty="0" smtClean="0"/>
              <a:t> on MATLAB and languages like MATLAB.  </a:t>
            </a:r>
          </a:p>
          <a:p>
            <a:endParaRPr lang="en-CA" baseline="0" dirty="0" smtClean="0"/>
          </a:p>
          <a:p>
            <a:r>
              <a:rPr lang="en-CA" baseline="0" dirty="0" smtClean="0"/>
              <a:t>We then proceed to an introduction to the MATLAB language,  and we illustrate some of the challenges of dealing with MATLAB.</a:t>
            </a:r>
          </a:p>
          <a:p>
            <a:endParaRPr lang="en-CA" baseline="0" dirty="0" smtClean="0"/>
          </a:p>
        </p:txBody>
      </p:sp>
      <p:sp>
        <p:nvSpPr>
          <p:cNvPr id="4" name="Slide Number Placeholder 3"/>
          <p:cNvSpPr>
            <a:spLocks noGrp="1"/>
          </p:cNvSpPr>
          <p:nvPr>
            <p:ph type="sldNum" sz="quarter" idx="10"/>
          </p:nvPr>
        </p:nvSpPr>
        <p:spPr/>
        <p:txBody>
          <a:bodyPr/>
          <a:lstStyle/>
          <a:p>
            <a:fld id="{DE805F76-E96C-4986-86F1-BF280B42C552}" type="slidenum">
              <a:rPr lang="en-US" smtClean="0"/>
              <a:pPr/>
              <a:t>4</a:t>
            </a:fld>
            <a:endParaRPr lang="en-US"/>
          </a:p>
        </p:txBody>
      </p:sp>
      <p:sp>
        <p:nvSpPr>
          <p:cNvPr id="6" name="Footer Placeholder 5"/>
          <p:cNvSpPr>
            <a:spLocks noGrp="1"/>
          </p:cNvSpPr>
          <p:nvPr>
            <p:ph type="ftr" sz="quarter" idx="12"/>
          </p:nvPr>
        </p:nvSpPr>
        <p:spPr/>
        <p:txBody>
          <a:bodyPr/>
          <a:lstStyle/>
          <a:p>
            <a:r>
              <a:rPr lang="en-CA" smtClean="0"/>
              <a:t>Leverhulme Lecture #2</a:t>
            </a:r>
            <a:endParaRPr lang="en-US"/>
          </a:p>
        </p:txBody>
      </p:sp>
      <p:sp>
        <p:nvSpPr>
          <p:cNvPr id="7" name="Date Placeholder 6"/>
          <p:cNvSpPr>
            <a:spLocks noGrp="1"/>
          </p:cNvSpPr>
          <p:nvPr>
            <p:ph type="dt" idx="13"/>
          </p:nvPr>
        </p:nvSpPr>
        <p:spPr/>
        <p:txBody>
          <a:bodyPr/>
          <a:lstStyle/>
          <a:p>
            <a:fld id="{9715F2E7-DECC-4BFA-9190-5D1854AAA13C}" type="datetime1">
              <a:rPr lang="en-US" smtClean="0"/>
              <a:t>7/1/2011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D0D3D1E-F423-4567-8D6D-FE10B38386B7}" type="slidenum">
              <a:rPr lang="en-CA"/>
              <a:pPr/>
              <a:t>54</a:t>
            </a:fld>
            <a:endParaRPr lang="en-CA"/>
          </a:p>
        </p:txBody>
      </p:sp>
      <p:sp>
        <p:nvSpPr>
          <p:cNvPr id="57345"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731520" y="4560570"/>
            <a:ext cx="5852160" cy="4320540"/>
          </a:xfrm>
          <a:prstGeom prst="rect">
            <a:avLst/>
          </a:prstGeom>
          <a:noFill/>
          <a:ln>
            <a:round/>
            <a:headEnd/>
            <a:tailEnd/>
          </a:ln>
        </p:spPr>
        <p:txBody>
          <a:bodyPr wrap="none" anchor="ctr"/>
          <a:lstStyle/>
          <a:p>
            <a:endParaRPr lang="en-CA"/>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talk</a:t>
            </a:r>
            <a:r>
              <a:rPr lang="en-CA" baseline="0" dirty="0" smtClean="0"/>
              <a:t> </a:t>
            </a:r>
            <a:r>
              <a:rPr lang="en-CA" dirty="0" smtClean="0"/>
              <a:t>starts with an exploration of why it is important for compiler/PL researchers to work</a:t>
            </a:r>
            <a:r>
              <a:rPr lang="en-CA" baseline="0" dirty="0" smtClean="0"/>
              <a:t> on MATLAB and languages like MATLAB.  </a:t>
            </a:r>
          </a:p>
          <a:p>
            <a:endParaRPr lang="en-CA" baseline="0" dirty="0" smtClean="0"/>
          </a:p>
          <a:p>
            <a:r>
              <a:rPr lang="en-CA" baseline="0" dirty="0" smtClean="0"/>
              <a:t>We then proceed to an introduction to the MATLAB language,  and we illustrate some of the challenges of dealing with MATLAB.</a:t>
            </a:r>
          </a:p>
          <a:p>
            <a:endParaRPr lang="en-CA" baseline="0" dirty="0" smtClean="0"/>
          </a:p>
        </p:txBody>
      </p:sp>
      <p:sp>
        <p:nvSpPr>
          <p:cNvPr id="4" name="Slide Number Placeholder 3"/>
          <p:cNvSpPr>
            <a:spLocks noGrp="1"/>
          </p:cNvSpPr>
          <p:nvPr>
            <p:ph type="sldNum" sz="quarter" idx="10"/>
          </p:nvPr>
        </p:nvSpPr>
        <p:spPr/>
        <p:txBody>
          <a:bodyPr/>
          <a:lstStyle/>
          <a:p>
            <a:fld id="{DE805F76-E96C-4986-86F1-BF280B42C552}" type="slidenum">
              <a:rPr lang="en-US" smtClean="0"/>
              <a:pPr/>
              <a:t>56</a:t>
            </a:fld>
            <a:endParaRPr lang="en-US"/>
          </a:p>
        </p:txBody>
      </p:sp>
      <p:sp>
        <p:nvSpPr>
          <p:cNvPr id="6" name="Footer Placeholder 5"/>
          <p:cNvSpPr>
            <a:spLocks noGrp="1"/>
          </p:cNvSpPr>
          <p:nvPr>
            <p:ph type="ftr" sz="quarter" idx="12"/>
          </p:nvPr>
        </p:nvSpPr>
        <p:spPr/>
        <p:txBody>
          <a:bodyPr/>
          <a:lstStyle/>
          <a:p>
            <a:r>
              <a:rPr lang="en-CA" smtClean="0"/>
              <a:t>Leverhulme Lecture #2</a:t>
            </a:r>
            <a:endParaRPr lang="en-US"/>
          </a:p>
        </p:txBody>
      </p:sp>
      <p:sp>
        <p:nvSpPr>
          <p:cNvPr id="7" name="Date Placeholder 6"/>
          <p:cNvSpPr>
            <a:spLocks noGrp="1"/>
          </p:cNvSpPr>
          <p:nvPr>
            <p:ph type="dt" idx="13"/>
          </p:nvPr>
        </p:nvSpPr>
        <p:spPr/>
        <p:txBody>
          <a:bodyPr/>
          <a:lstStyle/>
          <a:p>
            <a:fld id="{DD78BC54-F561-48C7-913B-7CB95DE09095}" type="datetime1">
              <a:rPr lang="en-US" smtClean="0"/>
              <a:t>7/1/2011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Array, homogeneous rectangular array with n dimensions and a </a:t>
            </a:r>
            <a:r>
              <a:rPr lang="en-CA" dirty="0" err="1" smtClean="0"/>
              <a:t>basetype</a:t>
            </a:r>
            <a:r>
              <a:rPr lang="en-CA" dirty="0" smtClean="0"/>
              <a:t>.</a:t>
            </a:r>
          </a:p>
          <a:p>
            <a:r>
              <a:rPr lang="en-CA" dirty="0" err="1" smtClean="0"/>
              <a:t>Cellarray</a:t>
            </a:r>
            <a:r>
              <a:rPr lang="en-CA" dirty="0" smtClean="0"/>
              <a:t>, rectangular array with n dimensions,</a:t>
            </a:r>
            <a:r>
              <a:rPr lang="en-CA" baseline="0" dirty="0" smtClean="0"/>
              <a:t>  each element is a cell which can contain any type.</a:t>
            </a:r>
          </a:p>
          <a:p>
            <a:r>
              <a:rPr lang="en-CA" baseline="0" dirty="0" err="1" smtClean="0"/>
              <a:t>Struct</a:t>
            </a:r>
            <a:r>
              <a:rPr lang="en-CA" baseline="0" dirty="0" smtClean="0"/>
              <a:t>, a heterogeneous structure with fieldnames associated with values.</a:t>
            </a:r>
          </a:p>
          <a:p>
            <a:endParaRPr lang="en-CA" baseline="0" dirty="0" smtClean="0"/>
          </a:p>
          <a:p>
            <a:r>
              <a:rPr lang="en-CA" baseline="0" dirty="0" smtClean="0"/>
              <a:t>Focus mostly on arrays.  Let’s look at the </a:t>
            </a:r>
            <a:r>
              <a:rPr lang="en-CA" baseline="0" dirty="0" err="1" smtClean="0"/>
              <a:t>basetype</a:t>
            </a:r>
            <a:r>
              <a:rPr lang="en-CA" baseline="0" dirty="0" smtClean="0"/>
              <a:t> of arrays.</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62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Leaves on the right are all of the concrete</a:t>
            </a:r>
            <a:r>
              <a:rPr lang="en-CA" baseline="0" dirty="0" smtClean="0"/>
              <a:t> </a:t>
            </a:r>
            <a:r>
              <a:rPr lang="en-CA" baseline="0" dirty="0" err="1" smtClean="0"/>
              <a:t>basetypes</a:t>
            </a:r>
            <a:r>
              <a:rPr lang="en-CA" baseline="0" dirty="0" smtClean="0"/>
              <a:t>.  For example int32, uint64.  </a:t>
            </a:r>
          </a:p>
          <a:p>
            <a:r>
              <a:rPr lang="en-CA" baseline="0" dirty="0" smtClean="0"/>
              <a:t>By defaults types are double,  but other </a:t>
            </a:r>
            <a:r>
              <a:rPr lang="en-CA" baseline="0" dirty="0" err="1" smtClean="0"/>
              <a:t>basetypes</a:t>
            </a:r>
            <a:r>
              <a:rPr lang="en-CA" baseline="0" dirty="0" smtClean="0"/>
              <a:t> can be created explicitly.    Note all the </a:t>
            </a:r>
            <a:r>
              <a:rPr lang="en-CA" baseline="0" dirty="0" err="1" smtClean="0"/>
              <a:t>basetypes</a:t>
            </a:r>
            <a:r>
              <a:rPr lang="en-CA" baseline="0" dirty="0" smtClean="0"/>
              <a:t> have a real version and a complex version.</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63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Let’s look at the </a:t>
            </a:r>
            <a:r>
              <a:rPr lang="en-CA" dirty="0" err="1" smtClean="0"/>
              <a:t>basetypes</a:t>
            </a:r>
            <a:r>
              <a:rPr lang="en-CA" dirty="0" smtClean="0"/>
              <a:t> …  </a:t>
            </a:r>
            <a:r>
              <a:rPr lang="en-CA" dirty="0" err="1" smtClean="0"/>
              <a:t>int</a:t>
            </a:r>
            <a:r>
              <a:rPr lang="en-CA" dirty="0" smtClean="0"/>
              <a:t>, complex, uint32</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64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Tools like Polyglot and </a:t>
            </a:r>
            <a:r>
              <a:rPr lang="en-CA" dirty="0" err="1" smtClean="0"/>
              <a:t>JastAdd</a:t>
            </a:r>
            <a:r>
              <a:rPr lang="en-CA" dirty="0" smtClean="0"/>
              <a:t> allow for modular extensions of the grammar.</a:t>
            </a:r>
            <a:r>
              <a:rPr lang="en-CA" baseline="0" dirty="0" smtClean="0"/>
              <a:t>   However, there is no equivalent extensible way of specifying the extended scanner modularly.    We hit this problem when we were building </a:t>
            </a:r>
            <a:r>
              <a:rPr lang="en-CA" baseline="0" dirty="0" err="1" smtClean="0"/>
              <a:t>abc</a:t>
            </a:r>
            <a:r>
              <a:rPr lang="en-CA" baseline="0" dirty="0" smtClean="0"/>
              <a:t>,  which is an extensible compiler toolkit for </a:t>
            </a:r>
            <a:r>
              <a:rPr lang="en-CA" baseline="0" dirty="0" err="1" smtClean="0"/>
              <a:t>AspectJ</a:t>
            </a:r>
            <a:r>
              <a:rPr lang="en-CA" baseline="0" dirty="0" smtClean="0"/>
              <a:t>,  and then hit this problem again designing the new </a:t>
            </a:r>
            <a:r>
              <a:rPr lang="en-CA" baseline="0" dirty="0" err="1" smtClean="0"/>
              <a:t>McLab</a:t>
            </a:r>
            <a:r>
              <a:rPr lang="en-CA" baseline="0" dirty="0" smtClean="0"/>
              <a:t> system, an extensible compiler toolkit for </a:t>
            </a:r>
            <a:r>
              <a:rPr lang="en-CA" baseline="0" dirty="0" err="1" smtClean="0"/>
              <a:t>Matlab</a:t>
            </a:r>
            <a:r>
              <a:rPr lang="en-CA" baseline="0" dirty="0" smtClean="0"/>
              <a:t>.  </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So,</a:t>
            </a:r>
            <a:r>
              <a:rPr lang="en-CA" baseline="0" dirty="0" smtClean="0"/>
              <a:t> we decided to build a tool that would provide a more modular approach.</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Let’s look at the scanning</a:t>
            </a:r>
            <a:r>
              <a:rPr lang="en-CA" baseline="0" dirty="0" smtClean="0"/>
              <a:t> problem for </a:t>
            </a:r>
            <a:r>
              <a:rPr lang="en-CA" baseline="0" dirty="0" err="1" smtClean="0"/>
              <a:t>AspectJ</a:t>
            </a:r>
            <a:r>
              <a:rPr lang="en-CA" baseline="0" dirty="0" smtClean="0"/>
              <a:t>.    Different regions of the program have different lexical structures.   The outermost region has the lexical structure of Java,  but once you enter an Aspect declaration the lexical structure changes.   For example, new keywords are introduced, such as “before”.    Inside </a:t>
            </a:r>
            <a:r>
              <a:rPr lang="en-CA" baseline="0" dirty="0" err="1" smtClean="0"/>
              <a:t>pointcuts</a:t>
            </a:r>
            <a:r>
              <a:rPr lang="en-CA" baseline="0" dirty="0" smtClean="0"/>
              <a:t>, there is even a more radically different lexical structure, which many new symbols inside patterns.   Furthermore inside a </a:t>
            </a:r>
            <a:r>
              <a:rPr lang="en-CA" baseline="0" dirty="0" err="1" smtClean="0"/>
              <a:t>pointcut</a:t>
            </a:r>
            <a:r>
              <a:rPr lang="en-CA" baseline="0" dirty="0" smtClean="0"/>
              <a:t> specification you can have an “if” </a:t>
            </a:r>
            <a:r>
              <a:rPr lang="en-CA" baseline="0" dirty="0" err="1" smtClean="0"/>
              <a:t>pointcut</a:t>
            </a:r>
            <a:r>
              <a:rPr lang="en-CA" baseline="0" dirty="0" smtClean="0"/>
              <a:t>,  which contains Java code.  So between the opening </a:t>
            </a:r>
            <a:r>
              <a:rPr lang="en-CA" baseline="0" dirty="0" err="1" smtClean="0"/>
              <a:t>paren</a:t>
            </a:r>
            <a:r>
              <a:rPr lang="en-CA" baseline="0" dirty="0" smtClean="0"/>
              <a:t> and the matching closing </a:t>
            </a:r>
            <a:r>
              <a:rPr lang="en-CA" baseline="0" dirty="0" err="1" smtClean="0"/>
              <a:t>paren</a:t>
            </a:r>
            <a:r>
              <a:rPr lang="en-CA" baseline="0" dirty="0" smtClean="0"/>
              <a:t> the scanner must tokenize as Java.</a:t>
            </a:r>
          </a:p>
          <a:p>
            <a:endParaRPr lang="en-CA" baseline="0" dirty="0" smtClean="0"/>
          </a:p>
          <a:p>
            <a:r>
              <a:rPr lang="en-CA" baseline="0" dirty="0" smtClean="0"/>
              <a:t>Furthermore, inside an aspect declaration you may have an inner class,  the inner class should be scanned as Java .</a:t>
            </a:r>
          </a:p>
          <a:p>
            <a:endParaRPr lang="en-CA" baseline="0" dirty="0" smtClean="0"/>
          </a:p>
          <a:p>
            <a:r>
              <a:rPr lang="en-CA" baseline="0" dirty="0" smtClean="0"/>
              <a:t>Note that each context can be </a:t>
            </a:r>
            <a:r>
              <a:rPr lang="en-CA" baseline="0" dirty="0" err="1" smtClean="0"/>
              <a:t>signaled</a:t>
            </a:r>
            <a:r>
              <a:rPr lang="en-CA" baseline="0" dirty="0" smtClean="0"/>
              <a:t> by some sequence of opening tokens and closing tokens.   Sometimes the opening and closing tokens must be nested at the same level.</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Here is an example extracted from the </a:t>
            </a:r>
            <a:r>
              <a:rPr lang="en-CA" dirty="0" err="1" smtClean="0"/>
              <a:t>Jflex</a:t>
            </a:r>
            <a:r>
              <a:rPr lang="en-CA" baseline="0" dirty="0" smtClean="0"/>
              <a:t> manual for scanning a typical language which includes strings.</a:t>
            </a:r>
          </a:p>
          <a:p>
            <a:endParaRPr lang="en-CA" baseline="0" dirty="0" smtClean="0"/>
          </a:p>
        </p:txBody>
      </p:sp>
      <p:sp>
        <p:nvSpPr>
          <p:cNvPr id="4" name="Slide Number Placeholder 3"/>
          <p:cNvSpPr>
            <a:spLocks noGrp="1"/>
          </p:cNvSpPr>
          <p:nvPr>
            <p:ph type="sldNum" sz="quarter" idx="10"/>
          </p:nvPr>
        </p:nvSpPr>
        <p:spPr/>
        <p:txBody>
          <a:bodyPr/>
          <a:lstStyle/>
          <a:p>
            <a:fld id="{97E27E98-08A1-4EC9-BEEE-10E80F7BC77D}"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914400" cy="365125"/>
          </a:xfrm>
        </p:spPr>
        <p:txBody>
          <a:bodyPr/>
          <a:lstStyle/>
          <a:p>
            <a:fld id="{A08EDFC0-6EF4-4687-B533-55D02E9CAD7A}" type="datetime1">
              <a:rPr lang="en-US" smtClean="0"/>
              <a:pPr/>
              <a:t>7/1/2011</a:t>
            </a:fld>
            <a:endParaRPr lang="en-US"/>
          </a:p>
        </p:txBody>
      </p:sp>
      <p:sp>
        <p:nvSpPr>
          <p:cNvPr id="5" name="Footer Placeholder 4"/>
          <p:cNvSpPr>
            <a:spLocks noGrp="1"/>
          </p:cNvSpPr>
          <p:nvPr>
            <p:ph type="ftr" sz="quarter" idx="11"/>
          </p:nvPr>
        </p:nvSpPr>
        <p:spPr>
          <a:xfrm>
            <a:off x="2286000" y="6356350"/>
            <a:ext cx="4495800" cy="365125"/>
          </a:xfrm>
        </p:spPr>
        <p:txBody>
          <a:bodyPr/>
          <a:lstStyle/>
          <a:p>
            <a:r>
              <a:rPr lang="en-US" smtClean="0"/>
              <a:t>McLab, Laurie Hendren, Leverhulme Lecture #2</a:t>
            </a:r>
            <a:endParaRPr lang="en-US"/>
          </a:p>
        </p:txBody>
      </p:sp>
      <p:sp>
        <p:nvSpPr>
          <p:cNvPr id="6" name="Slide Number Placeholder 5"/>
          <p:cNvSpPr>
            <a:spLocks noGrp="1"/>
          </p:cNvSpPr>
          <p:nvPr>
            <p:ph type="sldNum" sz="quarter" idx="12"/>
          </p:nvPr>
        </p:nvSpPr>
        <p:spPr>
          <a:xfrm>
            <a:off x="7772400" y="6356350"/>
            <a:ext cx="9144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8901354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143000"/>
            <a:ext cx="8229600" cy="4983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838200" cy="365125"/>
          </a:xfrm>
        </p:spPr>
        <p:txBody>
          <a:bodyPr/>
          <a:lstStyle/>
          <a:p>
            <a:fld id="{1A965BB7-CCF9-4A1B-9480-782F2BA920D9}" type="datetime1">
              <a:rPr lang="en-US" smtClean="0"/>
              <a:pPr/>
              <a:t>7/1/2011</a:t>
            </a:fld>
            <a:endParaRPr lang="en-US"/>
          </a:p>
        </p:txBody>
      </p:sp>
      <p:sp>
        <p:nvSpPr>
          <p:cNvPr id="5" name="Footer Placeholder 4"/>
          <p:cNvSpPr>
            <a:spLocks noGrp="1"/>
          </p:cNvSpPr>
          <p:nvPr>
            <p:ph type="ftr" sz="quarter" idx="11"/>
          </p:nvPr>
        </p:nvSpPr>
        <p:spPr>
          <a:xfrm>
            <a:off x="1828800" y="6356350"/>
            <a:ext cx="5181600" cy="365125"/>
          </a:xfrm>
        </p:spPr>
        <p:txBody>
          <a:bodyPr/>
          <a:lstStyle/>
          <a:p>
            <a:r>
              <a:rPr lang="en-US" smtClean="0"/>
              <a:t>McLab, Laurie Hendren, Leverhulme Lecture #2</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
        <p:nvSpPr>
          <p:cNvPr id="7" name="Title 1"/>
          <p:cNvSpPr txBox="1">
            <a:spLocks/>
          </p:cNvSpPr>
          <p:nvPr userDrawn="1"/>
        </p:nvSpPr>
        <p:spPr>
          <a:xfrm>
            <a:off x="457200" y="274638"/>
            <a:ext cx="8229600" cy="715962"/>
          </a:xfrm>
          <a:prstGeom prst="rect">
            <a:avLst/>
          </a:prstGeom>
          <a:solidFill>
            <a:srgbClr val="002060"/>
          </a:solidFill>
        </p:spPr>
        <p:txBody>
          <a:bodyPr vert="horz" lIns="91440" tIns="45720" rIns="91440" bIns="45720" rtlCol="0" anchor="ctr">
            <a:normAutofit/>
          </a:bodyPr>
          <a:lstStyle>
            <a:lvl1pPr>
              <a:defRPr sz="3600">
                <a:solidFill>
                  <a:schemeClr val="bg1"/>
                </a:solidFill>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bg1"/>
                </a:solidFill>
                <a:effectLst/>
                <a:uLnTx/>
                <a:uFillTx/>
                <a:latin typeface="+mj-lt"/>
                <a:ea typeface="+mj-ea"/>
                <a:cs typeface="+mj-cs"/>
              </a:rPr>
              <a:t>Click to edit Master title style</a:t>
            </a:r>
            <a:endParaRPr kumimoji="0" lang="en-US" sz="36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18072097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838200" cy="365125"/>
          </a:xfrm>
        </p:spPr>
        <p:txBody>
          <a:bodyPr/>
          <a:lstStyle/>
          <a:p>
            <a:fld id="{143C795B-6F2B-4861-9141-0EAB2984B8EF}" type="datetime1">
              <a:rPr lang="en-US" smtClean="0"/>
              <a:pPr/>
              <a:t>7/1/2011</a:t>
            </a:fld>
            <a:endParaRPr lang="en-US"/>
          </a:p>
        </p:txBody>
      </p:sp>
      <p:sp>
        <p:nvSpPr>
          <p:cNvPr id="5" name="Footer Placeholder 4"/>
          <p:cNvSpPr>
            <a:spLocks noGrp="1"/>
          </p:cNvSpPr>
          <p:nvPr>
            <p:ph type="ftr" sz="quarter" idx="11"/>
          </p:nvPr>
        </p:nvSpPr>
        <p:spPr>
          <a:xfrm>
            <a:off x="1828800" y="6356350"/>
            <a:ext cx="5257800" cy="365125"/>
          </a:xfrm>
        </p:spPr>
        <p:txBody>
          <a:bodyPr/>
          <a:lstStyle/>
          <a:p>
            <a:r>
              <a:rPr lang="en-US" smtClean="0"/>
              <a:t>McLab, Laurie Hendren, Leverhulme Lecture #2</a:t>
            </a:r>
            <a:endParaRPr lang="en-US" dirty="0"/>
          </a:p>
        </p:txBody>
      </p:sp>
      <p:sp>
        <p:nvSpPr>
          <p:cNvPr id="6" name="Slide Number Placeholder 5"/>
          <p:cNvSpPr>
            <a:spLocks noGrp="1"/>
          </p:cNvSpPr>
          <p:nvPr>
            <p:ph type="sldNum" sz="quarter" idx="12"/>
          </p:nvPr>
        </p:nvSpPr>
        <p:spPr>
          <a:xfrm>
            <a:off x="7772400" y="6356350"/>
            <a:ext cx="9144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24532466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nchor="ctr"/>
          <a:lstStyle>
            <a:lvl1pPr algn="l">
              <a:defRPr sz="4600"/>
            </a:lvl1p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pPr algn="ctr"/>
            <a:r>
              <a:rPr lang="en-US" sz="1000" smtClean="0">
                <a:solidFill>
                  <a:schemeClr val="tx2">
                    <a:shade val="50000"/>
                  </a:schemeClr>
                </a:solidFill>
              </a:rPr>
              <a:t>McLab, Laurie Hendren, Leverhulme Lecture #2</a:t>
            </a:r>
            <a:endParaRPr lang="en-US" sz="1000" dirty="0">
              <a:solidFill>
                <a:schemeClr val="tx2">
                  <a:shade val="50000"/>
                </a:schemeClr>
              </a:solidFill>
            </a:endParaRPr>
          </a:p>
        </p:txBody>
      </p:sp>
      <p:sp>
        <p:nvSpPr>
          <p:cNvPr id="5" name="Slide Number Placeholder 4"/>
          <p:cNvSpPr>
            <a:spLocks noGrp="1"/>
          </p:cNvSpPr>
          <p:nvPr>
            <p:ph type="sldNum" sz="quarter" idx="12"/>
          </p:nvPr>
        </p:nvSpPr>
        <p:spPr>
          <a:noFill/>
        </p:spPr>
        <p:txBody>
          <a:bodyPr vert="horz" lIns="0" tIns="0" rIns="0" bIns="0" anchor="b"/>
          <a:lstStyle>
            <a:lvl1pPr marL="0" algn="r" defTabSz="914400" rtl="0" eaLnBrk="1" latinLnBrk="0" hangingPunct="1">
              <a:defRPr lang="en-US" sz="1800" b="1" kern="1200" smtClean="0">
                <a:solidFill>
                  <a:schemeClr val="tx2">
                    <a:shade val="50000"/>
                  </a:schemeClr>
                </a:solidFill>
                <a:latin typeface="+mn-lt"/>
                <a:ea typeface="+mn-ea"/>
                <a:cs typeface="+mn-cs"/>
              </a:defRPr>
            </a:lvl1pPr>
          </a:lstStyle>
          <a:p>
            <a:fld id="{E1ACA1A9-5D0D-4912-8B92-F352DF36540E}" type="slidenum">
              <a:rPr lang="en-CA" smtClean="0"/>
              <a:pPr/>
              <a:t>‹#›</a:t>
            </a:fld>
            <a:endParaRPr lang="en-CA"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268288"/>
            <a:ext cx="7999413" cy="125095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566738" y="1752600"/>
            <a:ext cx="3922712" cy="4265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641850" y="1752600"/>
            <a:ext cx="3924300" cy="4265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idx="10"/>
          </p:nvPr>
        </p:nvSpPr>
        <p:spPr>
          <a:xfrm>
            <a:off x="609600" y="6245225"/>
            <a:ext cx="1979613" cy="474663"/>
          </a:xfrm>
        </p:spPr>
        <p:txBody>
          <a:bodyPr/>
          <a:lstStyle>
            <a:lvl1pPr>
              <a:defRPr/>
            </a:lvl1pPr>
          </a:lstStyle>
          <a:p>
            <a:fld id="{4D586F05-BE46-4985-8C0A-770BA0E8159E}" type="datetime1">
              <a:rPr lang="en-US" smtClean="0"/>
              <a:pPr/>
              <a:t>7/1/2011</a:t>
            </a:fld>
            <a:endParaRPr lang="en-US"/>
          </a:p>
        </p:txBody>
      </p:sp>
      <p:sp>
        <p:nvSpPr>
          <p:cNvPr id="6" name="Footer Placeholder 5"/>
          <p:cNvSpPr>
            <a:spLocks noGrp="1"/>
          </p:cNvSpPr>
          <p:nvPr>
            <p:ph type="ftr" idx="11"/>
          </p:nvPr>
        </p:nvSpPr>
        <p:spPr>
          <a:xfrm>
            <a:off x="3124200" y="6245225"/>
            <a:ext cx="2894013" cy="474663"/>
          </a:xfrm>
        </p:spPr>
        <p:txBody>
          <a:bodyPr/>
          <a:lstStyle>
            <a:lvl1pPr>
              <a:defRPr/>
            </a:lvl1pPr>
          </a:lstStyle>
          <a:p>
            <a:r>
              <a:rPr lang="en-US" smtClean="0"/>
              <a:t>McLab, Laurie Hendren, Leverhulme Lecture #2</a:t>
            </a:r>
            <a:endParaRPr lang="en-US"/>
          </a:p>
        </p:txBody>
      </p:sp>
      <p:sp>
        <p:nvSpPr>
          <p:cNvPr id="7" name="Slide Number Placeholder 6"/>
          <p:cNvSpPr>
            <a:spLocks noGrp="1"/>
          </p:cNvSpPr>
          <p:nvPr>
            <p:ph type="sldNum" idx="12"/>
          </p:nvPr>
        </p:nvSpPr>
        <p:spPr>
          <a:xfrm>
            <a:off x="6553200" y="6245225"/>
            <a:ext cx="1979613" cy="474663"/>
          </a:xfrm>
        </p:spPr>
        <p:txBody>
          <a:bodyPr/>
          <a:lstStyle>
            <a:lvl1pPr>
              <a:defRPr/>
            </a:lvl1pPr>
          </a:lstStyle>
          <a:p>
            <a:fld id="{81BE6097-7BA0-4DC6-A491-1FEE5817D95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68288"/>
            <a:ext cx="7999413" cy="125095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566738" y="1752600"/>
            <a:ext cx="3922712" cy="4265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1850" y="1752600"/>
            <a:ext cx="3924300" cy="2055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1850" y="3960813"/>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Date Placeholder 5"/>
          <p:cNvSpPr>
            <a:spLocks noGrp="1"/>
          </p:cNvSpPr>
          <p:nvPr>
            <p:ph type="dt" idx="10"/>
          </p:nvPr>
        </p:nvSpPr>
        <p:spPr>
          <a:xfrm>
            <a:off x="609600" y="6245225"/>
            <a:ext cx="1979613" cy="474663"/>
          </a:xfrm>
        </p:spPr>
        <p:txBody>
          <a:bodyPr/>
          <a:lstStyle>
            <a:lvl1pPr>
              <a:defRPr/>
            </a:lvl1pPr>
          </a:lstStyle>
          <a:p>
            <a:fld id="{B437B8E8-3CB4-4647-9E82-3696C3A85DF8}" type="datetime1">
              <a:rPr lang="en-US" smtClean="0"/>
              <a:pPr/>
              <a:t>7/1/2011</a:t>
            </a:fld>
            <a:endParaRPr lang="en-US"/>
          </a:p>
        </p:txBody>
      </p:sp>
      <p:sp>
        <p:nvSpPr>
          <p:cNvPr id="7" name="Footer Placeholder 6"/>
          <p:cNvSpPr>
            <a:spLocks noGrp="1"/>
          </p:cNvSpPr>
          <p:nvPr>
            <p:ph type="ftr" idx="11"/>
          </p:nvPr>
        </p:nvSpPr>
        <p:spPr>
          <a:xfrm>
            <a:off x="3124200" y="6245225"/>
            <a:ext cx="2894013" cy="474663"/>
          </a:xfrm>
        </p:spPr>
        <p:txBody>
          <a:bodyPr/>
          <a:lstStyle>
            <a:lvl1pPr>
              <a:defRPr/>
            </a:lvl1pPr>
          </a:lstStyle>
          <a:p>
            <a:r>
              <a:rPr lang="en-US" smtClean="0"/>
              <a:t>McLab, Laurie Hendren, Leverhulme Lecture #2</a:t>
            </a:r>
            <a:endParaRPr lang="en-US"/>
          </a:p>
        </p:txBody>
      </p:sp>
      <p:sp>
        <p:nvSpPr>
          <p:cNvPr id="8" name="Slide Number Placeholder 7"/>
          <p:cNvSpPr>
            <a:spLocks noGrp="1"/>
          </p:cNvSpPr>
          <p:nvPr>
            <p:ph type="sldNum" idx="12"/>
          </p:nvPr>
        </p:nvSpPr>
        <p:spPr>
          <a:xfrm>
            <a:off x="6553200" y="6245225"/>
            <a:ext cx="1979613" cy="474663"/>
          </a:xfrm>
        </p:spPr>
        <p:txBody>
          <a:bodyPr/>
          <a:lstStyle>
            <a:lvl1pPr>
              <a:defRPr/>
            </a:lvl1pPr>
          </a:lstStyle>
          <a:p>
            <a:fld id="{16DB97CF-E63C-4767-973A-D6414C4161A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68288"/>
            <a:ext cx="7999413" cy="125095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566738" y="1752600"/>
            <a:ext cx="7999412" cy="2055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66738" y="3960813"/>
            <a:ext cx="7999412"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idx="10"/>
          </p:nvPr>
        </p:nvSpPr>
        <p:spPr>
          <a:xfrm>
            <a:off x="609600" y="6245225"/>
            <a:ext cx="1979613" cy="474663"/>
          </a:xfrm>
        </p:spPr>
        <p:txBody>
          <a:bodyPr/>
          <a:lstStyle>
            <a:lvl1pPr>
              <a:defRPr/>
            </a:lvl1pPr>
          </a:lstStyle>
          <a:p>
            <a:fld id="{590B6771-AEE5-45D3-BAA4-EB2F269CE775}" type="datetime1">
              <a:rPr lang="en-US" smtClean="0"/>
              <a:pPr/>
              <a:t>7/1/2011</a:t>
            </a:fld>
            <a:endParaRPr lang="en-US"/>
          </a:p>
        </p:txBody>
      </p:sp>
      <p:sp>
        <p:nvSpPr>
          <p:cNvPr id="6" name="Footer Placeholder 5"/>
          <p:cNvSpPr>
            <a:spLocks noGrp="1"/>
          </p:cNvSpPr>
          <p:nvPr>
            <p:ph type="ftr" idx="11"/>
          </p:nvPr>
        </p:nvSpPr>
        <p:spPr>
          <a:xfrm>
            <a:off x="3124200" y="6245225"/>
            <a:ext cx="2894013" cy="474663"/>
          </a:xfrm>
        </p:spPr>
        <p:txBody>
          <a:bodyPr/>
          <a:lstStyle>
            <a:lvl1pPr>
              <a:defRPr/>
            </a:lvl1pPr>
          </a:lstStyle>
          <a:p>
            <a:r>
              <a:rPr lang="en-US" smtClean="0"/>
              <a:t>McLab, Laurie Hendren, Leverhulme Lecture #2</a:t>
            </a:r>
            <a:endParaRPr lang="en-US"/>
          </a:p>
        </p:txBody>
      </p:sp>
      <p:sp>
        <p:nvSpPr>
          <p:cNvPr id="7" name="Slide Number Placeholder 6"/>
          <p:cNvSpPr>
            <a:spLocks noGrp="1"/>
          </p:cNvSpPr>
          <p:nvPr>
            <p:ph type="sldNum" idx="12"/>
          </p:nvPr>
        </p:nvSpPr>
        <p:spPr>
          <a:xfrm>
            <a:off x="6553200" y="6245225"/>
            <a:ext cx="1979613" cy="474663"/>
          </a:xfrm>
        </p:spPr>
        <p:txBody>
          <a:bodyPr/>
          <a:lstStyle>
            <a:lvl1pPr>
              <a:defRPr/>
            </a:lvl1pPr>
          </a:lstStyle>
          <a:p>
            <a:fld id="{31D700C8-C6CD-4036-B279-CCE9FD8E8C1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002060"/>
          </a:solidFill>
        </p:spPr>
        <p:txBody>
          <a:bodyPr/>
          <a:lstStyle>
            <a:lvl1pPr>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1066800" cy="365125"/>
          </a:xfrm>
        </p:spPr>
        <p:txBody>
          <a:bodyPr/>
          <a:lstStyle/>
          <a:p>
            <a:fld id="{D421A598-8B69-4F04-97E6-B1830D5FCB70}" type="datetime1">
              <a:rPr lang="en-US" smtClean="0"/>
              <a:pPr/>
              <a:t>7/1/2011</a:t>
            </a:fld>
            <a:endParaRPr lang="en-US" dirty="0"/>
          </a:p>
        </p:txBody>
      </p:sp>
      <p:sp>
        <p:nvSpPr>
          <p:cNvPr id="5" name="Footer Placeholder 4"/>
          <p:cNvSpPr>
            <a:spLocks noGrp="1"/>
          </p:cNvSpPr>
          <p:nvPr>
            <p:ph type="ftr" sz="quarter" idx="11"/>
          </p:nvPr>
        </p:nvSpPr>
        <p:spPr>
          <a:xfrm>
            <a:off x="1828800" y="6356350"/>
            <a:ext cx="4953000" cy="365125"/>
          </a:xfrm>
        </p:spPr>
        <p:txBody>
          <a:bodyPr/>
          <a:lstStyle/>
          <a:p>
            <a:r>
              <a:rPr lang="en-US" smtClean="0"/>
              <a:t>McLab, Laurie Hendren, Leverhulme Lecture #2</a:t>
            </a:r>
            <a:endParaRPr lang="en-US" dirty="0"/>
          </a:p>
        </p:txBody>
      </p:sp>
      <p:sp>
        <p:nvSpPr>
          <p:cNvPr id="6" name="Slide Number Placeholder 5"/>
          <p:cNvSpPr>
            <a:spLocks noGrp="1"/>
          </p:cNvSpPr>
          <p:nvPr>
            <p:ph type="sldNum" sz="quarter" idx="12"/>
          </p:nvPr>
        </p:nvSpPr>
        <p:spPr>
          <a:xfrm>
            <a:off x="7696200" y="6356350"/>
            <a:ext cx="990600" cy="365125"/>
          </a:xfrm>
        </p:spPr>
        <p:txBody>
          <a:bodyPr/>
          <a:lstStyle/>
          <a:p>
            <a:fld id="{ECE31B81-7C2C-4D8B-B6F0-1768517459BF}" type="slidenum">
              <a:rPr lang="en-US" smtClean="0"/>
              <a:pPr/>
              <a:t>‹#›</a:t>
            </a:fld>
            <a:endParaRPr lang="en-US" dirty="0"/>
          </a:p>
        </p:txBody>
      </p:sp>
    </p:spTree>
    <p:extLst>
      <p:ext uri="{BB962C8B-B14F-4D97-AF65-F5344CB8AC3E}">
        <p14:creationId xmlns:p14="http://schemas.microsoft.com/office/powerpoint/2010/main" xmlns="" val="42201734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1143000" cy="365125"/>
          </a:xfrm>
        </p:spPr>
        <p:txBody>
          <a:bodyPr/>
          <a:lstStyle/>
          <a:p>
            <a:fld id="{80D1F97C-4A69-4B9E-A285-3EB6B61C5D7D}" type="datetime1">
              <a:rPr lang="en-US" smtClean="0"/>
              <a:pPr/>
              <a:t>7/1/2011</a:t>
            </a:fld>
            <a:endParaRPr lang="en-US"/>
          </a:p>
        </p:txBody>
      </p:sp>
      <p:sp>
        <p:nvSpPr>
          <p:cNvPr id="5" name="Footer Placeholder 4"/>
          <p:cNvSpPr>
            <a:spLocks noGrp="1"/>
          </p:cNvSpPr>
          <p:nvPr>
            <p:ph type="ftr" sz="quarter" idx="11"/>
          </p:nvPr>
        </p:nvSpPr>
        <p:spPr>
          <a:xfrm>
            <a:off x="2057400" y="6356350"/>
            <a:ext cx="4953000" cy="365125"/>
          </a:xfrm>
        </p:spPr>
        <p:txBody>
          <a:bodyPr/>
          <a:lstStyle/>
          <a:p>
            <a:r>
              <a:rPr lang="en-US" smtClean="0"/>
              <a:t>McLab, Laurie Hendren, Leverhulme Lecture #2</a:t>
            </a:r>
            <a:endParaRPr lang="en-US" dirty="0"/>
          </a:p>
        </p:txBody>
      </p:sp>
      <p:sp>
        <p:nvSpPr>
          <p:cNvPr id="6" name="Slide Number Placeholder 5"/>
          <p:cNvSpPr>
            <a:spLocks noGrp="1"/>
          </p:cNvSpPr>
          <p:nvPr>
            <p:ph type="sldNum" sz="quarter" idx="12"/>
          </p:nvPr>
        </p:nvSpPr>
        <p:spPr>
          <a:xfrm>
            <a:off x="7696200" y="6356350"/>
            <a:ext cx="9906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12104803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990600" cy="365125"/>
          </a:xfrm>
        </p:spPr>
        <p:txBody>
          <a:bodyPr/>
          <a:lstStyle/>
          <a:p>
            <a:fld id="{1A343F06-1CA3-4936-910F-A30294612BC6}" type="datetime1">
              <a:rPr lang="en-US" smtClean="0"/>
              <a:pPr/>
              <a:t>7/1/2011</a:t>
            </a:fld>
            <a:endParaRPr lang="en-US"/>
          </a:p>
        </p:txBody>
      </p:sp>
      <p:sp>
        <p:nvSpPr>
          <p:cNvPr id="6" name="Footer Placeholder 5"/>
          <p:cNvSpPr>
            <a:spLocks noGrp="1"/>
          </p:cNvSpPr>
          <p:nvPr>
            <p:ph type="ftr" sz="quarter" idx="11"/>
          </p:nvPr>
        </p:nvSpPr>
        <p:spPr>
          <a:xfrm>
            <a:off x="1981200" y="6356350"/>
            <a:ext cx="4724400" cy="365125"/>
          </a:xfrm>
        </p:spPr>
        <p:txBody>
          <a:bodyPr/>
          <a:lstStyle/>
          <a:p>
            <a:r>
              <a:rPr lang="en-US" smtClean="0"/>
              <a:t>McLab, Laurie Hendren, Leverhulme Lecture #2</a:t>
            </a:r>
            <a:endParaRPr lang="en-US" dirty="0"/>
          </a:p>
        </p:txBody>
      </p:sp>
      <p:sp>
        <p:nvSpPr>
          <p:cNvPr id="7" name="Slide Number Placeholder 6"/>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
        <p:nvSpPr>
          <p:cNvPr id="10" name="Text Placeholder 9"/>
          <p:cNvSpPr>
            <a:spLocks noGrp="1"/>
          </p:cNvSpPr>
          <p:nvPr>
            <p:ph type="body" sz="quarter" idx="13" hasCustomPrompt="1"/>
          </p:nvPr>
        </p:nvSpPr>
        <p:spPr>
          <a:xfrm>
            <a:off x="381000" y="228600"/>
            <a:ext cx="8229600" cy="609600"/>
          </a:xfrm>
          <a:solidFill>
            <a:srgbClr val="002060"/>
          </a:solidFill>
        </p:spPr>
        <p:txBody>
          <a:bodyPr>
            <a:normAutofit/>
          </a:bodyPr>
          <a:lstStyle>
            <a:lvl1pPr algn="ctr">
              <a:buNone/>
              <a:defRPr sz="3600" baseline="0">
                <a:solidFill>
                  <a:schemeClr val="bg1"/>
                </a:solidFill>
                <a:latin typeface="+mj-lt"/>
              </a:defRPr>
            </a:lvl1pPr>
          </a:lstStyle>
          <a:p>
            <a:pPr lvl="0"/>
            <a:r>
              <a:rPr lang="en-US" dirty="0" smtClean="0"/>
              <a:t>Click to edit Title</a:t>
            </a:r>
          </a:p>
        </p:txBody>
      </p:sp>
    </p:spTree>
    <p:extLst>
      <p:ext uri="{BB962C8B-B14F-4D97-AF65-F5344CB8AC3E}">
        <p14:creationId xmlns:p14="http://schemas.microsoft.com/office/powerpoint/2010/main" xmlns="" val="8541827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523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4994"/>
            <a:ext cx="4040188" cy="427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1523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854994"/>
            <a:ext cx="4041775" cy="427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356350"/>
            <a:ext cx="990600" cy="365125"/>
          </a:xfrm>
        </p:spPr>
        <p:txBody>
          <a:bodyPr/>
          <a:lstStyle/>
          <a:p>
            <a:fld id="{6B101A5D-075A-4594-9825-DE2280A26ACF}" type="datetime1">
              <a:rPr lang="en-US" smtClean="0"/>
              <a:pPr/>
              <a:t>7/1/2011</a:t>
            </a:fld>
            <a:endParaRPr lang="en-US"/>
          </a:p>
        </p:txBody>
      </p:sp>
      <p:sp>
        <p:nvSpPr>
          <p:cNvPr id="8" name="Footer Placeholder 7"/>
          <p:cNvSpPr>
            <a:spLocks noGrp="1"/>
          </p:cNvSpPr>
          <p:nvPr>
            <p:ph type="ftr" sz="quarter" idx="11"/>
          </p:nvPr>
        </p:nvSpPr>
        <p:spPr>
          <a:xfrm>
            <a:off x="2133600" y="6356350"/>
            <a:ext cx="4724400" cy="365125"/>
          </a:xfrm>
        </p:spPr>
        <p:txBody>
          <a:bodyPr/>
          <a:lstStyle/>
          <a:p>
            <a:r>
              <a:rPr lang="en-US" smtClean="0"/>
              <a:t>McLab, Laurie Hendren, Leverhulme Lecture #2</a:t>
            </a:r>
            <a:endParaRPr lang="en-US" dirty="0"/>
          </a:p>
        </p:txBody>
      </p:sp>
      <p:sp>
        <p:nvSpPr>
          <p:cNvPr id="9" name="Slide Number Placeholder 8"/>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
        <p:nvSpPr>
          <p:cNvPr id="12" name="Text Placeholder 11"/>
          <p:cNvSpPr>
            <a:spLocks noGrp="1"/>
          </p:cNvSpPr>
          <p:nvPr>
            <p:ph type="body" sz="quarter" idx="13" hasCustomPrompt="1"/>
          </p:nvPr>
        </p:nvSpPr>
        <p:spPr>
          <a:xfrm>
            <a:off x="457200" y="152400"/>
            <a:ext cx="8229600" cy="715962"/>
          </a:xfrm>
          <a:solidFill>
            <a:srgbClr val="002060"/>
          </a:solidFill>
        </p:spPr>
        <p:txBody>
          <a:bodyPr/>
          <a:lstStyle>
            <a:lvl1pPr algn="ctr">
              <a:buNone/>
              <a:defRPr sz="3600">
                <a:solidFill>
                  <a:schemeClr val="bg1"/>
                </a:solidFill>
                <a:latin typeface="+mj-lt"/>
              </a:defRPr>
            </a:lvl1pPr>
            <a:lvl2pPr>
              <a:buNone/>
              <a:defRPr/>
            </a:lvl2pPr>
            <a:lvl3pPr>
              <a:buNone/>
              <a:defRPr/>
            </a:lvl3pPr>
          </a:lstStyle>
          <a:p>
            <a:pPr lvl="0"/>
            <a:r>
              <a:rPr lang="en-US" dirty="0" smtClean="0"/>
              <a:t> Click to edit Master title</a:t>
            </a:r>
          </a:p>
        </p:txBody>
      </p:sp>
    </p:spTree>
    <p:extLst>
      <p:ext uri="{BB962C8B-B14F-4D97-AF65-F5344CB8AC3E}">
        <p14:creationId xmlns:p14="http://schemas.microsoft.com/office/powerpoint/2010/main" xmlns="" val="1855759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04800" y="6356350"/>
            <a:ext cx="990600" cy="365125"/>
          </a:xfrm>
        </p:spPr>
        <p:txBody>
          <a:bodyPr/>
          <a:lstStyle/>
          <a:p>
            <a:fld id="{CD4E1863-482E-4EF0-95B9-0BE3E9424E5E}" type="datetime1">
              <a:rPr lang="en-US" smtClean="0"/>
              <a:pPr/>
              <a:t>7/1/2011</a:t>
            </a:fld>
            <a:endParaRPr lang="en-US"/>
          </a:p>
        </p:txBody>
      </p:sp>
      <p:sp>
        <p:nvSpPr>
          <p:cNvPr id="4" name="Footer Placeholder 3"/>
          <p:cNvSpPr>
            <a:spLocks noGrp="1"/>
          </p:cNvSpPr>
          <p:nvPr>
            <p:ph type="ftr" sz="quarter" idx="11"/>
          </p:nvPr>
        </p:nvSpPr>
        <p:spPr>
          <a:xfrm>
            <a:off x="1828800" y="6356350"/>
            <a:ext cx="5257800" cy="365125"/>
          </a:xfrm>
        </p:spPr>
        <p:txBody>
          <a:bodyPr/>
          <a:lstStyle/>
          <a:p>
            <a:r>
              <a:rPr lang="en-US" smtClean="0"/>
              <a:t>McLab, Laurie Hendren, Leverhulme Lecture #2</a:t>
            </a:r>
            <a:endParaRPr lang="en-US" dirty="0"/>
          </a:p>
        </p:txBody>
      </p:sp>
      <p:sp>
        <p:nvSpPr>
          <p:cNvPr id="5" name="Slide Number Placeholder 4"/>
          <p:cNvSpPr>
            <a:spLocks noGrp="1"/>
          </p:cNvSpPr>
          <p:nvPr>
            <p:ph type="sldNum" sz="quarter" idx="12"/>
          </p:nvPr>
        </p:nvSpPr>
        <p:spPr>
          <a:xfrm>
            <a:off x="7772400" y="6356350"/>
            <a:ext cx="914400" cy="365125"/>
          </a:xfrm>
        </p:spPr>
        <p:txBody>
          <a:bodyPr/>
          <a:lstStyle/>
          <a:p>
            <a:r>
              <a:rPr lang="en-US" dirty="0" smtClean="0"/>
              <a:t>Intro  - </a:t>
            </a:r>
            <a:fld id="{ECE31B81-7C2C-4D8B-B6F0-1768517459BF}" type="slidenum">
              <a:rPr lang="en-US" smtClean="0"/>
              <a:pPr/>
              <a:t>‹#›</a:t>
            </a:fld>
            <a:endParaRPr lang="en-US" dirty="0"/>
          </a:p>
        </p:txBody>
      </p:sp>
      <p:sp>
        <p:nvSpPr>
          <p:cNvPr id="8" name="Text Placeholder 7"/>
          <p:cNvSpPr>
            <a:spLocks noGrp="1"/>
          </p:cNvSpPr>
          <p:nvPr>
            <p:ph type="body" sz="quarter" idx="13"/>
          </p:nvPr>
        </p:nvSpPr>
        <p:spPr>
          <a:xfrm>
            <a:off x="304800" y="152400"/>
            <a:ext cx="8610600" cy="609600"/>
          </a:xfrm>
          <a:solidFill>
            <a:srgbClr val="002060"/>
          </a:solidFill>
        </p:spPr>
        <p:txBody>
          <a:bodyPr>
            <a:normAutofit/>
          </a:bodyPr>
          <a:lstStyle>
            <a:lvl1pPr algn="ctr">
              <a:buNone/>
              <a:defRPr sz="3600">
                <a:solidFill>
                  <a:schemeClr val="bg1"/>
                </a:solidFill>
                <a:latin typeface="+mj-lt"/>
              </a:defRPr>
            </a:lvl1pPr>
          </a:lstStyle>
          <a:p>
            <a:pPr lvl="0"/>
            <a:r>
              <a:rPr lang="en-US" dirty="0" smtClean="0"/>
              <a:t>Click to edit Master text styles</a:t>
            </a:r>
          </a:p>
        </p:txBody>
      </p:sp>
    </p:spTree>
    <p:extLst>
      <p:ext uri="{BB962C8B-B14F-4D97-AF65-F5344CB8AC3E}">
        <p14:creationId xmlns:p14="http://schemas.microsoft.com/office/powerpoint/2010/main" xmlns="" val="426541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914400" cy="365125"/>
          </a:xfrm>
        </p:spPr>
        <p:txBody>
          <a:bodyPr/>
          <a:lstStyle/>
          <a:p>
            <a:fld id="{794F1E3B-086E-470E-B279-C76687382F88}" type="datetime1">
              <a:rPr lang="en-US" smtClean="0"/>
              <a:pPr/>
              <a:t>7/1/2011</a:t>
            </a:fld>
            <a:endParaRPr lang="en-US"/>
          </a:p>
        </p:txBody>
      </p:sp>
      <p:sp>
        <p:nvSpPr>
          <p:cNvPr id="3" name="Footer Placeholder 2"/>
          <p:cNvSpPr>
            <a:spLocks noGrp="1"/>
          </p:cNvSpPr>
          <p:nvPr>
            <p:ph type="ftr" sz="quarter" idx="11"/>
          </p:nvPr>
        </p:nvSpPr>
        <p:spPr>
          <a:xfrm>
            <a:off x="1752600" y="6356350"/>
            <a:ext cx="5867400" cy="365125"/>
          </a:xfrm>
        </p:spPr>
        <p:txBody>
          <a:bodyPr/>
          <a:lstStyle/>
          <a:p>
            <a:r>
              <a:rPr lang="en-US" smtClean="0"/>
              <a:t>McLab, Laurie Hendren, Leverhulme Lecture #2</a:t>
            </a:r>
            <a:endParaRPr lang="en-US" dirty="0"/>
          </a:p>
        </p:txBody>
      </p:sp>
      <p:sp>
        <p:nvSpPr>
          <p:cNvPr id="4" name="Slide Number Placeholder 3"/>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28558531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1066800" cy="365125"/>
          </a:xfrm>
        </p:spPr>
        <p:txBody>
          <a:bodyPr/>
          <a:lstStyle/>
          <a:p>
            <a:fld id="{B6FEB101-EC62-45CB-9BD0-E5ED6B0F877E}" type="datetime1">
              <a:rPr lang="en-US" smtClean="0"/>
              <a:pPr/>
              <a:t>7/1/2011</a:t>
            </a:fld>
            <a:endParaRPr lang="en-US"/>
          </a:p>
        </p:txBody>
      </p:sp>
      <p:sp>
        <p:nvSpPr>
          <p:cNvPr id="6" name="Footer Placeholder 5"/>
          <p:cNvSpPr>
            <a:spLocks noGrp="1"/>
          </p:cNvSpPr>
          <p:nvPr>
            <p:ph type="ftr" sz="quarter" idx="11"/>
          </p:nvPr>
        </p:nvSpPr>
        <p:spPr>
          <a:xfrm>
            <a:off x="2209800" y="6356350"/>
            <a:ext cx="4953000" cy="365125"/>
          </a:xfrm>
        </p:spPr>
        <p:txBody>
          <a:bodyPr/>
          <a:lstStyle/>
          <a:p>
            <a:r>
              <a:rPr lang="en-US" smtClean="0"/>
              <a:t>McLab, Laurie Hendren, Leverhulme Lecture #2</a:t>
            </a:r>
            <a:endParaRPr lang="en-US" dirty="0"/>
          </a:p>
        </p:txBody>
      </p:sp>
      <p:sp>
        <p:nvSpPr>
          <p:cNvPr id="7" name="Slide Number Placeholder 6"/>
          <p:cNvSpPr>
            <a:spLocks noGrp="1"/>
          </p:cNvSpPr>
          <p:nvPr>
            <p:ph type="sldNum" sz="quarter" idx="12"/>
          </p:nvPr>
        </p:nvSpPr>
        <p:spPr>
          <a:xfrm>
            <a:off x="7848600" y="6356350"/>
            <a:ext cx="838200" cy="365125"/>
          </a:xfrm>
        </p:spPr>
        <p:txBody>
          <a:bodyPr/>
          <a:lstStyle/>
          <a:p>
            <a:fld id="{ECE31B81-7C2C-4D8B-B6F0-1768517459BF}" type="slidenum">
              <a:rPr lang="en-US" smtClean="0"/>
              <a:pPr/>
              <a:t>‹#›</a:t>
            </a:fld>
            <a:endParaRPr lang="en-US"/>
          </a:p>
        </p:txBody>
      </p:sp>
    </p:spTree>
    <p:extLst>
      <p:ext uri="{BB962C8B-B14F-4D97-AF65-F5344CB8AC3E}">
        <p14:creationId xmlns:p14="http://schemas.microsoft.com/office/powerpoint/2010/main" xmlns="" val="24341080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990600" cy="365125"/>
          </a:xfrm>
        </p:spPr>
        <p:txBody>
          <a:bodyPr/>
          <a:lstStyle/>
          <a:p>
            <a:fld id="{8E5BE0B1-6300-45DB-AAB3-39BC11BC52F9}" type="datetime1">
              <a:rPr lang="en-US" smtClean="0"/>
              <a:pPr/>
              <a:t>7/1/2011</a:t>
            </a:fld>
            <a:endParaRPr lang="en-US"/>
          </a:p>
        </p:txBody>
      </p:sp>
      <p:sp>
        <p:nvSpPr>
          <p:cNvPr id="6" name="Footer Placeholder 5"/>
          <p:cNvSpPr>
            <a:spLocks noGrp="1"/>
          </p:cNvSpPr>
          <p:nvPr>
            <p:ph type="ftr" sz="quarter" idx="11"/>
          </p:nvPr>
        </p:nvSpPr>
        <p:spPr>
          <a:xfrm>
            <a:off x="2057400" y="6356350"/>
            <a:ext cx="4953000" cy="365125"/>
          </a:xfrm>
        </p:spPr>
        <p:txBody>
          <a:bodyPr/>
          <a:lstStyle/>
          <a:p>
            <a:r>
              <a:rPr lang="en-US" smtClean="0"/>
              <a:t>McLab, Laurie Hendren, Leverhulme Lecture #2</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CE31B81-7C2C-4D8B-B6F0-1768517459BF}" type="slidenum">
              <a:rPr lang="en-US" smtClean="0"/>
              <a:pPr/>
              <a:t>‹#›</a:t>
            </a:fld>
            <a:endParaRPr lang="en-US"/>
          </a:p>
        </p:txBody>
      </p:sp>
    </p:spTree>
    <p:extLst>
      <p:ext uri="{BB962C8B-B14F-4D97-AF65-F5344CB8AC3E}">
        <p14:creationId xmlns:p14="http://schemas.microsoft.com/office/powerpoint/2010/main" xmlns="" val="1436753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990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2C163-9A3E-421E-92C7-9A546E177371}" type="datetime1">
              <a:rPr lang="en-US" smtClean="0"/>
              <a:pPr/>
              <a:t>7/1/2011</a:t>
            </a:fld>
            <a:endParaRPr lang="en-US"/>
          </a:p>
        </p:txBody>
      </p:sp>
      <p:sp>
        <p:nvSpPr>
          <p:cNvPr id="5" name="Footer Placeholder 4"/>
          <p:cNvSpPr>
            <a:spLocks noGrp="1"/>
          </p:cNvSpPr>
          <p:nvPr>
            <p:ph type="ftr" sz="quarter" idx="3"/>
          </p:nvPr>
        </p:nvSpPr>
        <p:spPr>
          <a:xfrm>
            <a:off x="2057400" y="6356350"/>
            <a:ext cx="5181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McLab, Laurie Hendren, Leverhulme Lecture #2</a:t>
            </a:r>
            <a:endParaRPr lang="en-US" dirty="0"/>
          </a:p>
        </p:txBody>
      </p:sp>
      <p:sp>
        <p:nvSpPr>
          <p:cNvPr id="6" name="Slide Number Placeholder 5"/>
          <p:cNvSpPr>
            <a:spLocks noGrp="1"/>
          </p:cNvSpPr>
          <p:nvPr>
            <p:ph type="sldNum" sz="quarter" idx="4"/>
          </p:nvPr>
        </p:nvSpPr>
        <p:spPr>
          <a:xfrm>
            <a:off x="7848600" y="6356350"/>
            <a:ext cx="838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146738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5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5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34.emf"/><Relationship Id="rId4" Type="http://schemas.openxmlformats.org/officeDocument/2006/relationships/image" Target="../media/image33.e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35.e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36.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7.emf"/></Relationships>
</file>

<file path=ppt/slides/_rels/slide6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6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539552" y="476672"/>
            <a:ext cx="5184031" cy="1656184"/>
          </a:xfrm>
        </p:spPr>
        <p:txBody>
          <a:bodyPr>
            <a:noAutofit/>
          </a:bodyPr>
          <a:lstStyle/>
          <a:p>
            <a:r>
              <a:rPr lang="en-CA" sz="4000" i="1" dirty="0" smtClean="0"/>
              <a:t>Language Extensions</a:t>
            </a:r>
            <a:r>
              <a:rPr sz="4000" dirty="0" smtClean="0"/>
              <a:t/>
            </a:r>
            <a:br>
              <a:rPr sz="4000" dirty="0" smtClean="0"/>
            </a:br>
            <a:r>
              <a:rPr lang="en-US" sz="4000" dirty="0" smtClean="0"/>
              <a:t>for MATLAB</a:t>
            </a:r>
            <a:endParaRPr sz="4000" dirty="0"/>
          </a:p>
        </p:txBody>
      </p:sp>
      <p:sp>
        <p:nvSpPr>
          <p:cNvPr id="6" name="Rectangle 5"/>
          <p:cNvSpPr/>
          <p:nvPr/>
        </p:nvSpPr>
        <p:spPr>
          <a:xfrm>
            <a:off x="3069828" y="4241999"/>
            <a:ext cx="4702572" cy="2139047"/>
          </a:xfrm>
          <a:prstGeom prst="rect">
            <a:avLst/>
          </a:prstGeom>
        </p:spPr>
        <p:txBody>
          <a:bodyPr wrap="square">
            <a:spAutoFit/>
          </a:bodyPr>
          <a:lstStyle/>
          <a:p>
            <a:pPr lvl="0"/>
            <a:r>
              <a:rPr lang="en-US" sz="2800" b="1" dirty="0" smtClean="0">
                <a:ln w="12700">
                  <a:solidFill>
                    <a:schemeClr val="accent1">
                      <a:shade val="2500"/>
                      <a:alpha val="6500"/>
                    </a:schemeClr>
                  </a:solidFill>
                  <a:prstDash val="solid"/>
                </a:ln>
                <a:effectLst>
                  <a:outerShdw blurRad="50800" dist="38100" dir="5400000" algn="tl" rotWithShape="0">
                    <a:srgbClr val="000000">
                      <a:alpha val="40000"/>
                    </a:srgbClr>
                  </a:outerShdw>
                </a:effectLst>
              </a:rPr>
              <a:t>Laurie </a:t>
            </a:r>
            <a:r>
              <a:rPr lang="en-US" sz="2800" b="1" dirty="0" err="1" smtClean="0">
                <a:ln w="12700">
                  <a:solidFill>
                    <a:schemeClr val="accent1">
                      <a:shade val="2500"/>
                      <a:alpha val="6500"/>
                    </a:schemeClr>
                  </a:solidFill>
                  <a:prstDash val="solid"/>
                </a:ln>
                <a:effectLst>
                  <a:outerShdw blurRad="50800" dist="38100" dir="5400000" algn="tl" rotWithShape="0">
                    <a:srgbClr val="000000">
                      <a:alpha val="40000"/>
                    </a:srgbClr>
                  </a:outerShdw>
                </a:effectLst>
              </a:rPr>
              <a:t>Hendren</a:t>
            </a:r>
            <a:r>
              <a:rPr lang="en-US" sz="2800" b="1" dirty="0" smtClean="0">
                <a:ln w="12700">
                  <a:solidFill>
                    <a:schemeClr val="accent1">
                      <a:shade val="2500"/>
                      <a:alpha val="6500"/>
                    </a:schemeClr>
                  </a:solidFill>
                  <a:prstDash val="solid"/>
                </a:ln>
                <a:effectLst>
                  <a:outerShdw blurRad="50800" dist="38100" dir="5400000" algn="tl" rotWithShape="0">
                    <a:srgbClr val="000000">
                      <a:alpha val="40000"/>
                    </a:srgbClr>
                  </a:outerShdw>
                </a:effectLst>
              </a:rPr>
              <a:t> </a:t>
            </a:r>
          </a:p>
          <a:p>
            <a:pPr lvl="0"/>
            <a:r>
              <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McGill University</a:t>
            </a:r>
          </a:p>
          <a:p>
            <a:pPr lvl="0"/>
            <a:endPar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endParaRPr>
          </a:p>
          <a:p>
            <a:pPr lvl="0"/>
            <a:r>
              <a:rPr lang="en-US" sz="2100" b="1" dirty="0" err="1"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Leverhulme</a:t>
            </a:r>
            <a:r>
              <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 Visiting Professor </a:t>
            </a:r>
          </a:p>
          <a:p>
            <a:pPr lvl="0"/>
            <a:r>
              <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Department of Computer Science</a:t>
            </a:r>
          </a:p>
          <a:p>
            <a:pPr lvl="0"/>
            <a:r>
              <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University of Oxford</a:t>
            </a:r>
            <a:endParaRPr lang="en-US" dirty="0"/>
          </a:p>
        </p:txBody>
      </p:sp>
      <p:pic>
        <p:nvPicPr>
          <p:cNvPr id="4" name="Picture 3" descr="mclabbig.png"/>
          <p:cNvPicPr>
            <a:picLocks noChangeAspect="1"/>
          </p:cNvPicPr>
          <p:nvPr/>
        </p:nvPicPr>
        <p:blipFill>
          <a:blip r:embed="rId4" cstate="print"/>
          <a:stretch>
            <a:fillRect/>
          </a:stretch>
        </p:blipFill>
        <p:spPr>
          <a:xfrm>
            <a:off x="914400" y="2132856"/>
            <a:ext cx="2084660" cy="2078564"/>
          </a:xfrm>
          <a:prstGeom prst="rect">
            <a:avLst/>
          </a:prstGeom>
          <a:solidFill>
            <a:schemeClr val="tx1"/>
          </a:solidFill>
        </p:spPr>
      </p:pic>
      <p:sp>
        <p:nvSpPr>
          <p:cNvPr id="7" name="TextBox 6"/>
          <p:cNvSpPr txBox="1"/>
          <p:nvPr>
            <p:custDataLst>
              <p:tags r:id="rId1"/>
            </p:custDataLst>
          </p:nvPr>
        </p:nvSpPr>
        <p:spPr>
          <a:xfrm>
            <a:off x="0" y="7112000"/>
            <a:ext cx="9144000" cy="646331"/>
          </a:xfrm>
          <a:prstGeom prst="rect">
            <a:avLst/>
          </a:prstGeom>
          <a:noFill/>
        </p:spPr>
        <p:txBody>
          <a:bodyPr vert="horz" rtlCol="0">
            <a:spAutoFit/>
          </a:bodyPr>
          <a:lstStyle/>
          <a:p>
            <a:r>
              <a:rPr lang="en-CA" smtClean="0"/>
              <a:t>TexPoint fonts used in EMF. </a:t>
            </a:r>
          </a:p>
          <a:p>
            <a:r>
              <a:rPr lang="en-CA" smtClean="0"/>
              <a:t>Read the TexPoint manual before you delete this box.: </a:t>
            </a:r>
            <a:r>
              <a:rPr lang="en-CA" smtClean="0">
                <a:latin typeface="CMMI10"/>
              </a:rPr>
              <a:t>A</a:t>
            </a:r>
            <a:r>
              <a:rPr lang="en-CA" smtClean="0">
                <a:latin typeface="CMR10"/>
              </a:rPr>
              <a:t>A</a:t>
            </a:r>
            <a:r>
              <a:rPr lang="en-CA" smtClean="0">
                <a:latin typeface="CMSY10ORIG"/>
              </a:rPr>
              <a:t>A</a:t>
            </a:r>
            <a:r>
              <a:rPr lang="en-CA" smtClean="0">
                <a:latin typeface="CMCSC10"/>
              </a:rPr>
              <a:t>A</a:t>
            </a:r>
            <a:r>
              <a:rPr lang="en-CA" smtClean="0">
                <a:latin typeface="CMR12"/>
              </a:rPr>
              <a:t>A</a:t>
            </a:r>
            <a:r>
              <a:rPr lang="en-CA" smtClean="0">
                <a:latin typeface="CMMI12"/>
              </a:rPr>
              <a:t>A</a:t>
            </a:r>
            <a:r>
              <a:rPr lang="en-CA" smtClean="0">
                <a:latin typeface="CMR7"/>
              </a:rPr>
              <a:t>A</a:t>
            </a:r>
            <a:r>
              <a:rPr lang="en-CA" smtClean="0">
                <a:latin typeface="CMTT10"/>
              </a:rPr>
              <a:t>A</a:t>
            </a:r>
            <a:r>
              <a:rPr lang="en-CA" smtClean="0">
                <a:latin typeface="CMITT10"/>
              </a:rPr>
              <a:t>A</a:t>
            </a:r>
            <a:r>
              <a:rPr lang="en-CA" smtClean="0">
                <a:latin typeface="CMR5"/>
              </a:rPr>
              <a:t>A</a:t>
            </a:r>
            <a:r>
              <a:rPr lang="en-CA" smtClean="0">
                <a:latin typeface="CMBX10"/>
              </a:rPr>
              <a:t>A</a:t>
            </a:r>
            <a:r>
              <a:rPr lang="en-CA" smtClean="0">
                <a:latin typeface="CMBSY10"/>
              </a:rPr>
              <a:t>A</a:t>
            </a:r>
            <a:r>
              <a:rPr lang="en-CA" smtClean="0">
                <a:latin typeface="CMMIB10"/>
              </a:rPr>
              <a:t>A</a:t>
            </a:r>
            <a:r>
              <a:rPr lang="en-CA" smtClean="0">
                <a:latin typeface="TIMES-ROMAN"/>
              </a:rPr>
              <a:t>A</a:t>
            </a:r>
            <a:r>
              <a:rPr lang="en-CA" smtClean="0">
                <a:latin typeface="TIMES-BOLD"/>
              </a:rPr>
              <a:t>A</a:t>
            </a:r>
            <a:r>
              <a:rPr lang="en-CA" smtClean="0">
                <a:latin typeface="TIMES-BOLDITALIC"/>
              </a:rPr>
              <a:t>A</a:t>
            </a:r>
            <a:r>
              <a:rPr lang="en-CA" smtClean="0">
                <a:latin typeface="COURIER-BOLD"/>
              </a:rPr>
              <a:t>A</a:t>
            </a:r>
            <a:r>
              <a:rPr lang="en-CA" smtClean="0">
                <a:latin typeface="COURIER"/>
              </a:rPr>
              <a:t>A</a:t>
            </a:r>
            <a:r>
              <a:rPr lang="en-CA" smtClean="0">
                <a:latin typeface="CMBX12"/>
              </a:rPr>
              <a:t>A</a:t>
            </a:r>
            <a:r>
              <a:rPr lang="en-CA" smtClean="0">
                <a:latin typeface="CMBXTI10"/>
              </a:rPr>
              <a:t>A</a:t>
            </a:r>
            <a:r>
              <a:rPr lang="en-CA" smtClean="0">
                <a:latin typeface="CMBX8"/>
              </a:rPr>
              <a:t>A</a:t>
            </a:r>
            <a:r>
              <a:rPr lang="en-CA" smtClean="0">
                <a:latin typeface="COURIER-OBLIQUE"/>
              </a:rPr>
              <a:t>A</a:t>
            </a:r>
            <a:endParaRPr lang="en-CA"/>
          </a:p>
        </p:txBody>
      </p:sp>
      <p:sp>
        <p:nvSpPr>
          <p:cNvPr id="8" name="TextBox 7"/>
          <p:cNvSpPr txBox="1"/>
          <p:nvPr/>
        </p:nvSpPr>
        <p:spPr>
          <a:xfrm>
            <a:off x="6019800" y="548680"/>
            <a:ext cx="2887017" cy="3693319"/>
          </a:xfrm>
          <a:prstGeom prst="rect">
            <a:avLst/>
          </a:prstGeom>
          <a:solidFill>
            <a:schemeClr val="bg1">
              <a:lumMod val="65000"/>
            </a:schemeClr>
          </a:solidFill>
        </p:spPr>
        <p:txBody>
          <a:bodyPr wrap="square" rtlCol="0">
            <a:spAutoFit/>
          </a:bodyPr>
          <a:lstStyle/>
          <a:p>
            <a:r>
              <a:rPr lang="en-CA" b="1" dirty="0" err="1" smtClean="0"/>
              <a:t>Amina</a:t>
            </a:r>
            <a:r>
              <a:rPr lang="en-CA" b="1" dirty="0" smtClean="0"/>
              <a:t> </a:t>
            </a:r>
            <a:r>
              <a:rPr lang="en-CA" b="1" dirty="0" err="1" smtClean="0"/>
              <a:t>Aslam</a:t>
            </a:r>
            <a:endParaRPr lang="en-CA" b="1" dirty="0" smtClean="0"/>
          </a:p>
          <a:p>
            <a:r>
              <a:rPr lang="en-CA" b="1" dirty="0" err="1" smtClean="0"/>
              <a:t>Toheed</a:t>
            </a:r>
            <a:r>
              <a:rPr lang="en-CA" b="1" dirty="0" smtClean="0"/>
              <a:t> </a:t>
            </a:r>
            <a:r>
              <a:rPr lang="en-CA" b="1" dirty="0" err="1" smtClean="0"/>
              <a:t>Aslam</a:t>
            </a:r>
            <a:endParaRPr lang="en-CA" b="1" dirty="0" smtClean="0"/>
          </a:p>
          <a:p>
            <a:r>
              <a:rPr lang="en-CA" b="1" dirty="0" smtClean="0"/>
              <a:t>Andrew Casey</a:t>
            </a:r>
          </a:p>
          <a:p>
            <a:r>
              <a:rPr lang="en-CA" b="1" dirty="0" err="1" smtClean="0"/>
              <a:t>Maxime</a:t>
            </a:r>
            <a:r>
              <a:rPr lang="en-CA" b="1" dirty="0" smtClean="0"/>
              <a:t> Chevalier- </a:t>
            </a:r>
            <a:r>
              <a:rPr lang="en-CA" b="1" dirty="0" err="1" smtClean="0"/>
              <a:t>Boisvert</a:t>
            </a:r>
            <a:endParaRPr lang="en-CA" b="1" dirty="0" smtClean="0"/>
          </a:p>
          <a:p>
            <a:r>
              <a:rPr lang="en-CA" b="1" dirty="0" smtClean="0"/>
              <a:t>Jesse Doherty</a:t>
            </a:r>
          </a:p>
          <a:p>
            <a:r>
              <a:rPr lang="en-CA" b="1" dirty="0" smtClean="0"/>
              <a:t>Anton </a:t>
            </a:r>
            <a:r>
              <a:rPr lang="en-CA" b="1" dirty="0" err="1" smtClean="0"/>
              <a:t>Dubrau</a:t>
            </a:r>
            <a:endParaRPr lang="en-CA" b="1" dirty="0" smtClean="0"/>
          </a:p>
          <a:p>
            <a:r>
              <a:rPr lang="en-CA" b="1" dirty="0" err="1" smtClean="0"/>
              <a:t>Rahul</a:t>
            </a:r>
            <a:r>
              <a:rPr lang="en-CA" b="1" dirty="0" smtClean="0"/>
              <a:t> </a:t>
            </a:r>
            <a:r>
              <a:rPr lang="en-CA" b="1" dirty="0" err="1" smtClean="0"/>
              <a:t>Garg</a:t>
            </a:r>
            <a:endParaRPr lang="en-CA" b="1" dirty="0" smtClean="0"/>
          </a:p>
          <a:p>
            <a:r>
              <a:rPr lang="en-CA" b="1" dirty="0" err="1" smtClean="0"/>
              <a:t>Maja</a:t>
            </a:r>
            <a:r>
              <a:rPr lang="en-CA" b="1" dirty="0" smtClean="0"/>
              <a:t> </a:t>
            </a:r>
            <a:r>
              <a:rPr lang="en-CA" b="1" dirty="0" err="1" smtClean="0"/>
              <a:t>Frydrychowicz</a:t>
            </a:r>
            <a:endParaRPr lang="en-CA" b="1" dirty="0" smtClean="0"/>
          </a:p>
          <a:p>
            <a:r>
              <a:rPr lang="en-CA" b="1" dirty="0" err="1" smtClean="0"/>
              <a:t>Nurudeen</a:t>
            </a:r>
            <a:r>
              <a:rPr lang="en-CA" b="1" dirty="0" smtClean="0"/>
              <a:t> </a:t>
            </a:r>
            <a:r>
              <a:rPr lang="en-CA" b="1" dirty="0" err="1" smtClean="0"/>
              <a:t>Lameed</a:t>
            </a:r>
            <a:endParaRPr lang="en-CA" b="1" dirty="0" smtClean="0"/>
          </a:p>
          <a:p>
            <a:r>
              <a:rPr lang="en-CA" b="1" dirty="0" smtClean="0"/>
              <a:t>Jun Li</a:t>
            </a:r>
          </a:p>
          <a:p>
            <a:r>
              <a:rPr lang="en-CA" b="1" dirty="0" err="1" smtClean="0"/>
              <a:t>Soroush</a:t>
            </a:r>
            <a:r>
              <a:rPr lang="en-CA" b="1" dirty="0" smtClean="0"/>
              <a:t> </a:t>
            </a:r>
            <a:r>
              <a:rPr lang="en-CA" b="1" dirty="0" err="1" smtClean="0"/>
              <a:t>Radpour</a:t>
            </a:r>
            <a:endParaRPr lang="en-CA" b="1" dirty="0" smtClean="0"/>
          </a:p>
          <a:p>
            <a:r>
              <a:rPr lang="en-CA" b="1" dirty="0" smtClean="0"/>
              <a:t>Olivier </a:t>
            </a:r>
            <a:r>
              <a:rPr lang="en-CA" b="1" dirty="0" err="1" smtClean="0"/>
              <a:t>Savary</a:t>
            </a:r>
            <a:endParaRPr lang="en-CA" b="1" dirty="0" smtClean="0"/>
          </a:p>
          <a:p>
            <a:endParaRPr lang="en-CA" dirty="0"/>
          </a:p>
        </p:txBody>
      </p:sp>
      <p:sp>
        <p:nvSpPr>
          <p:cNvPr id="9" name="Date Placeholder 8"/>
          <p:cNvSpPr>
            <a:spLocks noGrp="1"/>
          </p:cNvSpPr>
          <p:nvPr>
            <p:ph type="dt" sz="half" idx="10"/>
          </p:nvPr>
        </p:nvSpPr>
        <p:spPr/>
        <p:txBody>
          <a:bodyPr/>
          <a:lstStyle/>
          <a:p>
            <a:fld id="{754DB14E-F923-4625-8D54-5F15E18810BC}" type="datetime1">
              <a:rPr lang="en-US" smtClean="0"/>
              <a:pPr/>
              <a:t>7/1/2011</a:t>
            </a:fld>
            <a:endParaRPr lang="en-US"/>
          </a:p>
        </p:txBody>
      </p:sp>
      <p:sp>
        <p:nvSpPr>
          <p:cNvPr id="10" name="Slide Number Placeholder 9"/>
          <p:cNvSpPr>
            <a:spLocks noGrp="1"/>
          </p:cNvSpPr>
          <p:nvPr>
            <p:ph type="sldNum" sz="quarter" idx="12"/>
          </p:nvPr>
        </p:nvSpPr>
        <p:spPr/>
        <p:txBody>
          <a:bodyPr/>
          <a:lstStyle/>
          <a:p>
            <a:r>
              <a:rPr lang="en-US" smtClean="0"/>
              <a:t>Intro - </a:t>
            </a:r>
            <a:fld id="{ECE31B81-7C2C-4D8B-B6F0-1768517459BF}" type="slidenum">
              <a:rPr lang="en-US" smtClean="0"/>
              <a:pPr/>
              <a:t>1</a:t>
            </a:fld>
            <a:endParaRPr lang="en-US" dirty="0"/>
          </a:p>
        </p:txBody>
      </p:sp>
      <p:sp>
        <p:nvSpPr>
          <p:cNvPr id="11" name="Footer Placeholder 10"/>
          <p:cNvSpPr>
            <a:spLocks noGrp="1"/>
          </p:cNvSpPr>
          <p:nvPr>
            <p:ph type="ftr" sz="quarter" idx="11"/>
          </p:nvPr>
        </p:nvSpPr>
        <p:spPr/>
        <p:txBody>
          <a:bodyPr/>
          <a:lstStyle/>
          <a:p>
            <a:r>
              <a:rPr lang="en-US" smtClean="0"/>
              <a:t>McLab, Laurie Hendren, Leverhulme Lecture #2</a:t>
            </a:r>
            <a:endParaRPr lang="en-US"/>
          </a:p>
        </p:txBody>
      </p:sp>
    </p:spTree>
  </p:cSld>
  <p:clrMapOvr>
    <a:masterClrMapping/>
  </p:clrMapOvr>
  <p:transition spd="slow" advTm="1337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ACA1A9-5D0D-4912-8B92-F352DF36540E}" type="slidenum">
              <a:rPr lang="en-CA" smtClean="0"/>
              <a:pPr/>
              <a:t>10</a:t>
            </a:fld>
            <a:endParaRPr lang="en-CA" dirty="0"/>
          </a:p>
        </p:txBody>
      </p:sp>
      <p:sp>
        <p:nvSpPr>
          <p:cNvPr id="6" name="Rectangle 5"/>
          <p:cNvSpPr/>
          <p:nvPr/>
        </p:nvSpPr>
        <p:spPr>
          <a:xfrm>
            <a:off x="5364088" y="548680"/>
            <a:ext cx="3384376" cy="2554545"/>
          </a:xfrm>
          <a:prstGeom prst="rect">
            <a:avLst/>
          </a:prstGeom>
        </p:spPr>
        <p:txBody>
          <a:bodyPr wrap="square">
            <a:spAutoFit/>
          </a:bodyPr>
          <a:lstStyle/>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First, let’s understand the traditional </a:t>
            </a: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lexer</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tools (</a:t>
            </a: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lex</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flex, </a:t>
            </a: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jflex</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a:t>
            </a:r>
          </a:p>
        </p:txBody>
      </p:sp>
      <p:sp>
        <p:nvSpPr>
          <p:cNvPr id="7" name="TextBox 6"/>
          <p:cNvSpPr txBox="1"/>
          <p:nvPr/>
        </p:nvSpPr>
        <p:spPr>
          <a:xfrm>
            <a:off x="2411760" y="3717032"/>
            <a:ext cx="5976664" cy="2954655"/>
          </a:xfrm>
          <a:prstGeom prst="rect">
            <a:avLst/>
          </a:prstGeom>
          <a:noFill/>
        </p:spPr>
        <p:txBody>
          <a:bodyPr wrap="square" rtlCol="0">
            <a:spAutoFit/>
          </a:bodyPr>
          <a:lstStyle/>
          <a:p>
            <a:pPr>
              <a:buFont typeface="Arial" pitchFamily="34" charset="0"/>
              <a:buChar char="•"/>
            </a:pPr>
            <a:r>
              <a:rPr lang="en-CA" sz="2800" dirty="0" smtClean="0"/>
              <a:t> programmer specifies regular expressions + actions</a:t>
            </a:r>
          </a:p>
          <a:p>
            <a:pPr>
              <a:buFont typeface="Arial" pitchFamily="34" charset="0"/>
              <a:buChar char="•"/>
            </a:pPr>
            <a:r>
              <a:rPr lang="en-CA" sz="2800" dirty="0" smtClean="0"/>
              <a:t> tools generate a finite automaton-based implementation</a:t>
            </a:r>
          </a:p>
          <a:p>
            <a:pPr>
              <a:buFont typeface="Arial" pitchFamily="34" charset="0"/>
              <a:buChar char="•"/>
            </a:pPr>
            <a:r>
              <a:rPr lang="en-CA" sz="2800" dirty="0" smtClean="0"/>
              <a:t> states are used to handle different language contexts</a:t>
            </a:r>
          </a:p>
          <a:p>
            <a:endParaRPr lang="en-CA" dirty="0"/>
          </a:p>
        </p:txBody>
      </p:sp>
      <p:pic>
        <p:nvPicPr>
          <p:cNvPr id="9" name="Picture 8" descr="jflexcleaner.jpg"/>
          <p:cNvPicPr>
            <a:picLocks noChangeAspect="1"/>
          </p:cNvPicPr>
          <p:nvPr/>
        </p:nvPicPr>
        <p:blipFill>
          <a:blip r:embed="rId2" cstate="print"/>
          <a:stretch>
            <a:fillRect/>
          </a:stretch>
        </p:blipFill>
        <p:spPr>
          <a:xfrm>
            <a:off x="683568" y="260648"/>
            <a:ext cx="1872208" cy="1872208"/>
          </a:xfrm>
          <a:prstGeom prst="rect">
            <a:avLst/>
          </a:prstGeom>
        </p:spPr>
      </p:pic>
      <p:pic>
        <p:nvPicPr>
          <p:cNvPr id="11" name="Picture 10" descr="lexbook.jpg"/>
          <p:cNvPicPr>
            <a:picLocks noChangeAspect="1"/>
          </p:cNvPicPr>
          <p:nvPr/>
        </p:nvPicPr>
        <p:blipFill>
          <a:blip r:embed="rId3" cstate="print"/>
          <a:stretch>
            <a:fillRect/>
          </a:stretch>
        </p:blipFill>
        <p:spPr>
          <a:xfrm>
            <a:off x="2771800" y="620688"/>
            <a:ext cx="1733550" cy="2638425"/>
          </a:xfrm>
          <a:prstGeom prst="rect">
            <a:avLst/>
          </a:prstGeom>
        </p:spPr>
      </p:pic>
      <p:sp>
        <p:nvSpPr>
          <p:cNvPr id="8" name="Date Placeholder 7"/>
          <p:cNvSpPr>
            <a:spLocks noGrp="1"/>
          </p:cNvSpPr>
          <p:nvPr>
            <p:ph type="dt" sz="half" idx="10"/>
          </p:nvPr>
        </p:nvSpPr>
        <p:spPr/>
        <p:txBody>
          <a:bodyPr/>
          <a:lstStyle/>
          <a:p>
            <a:fld id="{03B9BEEB-3DAE-496F-AB56-44AAD5608881}" type="datetime1">
              <a:rPr lang="en-US" smtClean="0"/>
              <a:pPr/>
              <a:t>7/1/2011</a:t>
            </a:fld>
            <a:endParaRPr lang="en-US"/>
          </a:p>
        </p:txBody>
      </p:sp>
      <p:sp>
        <p:nvSpPr>
          <p:cNvPr id="10" name="Footer Placeholder 9"/>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99592" y="1196752"/>
            <a:ext cx="7632848" cy="26369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itle 8"/>
          <p:cNvSpPr>
            <a:spLocks noGrp="1"/>
          </p:cNvSpPr>
          <p:nvPr>
            <p:ph type="title"/>
          </p:nvPr>
        </p:nvSpPr>
        <p:spPr/>
        <p:txBody>
          <a:bodyPr/>
          <a:lstStyle/>
          <a:p>
            <a:r>
              <a:rPr lang="en-CA" dirty="0" err="1" smtClean="0"/>
              <a:t>JFlex</a:t>
            </a:r>
            <a:r>
              <a:rPr lang="en-CA" dirty="0" smtClean="0"/>
              <a:t> </a:t>
            </a:r>
            <a:r>
              <a:rPr lang="en-CA" dirty="0" err="1" smtClean="0"/>
              <a:t>Lexing</a:t>
            </a:r>
            <a:r>
              <a:rPr lang="en-CA" dirty="0" smtClean="0"/>
              <a:t> Structure</a:t>
            </a:r>
            <a:endParaRPr lang="en-CA" dirty="0"/>
          </a:p>
        </p:txBody>
      </p:sp>
      <p:sp>
        <p:nvSpPr>
          <p:cNvPr id="2" name="Slide Number Placeholder 1"/>
          <p:cNvSpPr>
            <a:spLocks noGrp="1"/>
          </p:cNvSpPr>
          <p:nvPr>
            <p:ph type="sldNum" sz="quarter" idx="12"/>
          </p:nvPr>
        </p:nvSpPr>
        <p:spPr/>
        <p:txBody>
          <a:bodyPr/>
          <a:lstStyle/>
          <a:p>
            <a:fld id="{E1ACA1A9-5D0D-4912-8B92-F352DF36540E}" type="slidenum">
              <a:rPr lang="en-CA" smtClean="0"/>
              <a:pPr/>
              <a:t>11</a:t>
            </a:fld>
            <a:endParaRPr lang="en-CA" dirty="0"/>
          </a:p>
        </p:txBody>
      </p:sp>
      <p:pic>
        <p:nvPicPr>
          <p:cNvPr id="3" name="Picture 2" descr="comparison-jflex-diagram.png"/>
          <p:cNvPicPr>
            <a:picLocks noChangeAspect="1"/>
          </p:cNvPicPr>
          <p:nvPr/>
        </p:nvPicPr>
        <p:blipFill>
          <a:blip r:embed="rId2" cstate="print"/>
          <a:stretch>
            <a:fillRect/>
          </a:stretch>
        </p:blipFill>
        <p:spPr>
          <a:xfrm>
            <a:off x="1619672" y="1556792"/>
            <a:ext cx="6369794" cy="1682357"/>
          </a:xfrm>
          <a:prstGeom prst="rect">
            <a:avLst/>
          </a:prstGeom>
        </p:spPr>
      </p:pic>
      <p:sp>
        <p:nvSpPr>
          <p:cNvPr id="6" name="Content Placeholder 2"/>
          <p:cNvSpPr txBox="1">
            <a:spLocks/>
          </p:cNvSpPr>
          <p:nvPr/>
        </p:nvSpPr>
        <p:spPr>
          <a:xfrm>
            <a:off x="683568" y="4365104"/>
            <a:ext cx="8229600" cy="1800200"/>
          </a:xfrm>
          <a:prstGeom prst="rect">
            <a:avLst/>
          </a:prstGeom>
        </p:spPr>
        <p:txBody>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CA" sz="30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Lexing</a:t>
            </a:r>
            <a:r>
              <a:rPr lang="en-CA" sz="30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rules associated with a state.</a:t>
            </a:r>
            <a:endParaRPr kumimoji="0" lang="en-CA" sz="3000" b="1" i="0" u="none" strike="noStrike" kern="1200" cap="none" spc="0" normalizeH="0" baseline="0" noProof="0"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CA" sz="30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Changing states associated with action code.</a:t>
            </a:r>
            <a:endParaRPr kumimoji="0" lang="en-CA" sz="2600" b="1" i="0" u="none" strike="noStrike" kern="1200" cap="none" spc="0" normalizeH="0" baseline="0" noProof="0"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tabLst/>
              <a:defRPr/>
            </a:pPr>
            <a:endParaRPr kumimoji="0" lang="en-CA" sz="3000" b="1" i="0" u="none" strike="noStrike" kern="1200" cap="none" spc="0" normalizeH="0" baseline="0" noProof="0" dirty="0" smtClean="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CA" sz="3000" b="1" i="0" u="none" strike="noStrike" kern="1200" cap="none" spc="0" normalizeH="0" baseline="0" noProof="0" dirty="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uLnTx/>
              <a:uFillTx/>
              <a:latin typeface="+mn-lt"/>
              <a:ea typeface="+mn-ea"/>
              <a:cs typeface="+mn-cs"/>
            </a:endParaRPr>
          </a:p>
        </p:txBody>
      </p:sp>
      <p:sp>
        <p:nvSpPr>
          <p:cNvPr id="7" name="Left Arrow 6"/>
          <p:cNvSpPr/>
          <p:nvPr/>
        </p:nvSpPr>
        <p:spPr>
          <a:xfrm rot="1428599">
            <a:off x="5897918" y="2681064"/>
            <a:ext cx="1008112" cy="36004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Cloud 7"/>
          <p:cNvSpPr/>
          <p:nvPr/>
        </p:nvSpPr>
        <p:spPr>
          <a:xfrm>
            <a:off x="5796136" y="2852936"/>
            <a:ext cx="3024336" cy="1440160"/>
          </a:xfrm>
          <a:prstGeom prst="cloud">
            <a:avLst/>
          </a:prstGeom>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1"/>
                </a:solidFill>
              </a:rPr>
              <a:t>Specification</a:t>
            </a:r>
            <a:r>
              <a:rPr lang="en-CA" dirty="0" smtClean="0"/>
              <a:t> </a:t>
            </a:r>
            <a:r>
              <a:rPr lang="en-CA" sz="2400" dirty="0" smtClean="0">
                <a:solidFill>
                  <a:schemeClr val="bg1"/>
                </a:solidFill>
              </a:rPr>
              <a:t>in one file.</a:t>
            </a:r>
            <a:endParaRPr lang="en-CA" sz="2400" dirty="0">
              <a:solidFill>
                <a:schemeClr val="bg1"/>
              </a:solidFill>
            </a:endParaRPr>
          </a:p>
        </p:txBody>
      </p:sp>
      <p:sp>
        <p:nvSpPr>
          <p:cNvPr id="11" name="Date Placeholder 10"/>
          <p:cNvSpPr>
            <a:spLocks noGrp="1"/>
          </p:cNvSpPr>
          <p:nvPr>
            <p:ph type="dt" sz="half" idx="10"/>
          </p:nvPr>
        </p:nvSpPr>
        <p:spPr/>
        <p:txBody>
          <a:bodyPr/>
          <a:lstStyle/>
          <a:p>
            <a:fld id="{1FC2AFD8-0D2A-485E-AF2E-E76FD547C0AD}" type="datetime1">
              <a:rPr lang="en-US" smtClean="0"/>
              <a:pPr/>
              <a:t>7/1/2011</a:t>
            </a:fld>
            <a:endParaRPr lang="en-US" dirty="0"/>
          </a:p>
        </p:txBody>
      </p:sp>
      <p:sp>
        <p:nvSpPr>
          <p:cNvPr id="12" name="Footer Placeholder 11"/>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1560" y="836712"/>
            <a:ext cx="8352928" cy="1224136"/>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611560" y="2348880"/>
            <a:ext cx="8352928" cy="4032448"/>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TP_tmp.emf"/>
          <p:cNvPicPr>
            <a:picLocks noChangeAspect="1"/>
          </p:cNvPicPr>
          <p:nvPr>
            <p:custDataLst>
              <p:tags r:id="rId1"/>
            </p:custDataLst>
          </p:nvPr>
        </p:nvPicPr>
        <p:blipFill>
          <a:blip r:embed="rId4" cstate="print"/>
          <a:stretch>
            <a:fillRect/>
          </a:stretch>
        </p:blipFill>
        <p:spPr bwMode="auto">
          <a:xfrm>
            <a:off x="607517" y="548679"/>
            <a:ext cx="8222009" cy="5829597"/>
          </a:xfrm>
          <a:prstGeom prst="rect">
            <a:avLst/>
          </a:prstGeom>
          <a:noFill/>
          <a:ln/>
          <a:effectLst/>
        </p:spPr>
      </p:pic>
      <p:sp>
        <p:nvSpPr>
          <p:cNvPr id="3" name="Slide Number Placeholder 2"/>
          <p:cNvSpPr>
            <a:spLocks noGrp="1"/>
          </p:cNvSpPr>
          <p:nvPr>
            <p:ph type="sldNum" sz="quarter" idx="12"/>
          </p:nvPr>
        </p:nvSpPr>
        <p:spPr/>
        <p:txBody>
          <a:bodyPr/>
          <a:lstStyle/>
          <a:p>
            <a:fld id="{E1ACA1A9-5D0D-4912-8B92-F352DF36540E}" type="slidenum">
              <a:rPr lang="en-CA" smtClean="0"/>
              <a:pPr/>
              <a:t>12</a:t>
            </a:fld>
            <a:endParaRPr lang="en-CA" dirty="0"/>
          </a:p>
        </p:txBody>
      </p:sp>
      <p:sp>
        <p:nvSpPr>
          <p:cNvPr id="8" name="Footer Placeholder 7"/>
          <p:cNvSpPr>
            <a:spLocks noGrp="1"/>
          </p:cNvSpPr>
          <p:nvPr>
            <p:ph type="ftr" sz="quarter" idx="11"/>
          </p:nvPr>
        </p:nvSpPr>
        <p:spPr/>
        <p:txBody>
          <a:bodyPr/>
          <a:lstStyle/>
          <a:p>
            <a:pPr algn="ctr"/>
            <a:r>
              <a:rPr lang="en-US" sz="1000" smtClean="0">
                <a:solidFill>
                  <a:schemeClr val="tx2">
                    <a:shade val="50000"/>
                  </a:schemeClr>
                </a:solidFill>
              </a:rPr>
              <a:t>McLab, Laurie Hendren, Leverhulme Lecture #2</a:t>
            </a:r>
            <a:endParaRPr lang="en-US" sz="1000" dirty="0">
              <a:solidFill>
                <a:schemeClr val="tx2">
                  <a:shade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1000"/>
                                        <p:tgtEl>
                                          <p:spTgt spid="10"/>
                                        </p:tgtEl>
                                      </p:cBhvr>
                                    </p:animEffect>
                                    <p:set>
                                      <p:cBhvr>
                                        <p:cTn id="15" dur="1" fill="hold">
                                          <p:stCondLst>
                                            <p:cond delay="9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2"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par>
                                <p:cTn id="21" presetID="10" presetClass="exit" presetSubtype="0" fill="hold" grpId="1" nodeType="withEffect">
                                  <p:stCondLst>
                                    <p:cond delay="0"/>
                                  </p:stCondLst>
                                  <p:childTnLst>
                                    <p:animEffect transition="out" filter="fade">
                                      <p:cBhvr>
                                        <p:cTn id="22" dur="1000"/>
                                        <p:tgtEl>
                                          <p:spTgt spid="6"/>
                                        </p:tgtEl>
                                      </p:cBhvr>
                                    </p:animEffect>
                                    <p:set>
                                      <p:cBhvr>
                                        <p:cTn id="23"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0"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1ACA1A9-5D0D-4912-8B92-F352DF36540E}" type="slidenum">
              <a:rPr lang="en-CA" smtClean="0"/>
              <a:pPr/>
              <a:t>13</a:t>
            </a:fld>
            <a:endParaRPr lang="en-CA" dirty="0"/>
          </a:p>
        </p:txBody>
      </p:sp>
      <p:sp>
        <p:nvSpPr>
          <p:cNvPr id="7" name="Text Placeholder 6"/>
          <p:cNvSpPr>
            <a:spLocks noGrp="1"/>
          </p:cNvSpPr>
          <p:nvPr>
            <p:ph type="body" sz="quarter" idx="13"/>
          </p:nvPr>
        </p:nvSpPr>
        <p:spPr>
          <a:xfrm>
            <a:off x="304800" y="152400"/>
            <a:ext cx="8610600" cy="914400"/>
          </a:xfrm>
        </p:spPr>
        <p:txBody>
          <a:bodyPr>
            <a:normAutofit fontScale="85000" lnSpcReduction="20000"/>
          </a:bodyPr>
          <a:lstStyle/>
          <a:p>
            <a:pPr lvl="0"/>
            <a:r>
              <a:rPr lang="en-US" b="1" dirty="0" smtClean="0">
                <a:ln w="12700">
                  <a:solidFill>
                    <a:schemeClr val="accent1">
                      <a:shade val="2500"/>
                      <a:alpha val="6500"/>
                    </a:schemeClr>
                  </a:solidFill>
                  <a:prstDash val="solid"/>
                </a:ln>
                <a:effectLst>
                  <a:innerShdw blurRad="50800" dist="50800" dir="13500000">
                    <a:srgbClr val="000000">
                      <a:alpha val="45000"/>
                    </a:srgbClr>
                  </a:innerShdw>
                </a:effectLst>
                <a:ea typeface="+mj-ea"/>
                <a:cs typeface="+mj-cs"/>
              </a:rPr>
              <a:t>Current (ugly) method for extending  </a:t>
            </a:r>
            <a:r>
              <a:rPr lang="en-US" b="1" dirty="0" err="1" smtClean="0">
                <a:ln w="12700">
                  <a:solidFill>
                    <a:schemeClr val="accent1">
                      <a:shade val="2500"/>
                      <a:alpha val="6500"/>
                    </a:schemeClr>
                  </a:solidFill>
                  <a:prstDash val="solid"/>
                </a:ln>
                <a:effectLst>
                  <a:innerShdw blurRad="50800" dist="50800" dir="13500000">
                    <a:srgbClr val="000000">
                      <a:alpha val="45000"/>
                    </a:srgbClr>
                  </a:innerShdw>
                </a:effectLst>
                <a:latin typeface="Courier" pitchFamily="49" charset="0"/>
                <a:ea typeface="+mj-ea"/>
                <a:cs typeface="+mj-cs"/>
              </a:rPr>
              <a:t>jflex</a:t>
            </a:r>
            <a:r>
              <a:rPr lang="en-US" b="1" dirty="0" smtClean="0">
                <a:ln w="12700">
                  <a:solidFill>
                    <a:schemeClr val="accent1">
                      <a:shade val="2500"/>
                      <a:alpha val="6500"/>
                    </a:schemeClr>
                  </a:solidFill>
                  <a:prstDash val="solid"/>
                </a:ln>
                <a:effectLst>
                  <a:innerShdw blurRad="50800" dist="50800" dir="13500000">
                    <a:srgbClr val="000000">
                      <a:alpha val="45000"/>
                    </a:srgbClr>
                  </a:innerShdw>
                </a:effectLst>
                <a:ea typeface="+mj-ea"/>
                <a:cs typeface="+mj-cs"/>
              </a:rPr>
              <a:t> specifications  - </a:t>
            </a:r>
            <a:r>
              <a:rPr lang="en-US" b="1" dirty="0" err="1" smtClean="0">
                <a:ln w="12700">
                  <a:solidFill>
                    <a:schemeClr val="accent1">
                      <a:shade val="2500"/>
                      <a:alpha val="6500"/>
                    </a:schemeClr>
                  </a:solidFill>
                  <a:prstDash val="solid"/>
                </a:ln>
                <a:effectLst>
                  <a:innerShdw blurRad="50800" dist="50800" dir="13500000">
                    <a:srgbClr val="000000">
                      <a:alpha val="45000"/>
                    </a:srgbClr>
                  </a:innerShdw>
                </a:effectLst>
                <a:ea typeface="+mj-ea"/>
                <a:cs typeface="+mj-cs"/>
              </a:rPr>
              <a:t>copy&amp;modify</a:t>
            </a:r>
            <a:endParaRPr lang="en-US" b="1" dirty="0" smtClean="0">
              <a:ln w="12700">
                <a:solidFill>
                  <a:schemeClr val="accent1">
                    <a:shade val="2500"/>
                    <a:alpha val="6500"/>
                  </a:schemeClr>
                </a:solidFill>
                <a:prstDash val="solid"/>
              </a:ln>
              <a:effectLst>
                <a:innerShdw blurRad="50800" dist="50800" dir="13500000">
                  <a:srgbClr val="000000">
                    <a:alpha val="45000"/>
                  </a:srgbClr>
                </a:innerShdw>
              </a:effectLst>
              <a:ea typeface="+mj-ea"/>
              <a:cs typeface="+mj-cs"/>
            </a:endParaRPr>
          </a:p>
          <a:p>
            <a:endParaRPr lang="en-CA" dirty="0"/>
          </a:p>
        </p:txBody>
      </p:sp>
      <p:sp>
        <p:nvSpPr>
          <p:cNvPr id="9" name="Content Placeholder 2"/>
          <p:cNvSpPr txBox="1">
            <a:spLocks/>
          </p:cNvSpPr>
          <p:nvPr/>
        </p:nvSpPr>
        <p:spPr>
          <a:xfrm>
            <a:off x="683568" y="4365104"/>
            <a:ext cx="8229600" cy="1872208"/>
          </a:xfrm>
          <a:prstGeom prst="rect">
            <a:avLst/>
          </a:prstGeom>
          <a:solidFill>
            <a:srgbClr val="00642D"/>
          </a:solidFill>
        </p:spPr>
        <p:txBody>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CA" sz="2400" b="1" dirty="0" smtClean="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rPr>
              <a:t>Principled way of weaving new rules into existing rules.</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CA" sz="2400" b="1" dirty="0" smtClean="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rPr>
              <a:t>Modular and abstract notion of state and changing between states.</a:t>
            </a:r>
            <a:endParaRPr kumimoji="0" lang="en-CA" sz="2400" b="1" i="0" u="none" strike="noStrike" kern="1200" cap="none" spc="0" normalizeH="0" baseline="0" noProof="0" dirty="0" smtClean="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tabLst/>
              <a:defRPr/>
            </a:pPr>
            <a:endParaRPr kumimoji="0" lang="en-CA" sz="2400" b="1" i="0" u="none" strike="noStrike" kern="1200" cap="none" spc="0" normalizeH="0" baseline="0" noProof="0" dirty="0" smtClean="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CA" sz="3000" b="1" i="0" u="none" strike="noStrike" kern="1200" cap="none" spc="0" normalizeH="0" baseline="0" noProof="0" dirty="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uLnTx/>
              <a:uFillTx/>
              <a:latin typeface="+mn-lt"/>
              <a:ea typeface="+mn-ea"/>
              <a:cs typeface="+mn-cs"/>
            </a:endParaRPr>
          </a:p>
        </p:txBody>
      </p:sp>
      <p:sp>
        <p:nvSpPr>
          <p:cNvPr id="6" name="Content Placeholder 2"/>
          <p:cNvSpPr txBox="1">
            <a:spLocks/>
          </p:cNvSpPr>
          <p:nvPr/>
        </p:nvSpPr>
        <p:spPr>
          <a:xfrm>
            <a:off x="539552" y="1340768"/>
            <a:ext cx="8229600" cy="2376264"/>
          </a:xfrm>
          <a:prstGeom prst="rect">
            <a:avLst/>
          </a:prstGeom>
        </p:spPr>
        <p:txBody>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CA" sz="24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Copy </a:t>
            </a:r>
            <a:r>
              <a:rPr lang="en-CA" sz="24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Courier" pitchFamily="49" charset="0"/>
              </a:rPr>
              <a:t>jflex</a:t>
            </a:r>
            <a:r>
              <a:rPr lang="en-CA" sz="24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specification.</a:t>
            </a:r>
            <a:endParaRPr kumimoji="0" lang="en-CA" sz="2400" b="1" i="0" u="none" strike="noStrike" kern="1200" cap="none" spc="0" normalizeH="0" baseline="0" noProof="0"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CA" sz="24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I</a:t>
            </a:r>
            <a:r>
              <a:rPr kumimoji="0" lang="en-CA" sz="2400" b="1" i="0" u="none" strike="noStrike" kern="1200" cap="none" spc="0" normalizeH="0" baseline="0" noProof="0"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uLnTx/>
                <a:uFillTx/>
                <a:latin typeface="+mn-lt"/>
                <a:ea typeface="+mn-ea"/>
                <a:cs typeface="+mn-cs"/>
              </a:rPr>
              <a:t>nsert</a:t>
            </a:r>
            <a:r>
              <a:rPr kumimoji="0" lang="en-CA" sz="2400" b="1" i="0" u="none" strike="noStrike" kern="1200" cap="none" spc="0" normalizeH="0" baseline="0" noProof="0"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uLnTx/>
                <a:uFillTx/>
                <a:latin typeface="+mn-lt"/>
                <a:ea typeface="+mn-ea"/>
                <a:cs typeface="+mn-cs"/>
              </a:rPr>
              <a:t> new </a:t>
            </a:r>
            <a:r>
              <a:rPr lang="en-CA" sz="24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scanner</a:t>
            </a:r>
            <a:r>
              <a:rPr kumimoji="0" lang="en-CA" sz="2400" b="1" i="0" u="none" strike="noStrike" kern="1200" cap="none" spc="0" normalizeH="0" baseline="0" noProof="0"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uLnTx/>
                <a:uFillTx/>
                <a:latin typeface="+mn-lt"/>
                <a:ea typeface="+mn-ea"/>
                <a:cs typeface="+mn-cs"/>
              </a:rPr>
              <a:t> rules into copy.</a:t>
            </a: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CA" sz="2400" b="1" i="0" u="none" strike="noStrike" kern="1200" cap="none" spc="0" normalizeH="0" baseline="0" noProof="0"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uLnTx/>
                <a:uFillTx/>
                <a:latin typeface="+mn-lt"/>
                <a:ea typeface="+mn-ea"/>
                <a:cs typeface="+mn-cs"/>
              </a:rPr>
              <a:t>Order of rules matters! </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CA" sz="2400" b="1" i="0" u="none" strike="noStrike" kern="1200" cap="none" spc="0" normalizeH="0" baseline="0" noProof="0"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uLnTx/>
                <a:uFillTx/>
                <a:latin typeface="+mn-lt"/>
                <a:ea typeface="+mn-ea"/>
                <a:cs typeface="+mn-cs"/>
              </a:rPr>
              <a:t>Introduce new states and action logic for converting between states.</a:t>
            </a:r>
          </a:p>
          <a:p>
            <a:pPr marL="420624" marR="0" lvl="0" indent="-384048" algn="l" defTabSz="914400" rtl="0" eaLnBrk="1" fontAlgn="auto" latinLnBrk="0" hangingPunct="1">
              <a:lnSpc>
                <a:spcPct val="100000"/>
              </a:lnSpc>
              <a:spcBef>
                <a:spcPct val="20000"/>
              </a:spcBef>
              <a:spcAft>
                <a:spcPts val="0"/>
              </a:spcAft>
              <a:buClr>
                <a:schemeClr val="accent1"/>
              </a:buClr>
              <a:buSzPct val="80000"/>
              <a:tabLst/>
              <a:defRPr/>
            </a:pPr>
            <a:endParaRPr kumimoji="0" lang="en-CA" sz="3000" b="1" i="0" u="none" strike="noStrike" kern="1200" cap="none" spc="0" normalizeH="0" baseline="0" noProof="0" dirty="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uLnTx/>
              <a:uFillTx/>
              <a:latin typeface="+mn-lt"/>
              <a:ea typeface="+mn-ea"/>
              <a:cs typeface="+mn-cs"/>
            </a:endParaRPr>
          </a:p>
        </p:txBody>
      </p:sp>
      <p:sp>
        <p:nvSpPr>
          <p:cNvPr id="8" name="Date Placeholder 7"/>
          <p:cNvSpPr>
            <a:spLocks noGrp="1"/>
          </p:cNvSpPr>
          <p:nvPr>
            <p:ph type="dt" sz="half" idx="10"/>
          </p:nvPr>
        </p:nvSpPr>
        <p:spPr/>
        <p:txBody>
          <a:bodyPr/>
          <a:lstStyle/>
          <a:p>
            <a:fld id="{761FFC56-6D1C-4ABD-B61A-CBA4619E19CB}" type="datetime1">
              <a:rPr lang="en-US" smtClean="0"/>
              <a:pPr/>
              <a:t>7/1/2011</a:t>
            </a:fld>
            <a:endParaRPr lang="en-US"/>
          </a:p>
        </p:txBody>
      </p:sp>
      <p:sp>
        <p:nvSpPr>
          <p:cNvPr id="10" name="Footer Placeholder 9"/>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advTm="1285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99592" y="908720"/>
            <a:ext cx="7632848" cy="34563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comparison-metalexer-diagram.png"/>
          <p:cNvPicPr>
            <a:picLocks noChangeAspect="1"/>
          </p:cNvPicPr>
          <p:nvPr/>
        </p:nvPicPr>
        <p:blipFill>
          <a:blip r:embed="rId2" cstate="print"/>
          <a:stretch>
            <a:fillRect/>
          </a:stretch>
        </p:blipFill>
        <p:spPr>
          <a:xfrm>
            <a:off x="1262917" y="1052736"/>
            <a:ext cx="6906198" cy="3120894"/>
          </a:xfrm>
          <a:prstGeom prst="rect">
            <a:avLst/>
          </a:prstGeom>
        </p:spPr>
      </p:pic>
      <p:sp>
        <p:nvSpPr>
          <p:cNvPr id="9" name="Left Arrow 8"/>
          <p:cNvSpPr/>
          <p:nvPr/>
        </p:nvSpPr>
        <p:spPr>
          <a:xfrm rot="19676786">
            <a:off x="5537878" y="1096889"/>
            <a:ext cx="1008112" cy="36004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E1ACA1A9-5D0D-4912-8B92-F352DF36540E}" type="slidenum">
              <a:rPr lang="en-CA" smtClean="0"/>
              <a:pPr/>
              <a:t>14</a:t>
            </a:fld>
            <a:endParaRPr lang="en-CA" dirty="0"/>
          </a:p>
        </p:txBody>
      </p:sp>
      <p:sp>
        <p:nvSpPr>
          <p:cNvPr id="5" name="Rectangle 4"/>
          <p:cNvSpPr/>
          <p:nvPr/>
        </p:nvSpPr>
        <p:spPr>
          <a:xfrm>
            <a:off x="323528" y="188640"/>
            <a:ext cx="4392488" cy="584775"/>
          </a:xfrm>
          <a:prstGeom prst="rect">
            <a:avLst/>
          </a:prstGeom>
        </p:spPr>
        <p:txBody>
          <a:bodyPr wrap="square">
            <a:spAutoFit/>
          </a:bodyPr>
          <a:lstStyle/>
          <a:p>
            <a:pPr lvl="0" algn="ctr">
              <a:spcBef>
                <a:spcPct val="0"/>
              </a:spcBef>
              <a:defRPr/>
            </a:pP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MetaLexer</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Structure</a:t>
            </a:r>
          </a:p>
        </p:txBody>
      </p:sp>
      <p:sp>
        <p:nvSpPr>
          <p:cNvPr id="6" name="Content Placeholder 2"/>
          <p:cNvSpPr txBox="1">
            <a:spLocks/>
          </p:cNvSpPr>
          <p:nvPr/>
        </p:nvSpPr>
        <p:spPr>
          <a:xfrm>
            <a:off x="179512" y="4921275"/>
            <a:ext cx="8517632" cy="1800200"/>
          </a:xfrm>
          <a:prstGeom prst="rect">
            <a:avLst/>
          </a:prstGeom>
        </p:spPr>
        <p:txBody>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CA" sz="20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Components define </a:t>
            </a:r>
            <a:r>
              <a:rPr lang="en-CA" sz="20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lexing</a:t>
            </a:r>
            <a:r>
              <a:rPr lang="en-CA" sz="20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rules associated with a state, rules produce meta-tokens.</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CA" sz="20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Layout defines transitions between components,  state changes by meta-</a:t>
            </a:r>
            <a:r>
              <a:rPr lang="en-CA" sz="20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lexer</a:t>
            </a:r>
            <a:r>
              <a:rPr lang="en-CA" sz="20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(regular expressions + matching pairs of start/end symbols).</a:t>
            </a:r>
          </a:p>
          <a:p>
            <a:pPr marL="420624" marR="0" lvl="0" indent="-384048" algn="l" defTabSz="914400" rtl="0" eaLnBrk="1" fontAlgn="auto" latinLnBrk="0" hangingPunct="1">
              <a:lnSpc>
                <a:spcPct val="100000"/>
              </a:lnSpc>
              <a:spcBef>
                <a:spcPct val="20000"/>
              </a:spcBef>
              <a:spcAft>
                <a:spcPts val="0"/>
              </a:spcAft>
              <a:buClr>
                <a:schemeClr val="accent1"/>
              </a:buClr>
              <a:buSzPct val="80000"/>
              <a:tabLst/>
              <a:defRPr/>
            </a:pPr>
            <a:r>
              <a:rPr kumimoji="0" lang="en-CA" sz="3000" b="1" i="0" u="none" strike="noStrike" kern="1200" cap="none" spc="0" normalizeH="0" noProof="0" dirty="0" smtClean="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uLnTx/>
                <a:uFillTx/>
                <a:latin typeface="+mn-lt"/>
                <a:ea typeface="+mn-ea"/>
                <a:cs typeface="+mn-cs"/>
              </a:rPr>
              <a:t> </a:t>
            </a:r>
          </a:p>
          <a:p>
            <a:pPr marL="420624" marR="0" lvl="0" indent="-384048" algn="l" defTabSz="914400" rtl="0" eaLnBrk="1" fontAlgn="auto" latinLnBrk="0" hangingPunct="1">
              <a:lnSpc>
                <a:spcPct val="100000"/>
              </a:lnSpc>
              <a:spcBef>
                <a:spcPct val="20000"/>
              </a:spcBef>
              <a:spcAft>
                <a:spcPts val="0"/>
              </a:spcAft>
              <a:buClr>
                <a:schemeClr val="accent1"/>
              </a:buClr>
              <a:buSzPct val="80000"/>
              <a:tabLst/>
              <a:defRPr/>
            </a:pPr>
            <a:endParaRPr kumimoji="0" lang="en-CA" sz="3000" b="1" i="0" u="none" strike="noStrike" kern="1200" cap="none" spc="0" normalizeH="0" baseline="0" noProof="0" dirty="0" smtClean="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CA" sz="3000" b="1" i="0" u="none" strike="noStrike" kern="1200" cap="none" spc="0" normalizeH="0" baseline="0" noProof="0" dirty="0">
              <a:ln w="12700">
                <a:solidFill>
                  <a:schemeClr val="accent1">
                    <a:shade val="2500"/>
                    <a:alpha val="6500"/>
                  </a:schemeClr>
                </a:solidFill>
                <a:prstDash val="solid"/>
              </a:ln>
              <a:solidFill>
                <a:schemeClr val="accent1">
                  <a:tint val="3000"/>
                  <a:alpha val="95000"/>
                </a:schemeClr>
              </a:solidFill>
              <a:effectLst>
                <a:innerShdw blurRad="50800" dist="50800" dir="13500000">
                  <a:srgbClr val="000000">
                    <a:alpha val="45000"/>
                  </a:srgbClr>
                </a:innerShdw>
              </a:effectLst>
              <a:uLnTx/>
              <a:uFillTx/>
              <a:latin typeface="+mn-lt"/>
              <a:ea typeface="+mn-ea"/>
              <a:cs typeface="+mn-cs"/>
            </a:endParaRPr>
          </a:p>
        </p:txBody>
      </p:sp>
      <p:sp>
        <p:nvSpPr>
          <p:cNvPr id="8" name="Cloud 7"/>
          <p:cNvSpPr/>
          <p:nvPr/>
        </p:nvSpPr>
        <p:spPr>
          <a:xfrm>
            <a:off x="5724128" y="0"/>
            <a:ext cx="3240360" cy="1628800"/>
          </a:xfrm>
          <a:prstGeom prst="cloud">
            <a:avLst/>
          </a:prstGeom>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1"/>
                </a:solidFill>
              </a:rPr>
              <a:t> Each component specified in  its own file.</a:t>
            </a:r>
            <a:endParaRPr lang="en-CA" sz="2400" dirty="0">
              <a:solidFill>
                <a:schemeClr val="bg1"/>
              </a:solidFill>
            </a:endParaRPr>
          </a:p>
        </p:txBody>
      </p:sp>
      <p:sp>
        <p:nvSpPr>
          <p:cNvPr id="11" name="Left Arrow 10"/>
          <p:cNvSpPr/>
          <p:nvPr/>
        </p:nvSpPr>
        <p:spPr>
          <a:xfrm rot="10800000">
            <a:off x="3131840" y="3573016"/>
            <a:ext cx="1008112" cy="360040"/>
          </a:xfrm>
          <a:prstGeom prst="lef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loud 9"/>
          <p:cNvSpPr/>
          <p:nvPr/>
        </p:nvSpPr>
        <p:spPr>
          <a:xfrm>
            <a:off x="179512" y="2924944"/>
            <a:ext cx="3240360" cy="1628800"/>
          </a:xfrm>
          <a:prstGeom prst="cloud">
            <a:avLst/>
          </a:prstGeom>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1"/>
                </a:solidFill>
              </a:rPr>
              <a:t> Layout specified in its own file. </a:t>
            </a:r>
            <a:endParaRPr lang="en-CA" sz="2400" dirty="0">
              <a:solidFill>
                <a:schemeClr val="bg1"/>
              </a:solidFill>
            </a:endParaRPr>
          </a:p>
        </p:txBody>
      </p:sp>
      <p:sp>
        <p:nvSpPr>
          <p:cNvPr id="12" name="Date Placeholder 11"/>
          <p:cNvSpPr>
            <a:spLocks noGrp="1"/>
          </p:cNvSpPr>
          <p:nvPr>
            <p:ph type="dt" sz="half" idx="10"/>
          </p:nvPr>
        </p:nvSpPr>
        <p:spPr/>
        <p:txBody>
          <a:bodyPr/>
          <a:lstStyle/>
          <a:p>
            <a:fld id="{BC5CEE8C-9941-49ED-B361-B0195E97F342}" type="datetime1">
              <a:rPr lang="en-US" smtClean="0"/>
              <a:pPr/>
              <a:t>7/1/2011</a:t>
            </a:fld>
            <a:endParaRPr lang="en-US"/>
          </a:p>
        </p:txBody>
      </p:sp>
      <p:sp>
        <p:nvSpPr>
          <p:cNvPr id="13" name="Footer Placeholder 12"/>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1"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11560" y="1700808"/>
            <a:ext cx="8280920" cy="4176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fontScale="90000"/>
          </a:bodyPr>
          <a:lstStyle/>
          <a:p>
            <a:r>
              <a:rPr lang="en-CA" dirty="0" smtClean="0"/>
              <a:t>Example Structure of a </a:t>
            </a:r>
            <a:r>
              <a:rPr lang="en-CA" dirty="0" err="1" smtClean="0"/>
              <a:t>MetaLexer</a:t>
            </a:r>
            <a:r>
              <a:rPr lang="en-CA" dirty="0" smtClean="0"/>
              <a:t> Specification for MATLAB</a:t>
            </a:r>
            <a:endParaRPr lang="en-CA" dirty="0"/>
          </a:p>
        </p:txBody>
      </p:sp>
      <p:sp>
        <p:nvSpPr>
          <p:cNvPr id="3" name="Slide Number Placeholder 2"/>
          <p:cNvSpPr>
            <a:spLocks noGrp="1"/>
          </p:cNvSpPr>
          <p:nvPr>
            <p:ph type="sldNum" sz="quarter" idx="12"/>
          </p:nvPr>
        </p:nvSpPr>
        <p:spPr/>
        <p:txBody>
          <a:bodyPr/>
          <a:lstStyle/>
          <a:p>
            <a:fld id="{E1ACA1A9-5D0D-4912-8B92-F352DF36540E}" type="slidenum">
              <a:rPr lang="en-CA" smtClean="0"/>
              <a:pPr/>
              <a:t>15</a:t>
            </a:fld>
            <a:endParaRPr lang="en-CA" dirty="0"/>
          </a:p>
        </p:txBody>
      </p:sp>
      <p:pic>
        <p:nvPicPr>
          <p:cNvPr id="5" name="Picture 4" descr="comp-layout-example.png"/>
          <p:cNvPicPr>
            <a:picLocks noChangeAspect="1"/>
          </p:cNvPicPr>
          <p:nvPr/>
        </p:nvPicPr>
        <p:blipFill>
          <a:blip r:embed="rId2" cstate="print"/>
          <a:stretch>
            <a:fillRect/>
          </a:stretch>
        </p:blipFill>
        <p:spPr>
          <a:xfrm>
            <a:off x="971600" y="1988840"/>
            <a:ext cx="7524328" cy="3508385"/>
          </a:xfrm>
          <a:prstGeom prst="rect">
            <a:avLst/>
          </a:prstGeom>
        </p:spPr>
      </p:pic>
      <p:sp>
        <p:nvSpPr>
          <p:cNvPr id="7" name="Footer Placeholder 6"/>
          <p:cNvSpPr>
            <a:spLocks noGrp="1"/>
          </p:cNvSpPr>
          <p:nvPr>
            <p:ph type="ftr" sz="quarter" idx="11"/>
          </p:nvPr>
        </p:nvSpPr>
        <p:spPr/>
        <p:txBody>
          <a:bodyPr/>
          <a:lstStyle/>
          <a:p>
            <a:pPr algn="ctr"/>
            <a:r>
              <a:rPr lang="en-US" sz="1000" smtClean="0">
                <a:solidFill>
                  <a:schemeClr val="tx2">
                    <a:shade val="50000"/>
                  </a:schemeClr>
                </a:solidFill>
              </a:rPr>
              <a:t>McLab, Laurie Hendren, Leverhulme Lecture #2</a:t>
            </a:r>
            <a:endParaRPr lang="en-US" sz="1000" dirty="0">
              <a:solidFill>
                <a:schemeClr val="tx2">
                  <a:shade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9552" y="1700808"/>
            <a:ext cx="8280920" cy="4176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fontScale="90000"/>
          </a:bodyPr>
          <a:lstStyle/>
          <a:p>
            <a:r>
              <a:rPr lang="en-CA" dirty="0" smtClean="0"/>
              <a:t>Extending a </a:t>
            </a:r>
            <a:r>
              <a:rPr lang="en-CA" dirty="0" err="1" smtClean="0"/>
              <a:t>MetaLexer</a:t>
            </a:r>
            <a:r>
              <a:rPr lang="en-CA" dirty="0" smtClean="0"/>
              <a:t> Specification for </a:t>
            </a:r>
            <a:r>
              <a:rPr lang="en-CA" dirty="0" err="1" smtClean="0"/>
              <a:t>Matlab</a:t>
            </a:r>
            <a:endParaRPr lang="en-CA" dirty="0"/>
          </a:p>
        </p:txBody>
      </p:sp>
      <p:sp>
        <p:nvSpPr>
          <p:cNvPr id="3" name="Slide Number Placeholder 2"/>
          <p:cNvSpPr>
            <a:spLocks noGrp="1"/>
          </p:cNvSpPr>
          <p:nvPr>
            <p:ph type="sldNum" sz="quarter" idx="12"/>
          </p:nvPr>
        </p:nvSpPr>
        <p:spPr/>
        <p:txBody>
          <a:bodyPr/>
          <a:lstStyle/>
          <a:p>
            <a:fld id="{E1ACA1A9-5D0D-4912-8B92-F352DF36540E}" type="slidenum">
              <a:rPr lang="en-CA" smtClean="0"/>
              <a:pPr/>
              <a:t>16</a:t>
            </a:fld>
            <a:endParaRPr lang="en-CA" dirty="0"/>
          </a:p>
        </p:txBody>
      </p:sp>
      <p:pic>
        <p:nvPicPr>
          <p:cNvPr id="7" name="Picture 6" descr="extensibility-example.png"/>
          <p:cNvPicPr>
            <a:picLocks noChangeAspect="1"/>
          </p:cNvPicPr>
          <p:nvPr/>
        </p:nvPicPr>
        <p:blipFill>
          <a:blip r:embed="rId2" cstate="print"/>
          <a:stretch>
            <a:fillRect/>
          </a:stretch>
        </p:blipFill>
        <p:spPr>
          <a:xfrm>
            <a:off x="1259632" y="1844824"/>
            <a:ext cx="6840760" cy="3885705"/>
          </a:xfrm>
          <a:prstGeom prst="rect">
            <a:avLst/>
          </a:prstGeom>
        </p:spPr>
      </p:pic>
      <p:sp>
        <p:nvSpPr>
          <p:cNvPr id="8" name="Footer Placeholder 7"/>
          <p:cNvSpPr>
            <a:spLocks noGrp="1"/>
          </p:cNvSpPr>
          <p:nvPr>
            <p:ph type="ftr" sz="quarter" idx="11"/>
          </p:nvPr>
        </p:nvSpPr>
        <p:spPr/>
        <p:txBody>
          <a:bodyPr/>
          <a:lstStyle/>
          <a:p>
            <a:pPr algn="ctr"/>
            <a:r>
              <a:rPr lang="en-US" sz="1000" smtClean="0">
                <a:solidFill>
                  <a:schemeClr val="tx2">
                    <a:shade val="50000"/>
                  </a:schemeClr>
                </a:solidFill>
              </a:rPr>
              <a:t>McLab, Laurie Hendren, Leverhulme Lecture #2</a:t>
            </a:r>
            <a:endParaRPr lang="en-US" sz="1000" dirty="0">
              <a:solidFill>
                <a:schemeClr val="tx2">
                  <a:shade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39552" y="1700808"/>
            <a:ext cx="8280920" cy="4176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fontScale="90000"/>
          </a:bodyPr>
          <a:lstStyle/>
          <a:p>
            <a:r>
              <a:rPr lang="en-CA" dirty="0" smtClean="0"/>
              <a:t>Sharing component specifications with </a:t>
            </a:r>
            <a:r>
              <a:rPr lang="en-CA" dirty="0" err="1" smtClean="0"/>
              <a:t>MetaLexer</a:t>
            </a:r>
            <a:endParaRPr lang="en-CA" dirty="0"/>
          </a:p>
        </p:txBody>
      </p:sp>
      <p:sp>
        <p:nvSpPr>
          <p:cNvPr id="3" name="Slide Number Placeholder 2"/>
          <p:cNvSpPr>
            <a:spLocks noGrp="1"/>
          </p:cNvSpPr>
          <p:nvPr>
            <p:ph type="sldNum" sz="quarter" idx="12"/>
          </p:nvPr>
        </p:nvSpPr>
        <p:spPr/>
        <p:txBody>
          <a:bodyPr/>
          <a:lstStyle/>
          <a:p>
            <a:fld id="{E1ACA1A9-5D0D-4912-8B92-F352DF36540E}" type="slidenum">
              <a:rPr lang="en-CA" smtClean="0"/>
              <a:pPr/>
              <a:t>17</a:t>
            </a:fld>
            <a:endParaRPr lang="en-CA" dirty="0"/>
          </a:p>
        </p:txBody>
      </p:sp>
      <p:pic>
        <p:nvPicPr>
          <p:cNvPr id="8" name="Picture 7" descr="modularity-example.png"/>
          <p:cNvPicPr>
            <a:picLocks noChangeAspect="1"/>
          </p:cNvPicPr>
          <p:nvPr/>
        </p:nvPicPr>
        <p:blipFill>
          <a:blip r:embed="rId2" cstate="print"/>
          <a:stretch>
            <a:fillRect/>
          </a:stretch>
        </p:blipFill>
        <p:spPr>
          <a:xfrm>
            <a:off x="2483768" y="2060848"/>
            <a:ext cx="4579747" cy="3505114"/>
          </a:xfrm>
          <a:prstGeom prst="rect">
            <a:avLst/>
          </a:prstGeom>
        </p:spPr>
      </p:pic>
      <p:sp>
        <p:nvSpPr>
          <p:cNvPr id="6" name="Footer Placeholder 5"/>
          <p:cNvSpPr>
            <a:spLocks noGrp="1"/>
          </p:cNvSpPr>
          <p:nvPr>
            <p:ph type="ftr" sz="quarter" idx="11"/>
          </p:nvPr>
        </p:nvSpPr>
        <p:spPr/>
        <p:txBody>
          <a:bodyPr/>
          <a:lstStyle/>
          <a:p>
            <a:pPr algn="ctr"/>
            <a:r>
              <a:rPr lang="en-US" sz="1000" smtClean="0">
                <a:solidFill>
                  <a:schemeClr val="tx2">
                    <a:shade val="50000"/>
                  </a:schemeClr>
                </a:solidFill>
              </a:rPr>
              <a:t>McLab, Laurie Hendren, Leverhulme Lecture #2</a:t>
            </a:r>
            <a:endParaRPr lang="en-US" sz="1000" dirty="0">
              <a:solidFill>
                <a:schemeClr val="tx2">
                  <a:shade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p:nvPr/>
        </p:nvGrpSpPr>
        <p:grpSpPr>
          <a:xfrm>
            <a:off x="431540" y="2683942"/>
            <a:ext cx="8280920" cy="3672408"/>
            <a:chOff x="431540" y="2683942"/>
            <a:chExt cx="8280920" cy="3672408"/>
          </a:xfrm>
        </p:grpSpPr>
        <p:sp>
          <p:nvSpPr>
            <p:cNvPr id="16" name="Rounded Rectangle 15"/>
            <p:cNvSpPr/>
            <p:nvPr/>
          </p:nvSpPr>
          <p:spPr>
            <a:xfrm>
              <a:off x="431540" y="2683942"/>
              <a:ext cx="8280920" cy="36724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3491880" y="2996952"/>
              <a:ext cx="2232248" cy="648072"/>
            </a:xfrm>
            <a:prstGeom prst="rect">
              <a:avLst/>
            </a:prstGeom>
            <a:solidFill>
              <a:srgbClr val="0060A8"/>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Properties</a:t>
              </a:r>
              <a:endParaRPr lang="en-CA" dirty="0"/>
            </a:p>
          </p:txBody>
        </p:sp>
        <p:sp>
          <p:nvSpPr>
            <p:cNvPr id="18" name="Rounded Rectangle 17"/>
            <p:cNvSpPr/>
            <p:nvPr/>
          </p:nvSpPr>
          <p:spPr>
            <a:xfrm>
              <a:off x="2555776" y="4149080"/>
              <a:ext cx="2016224" cy="648072"/>
            </a:xfrm>
            <a:prstGeom prst="roundRect">
              <a:avLst/>
            </a:prstGeom>
            <a:solidFill>
              <a:srgbClr val="00642D"/>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Key</a:t>
              </a:r>
              <a:endParaRPr lang="en-CA" dirty="0"/>
            </a:p>
          </p:txBody>
        </p:sp>
        <p:sp>
          <p:nvSpPr>
            <p:cNvPr id="19" name="Rounded Rectangle 18"/>
            <p:cNvSpPr/>
            <p:nvPr/>
          </p:nvSpPr>
          <p:spPr>
            <a:xfrm>
              <a:off x="5148064" y="4149080"/>
              <a:ext cx="2016224" cy="648072"/>
            </a:xfrm>
            <a:prstGeom prst="roundRect">
              <a:avLst/>
            </a:prstGeom>
            <a:solidFill>
              <a:srgbClr val="00642D"/>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Value</a:t>
              </a:r>
              <a:endParaRPr lang="en-CA" dirty="0"/>
            </a:p>
          </p:txBody>
        </p:sp>
        <p:sp>
          <p:nvSpPr>
            <p:cNvPr id="20" name="Rounded Rectangle 19"/>
            <p:cNvSpPr/>
            <p:nvPr/>
          </p:nvSpPr>
          <p:spPr>
            <a:xfrm>
              <a:off x="3851920" y="5589240"/>
              <a:ext cx="2016224" cy="648072"/>
            </a:xfrm>
            <a:prstGeom prst="roundRect">
              <a:avLst/>
            </a:prstGeom>
            <a:solidFill>
              <a:srgbClr val="00642D"/>
            </a:solid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Util_Patterns</a:t>
              </a:r>
              <a:endParaRPr lang="en-CA" dirty="0"/>
            </a:p>
          </p:txBody>
        </p:sp>
        <p:cxnSp>
          <p:nvCxnSpPr>
            <p:cNvPr id="22" name="Straight Arrow Connector 21"/>
            <p:cNvCxnSpPr/>
            <p:nvPr/>
          </p:nvCxnSpPr>
          <p:spPr>
            <a:xfrm rot="10800000" flipV="1">
              <a:off x="3563888" y="3645024"/>
              <a:ext cx="720080" cy="432048"/>
            </a:xfrm>
            <a:prstGeom prst="straightConnector1">
              <a:avLst/>
            </a:prstGeom>
            <a:ln w="254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076056" y="3645024"/>
              <a:ext cx="864096" cy="432048"/>
            </a:xfrm>
            <a:prstGeom prst="straightConnector1">
              <a:avLst/>
            </a:prstGeom>
            <a:ln w="254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a:off x="5436096" y="4797152"/>
              <a:ext cx="288032" cy="792088"/>
            </a:xfrm>
            <a:prstGeom prst="triangle">
              <a:avLst/>
            </a:prstGeom>
            <a:gradFill flip="none" rotWithShape="1">
              <a:gsLst>
                <a:gs pos="50000">
                  <a:srgbClr val="7030A0"/>
                </a:gs>
                <a:gs pos="50000">
                  <a:srgbClr val="002060">
                    <a:tint val="44500"/>
                    <a:satMod val="160000"/>
                  </a:srgbClr>
                </a:gs>
                <a:gs pos="100000">
                  <a:srgbClr val="002060">
                    <a:tint val="23500"/>
                    <a:satMod val="160000"/>
                  </a:srgbClr>
                </a:gs>
              </a:gsLst>
              <a:lin ang="5400000" scaled="1"/>
              <a:tileRect/>
            </a:gradFill>
            <a:ln>
              <a:noFill/>
            </a:ln>
            <a:scene3d>
              <a:camera prst="orthographicFront">
                <a:rot lat="0" lon="0" rev="191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Isosceles Triangle 27"/>
            <p:cNvSpPr/>
            <p:nvPr/>
          </p:nvSpPr>
          <p:spPr>
            <a:xfrm>
              <a:off x="3779912" y="4797152"/>
              <a:ext cx="288032" cy="792088"/>
            </a:xfrm>
            <a:prstGeom prst="triangle">
              <a:avLst/>
            </a:prstGeom>
            <a:gradFill flip="none" rotWithShape="1">
              <a:gsLst>
                <a:gs pos="50000">
                  <a:srgbClr val="7030A0"/>
                </a:gs>
                <a:gs pos="50000">
                  <a:srgbClr val="002060">
                    <a:tint val="44500"/>
                    <a:satMod val="160000"/>
                  </a:srgbClr>
                </a:gs>
                <a:gs pos="100000">
                  <a:srgbClr val="002060">
                    <a:tint val="23500"/>
                    <a:satMod val="160000"/>
                  </a:srgbClr>
                </a:gs>
              </a:gsLst>
              <a:lin ang="5400000" scaled="1"/>
              <a:tileRect/>
            </a:gradFill>
            <a:ln>
              <a:noFill/>
            </a:ln>
            <a:scene3d>
              <a:camera prst="orthographicFront">
                <a:rot lat="0" lon="0" rev="2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 name="Rectangle 3"/>
          <p:cNvSpPr/>
          <p:nvPr/>
        </p:nvSpPr>
        <p:spPr>
          <a:xfrm>
            <a:off x="323528" y="188640"/>
            <a:ext cx="8568952" cy="584775"/>
          </a:xfrm>
          <a:prstGeom prst="rect">
            <a:avLst/>
          </a:prstGeom>
        </p:spPr>
        <p:txBody>
          <a:bodyPr wrap="square">
            <a:spAutoFit/>
          </a:bodyPr>
          <a:lstStyle/>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Scanning a properties file</a:t>
            </a:r>
          </a:p>
        </p:txBody>
      </p:sp>
      <p:sp>
        <p:nvSpPr>
          <p:cNvPr id="5" name="Slide Number Placeholder 4"/>
          <p:cNvSpPr>
            <a:spLocks noGrp="1"/>
          </p:cNvSpPr>
          <p:nvPr>
            <p:ph type="sldNum" sz="quarter" idx="12"/>
          </p:nvPr>
        </p:nvSpPr>
        <p:spPr/>
        <p:txBody>
          <a:bodyPr/>
          <a:lstStyle/>
          <a:p>
            <a:fld id="{E1ACA1A9-5D0D-4912-8B92-F352DF36540E}" type="slidenum">
              <a:rPr lang="en-CA" smtClean="0"/>
              <a:pPr/>
              <a:t>18</a:t>
            </a:fld>
            <a:endParaRPr lang="en-CA" dirty="0"/>
          </a:p>
        </p:txBody>
      </p:sp>
      <p:pic>
        <p:nvPicPr>
          <p:cNvPr id="21" name="Picture 20" descr="TP_tmp.emf"/>
          <p:cNvPicPr>
            <a:picLocks noChangeAspect="1"/>
          </p:cNvPicPr>
          <p:nvPr>
            <p:custDataLst>
              <p:tags r:id="rId1"/>
            </p:custDataLst>
          </p:nvPr>
        </p:nvPicPr>
        <p:blipFill>
          <a:blip r:embed="rId4" cstate="print"/>
          <a:stretch>
            <a:fillRect/>
          </a:stretch>
        </p:blipFill>
        <p:spPr bwMode="auto">
          <a:xfrm>
            <a:off x="3058217" y="836712"/>
            <a:ext cx="3283055" cy="1778349"/>
          </a:xfrm>
          <a:prstGeom prst="rect">
            <a:avLst/>
          </a:prstGeom>
          <a:noFill/>
          <a:ln/>
          <a:effectLst/>
        </p:spPr>
      </p:pic>
      <p:sp>
        <p:nvSpPr>
          <p:cNvPr id="24" name="Date Placeholder 23"/>
          <p:cNvSpPr>
            <a:spLocks noGrp="1"/>
          </p:cNvSpPr>
          <p:nvPr>
            <p:ph type="dt" sz="half" idx="10"/>
          </p:nvPr>
        </p:nvSpPr>
        <p:spPr/>
        <p:txBody>
          <a:bodyPr/>
          <a:lstStyle/>
          <a:p>
            <a:fld id="{2ADA0788-0DBB-4522-9EE2-93B5BCE5AC06}" type="datetime1">
              <a:rPr lang="en-US" smtClean="0"/>
              <a:pPr/>
              <a:t>7/1/2011</a:t>
            </a:fld>
            <a:endParaRPr lang="en-US"/>
          </a:p>
        </p:txBody>
      </p:sp>
      <p:sp>
        <p:nvSpPr>
          <p:cNvPr id="25" name="Footer Placeholder 24"/>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advTm="1285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88640"/>
            <a:ext cx="8568952" cy="584775"/>
          </a:xfrm>
          <a:prstGeom prst="rect">
            <a:avLst/>
          </a:prstGeom>
        </p:spPr>
        <p:txBody>
          <a:bodyPr wrap="square">
            <a:spAutoFit/>
          </a:bodyPr>
          <a:lstStyle/>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Courier" pitchFamily="49" charset="0"/>
                <a:ea typeface="+mj-ea"/>
                <a:cs typeface="+mj-cs"/>
              </a:rPr>
              <a:t>util_properties.mlc</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helper component</a:t>
            </a:r>
          </a:p>
        </p:txBody>
      </p:sp>
      <p:sp>
        <p:nvSpPr>
          <p:cNvPr id="5" name="Slide Number Placeholder 4"/>
          <p:cNvSpPr>
            <a:spLocks noGrp="1"/>
          </p:cNvSpPr>
          <p:nvPr>
            <p:ph type="sldNum" sz="quarter" idx="12"/>
          </p:nvPr>
        </p:nvSpPr>
        <p:spPr/>
        <p:txBody>
          <a:bodyPr/>
          <a:lstStyle/>
          <a:p>
            <a:fld id="{E1ACA1A9-5D0D-4912-8B92-F352DF36540E}" type="slidenum">
              <a:rPr lang="en-CA" smtClean="0"/>
              <a:pPr/>
              <a:t>19</a:t>
            </a:fld>
            <a:endParaRPr lang="en-CA" dirty="0"/>
          </a:p>
        </p:txBody>
      </p:sp>
      <p:pic>
        <p:nvPicPr>
          <p:cNvPr id="7" name="Picture 6" descr="TP_tmp.emf"/>
          <p:cNvPicPr>
            <a:picLocks noChangeAspect="1"/>
          </p:cNvPicPr>
          <p:nvPr>
            <p:custDataLst>
              <p:tags r:id="rId1"/>
            </p:custDataLst>
          </p:nvPr>
        </p:nvPicPr>
        <p:blipFill>
          <a:blip r:embed="rId4" cstate="print"/>
          <a:stretch>
            <a:fillRect/>
          </a:stretch>
        </p:blipFill>
        <p:spPr bwMode="auto">
          <a:xfrm>
            <a:off x="1108419" y="1844824"/>
            <a:ext cx="7321313" cy="3030293"/>
          </a:xfrm>
          <a:prstGeom prst="rect">
            <a:avLst/>
          </a:prstGeom>
          <a:noFill/>
          <a:ln/>
          <a:effectLst/>
        </p:spPr>
      </p:pic>
      <p:sp>
        <p:nvSpPr>
          <p:cNvPr id="8" name="Date Placeholder 7"/>
          <p:cNvSpPr>
            <a:spLocks noGrp="1"/>
          </p:cNvSpPr>
          <p:nvPr>
            <p:ph type="dt" sz="half" idx="10"/>
          </p:nvPr>
        </p:nvSpPr>
        <p:spPr/>
        <p:txBody>
          <a:bodyPr/>
          <a:lstStyle/>
          <a:p>
            <a:fld id="{23CA26CF-4E16-475D-BE4E-98899035CDB1}" type="datetime1">
              <a:rPr lang="en-US" smtClean="0"/>
              <a:pPr/>
              <a:t>7/1/2011</a:t>
            </a:fld>
            <a:endParaRPr lang="en-US"/>
          </a:p>
        </p:txBody>
      </p:sp>
      <p:sp>
        <p:nvSpPr>
          <p:cNvPr id="9" name="Footer Placeholder 8"/>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advTm="12859">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Overview</a:t>
            </a:r>
            <a:endParaRPr lang="en-CA" dirty="0"/>
          </a:p>
        </p:txBody>
      </p:sp>
      <p:sp>
        <p:nvSpPr>
          <p:cNvPr id="3" name="Content Placeholder 2"/>
          <p:cNvSpPr>
            <a:spLocks noGrp="1"/>
          </p:cNvSpPr>
          <p:nvPr>
            <p:ph idx="1"/>
          </p:nvPr>
        </p:nvSpPr>
        <p:spPr>
          <a:xfrm>
            <a:off x="3505200" y="1828800"/>
            <a:ext cx="5181600" cy="3930650"/>
          </a:xfrm>
        </p:spPr>
        <p:txBody>
          <a:bodyPr>
            <a:normAutofit/>
          </a:bodyPr>
          <a:lstStyle/>
          <a:p>
            <a:r>
              <a:rPr lang="en-CA" dirty="0" smtClean="0"/>
              <a:t>How does one make language extensions for MATLAB using </a:t>
            </a:r>
            <a:r>
              <a:rPr lang="en-CA" dirty="0" err="1" smtClean="0"/>
              <a:t>McLab</a:t>
            </a:r>
            <a:r>
              <a:rPr lang="en-CA" dirty="0" smtClean="0"/>
              <a:t>?</a:t>
            </a:r>
          </a:p>
          <a:p>
            <a:r>
              <a:rPr lang="en-CA" dirty="0" err="1" smtClean="0"/>
              <a:t>MetaLexer</a:t>
            </a:r>
            <a:endParaRPr lang="en-CA" dirty="0" smtClean="0"/>
          </a:p>
          <a:p>
            <a:r>
              <a:rPr lang="en-CA" dirty="0" smtClean="0"/>
              <a:t>Aspects for MATLAB</a:t>
            </a:r>
          </a:p>
          <a:p>
            <a:r>
              <a:rPr lang="en-CA" dirty="0" smtClean="0"/>
              <a:t>["Types" for MATLAB]</a:t>
            </a:r>
          </a:p>
        </p:txBody>
      </p:sp>
      <p:sp>
        <p:nvSpPr>
          <p:cNvPr id="4" name="Date Placeholder 3"/>
          <p:cNvSpPr>
            <a:spLocks noGrp="1"/>
          </p:cNvSpPr>
          <p:nvPr>
            <p:ph type="dt" sz="half" idx="10"/>
          </p:nvPr>
        </p:nvSpPr>
        <p:spPr/>
        <p:txBody>
          <a:bodyPr/>
          <a:lstStyle/>
          <a:p>
            <a:fld id="{B07769F0-6570-43FB-9F9B-13209A951C92}"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Laurie Hendren, Leverhulme Lecture #2</a:t>
            </a:r>
            <a:endParaRPr lang="en-US"/>
          </a:p>
        </p:txBody>
      </p:sp>
      <p:sp>
        <p:nvSpPr>
          <p:cNvPr id="6" name="Slide Number Placeholder 5"/>
          <p:cNvSpPr>
            <a:spLocks noGrp="1"/>
          </p:cNvSpPr>
          <p:nvPr>
            <p:ph type="sldNum" sz="quarter" idx="12"/>
          </p:nvPr>
        </p:nvSpPr>
        <p:spPr/>
        <p:txBody>
          <a:bodyPr/>
          <a:lstStyle/>
          <a:p>
            <a:r>
              <a:rPr lang="en-US" dirty="0" smtClean="0"/>
              <a:t>Intro - </a:t>
            </a:r>
            <a:fld id="{ECE31B81-7C2C-4D8B-B6F0-1768517459BF}" type="slidenum">
              <a:rPr lang="en-US" smtClean="0"/>
              <a:pPr/>
              <a:t>2</a:t>
            </a:fld>
            <a:endParaRPr lang="en-US" dirty="0"/>
          </a:p>
        </p:txBody>
      </p:sp>
      <p:pic>
        <p:nvPicPr>
          <p:cNvPr id="7" name="Picture 6" descr="images.jpg"/>
          <p:cNvPicPr>
            <a:picLocks noChangeAspect="1"/>
          </p:cNvPicPr>
          <p:nvPr/>
        </p:nvPicPr>
        <p:blipFill>
          <a:blip r:embed="rId3" cstate="print"/>
          <a:stretch>
            <a:fillRect/>
          </a:stretch>
        </p:blipFill>
        <p:spPr>
          <a:xfrm>
            <a:off x="847725" y="2514600"/>
            <a:ext cx="1962150" cy="233362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11560" y="5589240"/>
            <a:ext cx="8280920" cy="648072"/>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611560" y="4725144"/>
            <a:ext cx="8280920" cy="576064"/>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611560" y="3429000"/>
            <a:ext cx="8280920" cy="936104"/>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611560" y="3212976"/>
            <a:ext cx="8280920" cy="3096344"/>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611560" y="980728"/>
            <a:ext cx="8280920" cy="2088232"/>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323528" y="188640"/>
            <a:ext cx="8568952" cy="584775"/>
          </a:xfrm>
          <a:prstGeom prst="rect">
            <a:avLst/>
          </a:prstGeom>
        </p:spPr>
        <p:txBody>
          <a:bodyPr wrap="square">
            <a:spAutoFit/>
          </a:bodyPr>
          <a:lstStyle/>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Courier" pitchFamily="49" charset="0"/>
                <a:ea typeface="+mj-ea"/>
                <a:cs typeface="+mj-cs"/>
              </a:rPr>
              <a:t>key.mlc</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component</a:t>
            </a:r>
          </a:p>
        </p:txBody>
      </p:sp>
      <p:sp>
        <p:nvSpPr>
          <p:cNvPr id="5" name="Slide Number Placeholder 4"/>
          <p:cNvSpPr>
            <a:spLocks noGrp="1"/>
          </p:cNvSpPr>
          <p:nvPr>
            <p:ph type="sldNum" sz="quarter" idx="12"/>
          </p:nvPr>
        </p:nvSpPr>
        <p:spPr/>
        <p:txBody>
          <a:bodyPr/>
          <a:lstStyle/>
          <a:p>
            <a:fld id="{E1ACA1A9-5D0D-4912-8B92-F352DF36540E}" type="slidenum">
              <a:rPr lang="en-CA" smtClean="0"/>
              <a:pPr/>
              <a:t>20</a:t>
            </a:fld>
            <a:endParaRPr lang="en-CA" dirty="0"/>
          </a:p>
        </p:txBody>
      </p:sp>
      <p:pic>
        <p:nvPicPr>
          <p:cNvPr id="10" name="Picture 9" descr="TP_tmp.emf"/>
          <p:cNvPicPr>
            <a:picLocks noChangeAspect="1"/>
          </p:cNvPicPr>
          <p:nvPr>
            <p:custDataLst>
              <p:tags r:id="rId1"/>
            </p:custDataLst>
          </p:nvPr>
        </p:nvPicPr>
        <p:blipFill>
          <a:blip r:embed="rId4" cstate="print"/>
          <a:stretch>
            <a:fillRect/>
          </a:stretch>
        </p:blipFill>
        <p:spPr bwMode="auto">
          <a:xfrm>
            <a:off x="611560" y="1111385"/>
            <a:ext cx="8168081" cy="5197935"/>
          </a:xfrm>
          <a:prstGeom prst="rect">
            <a:avLst/>
          </a:prstGeom>
          <a:noFill/>
          <a:ln/>
          <a:effectLst/>
        </p:spPr>
      </p:pic>
      <p:sp>
        <p:nvSpPr>
          <p:cNvPr id="12" name="Date Placeholder 11"/>
          <p:cNvSpPr>
            <a:spLocks noGrp="1"/>
          </p:cNvSpPr>
          <p:nvPr>
            <p:ph type="dt" sz="half" idx="10"/>
          </p:nvPr>
        </p:nvSpPr>
        <p:spPr/>
        <p:txBody>
          <a:bodyPr/>
          <a:lstStyle/>
          <a:p>
            <a:fld id="{6C930E1B-5BA0-4AAF-9990-9EC6F5894D20}" type="datetime1">
              <a:rPr lang="en-US" smtClean="0"/>
              <a:pPr/>
              <a:t>7/1/2011</a:t>
            </a:fld>
            <a:endParaRPr lang="en-US"/>
          </a:p>
        </p:txBody>
      </p:sp>
      <p:sp>
        <p:nvSpPr>
          <p:cNvPr id="14" name="Footer Placeholder 13"/>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advTm="1285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par>
                                <p:cTn id="13" presetID="10" presetClass="exit" presetSubtype="0" fill="hold" grpId="1" nodeType="withEffect">
                                  <p:stCondLst>
                                    <p:cond delay="0"/>
                                  </p:stCondLst>
                                  <p:childTnLst>
                                    <p:animEffect transition="out" filter="fade">
                                      <p:cBhvr>
                                        <p:cTn id="14" dur="1000"/>
                                        <p:tgtEl>
                                          <p:spTgt spid="11"/>
                                        </p:tgtEl>
                                      </p:cBhvr>
                                    </p:animEffect>
                                    <p:set>
                                      <p:cBhvr>
                                        <p:cTn id="15" dur="1" fill="hold">
                                          <p:stCondLst>
                                            <p:cond delay="9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childTnLst>
                                </p:cTn>
                              </p:par>
                              <p:par>
                                <p:cTn id="21" presetID="10" presetClass="exit" presetSubtype="0" fill="hold" grpId="1" nodeType="withEffect">
                                  <p:stCondLst>
                                    <p:cond delay="0"/>
                                  </p:stCondLst>
                                  <p:childTnLst>
                                    <p:animEffect transition="out" filter="fade">
                                      <p:cBhvr>
                                        <p:cTn id="22" dur="1000"/>
                                        <p:tgtEl>
                                          <p:spTgt spid="13"/>
                                        </p:tgtEl>
                                      </p:cBhvr>
                                    </p:animEffect>
                                    <p:set>
                                      <p:cBhvr>
                                        <p:cTn id="23" dur="1" fill="hold">
                                          <p:stCondLst>
                                            <p:cond delay="999"/>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childTnLst>
                                </p:cTn>
                              </p:par>
                              <p:par>
                                <p:cTn id="29" presetID="10" presetClass="exit" presetSubtype="0" fill="hold" grpId="1" nodeType="withEffect">
                                  <p:stCondLst>
                                    <p:cond delay="0"/>
                                  </p:stCondLst>
                                  <p:childTnLst>
                                    <p:animEffect transition="out" filter="fade">
                                      <p:cBhvr>
                                        <p:cTn id="30" dur="1000"/>
                                        <p:tgtEl>
                                          <p:spTgt spid="18"/>
                                        </p:tgtEl>
                                      </p:cBhvr>
                                    </p:animEffect>
                                    <p:set>
                                      <p:cBhvr>
                                        <p:cTn id="31" dur="1" fill="hold">
                                          <p:stCondLst>
                                            <p:cond delay="999"/>
                                          </p:stCondLst>
                                        </p:cTn>
                                        <p:tgtEl>
                                          <p:spTgt spid="1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childTnLst>
                                </p:cTn>
                              </p:par>
                              <p:par>
                                <p:cTn id="37" presetID="10" presetClass="exit" presetSubtype="0" fill="hold" grpId="1" nodeType="withEffect">
                                  <p:stCondLst>
                                    <p:cond delay="0"/>
                                  </p:stCondLst>
                                  <p:childTnLst>
                                    <p:animEffect transition="out" filter="fade">
                                      <p:cBhvr>
                                        <p:cTn id="38" dur="1000"/>
                                        <p:tgtEl>
                                          <p:spTgt spid="19"/>
                                        </p:tgtEl>
                                      </p:cBhvr>
                                    </p:animEffect>
                                    <p:set>
                                      <p:cBhvr>
                                        <p:cTn id="39"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9" grpId="1" animBg="1"/>
      <p:bldP spid="18" grpId="0" animBg="1"/>
      <p:bldP spid="18" grpId="1" animBg="1"/>
      <p:bldP spid="13" grpId="0" animBg="1"/>
      <p:bldP spid="13" grpId="1" animBg="1"/>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9552" y="4005064"/>
            <a:ext cx="8064896" cy="1944216"/>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539552" y="1340768"/>
            <a:ext cx="7992888" cy="2088232"/>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323528" y="188640"/>
            <a:ext cx="8568952" cy="584775"/>
          </a:xfrm>
          <a:prstGeom prst="rect">
            <a:avLst/>
          </a:prstGeom>
        </p:spPr>
        <p:txBody>
          <a:bodyPr wrap="square">
            <a:spAutoFit/>
          </a:bodyPr>
          <a:lstStyle/>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Courier" pitchFamily="49" charset="0"/>
                <a:ea typeface="+mj-ea"/>
                <a:cs typeface="+mj-cs"/>
              </a:rPr>
              <a:t>value.mlc</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component</a:t>
            </a:r>
          </a:p>
        </p:txBody>
      </p:sp>
      <p:sp>
        <p:nvSpPr>
          <p:cNvPr id="5" name="Slide Number Placeholder 4"/>
          <p:cNvSpPr>
            <a:spLocks noGrp="1"/>
          </p:cNvSpPr>
          <p:nvPr>
            <p:ph type="sldNum" sz="quarter" idx="12"/>
          </p:nvPr>
        </p:nvSpPr>
        <p:spPr/>
        <p:txBody>
          <a:bodyPr/>
          <a:lstStyle/>
          <a:p>
            <a:fld id="{E1ACA1A9-5D0D-4912-8B92-F352DF36540E}" type="slidenum">
              <a:rPr lang="en-CA" smtClean="0"/>
              <a:pPr/>
              <a:t>21</a:t>
            </a:fld>
            <a:endParaRPr lang="en-CA" dirty="0"/>
          </a:p>
        </p:txBody>
      </p:sp>
      <p:pic>
        <p:nvPicPr>
          <p:cNvPr id="7" name="Picture 6" descr="TP_tmp.emf"/>
          <p:cNvPicPr>
            <a:picLocks noChangeAspect="1"/>
          </p:cNvPicPr>
          <p:nvPr>
            <p:custDataLst>
              <p:tags r:id="rId1"/>
            </p:custDataLst>
          </p:nvPr>
        </p:nvPicPr>
        <p:blipFill>
          <a:blip r:embed="rId4" cstate="print"/>
          <a:stretch>
            <a:fillRect/>
          </a:stretch>
        </p:blipFill>
        <p:spPr bwMode="auto">
          <a:xfrm>
            <a:off x="607814" y="1340767"/>
            <a:ext cx="7617049" cy="4577398"/>
          </a:xfrm>
          <a:prstGeom prst="rect">
            <a:avLst/>
          </a:prstGeom>
          <a:noFill/>
          <a:ln/>
          <a:effectLst/>
        </p:spPr>
      </p:pic>
      <p:sp>
        <p:nvSpPr>
          <p:cNvPr id="8" name="Date Placeholder 7"/>
          <p:cNvSpPr>
            <a:spLocks noGrp="1"/>
          </p:cNvSpPr>
          <p:nvPr>
            <p:ph type="dt" sz="half" idx="10"/>
          </p:nvPr>
        </p:nvSpPr>
        <p:spPr/>
        <p:txBody>
          <a:bodyPr/>
          <a:lstStyle/>
          <a:p>
            <a:fld id="{CBC3040F-1CF0-41CC-BC7E-69699892D0AC}" type="datetime1">
              <a:rPr lang="en-US" smtClean="0"/>
              <a:pPr/>
              <a:t>7/1/2011</a:t>
            </a:fld>
            <a:endParaRPr lang="en-US"/>
          </a:p>
        </p:txBody>
      </p:sp>
      <p:sp>
        <p:nvSpPr>
          <p:cNvPr id="10" name="Footer Placeholder 9"/>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advTm="1285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par>
                                <p:cTn id="13" presetID="10" presetClass="exit" presetSubtype="0" fill="hold" grpId="1" nodeType="withEffect">
                                  <p:stCondLst>
                                    <p:cond delay="0"/>
                                  </p:stCondLst>
                                  <p:childTnLst>
                                    <p:animEffect transition="out" filter="fade">
                                      <p:cBhvr>
                                        <p:cTn id="14" dur="1000"/>
                                        <p:tgtEl>
                                          <p:spTgt spid="11"/>
                                        </p:tgtEl>
                                      </p:cBhvr>
                                    </p:animEffect>
                                    <p:set>
                                      <p:cBhvr>
                                        <p:cTn id="15"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1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371600" y="4581128"/>
            <a:ext cx="5832648" cy="1944216"/>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1371600" y="2132856"/>
            <a:ext cx="5832648" cy="2088232"/>
          </a:xfrm>
          <a:prstGeom prst="rect">
            <a:avLst/>
          </a:prstGeom>
          <a:solidFill>
            <a:schemeClr val="bg1">
              <a:lumMod val="75000"/>
              <a:lumOff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323528" y="188640"/>
            <a:ext cx="8568952" cy="584775"/>
          </a:xfrm>
          <a:prstGeom prst="rect">
            <a:avLst/>
          </a:prstGeom>
        </p:spPr>
        <p:txBody>
          <a:bodyPr wrap="square">
            <a:spAutoFit/>
          </a:bodyPr>
          <a:lstStyle/>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Courier" pitchFamily="49" charset="0"/>
                <a:ea typeface="+mj-ea"/>
                <a:cs typeface="+mj-cs"/>
              </a:rPr>
              <a:t>properties.mll</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layout</a:t>
            </a:r>
          </a:p>
        </p:txBody>
      </p:sp>
      <p:sp>
        <p:nvSpPr>
          <p:cNvPr id="5" name="Slide Number Placeholder 4"/>
          <p:cNvSpPr>
            <a:spLocks noGrp="1"/>
          </p:cNvSpPr>
          <p:nvPr>
            <p:ph type="sldNum" sz="quarter" idx="12"/>
          </p:nvPr>
        </p:nvSpPr>
        <p:spPr/>
        <p:txBody>
          <a:bodyPr/>
          <a:lstStyle/>
          <a:p>
            <a:fld id="{E1ACA1A9-5D0D-4912-8B92-F352DF36540E}" type="slidenum">
              <a:rPr lang="en-CA" smtClean="0"/>
              <a:pPr/>
              <a:t>22</a:t>
            </a:fld>
            <a:endParaRPr lang="en-CA" dirty="0"/>
          </a:p>
        </p:txBody>
      </p:sp>
      <p:pic>
        <p:nvPicPr>
          <p:cNvPr id="7" name="Picture 6" descr="TP_tmp.emf"/>
          <p:cNvPicPr>
            <a:picLocks noChangeAspect="1"/>
          </p:cNvPicPr>
          <p:nvPr>
            <p:custDataLst>
              <p:tags r:id="rId1"/>
            </p:custDataLst>
          </p:nvPr>
        </p:nvPicPr>
        <p:blipFill>
          <a:blip r:embed="rId4" cstate="print"/>
          <a:stretch>
            <a:fillRect/>
          </a:stretch>
        </p:blipFill>
        <p:spPr bwMode="auto">
          <a:xfrm>
            <a:off x="1721714" y="908976"/>
            <a:ext cx="5482534" cy="5447374"/>
          </a:xfrm>
          <a:prstGeom prst="rect">
            <a:avLst/>
          </a:prstGeom>
          <a:noFill/>
          <a:ln/>
          <a:effectLst/>
        </p:spPr>
      </p:pic>
      <p:sp>
        <p:nvSpPr>
          <p:cNvPr id="8" name="Date Placeholder 7"/>
          <p:cNvSpPr>
            <a:spLocks noGrp="1"/>
          </p:cNvSpPr>
          <p:nvPr>
            <p:ph type="dt" sz="half" idx="10"/>
          </p:nvPr>
        </p:nvSpPr>
        <p:spPr/>
        <p:txBody>
          <a:bodyPr/>
          <a:lstStyle/>
          <a:p>
            <a:fld id="{B5E3F35B-7D1D-4F87-BBC5-0A683D50437A}" type="datetime1">
              <a:rPr lang="en-US" smtClean="0"/>
              <a:pPr/>
              <a:t>7/1/2011</a:t>
            </a:fld>
            <a:endParaRPr lang="en-US"/>
          </a:p>
        </p:txBody>
      </p:sp>
      <p:sp>
        <p:nvSpPr>
          <p:cNvPr id="9" name="Footer Placeholder 8"/>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advTm="1285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par>
                                <p:cTn id="13" presetID="10" presetClass="exit" presetSubtype="0" fill="hold" grpId="1" nodeType="withEffect">
                                  <p:stCondLst>
                                    <p:cond delay="0"/>
                                  </p:stCondLst>
                                  <p:childTnLst>
                                    <p:animEffect transition="out" filter="fade">
                                      <p:cBhvr>
                                        <p:cTn id="14" dur="1000"/>
                                        <p:tgtEl>
                                          <p:spTgt spid="11"/>
                                        </p:tgtEl>
                                      </p:cBhvr>
                                    </p:animEffect>
                                    <p:set>
                                      <p:cBhvr>
                                        <p:cTn id="15"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88640"/>
            <a:ext cx="8568952" cy="1077218"/>
          </a:xfrm>
          <a:prstGeom prst="rect">
            <a:avLst/>
          </a:prstGeom>
        </p:spPr>
        <p:txBody>
          <a:bodyPr wrap="square">
            <a:spAutoFit/>
          </a:bodyPr>
          <a:lstStyle/>
          <a:p>
            <a:pPr lvl="0" algn="ctr">
              <a:spcBef>
                <a:spcPct val="0"/>
              </a:spcBef>
              <a:defRPr/>
            </a:pP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Courier" pitchFamily="49" charset="0"/>
                <a:ea typeface="+mj-ea"/>
                <a:cs typeface="+mj-cs"/>
              </a:rPr>
              <a:t>MetaLexer</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Courier" pitchFamily="49" charset="0"/>
                <a:ea typeface="+mj-ea"/>
                <a:cs typeface="+mj-cs"/>
              </a:rPr>
              <a:t> </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ea typeface="+mj-ea"/>
                <a:cs typeface="+mj-cs"/>
              </a:rPr>
              <a:t>is implemented and available:</a:t>
            </a:r>
          </a:p>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ea typeface="+mj-ea"/>
                <a:cs typeface="+mj-cs"/>
              </a:rPr>
              <a:t>www.sable.mcgill.ca/metalexer</a:t>
            </a:r>
          </a:p>
        </p:txBody>
      </p:sp>
      <p:sp>
        <p:nvSpPr>
          <p:cNvPr id="5" name="Slide Number Placeholder 4"/>
          <p:cNvSpPr>
            <a:spLocks noGrp="1"/>
          </p:cNvSpPr>
          <p:nvPr>
            <p:ph type="sldNum" sz="quarter" idx="12"/>
          </p:nvPr>
        </p:nvSpPr>
        <p:spPr/>
        <p:txBody>
          <a:bodyPr/>
          <a:lstStyle/>
          <a:p>
            <a:fld id="{E1ACA1A9-5D0D-4912-8B92-F352DF36540E}" type="slidenum">
              <a:rPr lang="en-CA" smtClean="0"/>
              <a:pPr/>
              <a:t>23</a:t>
            </a:fld>
            <a:endParaRPr lang="en-CA" dirty="0"/>
          </a:p>
        </p:txBody>
      </p:sp>
      <p:sp>
        <p:nvSpPr>
          <p:cNvPr id="8" name="Rectangle 7"/>
          <p:cNvSpPr/>
          <p:nvPr/>
        </p:nvSpPr>
        <p:spPr>
          <a:xfrm>
            <a:off x="611560" y="1628800"/>
            <a:ext cx="1944216" cy="648072"/>
          </a:xfrm>
          <a:prstGeom prst="rect">
            <a:avLst/>
          </a:prstGeom>
          <a:solidFill>
            <a:srgbClr val="0060A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properties.mll</a:t>
            </a:r>
            <a:endParaRPr lang="en-CA" dirty="0"/>
          </a:p>
        </p:txBody>
      </p:sp>
      <p:sp>
        <p:nvSpPr>
          <p:cNvPr id="9" name="Rounded Rectangle 8"/>
          <p:cNvSpPr/>
          <p:nvPr/>
        </p:nvSpPr>
        <p:spPr>
          <a:xfrm>
            <a:off x="539552" y="3717032"/>
            <a:ext cx="2088232" cy="648072"/>
          </a:xfrm>
          <a:prstGeom prst="roundRect">
            <a:avLst/>
          </a:prstGeom>
          <a:solidFill>
            <a:srgbClr val="00642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key.mlc</a:t>
            </a:r>
            <a:endParaRPr lang="en-CA" dirty="0"/>
          </a:p>
        </p:txBody>
      </p:sp>
      <p:sp>
        <p:nvSpPr>
          <p:cNvPr id="10" name="Rounded Rectangle 9"/>
          <p:cNvSpPr/>
          <p:nvPr/>
        </p:nvSpPr>
        <p:spPr>
          <a:xfrm>
            <a:off x="539552" y="4797152"/>
            <a:ext cx="2160240" cy="648072"/>
          </a:xfrm>
          <a:prstGeom prst="roundRect">
            <a:avLst/>
          </a:prstGeom>
          <a:solidFill>
            <a:srgbClr val="00642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value.mlc</a:t>
            </a:r>
            <a:endParaRPr lang="en-CA" dirty="0"/>
          </a:p>
        </p:txBody>
      </p:sp>
      <p:sp>
        <p:nvSpPr>
          <p:cNvPr id="11" name="Rounded Rectangle 10"/>
          <p:cNvSpPr/>
          <p:nvPr/>
        </p:nvSpPr>
        <p:spPr>
          <a:xfrm>
            <a:off x="539552" y="2636912"/>
            <a:ext cx="2016224" cy="648072"/>
          </a:xfrm>
          <a:prstGeom prst="roundRect">
            <a:avLst/>
          </a:prstGeom>
          <a:solidFill>
            <a:srgbClr val="00642D"/>
          </a:solid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util_patterns.mlc</a:t>
            </a:r>
            <a:endParaRPr lang="en-CA" dirty="0"/>
          </a:p>
        </p:txBody>
      </p:sp>
      <p:sp>
        <p:nvSpPr>
          <p:cNvPr id="17" name="Flowchart: Process 16"/>
          <p:cNvSpPr/>
          <p:nvPr/>
        </p:nvSpPr>
        <p:spPr>
          <a:xfrm>
            <a:off x="3491880" y="2780928"/>
            <a:ext cx="2448272" cy="1368152"/>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err="1" smtClean="0"/>
              <a:t>MetaLexer</a:t>
            </a:r>
            <a:endParaRPr lang="en-CA" sz="2400" dirty="0"/>
          </a:p>
        </p:txBody>
      </p:sp>
      <p:sp>
        <p:nvSpPr>
          <p:cNvPr id="18" name="Flowchart: Document 17"/>
          <p:cNvSpPr/>
          <p:nvPr/>
        </p:nvSpPr>
        <p:spPr>
          <a:xfrm>
            <a:off x="6876256" y="2564904"/>
            <a:ext cx="1944216" cy="1800200"/>
          </a:xfrm>
          <a:prstGeom prst="flowChart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properties.jflex</a:t>
            </a:r>
            <a:endParaRPr lang="en-CA" dirty="0"/>
          </a:p>
        </p:txBody>
      </p:sp>
      <p:cxnSp>
        <p:nvCxnSpPr>
          <p:cNvPr id="20" name="Straight Arrow Connector 19"/>
          <p:cNvCxnSpPr>
            <a:stCxn id="8" idx="3"/>
          </p:cNvCxnSpPr>
          <p:nvPr/>
        </p:nvCxnSpPr>
        <p:spPr>
          <a:xfrm>
            <a:off x="2555776" y="1916832"/>
            <a:ext cx="91440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55776" y="2924944"/>
            <a:ext cx="1008112"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627784" y="3645024"/>
            <a:ext cx="864096"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2555776" y="4221088"/>
            <a:ext cx="1008112"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940152" y="3573016"/>
            <a:ext cx="9361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fld id="{247C8728-D977-4E3F-9304-04B1A3677727}" type="datetime1">
              <a:rPr lang="en-US" smtClean="0"/>
              <a:pPr/>
              <a:t>7/1/2011</a:t>
            </a:fld>
            <a:endParaRPr lang="en-US"/>
          </a:p>
        </p:txBody>
      </p:sp>
      <p:sp>
        <p:nvSpPr>
          <p:cNvPr id="16" name="Footer Placeholder 15"/>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advTm="12859">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 problems to solve:</a:t>
            </a:r>
            <a:endParaRPr lang="en-CA" dirty="0"/>
          </a:p>
        </p:txBody>
      </p:sp>
      <p:sp>
        <p:nvSpPr>
          <p:cNvPr id="3" name="Content Placeholder 2"/>
          <p:cNvSpPr>
            <a:spLocks noGrp="1"/>
          </p:cNvSpPr>
          <p:nvPr>
            <p:ph idx="1"/>
          </p:nvPr>
        </p:nvSpPr>
        <p:spPr/>
        <p:txBody>
          <a:bodyPr>
            <a:normAutofit/>
          </a:bodyPr>
          <a:lstStyle/>
          <a:p>
            <a:r>
              <a:rPr lang="en-CA" dirty="0" smtClean="0"/>
              <a:t> How to implement the meta-token </a:t>
            </a:r>
            <a:r>
              <a:rPr lang="en-CA" dirty="0" err="1" smtClean="0"/>
              <a:t>lexer</a:t>
            </a:r>
            <a:r>
              <a:rPr lang="en-CA" dirty="0" smtClean="0"/>
              <a:t>?</a:t>
            </a:r>
          </a:p>
          <a:p>
            <a:endParaRPr lang="en-CA" dirty="0" smtClean="0"/>
          </a:p>
          <a:p>
            <a:r>
              <a:rPr lang="en-CA" dirty="0" smtClean="0"/>
              <a:t>How to allow for insertion of new components,  replacing of components, adding new embeddings (</a:t>
            </a:r>
            <a:r>
              <a:rPr lang="en-CA" dirty="0" err="1" smtClean="0"/>
              <a:t>metalexer</a:t>
            </a:r>
            <a:r>
              <a:rPr lang="en-CA" dirty="0" smtClean="0"/>
              <a:t> transitions).</a:t>
            </a:r>
          </a:p>
          <a:p>
            <a:endParaRPr lang="en-CA" dirty="0" smtClean="0"/>
          </a:p>
          <a:p>
            <a:r>
              <a:rPr lang="en-CA" dirty="0" smtClean="0"/>
              <a:t>How to insert new patterns into components at specific points.</a:t>
            </a:r>
            <a:endParaRPr lang="en-CA" dirty="0"/>
          </a:p>
        </p:txBody>
      </p:sp>
      <p:sp>
        <p:nvSpPr>
          <p:cNvPr id="4" name="Slide Number Placeholder 3"/>
          <p:cNvSpPr>
            <a:spLocks noGrp="1"/>
          </p:cNvSpPr>
          <p:nvPr>
            <p:ph type="sldNum" sz="quarter" idx="12"/>
          </p:nvPr>
        </p:nvSpPr>
        <p:spPr/>
        <p:txBody>
          <a:bodyPr/>
          <a:lstStyle/>
          <a:p>
            <a:fld id="{E1ACA1A9-5D0D-4912-8B92-F352DF36540E}" type="slidenum">
              <a:rPr lang="en-US" smtClean="0"/>
              <a:pPr/>
              <a:t>24</a:t>
            </a:fld>
            <a:endParaRPr lang="en-US" dirty="0"/>
          </a:p>
        </p:txBody>
      </p:sp>
      <p:sp>
        <p:nvSpPr>
          <p:cNvPr id="5" name="Date Placeholder 4"/>
          <p:cNvSpPr>
            <a:spLocks noGrp="1"/>
          </p:cNvSpPr>
          <p:nvPr>
            <p:ph type="dt" sz="half" idx="10"/>
          </p:nvPr>
        </p:nvSpPr>
        <p:spPr/>
        <p:txBody>
          <a:bodyPr/>
          <a:lstStyle/>
          <a:p>
            <a:fld id="{578C30C7-6F8C-48F1-B455-128AD1A169E2}" type="datetime1">
              <a:rPr lang="en-US" smtClean="0"/>
              <a:pPr/>
              <a:t>7/1/2011</a:t>
            </a:fld>
            <a:endParaRPr lang="en-US" dirty="0"/>
          </a:p>
        </p:txBody>
      </p:sp>
      <p:sp>
        <p:nvSpPr>
          <p:cNvPr id="6" name="Footer Placeholder 5"/>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ACA1A9-5D0D-4912-8B92-F352DF36540E}" type="slidenum">
              <a:rPr lang="en-CA" smtClean="0"/>
              <a:pPr/>
              <a:t>25</a:t>
            </a:fld>
            <a:endParaRPr lang="en-CA" dirty="0"/>
          </a:p>
        </p:txBody>
      </p:sp>
      <p:grpSp>
        <p:nvGrpSpPr>
          <p:cNvPr id="6" name="Group 5"/>
          <p:cNvGrpSpPr/>
          <p:nvPr/>
        </p:nvGrpSpPr>
        <p:grpSpPr>
          <a:xfrm>
            <a:off x="251520" y="764704"/>
            <a:ext cx="5544616" cy="4248472"/>
            <a:chOff x="467544" y="1484784"/>
            <a:chExt cx="5544616" cy="4248472"/>
          </a:xfrm>
        </p:grpSpPr>
        <p:sp>
          <p:nvSpPr>
            <p:cNvPr id="4" name="Rounded Rectangle 3"/>
            <p:cNvSpPr/>
            <p:nvPr/>
          </p:nvSpPr>
          <p:spPr>
            <a:xfrm>
              <a:off x="467544" y="1484784"/>
              <a:ext cx="5544616" cy="42484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descr="reverse-match-example-1.png"/>
            <p:cNvPicPr>
              <a:picLocks noChangeAspect="1"/>
            </p:cNvPicPr>
            <p:nvPr/>
          </p:nvPicPr>
          <p:blipFill>
            <a:blip r:embed="rId3" cstate="print"/>
            <a:stretch>
              <a:fillRect/>
            </a:stretch>
          </p:blipFill>
          <p:spPr>
            <a:xfrm>
              <a:off x="899593" y="1657527"/>
              <a:ext cx="4320480" cy="3810300"/>
            </a:xfrm>
            <a:prstGeom prst="rect">
              <a:avLst/>
            </a:prstGeom>
          </p:spPr>
        </p:pic>
      </p:grpSp>
      <p:sp>
        <p:nvSpPr>
          <p:cNvPr id="5" name="Rectangle 4"/>
          <p:cNvSpPr/>
          <p:nvPr/>
        </p:nvSpPr>
        <p:spPr>
          <a:xfrm>
            <a:off x="971600" y="188640"/>
            <a:ext cx="7776864" cy="523220"/>
          </a:xfrm>
          <a:prstGeom prst="rect">
            <a:avLst/>
          </a:prstGeom>
        </p:spPr>
        <p:txBody>
          <a:bodyPr wrap="square">
            <a:spAutoFit/>
          </a:bodyPr>
          <a:lstStyle/>
          <a:p>
            <a:pPr lvl="0" algn="ctr">
              <a:spcBef>
                <a:spcPct val="0"/>
              </a:spcBef>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Implementing the meta-token </a:t>
            </a:r>
            <a:r>
              <a:rPr lang="en-US" sz="28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lexer</a:t>
            </a:r>
            <a:endPar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endParaRPr>
          </a:p>
        </p:txBody>
      </p:sp>
      <p:grpSp>
        <p:nvGrpSpPr>
          <p:cNvPr id="9" name="Group 8"/>
          <p:cNvGrpSpPr/>
          <p:nvPr/>
        </p:nvGrpSpPr>
        <p:grpSpPr>
          <a:xfrm>
            <a:off x="5004048" y="5373216"/>
            <a:ext cx="3384376" cy="936104"/>
            <a:chOff x="4139952" y="5517232"/>
            <a:chExt cx="3672408" cy="1152128"/>
          </a:xfrm>
        </p:grpSpPr>
        <p:sp>
          <p:nvSpPr>
            <p:cNvPr id="8" name="Rounded Rectangle 7"/>
            <p:cNvSpPr/>
            <p:nvPr/>
          </p:nvSpPr>
          <p:spPr>
            <a:xfrm>
              <a:off x="4139952" y="5517232"/>
              <a:ext cx="3672408" cy="11521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reverse-match-example-2.png"/>
            <p:cNvPicPr>
              <a:picLocks noChangeAspect="1"/>
            </p:cNvPicPr>
            <p:nvPr/>
          </p:nvPicPr>
          <p:blipFill>
            <a:blip r:embed="rId4" cstate="print"/>
            <a:stretch>
              <a:fillRect/>
            </a:stretch>
          </p:blipFill>
          <p:spPr>
            <a:xfrm>
              <a:off x="4355976" y="5589240"/>
              <a:ext cx="3240360" cy="925817"/>
            </a:xfrm>
            <a:prstGeom prst="rect">
              <a:avLst/>
            </a:prstGeom>
          </p:spPr>
        </p:pic>
      </p:grpSp>
      <p:sp>
        <p:nvSpPr>
          <p:cNvPr id="10" name="Rectangle 9"/>
          <p:cNvSpPr/>
          <p:nvPr/>
        </p:nvSpPr>
        <p:spPr>
          <a:xfrm>
            <a:off x="1979712" y="5373216"/>
            <a:ext cx="2808312" cy="954107"/>
          </a:xfrm>
          <a:prstGeom prst="rect">
            <a:avLst/>
          </a:prstGeom>
        </p:spPr>
        <p:txBody>
          <a:bodyPr wrap="square">
            <a:spAutoFit/>
          </a:bodyPr>
          <a:lstStyle/>
          <a:p>
            <a:pPr lvl="0" algn="ctr">
              <a:spcBef>
                <a:spcPct val="0"/>
              </a:spcBef>
              <a:defRPr/>
            </a:pPr>
            <a:r>
              <a:rPr lang="en-US" sz="2800" b="1" dirty="0" smtClean="0">
                <a:ln w="12700">
                  <a:solidFill>
                    <a:schemeClr val="accent1">
                      <a:shade val="2500"/>
                      <a:alpha val="6500"/>
                    </a:schemeClr>
                  </a:solidFill>
                  <a:prstDash val="solid"/>
                </a:ln>
                <a:solidFill>
                  <a:srgbClr val="7030A0"/>
                </a:solidFill>
                <a:effectLst>
                  <a:innerShdw blurRad="50800" dist="50800" dir="13500000">
                    <a:srgbClr val="000000">
                      <a:alpha val="45000"/>
                    </a:srgbClr>
                  </a:innerShdw>
                </a:effectLst>
                <a:latin typeface="+mj-lt"/>
                <a:ea typeface="+mj-ea"/>
                <a:cs typeface="+mj-cs"/>
              </a:rPr>
              <a:t>Recognize the matching suffix.</a:t>
            </a:r>
          </a:p>
        </p:txBody>
      </p:sp>
      <p:sp>
        <p:nvSpPr>
          <p:cNvPr id="11" name="Rectangle 10"/>
          <p:cNvSpPr/>
          <p:nvPr/>
        </p:nvSpPr>
        <p:spPr>
          <a:xfrm>
            <a:off x="6012160" y="1556792"/>
            <a:ext cx="2808312" cy="2677656"/>
          </a:xfrm>
          <a:prstGeom prst="rect">
            <a:avLst/>
          </a:prstGeom>
        </p:spPr>
        <p:txBody>
          <a:bodyPr wrap="square">
            <a:spAutoFit/>
          </a:bodyPr>
          <a:lstStyle/>
          <a:p>
            <a:pPr lvl="0" algn="ctr">
              <a:spcBef>
                <a:spcPct val="0"/>
              </a:spcBef>
              <a:defRPr/>
            </a:pPr>
            <a:r>
              <a:rPr lang="en-US" sz="2800" b="1" dirty="0" smtClean="0">
                <a:ln w="12700">
                  <a:solidFill>
                    <a:schemeClr val="accent1">
                      <a:shade val="2500"/>
                      <a:alpha val="6500"/>
                    </a:schemeClr>
                  </a:solidFill>
                  <a:prstDash val="solid"/>
                </a:ln>
                <a:solidFill>
                  <a:srgbClr val="7030A0"/>
                </a:solidFill>
                <a:effectLst>
                  <a:innerShdw blurRad="50800" dist="50800" dir="13500000">
                    <a:srgbClr val="000000">
                      <a:alpha val="45000"/>
                    </a:srgbClr>
                  </a:innerShdw>
                </a:effectLst>
                <a:latin typeface="+mj-lt"/>
                <a:ea typeface="+mj-ea"/>
                <a:cs typeface="+mj-cs"/>
              </a:rPr>
              <a:t>Recognize a meta-pattern, i.e. when to go to a new component and when to return.</a:t>
            </a:r>
          </a:p>
        </p:txBody>
      </p:sp>
      <p:sp>
        <p:nvSpPr>
          <p:cNvPr id="12" name="Date Placeholder 11"/>
          <p:cNvSpPr>
            <a:spLocks noGrp="1"/>
          </p:cNvSpPr>
          <p:nvPr>
            <p:ph type="dt" sz="half" idx="10"/>
          </p:nvPr>
        </p:nvSpPr>
        <p:spPr/>
        <p:txBody>
          <a:bodyPr/>
          <a:lstStyle/>
          <a:p>
            <a:fld id="{838B572B-AF20-419E-BFA9-BC2614383DF0}" type="datetime1">
              <a:rPr lang="en-US" smtClean="0"/>
              <a:pPr/>
              <a:t>7/1/2011</a:t>
            </a:fld>
            <a:endParaRPr lang="en-US"/>
          </a:p>
        </p:txBody>
      </p:sp>
      <p:sp>
        <p:nvSpPr>
          <p:cNvPr id="13" name="Footer Placeholder 12"/>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9552" y="1700808"/>
            <a:ext cx="8280920" cy="4176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fontScale="90000"/>
          </a:bodyPr>
          <a:lstStyle/>
          <a:p>
            <a:r>
              <a:rPr lang="en-CA" dirty="0" smtClean="0"/>
              <a:t>Implementing inheritance (structured weaving).</a:t>
            </a:r>
            <a:endParaRPr lang="en-CA" dirty="0"/>
          </a:p>
        </p:txBody>
      </p:sp>
      <p:sp>
        <p:nvSpPr>
          <p:cNvPr id="3" name="Slide Number Placeholder 2"/>
          <p:cNvSpPr>
            <a:spLocks noGrp="1"/>
          </p:cNvSpPr>
          <p:nvPr>
            <p:ph type="sldNum" sz="quarter" idx="12"/>
          </p:nvPr>
        </p:nvSpPr>
        <p:spPr/>
        <p:txBody>
          <a:bodyPr/>
          <a:lstStyle/>
          <a:p>
            <a:fld id="{E1ACA1A9-5D0D-4912-8B92-F352DF36540E}" type="slidenum">
              <a:rPr lang="en-CA" smtClean="0"/>
              <a:pPr/>
              <a:t>26</a:t>
            </a:fld>
            <a:endParaRPr lang="en-CA" dirty="0"/>
          </a:p>
        </p:txBody>
      </p:sp>
      <p:pic>
        <p:nvPicPr>
          <p:cNvPr id="7" name="Picture 6" descr="extensibility-example.png"/>
          <p:cNvPicPr>
            <a:picLocks noChangeAspect="1"/>
          </p:cNvPicPr>
          <p:nvPr/>
        </p:nvPicPr>
        <p:blipFill>
          <a:blip r:embed="rId3" cstate="print"/>
          <a:stretch>
            <a:fillRect/>
          </a:stretch>
        </p:blipFill>
        <p:spPr>
          <a:xfrm>
            <a:off x="1259632" y="1844824"/>
            <a:ext cx="6840760" cy="3885705"/>
          </a:xfrm>
          <a:prstGeom prst="rect">
            <a:avLst/>
          </a:prstGeom>
        </p:spPr>
      </p:pic>
      <p:sp>
        <p:nvSpPr>
          <p:cNvPr id="8" name="Footer Placeholder 7"/>
          <p:cNvSpPr>
            <a:spLocks noGrp="1"/>
          </p:cNvSpPr>
          <p:nvPr>
            <p:ph type="ftr" sz="quarter" idx="11"/>
          </p:nvPr>
        </p:nvSpPr>
        <p:spPr/>
        <p:txBody>
          <a:bodyPr/>
          <a:lstStyle/>
          <a:p>
            <a:pPr algn="ctr"/>
            <a:r>
              <a:rPr lang="en-US" sz="1000" smtClean="0">
                <a:solidFill>
                  <a:schemeClr val="tx2">
                    <a:shade val="50000"/>
                  </a:schemeClr>
                </a:solidFill>
              </a:rPr>
              <a:t>McLab, Laurie Hendren, Leverhulme Lecture #2</a:t>
            </a:r>
            <a:endParaRPr lang="en-US" sz="1000" dirty="0">
              <a:solidFill>
                <a:schemeClr val="tx2">
                  <a:shade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42B0ABA-5F32-4B6D-80DB-6EBD58E2D6CE}" type="datetime1">
              <a:rPr lang="en-US" smtClean="0"/>
              <a:pPr/>
              <a:t>7/1/2011</a:t>
            </a:fld>
            <a:endParaRPr lang="en-US"/>
          </a:p>
        </p:txBody>
      </p:sp>
      <p:sp>
        <p:nvSpPr>
          <p:cNvPr id="7" name="Footer Placeholder 6"/>
          <p:cNvSpPr>
            <a:spLocks noGrp="1"/>
          </p:cNvSpPr>
          <p:nvPr>
            <p:ph type="ftr" sz="quarter" idx="11"/>
          </p:nvPr>
        </p:nvSpPr>
        <p:spPr/>
        <p:txBody>
          <a:bodyPr/>
          <a:lstStyle/>
          <a:p>
            <a:r>
              <a:rPr lang="en-US" smtClean="0"/>
              <a:t>McLab, Laurie Hendren, Leverhulme Lecture #2</a:t>
            </a:r>
            <a:endParaRPr lang="en-US" dirty="0"/>
          </a:p>
        </p:txBody>
      </p:sp>
      <p:sp>
        <p:nvSpPr>
          <p:cNvPr id="2" name="Slide Number Placeholder 1"/>
          <p:cNvSpPr>
            <a:spLocks noGrp="1"/>
          </p:cNvSpPr>
          <p:nvPr>
            <p:ph type="sldNum" sz="quarter" idx="12"/>
          </p:nvPr>
        </p:nvSpPr>
        <p:spPr/>
        <p:txBody>
          <a:bodyPr/>
          <a:lstStyle/>
          <a:p>
            <a:fld id="{E1ACA1A9-5D0D-4912-8B92-F352DF36540E}" type="slidenum">
              <a:rPr lang="en-CA" smtClean="0"/>
              <a:pPr/>
              <a:t>27</a:t>
            </a:fld>
            <a:endParaRPr lang="en-CA" dirty="0"/>
          </a:p>
        </p:txBody>
      </p:sp>
      <p:sp>
        <p:nvSpPr>
          <p:cNvPr id="8" name="Text Placeholder 7"/>
          <p:cNvSpPr>
            <a:spLocks noGrp="1"/>
          </p:cNvSpPr>
          <p:nvPr>
            <p:ph type="body" sz="quarter" idx="13"/>
          </p:nvPr>
        </p:nvSpPr>
        <p:spPr/>
        <p:txBody>
          <a:bodyPr>
            <a:normAutofit lnSpcReduction="10000"/>
          </a:bodyPr>
          <a:lstStyle/>
          <a:p>
            <a:r>
              <a:rPr lang="en-CA" dirty="0" smtClean="0"/>
              <a:t>Implementing </a:t>
            </a:r>
            <a:r>
              <a:rPr lang="en-CA" dirty="0" err="1" smtClean="0"/>
              <a:t>MetaLexer</a:t>
            </a:r>
            <a:r>
              <a:rPr lang="en-CA" dirty="0" smtClean="0"/>
              <a:t> layout inheritance</a:t>
            </a:r>
            <a:endParaRPr lang="en-CA" dirty="0"/>
          </a:p>
        </p:txBody>
      </p:sp>
      <p:sp>
        <p:nvSpPr>
          <p:cNvPr id="5" name="Rectangle 4"/>
          <p:cNvSpPr/>
          <p:nvPr/>
        </p:nvSpPr>
        <p:spPr>
          <a:xfrm>
            <a:off x="395536" y="908720"/>
            <a:ext cx="8208912" cy="5201424"/>
          </a:xfrm>
          <a:prstGeom prst="rect">
            <a:avLst/>
          </a:prstGeom>
        </p:spPr>
        <p:txBody>
          <a:bodyPr wrap="square">
            <a:spAutoFit/>
          </a:bodyPr>
          <a:lstStyle/>
          <a:p>
            <a:pPr lvl="0">
              <a:spcBef>
                <a:spcPct val="0"/>
              </a:spcBef>
              <a:defRPr/>
            </a:pPr>
            <a:endParaRPr lang="en-US" sz="2400" b="1" dirty="0" smtClean="0">
              <a:ln w="12700">
                <a:solidFill>
                  <a:schemeClr val="accent1">
                    <a:shade val="2500"/>
                    <a:alpha val="6500"/>
                  </a:schemeClr>
                </a:solidFill>
                <a:prstDash val="solid"/>
              </a:ln>
              <a:solidFill>
                <a:schemeClr val="accent1">
                  <a:tint val="60000"/>
                </a:schemeClr>
              </a:solidFill>
              <a:effectLst>
                <a:innerShdw blurRad="50800" dist="50800" dir="13500000">
                  <a:srgbClr val="000000">
                    <a:alpha val="45000"/>
                  </a:srgbClr>
                </a:innerShdw>
              </a:effectLst>
            </a:endParaRPr>
          </a:p>
          <a:p>
            <a:pPr lvl="0">
              <a:spcBef>
                <a:spcPct val="0"/>
              </a:spcBef>
              <a:buFont typeface="Arial" pitchFamily="34" charset="0"/>
              <a:buChar char="•"/>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Layouts can inherit other layouts</a:t>
            </a:r>
          </a:p>
          <a:p>
            <a:pPr lvl="0">
              <a:spcBef>
                <a:spcPct val="0"/>
              </a:spcBef>
              <a:defRPr/>
            </a:pPr>
            <a:endPar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endParaRPr>
          </a:p>
          <a:p>
            <a:pPr lvl="0">
              <a:spcBef>
                <a:spcPct val="0"/>
              </a:spcBef>
              <a:buFont typeface="Arial" pitchFamily="34" charset="0"/>
              <a:buChar char="•"/>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a:t>
            </a:r>
            <a:r>
              <a:rPr lang="en-US" sz="2800" b="1" dirty="0" smtClean="0">
                <a:ln w="12700">
                  <a:solidFill>
                    <a:schemeClr val="accent1">
                      <a:shade val="2500"/>
                      <a:alpha val="6500"/>
                    </a:schemeClr>
                  </a:solidFill>
                  <a:prstDash val="solid"/>
                </a:ln>
                <a:solidFill>
                  <a:schemeClr val="tx2"/>
                </a:solidFill>
                <a:effectLst>
                  <a:innerShdw blurRad="50800" dist="50800" dir="13500000">
                    <a:srgbClr val="000000">
                      <a:alpha val="45000"/>
                    </a:srgbClr>
                  </a:innerShdw>
                </a:effectLst>
              </a:rPr>
              <a:t>%inherit </a:t>
            </a: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directive put at the location at which the inherited transition rules (embeddings) should be placed.</a:t>
            </a:r>
          </a:p>
          <a:p>
            <a:pPr lvl="0">
              <a:spcBef>
                <a:spcPct val="0"/>
              </a:spcBef>
              <a:buFont typeface="Arial" pitchFamily="34" charset="0"/>
              <a:buChar char="•"/>
              <a:defRPr/>
            </a:pPr>
            <a:endPar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endParaRPr>
          </a:p>
          <a:p>
            <a:pPr lvl="0">
              <a:spcBef>
                <a:spcPct val="0"/>
              </a:spcBef>
              <a:buFont typeface="Arial" pitchFamily="34" charset="0"/>
              <a:buChar char="•"/>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each</a:t>
            </a:r>
            <a:r>
              <a:rPr lang="en-US" sz="2800" b="1" dirty="0" smtClean="0">
                <a:ln w="12700">
                  <a:solidFill>
                    <a:schemeClr val="accent1">
                      <a:shade val="2500"/>
                      <a:alpha val="6500"/>
                    </a:schemeClr>
                  </a:solidFill>
                  <a:prstDash val="solid"/>
                </a:ln>
                <a:solidFill>
                  <a:schemeClr val="tx2"/>
                </a:solidFill>
                <a:effectLst>
                  <a:innerShdw blurRad="50800" dist="50800" dir="13500000">
                    <a:srgbClr val="000000">
                      <a:alpha val="45000"/>
                    </a:srgbClr>
                  </a:innerShdw>
                </a:effectLst>
              </a:rPr>
              <a:t> %inherit </a:t>
            </a: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directive can be followed by:</a:t>
            </a:r>
          </a:p>
          <a:p>
            <a:pPr lvl="1">
              <a:spcBef>
                <a:spcPct val="0"/>
              </a:spcBef>
              <a:buFont typeface="Arial" pitchFamily="34" charset="0"/>
              <a:buChar char="•"/>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a:t>
            </a:r>
            <a:r>
              <a:rPr lang="en-US" sz="28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unoption</a:t>
            </a:r>
            <a:endPar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endParaRPr>
          </a:p>
          <a:p>
            <a:pPr lvl="1">
              <a:spcBef>
                <a:spcPct val="0"/>
              </a:spcBef>
              <a:buFont typeface="Arial" pitchFamily="34" charset="0"/>
              <a:buChar char="•"/>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%replace</a:t>
            </a:r>
          </a:p>
          <a:p>
            <a:pPr lvl="1">
              <a:spcBef>
                <a:spcPct val="0"/>
              </a:spcBef>
              <a:buFont typeface="Arial" pitchFamily="34" charset="0"/>
              <a:buChar char="•"/>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a:t>
            </a:r>
            <a:r>
              <a:rPr lang="en-US" sz="28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unembed</a:t>
            </a:r>
            <a:endPar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endParaRPr>
          </a:p>
          <a:p>
            <a:pPr lvl="1">
              <a:spcBef>
                <a:spcPct val="0"/>
              </a:spcBef>
              <a:buFont typeface="Arial" pitchFamily="34" charset="0"/>
              <a:buChar char="•"/>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rPr>
              <a:t> new embeddings</a:t>
            </a:r>
            <a:endParaRPr lang="en-CA" sz="2800" dirty="0">
              <a:solidFill>
                <a:schemeClr val="tx2">
                  <a:lumMod val="50000"/>
                </a:schemeClr>
              </a:solidFill>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23528" y="836712"/>
            <a:ext cx="8496944" cy="52565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fld id="{E1ACA1A9-5D0D-4912-8B92-F352DF36540E}" type="slidenum">
              <a:rPr lang="en-CA" smtClean="0"/>
              <a:pPr/>
              <a:t>28</a:t>
            </a:fld>
            <a:endParaRPr lang="en-CA" dirty="0"/>
          </a:p>
        </p:txBody>
      </p:sp>
      <p:sp>
        <p:nvSpPr>
          <p:cNvPr id="5" name="Rectangle 4"/>
          <p:cNvSpPr/>
          <p:nvPr/>
        </p:nvSpPr>
        <p:spPr>
          <a:xfrm>
            <a:off x="971600" y="188640"/>
            <a:ext cx="7776864" cy="523220"/>
          </a:xfrm>
          <a:prstGeom prst="rect">
            <a:avLst/>
          </a:prstGeom>
        </p:spPr>
        <p:txBody>
          <a:bodyPr wrap="square">
            <a:spAutoFit/>
          </a:bodyPr>
          <a:lstStyle/>
          <a:p>
            <a:pPr lvl="0" algn="ctr">
              <a:spcBef>
                <a:spcPct val="0"/>
              </a:spcBef>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Implementing  </a:t>
            </a:r>
            <a:r>
              <a:rPr lang="en-US" sz="28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MetaLexer</a:t>
            </a: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component  inheritance</a:t>
            </a:r>
          </a:p>
        </p:txBody>
      </p:sp>
      <p:pic>
        <p:nvPicPr>
          <p:cNvPr id="10" name="Picture 9" descr="insertion-point-diagram.png"/>
          <p:cNvPicPr>
            <a:picLocks noChangeAspect="1"/>
          </p:cNvPicPr>
          <p:nvPr/>
        </p:nvPicPr>
        <p:blipFill>
          <a:blip r:embed="rId3" cstate="print"/>
          <a:stretch>
            <a:fillRect/>
          </a:stretch>
        </p:blipFill>
        <p:spPr>
          <a:xfrm>
            <a:off x="611560" y="1124744"/>
            <a:ext cx="7812360" cy="4690903"/>
          </a:xfrm>
          <a:prstGeom prst="rect">
            <a:avLst/>
          </a:prstGeom>
        </p:spPr>
      </p:pic>
      <p:sp>
        <p:nvSpPr>
          <p:cNvPr id="6" name="Date Placeholder 5"/>
          <p:cNvSpPr>
            <a:spLocks noGrp="1"/>
          </p:cNvSpPr>
          <p:nvPr>
            <p:ph type="dt" sz="half" idx="10"/>
          </p:nvPr>
        </p:nvSpPr>
        <p:spPr/>
        <p:txBody>
          <a:bodyPr/>
          <a:lstStyle/>
          <a:p>
            <a:fld id="{85577371-A9A0-47D0-9776-AEC46E14E07E}" type="datetime1">
              <a:rPr lang="en-US" smtClean="0"/>
              <a:pPr/>
              <a:t>7/1/2011</a:t>
            </a:fld>
            <a:endParaRPr lang="en-US"/>
          </a:p>
        </p:txBody>
      </p:sp>
      <p:sp>
        <p:nvSpPr>
          <p:cNvPr id="7" name="Footer Placeholder 6"/>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89856" y="1124744"/>
            <a:ext cx="8496944" cy="52565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solidFill>
                  <a:schemeClr val="bg1"/>
                </a:solidFill>
              </a:rPr>
              <a:t>O</a:t>
            </a:r>
            <a:endParaRPr lang="en-CA" sz="2000" dirty="0">
              <a:solidFill>
                <a:schemeClr val="bg1"/>
              </a:solidFill>
            </a:endParaRPr>
          </a:p>
        </p:txBody>
      </p:sp>
      <p:sp>
        <p:nvSpPr>
          <p:cNvPr id="16" name="Title 15"/>
          <p:cNvSpPr>
            <a:spLocks noGrp="1"/>
          </p:cNvSpPr>
          <p:nvPr>
            <p:ph type="title"/>
          </p:nvPr>
        </p:nvSpPr>
        <p:spPr/>
        <p:txBody>
          <a:bodyPr/>
          <a:lstStyle/>
          <a:p>
            <a:r>
              <a:rPr lang="en-CA" dirty="0" smtClean="0"/>
              <a:t>Weaving in an inherited component</a:t>
            </a:r>
            <a:endParaRPr lang="en-CA" dirty="0"/>
          </a:p>
        </p:txBody>
      </p:sp>
      <p:sp>
        <p:nvSpPr>
          <p:cNvPr id="12" name="Date Placeholder 11"/>
          <p:cNvSpPr>
            <a:spLocks noGrp="1"/>
          </p:cNvSpPr>
          <p:nvPr>
            <p:ph type="dt" sz="half" idx="10"/>
          </p:nvPr>
        </p:nvSpPr>
        <p:spPr/>
        <p:txBody>
          <a:bodyPr/>
          <a:lstStyle/>
          <a:p>
            <a:fld id="{97A5AB76-FA3D-443D-BCDB-EE82365D38A5}" type="datetime1">
              <a:rPr lang="en-US" smtClean="0"/>
              <a:pPr/>
              <a:t>7/1/2011</a:t>
            </a:fld>
            <a:endParaRPr lang="en-US"/>
          </a:p>
        </p:txBody>
      </p:sp>
      <p:sp>
        <p:nvSpPr>
          <p:cNvPr id="13" name="Footer Placeholder 12"/>
          <p:cNvSpPr>
            <a:spLocks noGrp="1"/>
          </p:cNvSpPr>
          <p:nvPr>
            <p:ph type="ftr" sz="quarter" idx="11"/>
          </p:nvPr>
        </p:nvSpPr>
        <p:spPr/>
        <p:txBody>
          <a:bodyPr/>
          <a:lstStyle/>
          <a:p>
            <a:r>
              <a:rPr lang="en-US" smtClean="0"/>
              <a:t>McLab, Laurie Hendren, Leverhulme Lecture #2</a:t>
            </a:r>
            <a:endParaRPr lang="en-US" dirty="0"/>
          </a:p>
        </p:txBody>
      </p:sp>
      <p:sp>
        <p:nvSpPr>
          <p:cNvPr id="2" name="Slide Number Placeholder 1"/>
          <p:cNvSpPr>
            <a:spLocks noGrp="1"/>
          </p:cNvSpPr>
          <p:nvPr>
            <p:ph type="sldNum" sz="quarter" idx="12"/>
          </p:nvPr>
        </p:nvSpPr>
        <p:spPr/>
        <p:txBody>
          <a:bodyPr/>
          <a:lstStyle/>
          <a:p>
            <a:fld id="{E1ACA1A9-5D0D-4912-8B92-F352DF36540E}" type="slidenum">
              <a:rPr lang="en-CA" smtClean="0"/>
              <a:pPr/>
              <a:t>29</a:t>
            </a:fld>
            <a:endParaRPr lang="en-CA" dirty="0"/>
          </a:p>
        </p:txBody>
      </p:sp>
      <p:grpSp>
        <p:nvGrpSpPr>
          <p:cNvPr id="3" name="Group 23"/>
          <p:cNvGrpSpPr/>
          <p:nvPr/>
        </p:nvGrpSpPr>
        <p:grpSpPr>
          <a:xfrm>
            <a:off x="611560" y="1772816"/>
            <a:ext cx="4968552" cy="3934750"/>
            <a:chOff x="611560" y="1196752"/>
            <a:chExt cx="4968552" cy="3934750"/>
          </a:xfrm>
        </p:grpSpPr>
        <p:pic>
          <p:nvPicPr>
            <p:cNvPr id="14" name="Picture 13" descr="rule-type-example-1.png"/>
            <p:cNvPicPr>
              <a:picLocks noChangeAspect="1"/>
            </p:cNvPicPr>
            <p:nvPr/>
          </p:nvPicPr>
          <p:blipFill>
            <a:blip r:embed="rId3" cstate="print"/>
            <a:stretch>
              <a:fillRect/>
            </a:stretch>
          </p:blipFill>
          <p:spPr>
            <a:xfrm>
              <a:off x="683568" y="2132856"/>
              <a:ext cx="4211582" cy="2998646"/>
            </a:xfrm>
            <a:prstGeom prst="rect">
              <a:avLst/>
            </a:prstGeom>
          </p:spPr>
        </p:pic>
        <p:sp>
          <p:nvSpPr>
            <p:cNvPr id="17" name="TextBox 16"/>
            <p:cNvSpPr txBox="1"/>
            <p:nvPr/>
          </p:nvSpPr>
          <p:spPr>
            <a:xfrm>
              <a:off x="3275856" y="1750750"/>
              <a:ext cx="2304256" cy="369332"/>
            </a:xfrm>
            <a:prstGeom prst="rect">
              <a:avLst/>
            </a:prstGeom>
            <a:noFill/>
          </p:spPr>
          <p:txBody>
            <a:bodyPr wrap="square" rtlCol="0">
              <a:spAutoFit/>
            </a:bodyPr>
            <a:lstStyle/>
            <a:p>
              <a:r>
                <a:rPr lang="en-CA" dirty="0" smtClean="0">
                  <a:solidFill>
                    <a:schemeClr val="tx2">
                      <a:lumMod val="50000"/>
                    </a:schemeClr>
                  </a:solidFill>
                </a:rPr>
                <a:t>Original Component</a:t>
              </a:r>
              <a:endParaRPr lang="en-CA" dirty="0">
                <a:solidFill>
                  <a:schemeClr val="tx2">
                    <a:lumMod val="50000"/>
                  </a:schemeClr>
                </a:solidFill>
              </a:endParaRPr>
            </a:p>
          </p:txBody>
        </p:sp>
        <p:sp>
          <p:nvSpPr>
            <p:cNvPr id="19" name="TextBox 18"/>
            <p:cNvSpPr txBox="1"/>
            <p:nvPr/>
          </p:nvSpPr>
          <p:spPr>
            <a:xfrm>
              <a:off x="611560" y="1196752"/>
              <a:ext cx="2592288" cy="923330"/>
            </a:xfrm>
            <a:prstGeom prst="rect">
              <a:avLst/>
            </a:prstGeom>
            <a:noFill/>
          </p:spPr>
          <p:txBody>
            <a:bodyPr wrap="square" rtlCol="0">
              <a:spAutoFit/>
            </a:bodyPr>
            <a:lstStyle/>
            <a:p>
              <a:r>
                <a:rPr lang="en-CA" dirty="0" smtClean="0">
                  <a:solidFill>
                    <a:schemeClr val="tx2">
                      <a:lumMod val="50000"/>
                    </a:schemeClr>
                  </a:solidFill>
                </a:rPr>
                <a:t>New Component adds some rules and inherits original component.</a:t>
              </a:r>
              <a:endParaRPr lang="en-CA" dirty="0">
                <a:solidFill>
                  <a:schemeClr val="tx2">
                    <a:lumMod val="50000"/>
                  </a:schemeClr>
                </a:solidFill>
              </a:endParaRPr>
            </a:p>
          </p:txBody>
        </p:sp>
      </p:grpSp>
      <p:grpSp>
        <p:nvGrpSpPr>
          <p:cNvPr id="4" name="Group 24"/>
          <p:cNvGrpSpPr/>
          <p:nvPr/>
        </p:nvGrpSpPr>
        <p:grpSpPr>
          <a:xfrm>
            <a:off x="6588224" y="1340768"/>
            <a:ext cx="1699661" cy="4769768"/>
            <a:chOff x="6516216" y="1052736"/>
            <a:chExt cx="1699661" cy="4769768"/>
          </a:xfrm>
        </p:grpSpPr>
        <p:pic>
          <p:nvPicPr>
            <p:cNvPr id="15" name="Picture 14" descr="rule-type-example-2.png"/>
            <p:cNvPicPr>
              <a:picLocks noChangeAspect="1"/>
            </p:cNvPicPr>
            <p:nvPr/>
          </p:nvPicPr>
          <p:blipFill>
            <a:blip r:embed="rId4" cstate="print"/>
            <a:stretch>
              <a:fillRect/>
            </a:stretch>
          </p:blipFill>
          <p:spPr>
            <a:xfrm>
              <a:off x="6804248" y="1556792"/>
              <a:ext cx="1411629" cy="4265712"/>
            </a:xfrm>
            <a:prstGeom prst="rect">
              <a:avLst/>
            </a:prstGeom>
          </p:spPr>
        </p:pic>
        <p:sp>
          <p:nvSpPr>
            <p:cNvPr id="22" name="TextBox 21"/>
            <p:cNvSpPr txBox="1"/>
            <p:nvPr/>
          </p:nvSpPr>
          <p:spPr>
            <a:xfrm>
              <a:off x="6516216" y="1052736"/>
              <a:ext cx="1656184" cy="369332"/>
            </a:xfrm>
            <a:prstGeom prst="rect">
              <a:avLst/>
            </a:prstGeom>
            <a:noFill/>
          </p:spPr>
          <p:txBody>
            <a:bodyPr wrap="square" rtlCol="0">
              <a:spAutoFit/>
            </a:bodyPr>
            <a:lstStyle/>
            <a:p>
              <a:r>
                <a:rPr lang="en-CA" dirty="0" smtClean="0">
                  <a:solidFill>
                    <a:schemeClr val="tx2">
                      <a:lumMod val="50000"/>
                    </a:schemeClr>
                  </a:solidFill>
                </a:rPr>
                <a:t>Woven output</a:t>
              </a:r>
              <a:endParaRPr lang="en-CA" dirty="0">
                <a:solidFill>
                  <a:schemeClr val="tx2">
                    <a:lumMod val="50000"/>
                  </a:schemeClr>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CE31B81-7C2C-4D8B-B6F0-1768517459BF}" type="slidenum">
              <a:rPr lang="en-US" smtClean="0"/>
              <a:pPr/>
              <a:t>3</a:t>
            </a:fld>
            <a:endParaRPr lang="en-US"/>
          </a:p>
        </p:txBody>
      </p:sp>
      <p:sp>
        <p:nvSpPr>
          <p:cNvPr id="30" name="Text Placeholder 29"/>
          <p:cNvSpPr>
            <a:spLocks noGrp="1"/>
          </p:cNvSpPr>
          <p:nvPr>
            <p:ph type="body" sz="quarter" idx="13"/>
          </p:nvPr>
        </p:nvSpPr>
        <p:spPr/>
        <p:txBody>
          <a:bodyPr>
            <a:normAutofit lnSpcReduction="10000"/>
          </a:bodyPr>
          <a:lstStyle/>
          <a:p>
            <a:r>
              <a:rPr lang="en-CA" dirty="0" err="1" smtClean="0"/>
              <a:t>McLab</a:t>
            </a:r>
            <a:r>
              <a:rPr lang="en-CA" dirty="0" smtClean="0"/>
              <a:t> Extensible Front-end</a:t>
            </a:r>
            <a:endParaRPr lang="en-CA" dirty="0"/>
          </a:p>
        </p:txBody>
      </p:sp>
      <p:sp>
        <p:nvSpPr>
          <p:cNvPr id="7" name="Rectangle 6"/>
          <p:cNvSpPr/>
          <p:nvPr/>
        </p:nvSpPr>
        <p:spPr>
          <a:xfrm>
            <a:off x="3505200" y="1496291"/>
            <a:ext cx="2895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Scanner</a:t>
            </a:r>
          </a:p>
          <a:p>
            <a:pPr algn="ctr"/>
            <a:r>
              <a:rPr lang="en-CA" dirty="0" smtClean="0"/>
              <a:t>(</a:t>
            </a:r>
            <a:r>
              <a:rPr lang="en-CA" dirty="0" err="1" smtClean="0"/>
              <a:t>MetaLexer</a:t>
            </a:r>
            <a:r>
              <a:rPr lang="en-CA" dirty="0" smtClean="0"/>
              <a:t>)</a:t>
            </a:r>
            <a:endParaRPr lang="en-CA" dirty="0"/>
          </a:p>
        </p:txBody>
      </p:sp>
      <p:sp>
        <p:nvSpPr>
          <p:cNvPr id="8" name="Rectangle 7"/>
          <p:cNvSpPr/>
          <p:nvPr/>
        </p:nvSpPr>
        <p:spPr>
          <a:xfrm>
            <a:off x="3505200" y="2568039"/>
            <a:ext cx="2895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 Parser</a:t>
            </a:r>
          </a:p>
          <a:p>
            <a:pPr algn="ctr"/>
            <a:r>
              <a:rPr lang="en-CA" dirty="0" smtClean="0"/>
              <a:t>(Beaver)</a:t>
            </a:r>
            <a:endParaRPr lang="en-CA" dirty="0"/>
          </a:p>
        </p:txBody>
      </p:sp>
      <p:sp>
        <p:nvSpPr>
          <p:cNvPr id="9" name="Rectangle 8"/>
          <p:cNvSpPr/>
          <p:nvPr/>
        </p:nvSpPr>
        <p:spPr>
          <a:xfrm>
            <a:off x="3505200" y="3733800"/>
            <a:ext cx="2895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AST attributes, rewrites</a:t>
            </a:r>
          </a:p>
          <a:p>
            <a:pPr algn="ctr"/>
            <a:r>
              <a:rPr lang="en-CA" dirty="0" smtClean="0"/>
              <a:t>(</a:t>
            </a:r>
            <a:r>
              <a:rPr lang="en-CA" dirty="0" err="1" smtClean="0"/>
              <a:t>JastAdd</a:t>
            </a:r>
            <a:r>
              <a:rPr lang="en-CA" dirty="0" smtClean="0"/>
              <a:t>)</a:t>
            </a:r>
            <a:endParaRPr lang="en-CA" dirty="0"/>
          </a:p>
        </p:txBody>
      </p:sp>
      <p:cxnSp>
        <p:nvCxnSpPr>
          <p:cNvPr id="14" name="Straight Arrow Connector 13"/>
          <p:cNvCxnSpPr>
            <a:stCxn id="7" idx="2"/>
          </p:cNvCxnSpPr>
          <p:nvPr/>
        </p:nvCxnSpPr>
        <p:spPr>
          <a:xfrm>
            <a:off x="4953000" y="2258291"/>
            <a:ext cx="0" cy="3097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953000" y="3330039"/>
            <a:ext cx="0" cy="40376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57700" y="5524500"/>
            <a:ext cx="1485900" cy="533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Attributed AST</a:t>
            </a:r>
            <a:endParaRPr lang="en-CA" dirty="0"/>
          </a:p>
        </p:txBody>
      </p:sp>
      <p:sp>
        <p:nvSpPr>
          <p:cNvPr id="22" name="Rectangle 21"/>
          <p:cNvSpPr/>
          <p:nvPr/>
        </p:nvSpPr>
        <p:spPr>
          <a:xfrm>
            <a:off x="2819400" y="5105400"/>
            <a:ext cx="1143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XML</a:t>
            </a:r>
            <a:endParaRPr lang="en-CA" dirty="0"/>
          </a:p>
        </p:txBody>
      </p:sp>
      <p:sp>
        <p:nvSpPr>
          <p:cNvPr id="23" name="Rectangle 22"/>
          <p:cNvSpPr/>
          <p:nvPr/>
        </p:nvSpPr>
        <p:spPr>
          <a:xfrm>
            <a:off x="6400800" y="5181600"/>
            <a:ext cx="1066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Other</a:t>
            </a:r>
            <a:endParaRPr lang="en-CA" dirty="0"/>
          </a:p>
        </p:txBody>
      </p:sp>
      <p:cxnSp>
        <p:nvCxnSpPr>
          <p:cNvPr id="27" name="Straight Arrow Connector 26"/>
          <p:cNvCxnSpPr>
            <a:endCxn id="22" idx="0"/>
          </p:cNvCxnSpPr>
          <p:nvPr/>
        </p:nvCxnSpPr>
        <p:spPr>
          <a:xfrm flipH="1">
            <a:off x="3390900" y="4523507"/>
            <a:ext cx="1562100" cy="58189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0"/>
          </p:cNvCxnSpPr>
          <p:nvPr/>
        </p:nvCxnSpPr>
        <p:spPr>
          <a:xfrm>
            <a:off x="4953000" y="4523507"/>
            <a:ext cx="247650" cy="100099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2"/>
            <a:endCxn id="23" idx="0"/>
          </p:cNvCxnSpPr>
          <p:nvPr/>
        </p:nvCxnSpPr>
        <p:spPr>
          <a:xfrm>
            <a:off x="4953000" y="4495800"/>
            <a:ext cx="19812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940152" y="1340768"/>
            <a:ext cx="1512168" cy="32995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err="1" smtClean="0"/>
              <a:t>AspectMatlab</a:t>
            </a:r>
            <a:endParaRPr lang="en-CA" sz="1600" dirty="0" smtClean="0"/>
          </a:p>
        </p:txBody>
      </p:sp>
      <p:sp>
        <p:nvSpPr>
          <p:cNvPr id="21" name="Rectangle 20"/>
          <p:cNvSpPr/>
          <p:nvPr/>
        </p:nvSpPr>
        <p:spPr>
          <a:xfrm>
            <a:off x="5940152" y="2492896"/>
            <a:ext cx="1512168" cy="32995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err="1" smtClean="0"/>
              <a:t>AspectMatlab</a:t>
            </a:r>
            <a:endParaRPr lang="en-CA" sz="1600" dirty="0" smtClean="0"/>
          </a:p>
        </p:txBody>
      </p:sp>
      <p:sp>
        <p:nvSpPr>
          <p:cNvPr id="24" name="Rectangle 23"/>
          <p:cNvSpPr/>
          <p:nvPr/>
        </p:nvSpPr>
        <p:spPr>
          <a:xfrm>
            <a:off x="5940152" y="3573016"/>
            <a:ext cx="1512168" cy="32995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err="1" smtClean="0"/>
              <a:t>AspectMatlab</a:t>
            </a:r>
            <a:endParaRPr lang="en-CA" sz="1600" dirty="0" smtClean="0"/>
          </a:p>
        </p:txBody>
      </p:sp>
      <p:grpSp>
        <p:nvGrpSpPr>
          <p:cNvPr id="2" name="Group 29"/>
          <p:cNvGrpSpPr/>
          <p:nvPr/>
        </p:nvGrpSpPr>
        <p:grpSpPr>
          <a:xfrm>
            <a:off x="251520" y="1268760"/>
            <a:ext cx="1384920" cy="931168"/>
            <a:chOff x="1115616" y="1988840"/>
            <a:chExt cx="1384920" cy="931168"/>
          </a:xfrm>
        </p:grpSpPr>
        <p:sp>
          <p:nvSpPr>
            <p:cNvPr id="25" name="Snip and Round Single Corner Rectangle 24"/>
            <p:cNvSpPr/>
            <p:nvPr/>
          </p:nvSpPr>
          <p:spPr>
            <a:xfrm>
              <a:off x="1115616" y="1988840"/>
              <a:ext cx="1080120" cy="626368"/>
            </a:xfrm>
            <a:prstGeom prst="snip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 source</a:t>
              </a:r>
              <a:endParaRPr lang="en-CA" dirty="0"/>
            </a:p>
          </p:txBody>
        </p:sp>
        <p:sp>
          <p:nvSpPr>
            <p:cNvPr id="26" name="Snip and Round Single Corner Rectangle 25"/>
            <p:cNvSpPr/>
            <p:nvPr/>
          </p:nvSpPr>
          <p:spPr>
            <a:xfrm>
              <a:off x="1268016" y="2141240"/>
              <a:ext cx="1080120" cy="626368"/>
            </a:xfrm>
            <a:prstGeom prst="snip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 source</a:t>
              </a:r>
              <a:endParaRPr lang="en-CA" dirty="0"/>
            </a:p>
          </p:txBody>
        </p:sp>
        <p:sp>
          <p:nvSpPr>
            <p:cNvPr id="28" name="Snip and Round Single Corner Rectangle 27"/>
            <p:cNvSpPr/>
            <p:nvPr/>
          </p:nvSpPr>
          <p:spPr>
            <a:xfrm>
              <a:off x="1420416" y="2293640"/>
              <a:ext cx="1080120" cy="626368"/>
            </a:xfrm>
            <a:prstGeom prst="snip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 source</a:t>
              </a:r>
              <a:endParaRPr lang="en-CA" dirty="0"/>
            </a:p>
          </p:txBody>
        </p:sp>
      </p:grpSp>
      <p:cxnSp>
        <p:nvCxnSpPr>
          <p:cNvPr id="32" name="Straight Arrow Connector 31"/>
          <p:cNvCxnSpPr>
            <a:stCxn id="28" idx="0"/>
            <a:endCxn id="7" idx="1"/>
          </p:cNvCxnSpPr>
          <p:nvPr/>
        </p:nvCxnSpPr>
        <p:spPr>
          <a:xfrm flipV="1">
            <a:off x="1636440" y="1877291"/>
            <a:ext cx="1868760" cy="945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907704" y="1484784"/>
            <a:ext cx="1224136" cy="76200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smtClean="0"/>
          </a:p>
          <a:p>
            <a:pPr algn="ctr"/>
            <a:r>
              <a:rPr lang="en-CA" dirty="0" smtClean="0"/>
              <a:t>MATLAB-to-</a:t>
            </a:r>
            <a:r>
              <a:rPr lang="en-CA" dirty="0" err="1" smtClean="0"/>
              <a:t>Natlab</a:t>
            </a:r>
            <a:endParaRPr lang="en-CA" dirty="0" smtClean="0"/>
          </a:p>
          <a:p>
            <a:pPr algn="ctr"/>
            <a:endParaRPr lang="en-CA" dirty="0"/>
          </a:p>
        </p:txBody>
      </p:sp>
      <p:sp>
        <p:nvSpPr>
          <p:cNvPr id="34" name="Date Placeholder 33"/>
          <p:cNvSpPr>
            <a:spLocks noGrp="1"/>
          </p:cNvSpPr>
          <p:nvPr>
            <p:ph type="dt" sz="half" idx="10"/>
          </p:nvPr>
        </p:nvSpPr>
        <p:spPr/>
        <p:txBody>
          <a:bodyPr/>
          <a:lstStyle/>
          <a:p>
            <a:fld id="{36B4C23C-1F18-430C-8893-363DBED8B164}" type="datetime1">
              <a:rPr lang="en-US" smtClean="0"/>
              <a:pPr/>
              <a:t>7/1/2011</a:t>
            </a:fld>
            <a:endParaRPr lang="en-US"/>
          </a:p>
        </p:txBody>
      </p:sp>
      <p:sp>
        <p:nvSpPr>
          <p:cNvPr id="35" name="Footer Placeholder 34"/>
          <p:cNvSpPr>
            <a:spLocks noGrp="1"/>
          </p:cNvSpPr>
          <p:nvPr>
            <p:ph type="ftr" sz="quarter" idx="11"/>
          </p:nvPr>
        </p:nvSpPr>
        <p:spPr/>
        <p:txBody>
          <a:bodyPr/>
          <a:lstStyle/>
          <a:p>
            <a:r>
              <a:rPr lang="en-US" smtClean="0"/>
              <a:t>McLab, Laurie Hendren, Leverhulme Lecture #2</a:t>
            </a:r>
            <a:endParaRPr lang="en-US" dirty="0"/>
          </a:p>
        </p:txBody>
      </p:sp>
    </p:spTree>
    <p:extLst>
      <p:ext uri="{BB962C8B-B14F-4D97-AF65-F5344CB8AC3E}">
        <p14:creationId xmlns:p14="http://schemas.microsoft.com/office/powerpoint/2010/main" xmlns="" val="1826379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1520" y="836712"/>
            <a:ext cx="6624736" cy="5201424"/>
          </a:xfrm>
          <a:prstGeom prst="rect">
            <a:avLst/>
          </a:prstGeom>
        </p:spPr>
        <p:txBody>
          <a:bodyPr wrap="square">
            <a:spAutoFit/>
          </a:bodyPr>
          <a:lstStyle/>
          <a:p>
            <a:pPr lvl="0" algn="ctr">
              <a:spcBef>
                <a:spcPct val="0"/>
              </a:spcBef>
              <a:defRPr/>
            </a:pPr>
            <a:r>
              <a:rPr lang="en-US" sz="44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Results:</a:t>
            </a:r>
          </a:p>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Applied to three projects with complex scanners:</a:t>
            </a:r>
          </a:p>
          <a:p>
            <a:pPr lvl="0">
              <a:spcBef>
                <a:spcPct val="0"/>
              </a:spcBef>
              <a:defRPr/>
            </a:pPr>
            <a:endPar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endParaRPr>
          </a:p>
          <a:p>
            <a:pPr lvl="0">
              <a:spcBef>
                <a:spcPct val="0"/>
              </a:spcBef>
              <a:buFont typeface="Arial" pitchFamily="34" charset="0"/>
              <a:buChar char="•"/>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a:t>
            </a: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AspectJ</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a:t>
            </a: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abc</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and extensions) </a:t>
            </a:r>
          </a:p>
          <a:p>
            <a:pPr lvl="0">
              <a:spcBef>
                <a:spcPct val="0"/>
              </a:spcBef>
              <a:buFont typeface="Arial" pitchFamily="34" charset="0"/>
              <a:buChar char="•"/>
              <a:defRPr/>
            </a:pPr>
            <a:endPar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endParaRPr>
          </a:p>
          <a:p>
            <a:pPr lvl="0">
              <a:spcBef>
                <a:spcPct val="0"/>
              </a:spcBef>
              <a:buFont typeface="Arial" pitchFamily="34" charset="0"/>
              <a:buChar char="•"/>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a:t>
            </a: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Matlab</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(Annotations and </a:t>
            </a: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AspectMatlab</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extensions)</a:t>
            </a:r>
          </a:p>
          <a:p>
            <a:pPr lvl="0">
              <a:spcBef>
                <a:spcPct val="0"/>
              </a:spcBef>
              <a:buFont typeface="Arial" pitchFamily="34" charset="0"/>
              <a:buChar char="•"/>
              <a:defRPr/>
            </a:pPr>
            <a:endPar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endParaRPr>
          </a:p>
          <a:p>
            <a:pPr lvl="0">
              <a:spcBef>
                <a:spcPct val="0"/>
              </a:spcBef>
              <a:buFont typeface="Arial" pitchFamily="34" charset="0"/>
              <a:buChar char="•"/>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a:t>
            </a: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MetaLexer</a:t>
            </a: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a:t>
            </a:r>
          </a:p>
        </p:txBody>
      </p:sp>
      <p:sp>
        <p:nvSpPr>
          <p:cNvPr id="5" name="Slide Number Placeholder 4"/>
          <p:cNvSpPr>
            <a:spLocks noGrp="1"/>
          </p:cNvSpPr>
          <p:nvPr>
            <p:ph type="sldNum" sz="quarter" idx="12"/>
          </p:nvPr>
        </p:nvSpPr>
        <p:spPr/>
        <p:txBody>
          <a:bodyPr/>
          <a:lstStyle/>
          <a:p>
            <a:fld id="{E1ACA1A9-5D0D-4912-8B92-F352DF36540E}" type="slidenum">
              <a:rPr lang="en-CA" smtClean="0"/>
              <a:pPr/>
              <a:t>30</a:t>
            </a:fld>
            <a:endParaRPr lang="en-CA" dirty="0"/>
          </a:p>
        </p:txBody>
      </p:sp>
      <p:pic>
        <p:nvPicPr>
          <p:cNvPr id="6" name="Picture 5" descr="scientist_girl.jpg"/>
          <p:cNvPicPr>
            <a:picLocks noChangeAspect="1"/>
          </p:cNvPicPr>
          <p:nvPr/>
        </p:nvPicPr>
        <p:blipFill>
          <a:blip r:embed="rId3" cstate="print"/>
          <a:stretch>
            <a:fillRect/>
          </a:stretch>
        </p:blipFill>
        <p:spPr>
          <a:xfrm>
            <a:off x="6372200" y="260648"/>
            <a:ext cx="2281436" cy="2281436"/>
          </a:xfrm>
          <a:prstGeom prst="rect">
            <a:avLst/>
          </a:prstGeom>
        </p:spPr>
      </p:pic>
      <p:sp>
        <p:nvSpPr>
          <p:cNvPr id="7" name="Date Placeholder 6"/>
          <p:cNvSpPr>
            <a:spLocks noGrp="1"/>
          </p:cNvSpPr>
          <p:nvPr>
            <p:ph type="dt" sz="half" idx="10"/>
          </p:nvPr>
        </p:nvSpPr>
        <p:spPr/>
        <p:txBody>
          <a:bodyPr/>
          <a:lstStyle/>
          <a:p>
            <a:fld id="{BA062B59-14D7-47E3-94D8-3C6EAF18A5A0}" type="datetime1">
              <a:rPr lang="en-US" smtClean="0"/>
              <a:pPr/>
              <a:t>7/1/2011</a:t>
            </a:fld>
            <a:endParaRPr lang="en-US"/>
          </a:p>
        </p:txBody>
      </p:sp>
      <p:sp>
        <p:nvSpPr>
          <p:cNvPr id="9" name="Footer Placeholder 8"/>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advTm="11172">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ACA1A9-5D0D-4912-8B92-F352DF36540E}" type="slidenum">
              <a:rPr lang="en-CA" smtClean="0"/>
              <a:pPr/>
              <a:t>31</a:t>
            </a:fld>
            <a:endParaRPr lang="en-CA" dirty="0"/>
          </a:p>
        </p:txBody>
      </p:sp>
      <p:pic>
        <p:nvPicPr>
          <p:cNvPr id="6" name="Picture 5" descr="TP_tmp.emf"/>
          <p:cNvPicPr>
            <a:picLocks noChangeAspect="1"/>
          </p:cNvPicPr>
          <p:nvPr>
            <p:custDataLst>
              <p:tags r:id="rId1"/>
            </p:custDataLst>
          </p:nvPr>
        </p:nvPicPr>
        <p:blipFill>
          <a:blip r:embed="rId3" cstate="print"/>
          <a:stretch>
            <a:fillRect/>
          </a:stretch>
        </p:blipFill>
        <p:spPr bwMode="auto">
          <a:xfrm>
            <a:off x="607677" y="1628799"/>
            <a:ext cx="7896897" cy="4540970"/>
          </a:xfrm>
          <a:prstGeom prst="rect">
            <a:avLst/>
          </a:prstGeom>
          <a:noFill/>
          <a:ln/>
          <a:effectLst/>
        </p:spPr>
      </p:pic>
      <p:pic>
        <p:nvPicPr>
          <p:cNvPr id="4" name="Picture 3" descr="poinsettiacus.png"/>
          <p:cNvPicPr>
            <a:picLocks noChangeAspect="1"/>
          </p:cNvPicPr>
          <p:nvPr/>
        </p:nvPicPr>
        <p:blipFill>
          <a:blip r:embed="rId4" cstate="print"/>
          <a:stretch>
            <a:fillRect/>
          </a:stretch>
        </p:blipFill>
        <p:spPr>
          <a:xfrm>
            <a:off x="539552" y="260648"/>
            <a:ext cx="792088" cy="792088"/>
          </a:xfrm>
          <a:prstGeom prst="rect">
            <a:avLst/>
          </a:prstGeom>
        </p:spPr>
      </p:pic>
      <p:sp>
        <p:nvSpPr>
          <p:cNvPr id="7" name="TextBox 6"/>
          <p:cNvSpPr txBox="1"/>
          <p:nvPr/>
        </p:nvSpPr>
        <p:spPr>
          <a:xfrm>
            <a:off x="1907704" y="404664"/>
            <a:ext cx="5400600" cy="584775"/>
          </a:xfrm>
          <a:prstGeom prst="rect">
            <a:avLst/>
          </a:prstGeom>
          <a:noFill/>
        </p:spPr>
        <p:txBody>
          <a:bodyPr wrap="square" rtlCol="0">
            <a:spAutoFit/>
          </a:bodyPr>
          <a:lstStyle/>
          <a:p>
            <a:r>
              <a:rPr lang="en-CA" sz="3200" dirty="0" err="1" smtClean="0">
                <a:solidFill>
                  <a:schemeClr val="tx2">
                    <a:lumMod val="50000"/>
                  </a:schemeClr>
                </a:solidFill>
              </a:rPr>
              <a:t>AspectJ</a:t>
            </a:r>
            <a:r>
              <a:rPr lang="en-CA" sz="3200" dirty="0" smtClean="0">
                <a:solidFill>
                  <a:schemeClr val="tx2">
                    <a:lumMod val="50000"/>
                  </a:schemeClr>
                </a:solidFill>
              </a:rPr>
              <a:t> and Extensions</a:t>
            </a:r>
            <a:endParaRPr lang="en-CA" sz="3200" dirty="0">
              <a:solidFill>
                <a:schemeClr val="tx2">
                  <a:lumMod val="50000"/>
                </a:schemeClr>
              </a:solidFill>
            </a:endParaRPr>
          </a:p>
        </p:txBody>
      </p:sp>
      <p:sp>
        <p:nvSpPr>
          <p:cNvPr id="9" name="Date Placeholder 8"/>
          <p:cNvSpPr>
            <a:spLocks noGrp="1"/>
          </p:cNvSpPr>
          <p:nvPr>
            <p:ph type="dt" sz="half" idx="10"/>
          </p:nvPr>
        </p:nvSpPr>
        <p:spPr/>
        <p:txBody>
          <a:bodyPr/>
          <a:lstStyle/>
          <a:p>
            <a:fld id="{411D7442-2632-4832-98A4-21AB75C726A6}" type="datetime1">
              <a:rPr lang="en-US" smtClean="0"/>
              <a:pPr/>
              <a:t>7/1/2011</a:t>
            </a:fld>
            <a:endParaRPr lang="en-US"/>
          </a:p>
        </p:txBody>
      </p:sp>
      <p:sp>
        <p:nvSpPr>
          <p:cNvPr id="10" name="Footer Placeholder 9"/>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err="1" smtClean="0"/>
              <a:t>MetaLexer</a:t>
            </a:r>
            <a:r>
              <a:rPr lang="en-CA" dirty="0" smtClean="0"/>
              <a:t>  scanner implemented in </a:t>
            </a:r>
            <a:r>
              <a:rPr lang="en-CA" dirty="0" err="1" smtClean="0"/>
              <a:t>MetaLexer</a:t>
            </a:r>
            <a:endParaRPr lang="en-CA" dirty="0"/>
          </a:p>
        </p:txBody>
      </p:sp>
      <p:sp>
        <p:nvSpPr>
          <p:cNvPr id="3" name="Content Placeholder 2"/>
          <p:cNvSpPr>
            <a:spLocks noGrp="1"/>
          </p:cNvSpPr>
          <p:nvPr>
            <p:ph idx="1"/>
          </p:nvPr>
        </p:nvSpPr>
        <p:spPr>
          <a:xfrm>
            <a:off x="467544" y="1752600"/>
            <a:ext cx="8229600" cy="3268960"/>
          </a:xfrm>
        </p:spPr>
        <p:txBody>
          <a:bodyPr/>
          <a:lstStyle/>
          <a:p>
            <a:r>
              <a:rPr lang="en-CA" dirty="0" smtClean="0"/>
              <a:t> 1</a:t>
            </a:r>
            <a:r>
              <a:rPr lang="en-CA" baseline="30000" dirty="0" smtClean="0"/>
              <a:t>st</a:t>
            </a:r>
            <a:r>
              <a:rPr lang="en-CA" dirty="0" smtClean="0"/>
              <a:t> version of </a:t>
            </a:r>
            <a:r>
              <a:rPr lang="en-CA" dirty="0" err="1" smtClean="0"/>
              <a:t>MetaLexer</a:t>
            </a:r>
            <a:r>
              <a:rPr lang="en-CA" dirty="0" smtClean="0"/>
              <a:t> written in </a:t>
            </a:r>
            <a:r>
              <a:rPr lang="en-CA" dirty="0" err="1" smtClean="0"/>
              <a:t>JFlex</a:t>
            </a:r>
            <a:r>
              <a:rPr lang="en-CA" dirty="0" smtClean="0"/>
              <a:t>,  one for components and one for layouts.</a:t>
            </a:r>
          </a:p>
          <a:p>
            <a:endParaRPr lang="en-CA" dirty="0" smtClean="0"/>
          </a:p>
          <a:p>
            <a:r>
              <a:rPr lang="en-CA" dirty="0" smtClean="0"/>
              <a:t>2</a:t>
            </a:r>
            <a:r>
              <a:rPr lang="en-CA" baseline="30000" dirty="0" smtClean="0"/>
              <a:t>nd</a:t>
            </a:r>
            <a:r>
              <a:rPr lang="en-CA" dirty="0" smtClean="0"/>
              <a:t> version implemented in </a:t>
            </a:r>
            <a:r>
              <a:rPr lang="en-CA" dirty="0" err="1" smtClean="0"/>
              <a:t>MetaLexer</a:t>
            </a:r>
            <a:r>
              <a:rPr lang="en-CA" dirty="0" smtClean="0"/>
              <a:t>,  many shared components between the component </a:t>
            </a:r>
            <a:r>
              <a:rPr lang="en-CA" dirty="0" err="1" smtClean="0"/>
              <a:t>lexer</a:t>
            </a:r>
            <a:r>
              <a:rPr lang="en-CA" dirty="0" smtClean="0"/>
              <a:t> and the layout </a:t>
            </a:r>
            <a:r>
              <a:rPr lang="en-CA" dirty="0" err="1" smtClean="0"/>
              <a:t>lexer</a:t>
            </a:r>
            <a:r>
              <a:rPr lang="en-CA" dirty="0" smtClean="0"/>
              <a:t>.</a:t>
            </a:r>
            <a:endParaRPr lang="en-CA" dirty="0"/>
          </a:p>
        </p:txBody>
      </p:sp>
      <p:sp>
        <p:nvSpPr>
          <p:cNvPr id="4" name="Slide Number Placeholder 3"/>
          <p:cNvSpPr>
            <a:spLocks noGrp="1"/>
          </p:cNvSpPr>
          <p:nvPr>
            <p:ph type="sldNum" sz="quarter" idx="12"/>
          </p:nvPr>
        </p:nvSpPr>
        <p:spPr/>
        <p:txBody>
          <a:bodyPr/>
          <a:lstStyle/>
          <a:p>
            <a:fld id="{E1ACA1A9-5D0D-4912-8B92-F352DF36540E}" type="slidenum">
              <a:rPr lang="en-US" smtClean="0"/>
              <a:pPr/>
              <a:t>32</a:t>
            </a:fld>
            <a:endParaRPr lang="en-US" dirty="0"/>
          </a:p>
        </p:txBody>
      </p:sp>
      <p:sp>
        <p:nvSpPr>
          <p:cNvPr id="5" name="Date Placeholder 4"/>
          <p:cNvSpPr>
            <a:spLocks noGrp="1"/>
          </p:cNvSpPr>
          <p:nvPr>
            <p:ph type="dt" sz="half" idx="10"/>
          </p:nvPr>
        </p:nvSpPr>
        <p:spPr/>
        <p:txBody>
          <a:bodyPr/>
          <a:lstStyle/>
          <a:p>
            <a:fld id="{7EFDC3BE-C9E0-4C08-B10B-02DD28477FD5}" type="datetime1">
              <a:rPr lang="en-US" smtClean="0"/>
              <a:pPr/>
              <a:t>7/1/2011</a:t>
            </a:fld>
            <a:endParaRPr lang="en-US" dirty="0"/>
          </a:p>
        </p:txBody>
      </p:sp>
      <p:sp>
        <p:nvSpPr>
          <p:cNvPr id="6" name="Footer Placeholder 5"/>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950"/>
            <a:ext cx="8229600" cy="5105400"/>
          </a:xfrm>
        </p:spPr>
        <p:txBody>
          <a:bodyPr>
            <a:normAutofit fontScale="77500" lnSpcReduction="20000"/>
          </a:bodyPr>
          <a:lstStyle/>
          <a:p>
            <a:r>
              <a:rPr lang="en-CA" dirty="0" smtClean="0"/>
              <a:t>Ad-hoc systems with separate scanner/ LALR parser</a:t>
            </a:r>
          </a:p>
          <a:p>
            <a:pPr lvl="1"/>
            <a:r>
              <a:rPr lang="en-CA" dirty="0" smtClean="0"/>
              <a:t>Polyglot</a:t>
            </a:r>
          </a:p>
          <a:p>
            <a:pPr lvl="1"/>
            <a:r>
              <a:rPr lang="en-CA" dirty="0" err="1" smtClean="0"/>
              <a:t>JastAdd</a:t>
            </a:r>
            <a:endParaRPr lang="en-CA" dirty="0" smtClean="0"/>
          </a:p>
          <a:p>
            <a:pPr lvl="1"/>
            <a:r>
              <a:rPr lang="en-CA" dirty="0" err="1" smtClean="0"/>
              <a:t>abc</a:t>
            </a:r>
            <a:endParaRPr lang="en-CA" dirty="0" smtClean="0"/>
          </a:p>
          <a:p>
            <a:pPr lvl="1">
              <a:buNone/>
            </a:pPr>
            <a:endParaRPr lang="en-CA" dirty="0" smtClean="0"/>
          </a:p>
          <a:p>
            <a:r>
              <a:rPr lang="en-CA" dirty="0" smtClean="0"/>
              <a:t>Recursive-descent scanner/parser</a:t>
            </a:r>
          </a:p>
          <a:p>
            <a:pPr lvl="1"/>
            <a:r>
              <a:rPr lang="en-CA" dirty="0" smtClean="0"/>
              <a:t>ANTLR and systems using ANTLR</a:t>
            </a:r>
          </a:p>
          <a:p>
            <a:pPr lvl="1">
              <a:buNone/>
            </a:pPr>
            <a:endParaRPr lang="en-CA" dirty="0" smtClean="0"/>
          </a:p>
          <a:p>
            <a:r>
              <a:rPr lang="en-CA" dirty="0" err="1" smtClean="0"/>
              <a:t>Scannerless</a:t>
            </a:r>
            <a:r>
              <a:rPr lang="en-CA" dirty="0" smtClean="0"/>
              <a:t> systems</a:t>
            </a:r>
          </a:p>
          <a:p>
            <a:pPr lvl="1"/>
            <a:r>
              <a:rPr lang="en-CA" dirty="0" smtClean="0"/>
              <a:t>Rats!  (PEGs)</a:t>
            </a:r>
          </a:p>
          <a:p>
            <a:pPr lvl="1">
              <a:buNone/>
            </a:pPr>
            <a:endParaRPr lang="en-CA" dirty="0" smtClean="0"/>
          </a:p>
          <a:p>
            <a:r>
              <a:rPr lang="en-CA" dirty="0" smtClean="0"/>
              <a:t>Integrated systems</a:t>
            </a:r>
          </a:p>
          <a:p>
            <a:pPr lvl="1"/>
            <a:r>
              <a:rPr lang="en-CA" dirty="0" smtClean="0"/>
              <a:t>Copper (modified LALR parser which communicates with DFA-based scanner)</a:t>
            </a:r>
            <a:endParaRPr lang="en-CA" dirty="0"/>
          </a:p>
        </p:txBody>
      </p:sp>
      <p:sp>
        <p:nvSpPr>
          <p:cNvPr id="2" name="Title 1"/>
          <p:cNvSpPr>
            <a:spLocks noGrp="1"/>
          </p:cNvSpPr>
          <p:nvPr>
            <p:ph type="title"/>
          </p:nvPr>
        </p:nvSpPr>
        <p:spPr/>
        <p:txBody>
          <a:bodyPr/>
          <a:lstStyle/>
          <a:p>
            <a:r>
              <a:rPr lang="en-CA" dirty="0" smtClean="0"/>
              <a:t>Related Work for </a:t>
            </a:r>
            <a:r>
              <a:rPr lang="en-CA" dirty="0" err="1" smtClean="0"/>
              <a:t>MetaLexer</a:t>
            </a:r>
            <a:endParaRPr lang="en-CA" dirty="0"/>
          </a:p>
        </p:txBody>
      </p:sp>
      <p:sp>
        <p:nvSpPr>
          <p:cNvPr id="4" name="Slide Number Placeholder 3"/>
          <p:cNvSpPr>
            <a:spLocks noGrp="1"/>
          </p:cNvSpPr>
          <p:nvPr>
            <p:ph type="sldNum" sz="quarter" idx="12"/>
          </p:nvPr>
        </p:nvSpPr>
        <p:spPr/>
        <p:txBody>
          <a:bodyPr/>
          <a:lstStyle/>
          <a:p>
            <a:fld id="{E1ACA1A9-5D0D-4912-8B92-F352DF36540E}" type="slidenum">
              <a:rPr lang="en-US" smtClean="0"/>
              <a:pPr/>
              <a:t>33</a:t>
            </a:fld>
            <a:endParaRPr lang="en-US" dirty="0"/>
          </a:p>
        </p:txBody>
      </p:sp>
      <p:sp>
        <p:nvSpPr>
          <p:cNvPr id="6" name="Date Placeholder 5"/>
          <p:cNvSpPr>
            <a:spLocks noGrp="1"/>
          </p:cNvSpPr>
          <p:nvPr>
            <p:ph type="dt" sz="half" idx="10"/>
          </p:nvPr>
        </p:nvSpPr>
        <p:spPr/>
        <p:txBody>
          <a:bodyPr/>
          <a:lstStyle/>
          <a:p>
            <a:fld id="{7F870804-FA5D-4A7F-9205-7F06C5ACC48B}" type="datetime1">
              <a:rPr lang="en-US" smtClean="0"/>
              <a:pPr/>
              <a:t>7/1/2011</a:t>
            </a:fld>
            <a:endParaRPr lang="en-US" dirty="0"/>
          </a:p>
        </p:txBody>
      </p:sp>
      <p:sp>
        <p:nvSpPr>
          <p:cNvPr id="7" name="Footer Placeholder 6"/>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Metalexer</a:t>
            </a:r>
            <a:r>
              <a:rPr lang="en-CA" dirty="0" smtClean="0"/>
              <a:t> Conclusions</a:t>
            </a:r>
            <a:endParaRPr lang="en-CA" dirty="0"/>
          </a:p>
        </p:txBody>
      </p:sp>
      <p:sp>
        <p:nvSpPr>
          <p:cNvPr id="3" name="Content Placeholder 2"/>
          <p:cNvSpPr>
            <a:spLocks noGrp="1"/>
          </p:cNvSpPr>
          <p:nvPr>
            <p:ph idx="1"/>
          </p:nvPr>
        </p:nvSpPr>
        <p:spPr/>
        <p:txBody>
          <a:bodyPr/>
          <a:lstStyle/>
          <a:p>
            <a:r>
              <a:rPr lang="en-CA" dirty="0" err="1" smtClean="0"/>
              <a:t>MetaLexer</a:t>
            </a:r>
            <a:r>
              <a:rPr lang="en-CA" dirty="0" smtClean="0"/>
              <a:t> allows one to specify modular and extensible scanners suitable for any system that works with </a:t>
            </a:r>
            <a:r>
              <a:rPr lang="en-CA" dirty="0" err="1" smtClean="0"/>
              <a:t>JFlex</a:t>
            </a:r>
            <a:r>
              <a:rPr lang="en-CA" dirty="0" smtClean="0"/>
              <a:t>.</a:t>
            </a:r>
          </a:p>
          <a:p>
            <a:r>
              <a:rPr lang="en-CA" dirty="0" smtClean="0"/>
              <a:t>Two main ideas:  meta-</a:t>
            </a:r>
            <a:r>
              <a:rPr lang="en-CA" dirty="0" err="1" smtClean="0"/>
              <a:t>lexing</a:t>
            </a:r>
            <a:r>
              <a:rPr lang="en-CA" dirty="0" smtClean="0"/>
              <a:t> and component/layout inheritance.</a:t>
            </a:r>
          </a:p>
          <a:p>
            <a:r>
              <a:rPr lang="en-CA" dirty="0" smtClean="0"/>
              <a:t>Used in large projects such as </a:t>
            </a:r>
            <a:r>
              <a:rPr lang="en-CA" dirty="0" err="1" smtClean="0"/>
              <a:t>abc</a:t>
            </a:r>
            <a:r>
              <a:rPr lang="en-CA" dirty="0" smtClean="0"/>
              <a:t>, </a:t>
            </a:r>
            <a:r>
              <a:rPr lang="en-CA" dirty="0" err="1" smtClean="0"/>
              <a:t>McLab</a:t>
            </a:r>
            <a:r>
              <a:rPr lang="en-CA" dirty="0" smtClean="0"/>
              <a:t> and </a:t>
            </a:r>
            <a:r>
              <a:rPr lang="en-CA" dirty="0" err="1" smtClean="0"/>
              <a:t>MetaLexer</a:t>
            </a:r>
            <a:r>
              <a:rPr lang="en-CA" dirty="0" smtClean="0"/>
              <a:t> itself.</a:t>
            </a:r>
          </a:p>
          <a:p>
            <a:r>
              <a:rPr lang="en-CA" dirty="0" smtClean="0"/>
              <a:t>Available at:  www.sable.mcgill.ca/metalexer</a:t>
            </a:r>
            <a:endParaRPr lang="en-CA" dirty="0"/>
          </a:p>
        </p:txBody>
      </p:sp>
      <p:sp>
        <p:nvSpPr>
          <p:cNvPr id="4" name="Slide Number Placeholder 3"/>
          <p:cNvSpPr>
            <a:spLocks noGrp="1"/>
          </p:cNvSpPr>
          <p:nvPr>
            <p:ph type="sldNum" sz="quarter" idx="12"/>
          </p:nvPr>
        </p:nvSpPr>
        <p:spPr/>
        <p:txBody>
          <a:bodyPr/>
          <a:lstStyle/>
          <a:p>
            <a:fld id="{E1ACA1A9-5D0D-4912-8B92-F352DF36540E}" type="slidenum">
              <a:rPr lang="en-US" smtClean="0"/>
              <a:pPr/>
              <a:t>34</a:t>
            </a:fld>
            <a:endParaRPr lang="en-US" dirty="0"/>
          </a:p>
        </p:txBody>
      </p:sp>
      <p:sp>
        <p:nvSpPr>
          <p:cNvPr id="5" name="Date Placeholder 4"/>
          <p:cNvSpPr>
            <a:spLocks noGrp="1"/>
          </p:cNvSpPr>
          <p:nvPr>
            <p:ph type="dt" sz="half" idx="10"/>
          </p:nvPr>
        </p:nvSpPr>
        <p:spPr/>
        <p:txBody>
          <a:bodyPr/>
          <a:lstStyle/>
          <a:p>
            <a:fld id="{3BBEE709-E55A-45E3-8108-F15E873FCACB}" type="datetime1">
              <a:rPr lang="en-US" smtClean="0"/>
              <a:pPr/>
              <a:t>7/1/2011</a:t>
            </a:fld>
            <a:endParaRPr lang="en-US" dirty="0"/>
          </a:p>
        </p:txBody>
      </p:sp>
      <p:sp>
        <p:nvSpPr>
          <p:cNvPr id="6" name="Footer Placeholder 5"/>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a:t>
            </a:r>
            <a:r>
              <a:rPr lang="en-CA" dirty="0" err="1" smtClean="0"/>
              <a:t>AspectMatlab</a:t>
            </a:r>
            <a:endParaRPr lang="en-CA" dirty="0"/>
          </a:p>
        </p:txBody>
      </p:sp>
      <p:sp>
        <p:nvSpPr>
          <p:cNvPr id="3" name="Content Placeholder 2"/>
          <p:cNvSpPr>
            <a:spLocks noGrp="1"/>
          </p:cNvSpPr>
          <p:nvPr>
            <p:ph idx="1"/>
          </p:nvPr>
        </p:nvSpPr>
        <p:spPr>
          <a:xfrm>
            <a:off x="3505200" y="1828800"/>
            <a:ext cx="5181600" cy="3930650"/>
          </a:xfrm>
        </p:spPr>
        <p:txBody>
          <a:bodyPr>
            <a:normAutofit fontScale="92500" lnSpcReduction="20000"/>
          </a:bodyPr>
          <a:lstStyle/>
          <a:p>
            <a:r>
              <a:rPr lang="en-CA" dirty="0" smtClean="0"/>
              <a:t>Simple Aspect-Oriented extension to MATLAB</a:t>
            </a:r>
          </a:p>
          <a:p>
            <a:r>
              <a:rPr lang="en-CA" dirty="0" smtClean="0"/>
              <a:t>M.Sc. thesis, </a:t>
            </a:r>
            <a:r>
              <a:rPr lang="en-CA" dirty="0" err="1" smtClean="0"/>
              <a:t>Toheed</a:t>
            </a:r>
            <a:r>
              <a:rPr lang="en-CA" dirty="0" smtClean="0"/>
              <a:t> </a:t>
            </a:r>
            <a:r>
              <a:rPr lang="en-CA" dirty="0" err="1" smtClean="0"/>
              <a:t>Aslam</a:t>
            </a:r>
            <a:endParaRPr lang="en-CA" dirty="0" smtClean="0"/>
          </a:p>
          <a:p>
            <a:r>
              <a:rPr lang="en-CA" dirty="0" smtClean="0"/>
              <a:t>Analysis by Jesse Doherty, applications by Anton </a:t>
            </a:r>
            <a:r>
              <a:rPr lang="en-CA" dirty="0" err="1" smtClean="0"/>
              <a:t>Dubrau</a:t>
            </a:r>
            <a:r>
              <a:rPr lang="en-CA" dirty="0" smtClean="0"/>
              <a:t>, extensions by Olivier </a:t>
            </a:r>
            <a:r>
              <a:rPr lang="en-CA" dirty="0" err="1" smtClean="0"/>
              <a:t>Savary</a:t>
            </a:r>
            <a:r>
              <a:rPr lang="en-CA" dirty="0" smtClean="0"/>
              <a:t>-Belanger</a:t>
            </a:r>
          </a:p>
          <a:p>
            <a:r>
              <a:rPr lang="en-CA" dirty="0" smtClean="0"/>
              <a:t>AOSD 2010</a:t>
            </a:r>
          </a:p>
          <a:p>
            <a:r>
              <a:rPr lang="en-CA" dirty="0" smtClean="0"/>
              <a:t>www.sable.mcgill.ca/mclab</a:t>
            </a:r>
          </a:p>
        </p:txBody>
      </p:sp>
      <p:sp>
        <p:nvSpPr>
          <p:cNvPr id="4" name="Date Placeholder 3"/>
          <p:cNvSpPr>
            <a:spLocks noGrp="1"/>
          </p:cNvSpPr>
          <p:nvPr>
            <p:ph type="dt" sz="half" idx="10"/>
          </p:nvPr>
        </p:nvSpPr>
        <p:spPr/>
        <p:txBody>
          <a:bodyPr/>
          <a:lstStyle/>
          <a:p>
            <a:fld id="{E960E106-FD78-4BE0-8F4B-19B8FACA841C}"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Laurie Hendren, Leverhulme Lecture #2</a:t>
            </a:r>
            <a:endParaRPr lang="en-US" dirty="0"/>
          </a:p>
        </p:txBody>
      </p:sp>
      <p:sp>
        <p:nvSpPr>
          <p:cNvPr id="6" name="Slide Number Placeholder 5"/>
          <p:cNvSpPr>
            <a:spLocks noGrp="1"/>
          </p:cNvSpPr>
          <p:nvPr>
            <p:ph type="sldNum" sz="quarter" idx="12"/>
          </p:nvPr>
        </p:nvSpPr>
        <p:spPr/>
        <p:txBody>
          <a:bodyPr/>
          <a:lstStyle/>
          <a:p>
            <a:r>
              <a:rPr lang="en-US" dirty="0" smtClean="0"/>
              <a:t>Intro - </a:t>
            </a:r>
            <a:fld id="{ECE31B81-7C2C-4D8B-B6F0-1768517459BF}" type="slidenum">
              <a:rPr lang="en-US" smtClean="0"/>
              <a:pPr/>
              <a:t>35</a:t>
            </a:fld>
            <a:endParaRPr lang="en-US" dirty="0"/>
          </a:p>
        </p:txBody>
      </p:sp>
      <p:pic>
        <p:nvPicPr>
          <p:cNvPr id="7" name="Picture 6" descr="images.jpg"/>
          <p:cNvPicPr>
            <a:picLocks noChangeAspect="1"/>
          </p:cNvPicPr>
          <p:nvPr/>
        </p:nvPicPr>
        <p:blipFill>
          <a:blip r:embed="rId3" cstate="print"/>
          <a:stretch>
            <a:fillRect/>
          </a:stretch>
        </p:blipFill>
        <p:spPr>
          <a:xfrm>
            <a:off x="847725" y="2209800"/>
            <a:ext cx="1962150" cy="233362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ln/>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t>Why </a:t>
            </a:r>
            <a:r>
              <a:rPr lang="en-CA" dirty="0" err="1"/>
              <a:t>AspectMatlab</a:t>
            </a:r>
            <a:r>
              <a:rPr lang="en-CA" dirty="0"/>
              <a:t>?</a:t>
            </a:r>
          </a:p>
        </p:txBody>
      </p:sp>
      <p:sp>
        <p:nvSpPr>
          <p:cNvPr id="5122" name="Rectangle 2"/>
          <p:cNvSpPr>
            <a:spLocks noGrp="1" noChangeArrowheads="1"/>
          </p:cNvSpPr>
          <p:nvPr>
            <p:ph idx="1"/>
          </p:nvPr>
        </p:nvSpPr>
        <p:spPr>
          <a:ln/>
        </p:spPr>
        <p:txBody>
          <a:bodyPr anchor="ctr"/>
          <a:lstStyle/>
          <a:p>
            <a:pPr>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600" dirty="0" err="1"/>
              <a:t>AspectJ</a:t>
            </a:r>
            <a:endParaRPr lang="en-CA" sz="2600" dirty="0"/>
          </a:p>
          <a:p>
            <a:pPr>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600" dirty="0" err="1"/>
              <a:t>AspectC</a:t>
            </a:r>
            <a:r>
              <a:rPr lang="en-CA" sz="2600" dirty="0"/>
              <a:t>++</a:t>
            </a:r>
          </a:p>
          <a:p>
            <a:pPr>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600" dirty="0" err="1"/>
              <a:t>AspectCobol</a:t>
            </a:r>
            <a:endParaRPr lang="en-CA" sz="2600" dirty="0"/>
          </a:p>
          <a:p>
            <a:pPr>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600" dirty="0"/>
              <a:t>…</a:t>
            </a:r>
          </a:p>
        </p:txBody>
      </p:sp>
      <p:sp>
        <p:nvSpPr>
          <p:cNvPr id="6" name="Footer Placeholder 5"/>
          <p:cNvSpPr>
            <a:spLocks noGrp="1"/>
          </p:cNvSpPr>
          <p:nvPr>
            <p:ph type="ftr" sz="quarter" idx="11"/>
          </p:nvPr>
        </p:nvSpPr>
        <p:spPr/>
        <p:txBody>
          <a:bodyPr/>
          <a:lstStyle/>
          <a:p>
            <a:r>
              <a:rPr lang="en-US" smtClean="0"/>
              <a:t>McLab, Laurie Hendren, Leverhulme Lecture #2</a:t>
            </a:r>
            <a:endParaRPr lang="en-US"/>
          </a:p>
        </p:txBody>
      </p:sp>
      <p:pic>
        <p:nvPicPr>
          <p:cNvPr id="5123" name="Picture 3"/>
          <p:cNvPicPr>
            <a:picLocks noChangeAspect="1" noChangeArrowheads="1"/>
          </p:cNvPicPr>
          <p:nvPr/>
        </p:nvPicPr>
        <p:blipFill>
          <a:blip r:embed="rId3" cstate="print"/>
          <a:srcRect/>
          <a:stretch>
            <a:fillRect/>
          </a:stretch>
        </p:blipFill>
        <p:spPr bwMode="auto">
          <a:xfrm>
            <a:off x="381000" y="1371600"/>
            <a:ext cx="3924300" cy="3552825"/>
          </a:xfrm>
          <a:prstGeom prst="rect">
            <a:avLst/>
          </a:prstGeom>
          <a:noFill/>
          <a:ln w="9525">
            <a:noFill/>
            <a:round/>
            <a:headEnd/>
            <a:tailEnd/>
          </a:ln>
          <a:effectLst/>
        </p:spPr>
      </p:pic>
      <p:sp>
        <p:nvSpPr>
          <p:cNvPr id="7" name="TextBox 6"/>
          <p:cNvSpPr txBox="1"/>
          <p:nvPr/>
        </p:nvSpPr>
        <p:spPr>
          <a:xfrm>
            <a:off x="4629150" y="1371600"/>
            <a:ext cx="4305300" cy="2246769"/>
          </a:xfrm>
          <a:prstGeom prst="rect">
            <a:avLst/>
          </a:prstGeom>
          <a:solidFill>
            <a:schemeClr val="accent4">
              <a:lumMod val="60000"/>
              <a:lumOff val="40000"/>
            </a:schemeClr>
          </a:solidFill>
        </p:spPr>
        <p:txBody>
          <a:bodyPr wrap="square" rtlCol="0">
            <a:spAutoFit/>
          </a:bodyPr>
          <a:lstStyle/>
          <a:p>
            <a:pPr>
              <a:buFont typeface="Arial" pitchFamily="34" charset="0"/>
              <a:buChar char="•"/>
            </a:pPr>
            <a:r>
              <a:rPr lang="en-CA" sz="2800" dirty="0" smtClean="0"/>
              <a:t> Test the </a:t>
            </a:r>
            <a:r>
              <a:rPr lang="en-CA" sz="2800" dirty="0" err="1" smtClean="0"/>
              <a:t>McLab</a:t>
            </a:r>
            <a:r>
              <a:rPr lang="en-CA" sz="2800" dirty="0" smtClean="0"/>
              <a:t> framework for extensibility</a:t>
            </a:r>
          </a:p>
          <a:p>
            <a:pPr>
              <a:buFont typeface="Arial" pitchFamily="34" charset="0"/>
              <a:buChar char="•"/>
            </a:pPr>
            <a:r>
              <a:rPr lang="en-CA" sz="2800" dirty="0" smtClean="0"/>
              <a:t> Bring a simple and relevant version of AOP to scientists.</a:t>
            </a:r>
            <a:endParaRPr lang="en-CA" sz="2800" dirty="0"/>
          </a:p>
        </p:txBody>
      </p:sp>
      <p:sp>
        <p:nvSpPr>
          <p:cNvPr id="8" name="Date Placeholder 7"/>
          <p:cNvSpPr>
            <a:spLocks noGrp="1"/>
          </p:cNvSpPr>
          <p:nvPr>
            <p:ph type="dt" sz="half" idx="10"/>
          </p:nvPr>
        </p:nvSpPr>
        <p:spPr/>
        <p:txBody>
          <a:bodyPr/>
          <a:lstStyle/>
          <a:p>
            <a:fld id="{5DD34FA6-6CD9-46C7-91FD-2360D32F6618}" type="datetime1">
              <a:rPr lang="en-US" smtClean="0"/>
              <a:pPr/>
              <a:t>7/1/2011</a:t>
            </a:fld>
            <a:endParaRPr lang="en-US" dirty="0"/>
          </a:p>
        </p:txBody>
      </p:sp>
      <p:sp>
        <p:nvSpPr>
          <p:cNvPr id="9" name="Slide Number Placeholder 8"/>
          <p:cNvSpPr>
            <a:spLocks noGrp="1"/>
          </p:cNvSpPr>
          <p:nvPr>
            <p:ph type="sldNum" sz="quarter" idx="12"/>
          </p:nvPr>
        </p:nvSpPr>
        <p:spPr/>
        <p:txBody>
          <a:bodyPr/>
          <a:lstStyle/>
          <a:p>
            <a:fld id="{ECE31B81-7C2C-4D8B-B6F0-1768517459BF}" type="slidenum">
              <a:rPr lang="en-US" smtClean="0"/>
              <a:pPr/>
              <a:t>36</a:t>
            </a:fld>
            <a:endParaRPr lang="en-US" dirty="0"/>
          </a:p>
        </p:txBody>
      </p:sp>
      <p:sp>
        <p:nvSpPr>
          <p:cNvPr id="10" name="TextBox 9"/>
          <p:cNvSpPr txBox="1"/>
          <p:nvPr/>
        </p:nvSpPr>
        <p:spPr>
          <a:xfrm>
            <a:off x="4629150" y="4001631"/>
            <a:ext cx="4305300" cy="954107"/>
          </a:xfrm>
          <a:prstGeom prst="rect">
            <a:avLst/>
          </a:prstGeom>
          <a:solidFill>
            <a:schemeClr val="accent4">
              <a:lumMod val="60000"/>
              <a:lumOff val="40000"/>
            </a:schemeClr>
          </a:solidFill>
        </p:spPr>
        <p:txBody>
          <a:bodyPr wrap="square" rtlCol="0">
            <a:spAutoFit/>
          </a:bodyPr>
          <a:lstStyle/>
          <a:p>
            <a:pPr>
              <a:buFont typeface="Arial" pitchFamily="34" charset="0"/>
              <a:buChar char="•"/>
            </a:pPr>
            <a:r>
              <a:rPr lang="en-CA" sz="2800" dirty="0" smtClean="0"/>
              <a:t> simple language constructs</a:t>
            </a:r>
          </a:p>
          <a:p>
            <a:pPr>
              <a:buFont typeface="Arial" pitchFamily="34" charset="0"/>
              <a:buChar char="•"/>
            </a:pPr>
            <a:r>
              <a:rPr lang="en-CA" sz="2800" dirty="0" smtClean="0"/>
              <a:t> focus on arrays and loops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an Aspect?</a:t>
            </a:r>
            <a:endParaRPr lang="en-CA" dirty="0"/>
          </a:p>
        </p:txBody>
      </p:sp>
      <p:sp>
        <p:nvSpPr>
          <p:cNvPr id="4" name="Date Placeholder 3"/>
          <p:cNvSpPr>
            <a:spLocks noGrp="1"/>
          </p:cNvSpPr>
          <p:nvPr>
            <p:ph type="dt" sz="half" idx="10"/>
          </p:nvPr>
        </p:nvSpPr>
        <p:spPr/>
        <p:txBody>
          <a:bodyPr/>
          <a:lstStyle/>
          <a:p>
            <a:fld id="{D421A598-8B69-4F04-97E6-B1830D5FCB70}"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Laurie Hendren, Leverhulme Lecture #2</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37</a:t>
            </a:fld>
            <a:endParaRPr lang="en-US" dirty="0"/>
          </a:p>
        </p:txBody>
      </p:sp>
      <p:sp>
        <p:nvSpPr>
          <p:cNvPr id="7" name="Rectangle 6"/>
          <p:cNvSpPr/>
          <p:nvPr/>
        </p:nvSpPr>
        <p:spPr>
          <a:xfrm>
            <a:off x="1524000" y="2362200"/>
            <a:ext cx="2590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smtClean="0"/>
              <a:t>Event</a:t>
            </a:r>
            <a:endParaRPr lang="en-CA" sz="3600" dirty="0"/>
          </a:p>
        </p:txBody>
      </p:sp>
      <p:sp>
        <p:nvSpPr>
          <p:cNvPr id="8" name="Down Arrow 7"/>
          <p:cNvSpPr/>
          <p:nvPr/>
        </p:nvSpPr>
        <p:spPr>
          <a:xfrm>
            <a:off x="2514600" y="1371600"/>
            <a:ext cx="457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Down Arrow 8"/>
          <p:cNvSpPr/>
          <p:nvPr/>
        </p:nvSpPr>
        <p:spPr>
          <a:xfrm>
            <a:off x="2514600" y="4191000"/>
            <a:ext cx="457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lowchart: Stored Data 9"/>
          <p:cNvSpPr/>
          <p:nvPr/>
        </p:nvSpPr>
        <p:spPr>
          <a:xfrm>
            <a:off x="4953000" y="2743200"/>
            <a:ext cx="3200400" cy="762000"/>
          </a:xfrm>
          <a:prstGeom prst="flowChartOnlineStorag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t>Observer</a:t>
            </a:r>
            <a:r>
              <a:rPr lang="en-CA" dirty="0" smtClean="0"/>
              <a:t> </a:t>
            </a:r>
            <a:endParaRPr lang="en-CA" dirty="0"/>
          </a:p>
        </p:txBody>
      </p:sp>
      <p:sp>
        <p:nvSpPr>
          <p:cNvPr id="11" name="TextBox 10"/>
          <p:cNvSpPr txBox="1"/>
          <p:nvPr/>
        </p:nvSpPr>
        <p:spPr>
          <a:xfrm>
            <a:off x="3200400" y="4048026"/>
            <a:ext cx="5943600" cy="2523768"/>
          </a:xfrm>
          <a:prstGeom prst="rect">
            <a:avLst/>
          </a:prstGeom>
          <a:noFill/>
        </p:spPr>
        <p:txBody>
          <a:bodyPr wrap="square" rtlCol="0">
            <a:spAutoFit/>
          </a:bodyPr>
          <a:lstStyle/>
          <a:p>
            <a:pPr>
              <a:buFont typeface="Arial" pitchFamily="34" charset="0"/>
              <a:buChar char="•"/>
            </a:pPr>
            <a:r>
              <a:rPr lang="en-CA" sz="2800" dirty="0" smtClean="0"/>
              <a:t>  Pattern specifying events to match.</a:t>
            </a:r>
          </a:p>
          <a:p>
            <a:pPr>
              <a:buFont typeface="Arial" pitchFamily="34" charset="0"/>
              <a:buChar char="•"/>
            </a:pPr>
            <a:r>
              <a:rPr lang="en-CA" sz="2800" dirty="0" smtClean="0"/>
              <a:t>  Action to do before, after or around the matched events.</a:t>
            </a:r>
          </a:p>
          <a:p>
            <a:pPr>
              <a:buFont typeface="Arial" pitchFamily="34" charset="0"/>
              <a:buChar char="•"/>
            </a:pPr>
            <a:r>
              <a:rPr lang="en-CA" sz="2800" dirty="0" smtClean="0"/>
              <a:t>  Action can use context information from the matched event.</a:t>
            </a:r>
          </a:p>
          <a:p>
            <a:pPr>
              <a:buFont typeface="Arial" pitchFamily="34" charset="0"/>
              <a:buChar char="•"/>
            </a:pPr>
            <a:endParaRPr lang="en-CA"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idx="11"/>
          </p:nvPr>
        </p:nvSpPr>
        <p:spPr/>
        <p:txBody>
          <a:bodyPr/>
          <a:lstStyle/>
          <a:p>
            <a:r>
              <a:rPr lang="en-US" smtClean="0"/>
              <a:t>McLab, Laurie Hendren, Leverhulme Lecture #2</a:t>
            </a:r>
            <a:endParaRPr lang="en-US"/>
          </a:p>
        </p:txBody>
      </p:sp>
      <p:sp>
        <p:nvSpPr>
          <p:cNvPr id="81922" name="Rectangle 2"/>
          <p:cNvSpPr>
            <a:spLocks noGrp="1" noChangeArrowheads="1"/>
          </p:cNvSpPr>
          <p:nvPr>
            <p:ph type="title"/>
          </p:nvPr>
        </p:nvSpPr>
        <p:spPr/>
        <p:txBody>
          <a:bodyPr/>
          <a:lstStyle/>
          <a:p>
            <a:r>
              <a:rPr lang="en-CA" dirty="0" smtClean="0"/>
              <a:t>Example:  Profiling Array </a:t>
            </a:r>
            <a:r>
              <a:rPr lang="en-CA" dirty="0" err="1"/>
              <a:t>Sparsity</a:t>
            </a:r>
            <a:endParaRPr lang="en-CA" dirty="0"/>
          </a:p>
        </p:txBody>
      </p:sp>
      <p:sp>
        <p:nvSpPr>
          <p:cNvPr id="81923" name="Rectangle 3"/>
          <p:cNvSpPr>
            <a:spLocks noGrp="1" noChangeArrowheads="1"/>
          </p:cNvSpPr>
          <p:nvPr>
            <p:ph type="body" idx="1"/>
          </p:nvPr>
        </p:nvSpPr>
        <p:spPr>
          <a:xfrm>
            <a:off x="792163" y="1371600"/>
            <a:ext cx="3816350" cy="2808288"/>
          </a:xfrm>
        </p:spPr>
        <p:txBody>
          <a:bodyPr>
            <a:normAutofit lnSpcReduction="10000"/>
          </a:bodyPr>
          <a:lstStyle/>
          <a:p>
            <a:pPr>
              <a:buFont typeface="Wingdings" pitchFamily="2" charset="2"/>
              <a:buNone/>
            </a:pPr>
            <a:r>
              <a:rPr lang="en-CA" dirty="0"/>
              <a:t>0 0 0 </a:t>
            </a:r>
            <a:r>
              <a:rPr lang="en-CA" dirty="0">
                <a:solidFill>
                  <a:srgbClr val="CC3300"/>
                </a:solidFill>
              </a:rPr>
              <a:t>9</a:t>
            </a:r>
            <a:r>
              <a:rPr lang="en-CA" dirty="0"/>
              <a:t> 0 0 0 0 0 0</a:t>
            </a:r>
          </a:p>
          <a:p>
            <a:pPr>
              <a:buFont typeface="Wingdings" pitchFamily="2" charset="2"/>
              <a:buNone/>
            </a:pPr>
            <a:r>
              <a:rPr lang="en-CA" dirty="0"/>
              <a:t>0 0 0 0 0 0 </a:t>
            </a:r>
            <a:r>
              <a:rPr lang="en-CA" dirty="0">
                <a:solidFill>
                  <a:srgbClr val="CC3300"/>
                </a:solidFill>
              </a:rPr>
              <a:t>5</a:t>
            </a:r>
            <a:r>
              <a:rPr lang="en-CA" dirty="0"/>
              <a:t> 0 0 0</a:t>
            </a:r>
          </a:p>
          <a:p>
            <a:pPr>
              <a:buFont typeface="Wingdings" pitchFamily="2" charset="2"/>
              <a:buNone/>
            </a:pPr>
            <a:r>
              <a:rPr lang="en-CA" dirty="0"/>
              <a:t>0 </a:t>
            </a:r>
            <a:r>
              <a:rPr lang="en-CA" dirty="0">
                <a:solidFill>
                  <a:srgbClr val="CC3300"/>
                </a:solidFill>
              </a:rPr>
              <a:t>1</a:t>
            </a:r>
            <a:r>
              <a:rPr lang="en-CA" dirty="0"/>
              <a:t> 0 0 0 0 0 </a:t>
            </a:r>
            <a:r>
              <a:rPr lang="en-CA" dirty="0">
                <a:solidFill>
                  <a:srgbClr val="CC3300"/>
                </a:solidFill>
              </a:rPr>
              <a:t>3</a:t>
            </a:r>
            <a:r>
              <a:rPr lang="en-CA" dirty="0"/>
              <a:t> 0 0</a:t>
            </a:r>
          </a:p>
          <a:p>
            <a:pPr>
              <a:buFont typeface="Wingdings" pitchFamily="2" charset="2"/>
              <a:buNone/>
            </a:pPr>
            <a:r>
              <a:rPr lang="en-CA" dirty="0"/>
              <a:t>0 0 0 0 </a:t>
            </a:r>
            <a:r>
              <a:rPr lang="en-CA" dirty="0">
                <a:solidFill>
                  <a:srgbClr val="CC3300"/>
                </a:solidFill>
              </a:rPr>
              <a:t>4</a:t>
            </a:r>
            <a:r>
              <a:rPr lang="en-CA" dirty="0"/>
              <a:t> 0 0 0 0 0</a:t>
            </a:r>
          </a:p>
          <a:p>
            <a:pPr>
              <a:buFont typeface="Wingdings" pitchFamily="2" charset="2"/>
              <a:buNone/>
            </a:pPr>
            <a:r>
              <a:rPr lang="en-CA" dirty="0"/>
              <a:t>0 0 </a:t>
            </a:r>
            <a:r>
              <a:rPr lang="en-CA" dirty="0">
                <a:solidFill>
                  <a:srgbClr val="CC3300"/>
                </a:solidFill>
              </a:rPr>
              <a:t>7</a:t>
            </a:r>
            <a:r>
              <a:rPr lang="en-CA" dirty="0"/>
              <a:t> 0 0 0 0 0 0 0</a:t>
            </a:r>
          </a:p>
        </p:txBody>
      </p:sp>
      <p:sp>
        <p:nvSpPr>
          <p:cNvPr id="81924" name="AutoShape 4"/>
          <p:cNvSpPr>
            <a:spLocks/>
          </p:cNvSpPr>
          <p:nvPr/>
        </p:nvSpPr>
        <p:spPr bwMode="auto">
          <a:xfrm>
            <a:off x="573881" y="1084263"/>
            <a:ext cx="71438" cy="3095625"/>
          </a:xfrm>
          <a:prstGeom prst="leftBracket">
            <a:avLst>
              <a:gd name="adj" fmla="val 361109"/>
            </a:avLst>
          </a:prstGeom>
          <a:noFill/>
          <a:ln w="9525">
            <a:solidFill>
              <a:schemeClr val="tx1"/>
            </a:solidFill>
            <a:round/>
            <a:headEnd/>
            <a:tailEnd/>
          </a:ln>
          <a:effectLst/>
        </p:spPr>
        <p:txBody>
          <a:bodyPr wrap="none" anchor="ctr"/>
          <a:lstStyle/>
          <a:p>
            <a:endParaRPr lang="en-CA"/>
          </a:p>
        </p:txBody>
      </p:sp>
      <p:sp>
        <p:nvSpPr>
          <p:cNvPr id="81926" name="AutoShape 6"/>
          <p:cNvSpPr>
            <a:spLocks/>
          </p:cNvSpPr>
          <p:nvPr/>
        </p:nvSpPr>
        <p:spPr bwMode="auto">
          <a:xfrm flipH="1">
            <a:off x="3886200" y="1084263"/>
            <a:ext cx="144463" cy="3095625"/>
          </a:xfrm>
          <a:prstGeom prst="leftBracket">
            <a:avLst>
              <a:gd name="adj" fmla="val 178571"/>
            </a:avLst>
          </a:prstGeom>
          <a:noFill/>
          <a:ln w="9525">
            <a:solidFill>
              <a:schemeClr val="tx1"/>
            </a:solidFill>
            <a:round/>
            <a:headEnd/>
            <a:tailEnd/>
          </a:ln>
          <a:effectLst/>
        </p:spPr>
        <p:txBody>
          <a:bodyPr wrap="none" anchor="ctr"/>
          <a:lstStyle/>
          <a:p>
            <a:endParaRPr lang="en-CA"/>
          </a:p>
        </p:txBody>
      </p:sp>
      <p:sp>
        <p:nvSpPr>
          <p:cNvPr id="8" name="Date Placeholder 7"/>
          <p:cNvSpPr>
            <a:spLocks noGrp="1"/>
          </p:cNvSpPr>
          <p:nvPr>
            <p:ph type="dt" sz="half" idx="10"/>
          </p:nvPr>
        </p:nvSpPr>
        <p:spPr/>
        <p:txBody>
          <a:bodyPr/>
          <a:lstStyle/>
          <a:p>
            <a:fld id="{69418702-1294-4C44-81E8-4EBB5203D896}" type="datetime1">
              <a:rPr lang="en-US" smtClean="0"/>
              <a:pPr/>
              <a:t>7/1/2011</a:t>
            </a:fld>
            <a:endParaRPr lang="en-US" dirty="0"/>
          </a:p>
        </p:txBody>
      </p:sp>
      <p:sp>
        <p:nvSpPr>
          <p:cNvPr id="9" name="Slide Number Placeholder 8"/>
          <p:cNvSpPr>
            <a:spLocks noGrp="1"/>
          </p:cNvSpPr>
          <p:nvPr>
            <p:ph type="sldNum" sz="quarter" idx="12"/>
          </p:nvPr>
        </p:nvSpPr>
        <p:spPr/>
        <p:txBody>
          <a:bodyPr/>
          <a:lstStyle/>
          <a:p>
            <a:fld id="{ECE31B81-7C2C-4D8B-B6F0-1768517459BF}" type="slidenum">
              <a:rPr lang="en-US" smtClean="0"/>
              <a:pPr/>
              <a:t>38</a:t>
            </a:fld>
            <a:endParaRPr lang="en-US" dirty="0"/>
          </a:p>
        </p:txBody>
      </p:sp>
      <p:sp>
        <p:nvSpPr>
          <p:cNvPr id="10" name="TextBox 9"/>
          <p:cNvSpPr txBox="1"/>
          <p:nvPr/>
        </p:nvSpPr>
        <p:spPr>
          <a:xfrm>
            <a:off x="4343400" y="1084262"/>
            <a:ext cx="4535487" cy="5109091"/>
          </a:xfrm>
          <a:prstGeom prst="rect">
            <a:avLst/>
          </a:prstGeom>
          <a:noFill/>
        </p:spPr>
        <p:txBody>
          <a:bodyPr wrap="square" rtlCol="0">
            <a:spAutoFit/>
          </a:bodyPr>
          <a:lstStyle/>
          <a:p>
            <a:pPr>
              <a:buFont typeface="Arial" pitchFamily="34" charset="0"/>
              <a:buChar char="•"/>
            </a:pPr>
            <a:r>
              <a:rPr lang="en-CA" sz="2800" dirty="0" smtClean="0"/>
              <a:t>  Capture the </a:t>
            </a:r>
            <a:r>
              <a:rPr lang="en-CA" sz="2800" dirty="0" err="1" smtClean="0"/>
              <a:t>sparsity</a:t>
            </a:r>
            <a:r>
              <a:rPr lang="en-CA" sz="2800" dirty="0" smtClean="0"/>
              <a:t> and size at each operation on the whole array.</a:t>
            </a:r>
          </a:p>
          <a:p>
            <a:pPr>
              <a:buFont typeface="Arial" pitchFamily="34" charset="0"/>
              <a:buChar char="•"/>
            </a:pPr>
            <a:r>
              <a:rPr lang="en-CA" sz="2800" dirty="0" smtClean="0"/>
              <a:t> Capture the number of indexed references to each array.</a:t>
            </a:r>
          </a:p>
          <a:p>
            <a:pPr>
              <a:buFont typeface="Arial" pitchFamily="34" charset="0"/>
              <a:buChar char="•"/>
            </a:pPr>
            <a:r>
              <a:rPr lang="en-CA" sz="2800" dirty="0" smtClean="0"/>
              <a:t>  Print out a summary for each array, allowing the programmer to identify good candidates to implement as sparse arrays.</a:t>
            </a:r>
          </a:p>
          <a:p>
            <a:pPr>
              <a:buFont typeface="Arial" pitchFamily="34" charset="0"/>
              <a:buChar char="•"/>
            </a:pPr>
            <a:endParaRPr lang="en-CA"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smtClean="0"/>
              <a:t>Background - MATLAB </a:t>
            </a:r>
            <a:r>
              <a:rPr lang="en-CA" dirty="0"/>
              <a:t>Class</a:t>
            </a:r>
          </a:p>
        </p:txBody>
      </p:sp>
      <p:sp>
        <p:nvSpPr>
          <p:cNvPr id="8194" name="Rectangle 2"/>
          <p:cNvSpPr>
            <a:spLocks noGrp="1" noChangeArrowheads="1"/>
          </p:cNvSpPr>
          <p:nvPr>
            <p:ph idx="1"/>
          </p:nvPr>
        </p:nvSpPr>
        <p:spPr>
          <a:ln/>
        </p:spPr>
        <p:txBody>
          <a:bodyPr/>
          <a:lstStyle/>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800">
                <a:latin typeface="Courier New" pitchFamily="49" charset="0"/>
                <a:ea typeface="新細明體" pitchFamily="18" charset="-120"/>
              </a:rPr>
              <a:t>classdef myClass</a:t>
            </a:r>
          </a:p>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800">
                <a:latin typeface="Courier New" pitchFamily="49" charset="0"/>
                <a:ea typeface="新細明體" pitchFamily="18" charset="-120"/>
              </a:rPr>
              <a:t>	properties</a:t>
            </a:r>
          </a:p>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800">
                <a:latin typeface="Courier New" pitchFamily="49" charset="0"/>
                <a:ea typeface="新細明體" pitchFamily="18" charset="-120"/>
              </a:rPr>
              <a:t>		…</a:t>
            </a:r>
          </a:p>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800">
                <a:latin typeface="Courier New" pitchFamily="49" charset="0"/>
                <a:ea typeface="新細明體" pitchFamily="18" charset="-120"/>
              </a:rPr>
              <a:t>	end</a:t>
            </a:r>
          </a:p>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sz="2800">
              <a:latin typeface="Courier New" pitchFamily="49" charset="0"/>
              <a:ea typeface="新細明體" pitchFamily="18" charset="-120"/>
            </a:endParaRPr>
          </a:p>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800">
                <a:latin typeface="Courier New" pitchFamily="49" charset="0"/>
                <a:ea typeface="新細明體" pitchFamily="18" charset="-120"/>
              </a:rPr>
              <a:t>	methods</a:t>
            </a:r>
          </a:p>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800">
                <a:latin typeface="Courier New" pitchFamily="49" charset="0"/>
                <a:ea typeface="新細明體" pitchFamily="18" charset="-120"/>
              </a:rPr>
              <a:t>		…</a:t>
            </a:r>
          </a:p>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800">
                <a:latin typeface="Courier New" pitchFamily="49" charset="0"/>
                <a:ea typeface="新細明體" pitchFamily="18" charset="-120"/>
              </a:rPr>
              <a:t>	end</a:t>
            </a:r>
          </a:p>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800">
                <a:latin typeface="Courier New" pitchFamily="49" charset="0"/>
                <a:ea typeface="新細明體" pitchFamily="18" charset="-120"/>
              </a:rPr>
              <a:t>end</a:t>
            </a:r>
          </a:p>
        </p:txBody>
      </p:sp>
      <p:sp>
        <p:nvSpPr>
          <p:cNvPr id="7" name="Footer Placeholder 4"/>
          <p:cNvSpPr>
            <a:spLocks noGrp="1"/>
          </p:cNvSpPr>
          <p:nvPr>
            <p:ph type="ftr" sz="quarter" idx="11"/>
          </p:nvPr>
        </p:nvSpPr>
        <p:spPr/>
        <p:txBody>
          <a:bodyPr/>
          <a:lstStyle/>
          <a:p>
            <a:r>
              <a:rPr lang="en-US" smtClean="0"/>
              <a:t>McLab, Laurie Hendren, Leverhulme Lecture #2</a:t>
            </a:r>
            <a:endParaRPr lang="en-US"/>
          </a:p>
        </p:txBody>
      </p:sp>
      <p:sp>
        <p:nvSpPr>
          <p:cNvPr id="8195" name="AutoShape 3"/>
          <p:cNvSpPr>
            <a:spLocks noChangeArrowheads="1"/>
          </p:cNvSpPr>
          <p:nvPr/>
        </p:nvSpPr>
        <p:spPr bwMode="auto">
          <a:xfrm>
            <a:off x="3581400" y="1882776"/>
            <a:ext cx="1655763" cy="754062"/>
          </a:xfrm>
          <a:prstGeom prst="wedgeRoundRectCallout">
            <a:avLst>
              <a:gd name="adj1" fmla="val -94870"/>
              <a:gd name="adj2" fmla="val 14000"/>
              <a:gd name="adj3" fmla="val 16667"/>
            </a:avLst>
          </a:prstGeom>
          <a:solidFill>
            <a:srgbClr val="A3B2C1"/>
          </a:solidFill>
          <a:ln w="9360">
            <a:solidFill>
              <a:srgbClr val="000000"/>
            </a:solidFill>
            <a:miter lim="800000"/>
            <a:headEnd/>
            <a:tailEnd/>
          </a:ln>
          <a:effectLst/>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data</a:t>
            </a:r>
          </a:p>
          <a:p>
            <a:pPr algn="ct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CC0000"/>
                </a:solidFill>
              </a:rPr>
              <a:t>count = 0;</a:t>
            </a:r>
          </a:p>
        </p:txBody>
      </p:sp>
      <p:sp>
        <p:nvSpPr>
          <p:cNvPr id="8196" name="AutoShape 4"/>
          <p:cNvSpPr>
            <a:spLocks noChangeArrowheads="1"/>
          </p:cNvSpPr>
          <p:nvPr/>
        </p:nvSpPr>
        <p:spPr bwMode="auto">
          <a:xfrm>
            <a:off x="5053806" y="3212306"/>
            <a:ext cx="3455988" cy="1296988"/>
          </a:xfrm>
          <a:prstGeom prst="wedgeRoundRectCallout">
            <a:avLst>
              <a:gd name="adj1" fmla="val -122625"/>
              <a:gd name="adj2" fmla="val 29194"/>
              <a:gd name="adj3" fmla="val 16667"/>
            </a:avLst>
          </a:prstGeom>
          <a:solidFill>
            <a:srgbClr val="A3B2C1"/>
          </a:solidFill>
          <a:ln w="9360">
            <a:solidFill>
              <a:srgbClr val="000000"/>
            </a:solidFill>
            <a:miter lim="800000"/>
            <a:headEnd/>
            <a:tailEnd/>
          </a:ln>
          <a:effectLst/>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rPr>
              <a:t>helper functions</a:t>
            </a: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function x=</a:t>
            </a:r>
            <a:r>
              <a:rPr lang="en-CA" dirty="0" err="1">
                <a:solidFill>
                  <a:srgbClr val="CC0000"/>
                </a:solidFill>
              </a:rPr>
              <a:t>getCount</a:t>
            </a:r>
            <a:r>
              <a:rPr lang="en-CA" dirty="0">
                <a:solidFill>
                  <a:srgbClr val="CC0000"/>
                </a:solidFill>
              </a:rPr>
              <a:t>(this)</a:t>
            </a:r>
            <a:r>
              <a:rPr lang="ar-SA" dirty="0">
                <a:solidFill>
                  <a:srgbClr val="CC0000"/>
                </a:solidFill>
              </a:rPr>
              <a:t>‏</a:t>
            </a:r>
            <a:endParaRPr lang="en-CA" dirty="0">
              <a:solidFill>
                <a:srgbClr val="CC0000"/>
              </a:solidFill>
            </a:endParaRP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    x = </a:t>
            </a:r>
            <a:r>
              <a:rPr lang="en-CA" dirty="0" err="1">
                <a:solidFill>
                  <a:srgbClr val="CC0000"/>
                </a:solidFill>
              </a:rPr>
              <a:t>this.count</a:t>
            </a:r>
            <a:r>
              <a:rPr lang="en-CA" dirty="0">
                <a:solidFill>
                  <a:srgbClr val="CC0000"/>
                </a:solidFill>
              </a:rPr>
              <a:t>;</a:t>
            </a: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  end</a:t>
            </a:r>
          </a:p>
        </p:txBody>
      </p:sp>
      <p:sp>
        <p:nvSpPr>
          <p:cNvPr id="8" name="Date Placeholder 7"/>
          <p:cNvSpPr>
            <a:spLocks noGrp="1"/>
          </p:cNvSpPr>
          <p:nvPr>
            <p:ph type="dt" sz="half" idx="10"/>
          </p:nvPr>
        </p:nvSpPr>
        <p:spPr/>
        <p:txBody>
          <a:bodyPr/>
          <a:lstStyle/>
          <a:p>
            <a:fld id="{80E732B0-9205-4FC1-BE5E-CB8737C5DFD7}" type="datetime1">
              <a:rPr lang="en-US" smtClean="0"/>
              <a:pPr/>
              <a:t>7/1/2011</a:t>
            </a:fld>
            <a:endParaRPr lang="en-US" dirty="0"/>
          </a:p>
        </p:txBody>
      </p:sp>
      <p:sp>
        <p:nvSpPr>
          <p:cNvPr id="9" name="Slide Number Placeholder 8"/>
          <p:cNvSpPr>
            <a:spLocks noGrp="1"/>
          </p:cNvSpPr>
          <p:nvPr>
            <p:ph type="sldNum" sz="quarter" idx="12"/>
          </p:nvPr>
        </p:nvSpPr>
        <p:spPr/>
        <p:txBody>
          <a:bodyPr/>
          <a:lstStyle/>
          <a:p>
            <a:fld id="{ECE31B81-7C2C-4D8B-B6F0-1768517459BF}" type="slidenum">
              <a:rPr lang="en-US" smtClean="0"/>
              <a:pPr/>
              <a:t>39</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8195"/>
                                        </p:tgtEl>
                                        <p:attrNameLst>
                                          <p:attrName>style.visibility</p:attrName>
                                        </p:attrNameLst>
                                      </p:cBhvr>
                                      <p:to>
                                        <p:strVal val="visible"/>
                                      </p:to>
                                    </p:set>
                                    <p:anim calcmode="lin" valueType="num">
                                      <p:cBhvr>
                                        <p:cTn id="7" dur="500" fill="hold"/>
                                        <p:tgtEl>
                                          <p:spTgt spid="8195"/>
                                        </p:tgtEl>
                                        <p:attrNameLst>
                                          <p:attrName>ppt_x</p:attrName>
                                        </p:attrNameLst>
                                      </p:cBhvr>
                                      <p:tavLst>
                                        <p:tav tm="100000">
                                          <p:val>
                                            <p:strVal val="1+#ppt_w/2"/>
                                          </p:val>
                                        </p:tav>
                                        <p:tav>
                                          <p:val>
                                            <p:strVal val="#ppt_x"/>
                                          </p:val>
                                        </p:tav>
                                      </p:tavLst>
                                    </p:anim>
                                    <p:anim calcmode="lin" valueType="num">
                                      <p:cBhvr>
                                        <p:cTn id="8" dur="500" fill="hold"/>
                                        <p:tgtEl>
                                          <p:spTgt spid="8195"/>
                                        </p:tgtEl>
                                        <p:attrNameLst>
                                          <p:attrName>ppt_y</p:attrName>
                                        </p:attrNameLst>
                                      </p:cBhvr>
                                      <p:tavLst>
                                        <p:tav tm="100000">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8196"/>
                                        </p:tgtEl>
                                        <p:attrNameLst>
                                          <p:attrName>style.visibility</p:attrName>
                                        </p:attrNameLst>
                                      </p:cBhvr>
                                      <p:to>
                                        <p:strVal val="visible"/>
                                      </p:to>
                                    </p:set>
                                    <p:anim calcmode="lin" valueType="num">
                                      <p:cBhvr>
                                        <p:cTn id="13" dur="500" fill="hold"/>
                                        <p:tgtEl>
                                          <p:spTgt spid="8196"/>
                                        </p:tgtEl>
                                        <p:attrNameLst>
                                          <p:attrName>ppt_x</p:attrName>
                                        </p:attrNameLst>
                                      </p:cBhvr>
                                      <p:tavLst>
                                        <p:tav tm="100000">
                                          <p:val>
                                            <p:strVal val="1+#ppt_w/2"/>
                                          </p:val>
                                        </p:tav>
                                        <p:tav>
                                          <p:val>
                                            <p:strVal val="#ppt_x"/>
                                          </p:val>
                                        </p:tav>
                                      </p:tavLst>
                                    </p:anim>
                                    <p:anim calcmode="lin" valueType="num">
                                      <p:cBhvr>
                                        <p:cTn id="14" dur="500" fill="hold"/>
                                        <p:tgtEl>
                                          <p:spTgt spid="819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a:t>
            </a:r>
            <a:r>
              <a:rPr lang="en-CA" dirty="0" err="1" smtClean="0"/>
              <a:t>MetaLexer</a:t>
            </a:r>
            <a:endParaRPr lang="en-CA" dirty="0"/>
          </a:p>
        </p:txBody>
      </p:sp>
      <p:sp>
        <p:nvSpPr>
          <p:cNvPr id="3" name="Content Placeholder 2"/>
          <p:cNvSpPr>
            <a:spLocks noGrp="1"/>
          </p:cNvSpPr>
          <p:nvPr>
            <p:ph idx="1"/>
          </p:nvPr>
        </p:nvSpPr>
        <p:spPr>
          <a:xfrm>
            <a:off x="3048000" y="1828800"/>
            <a:ext cx="5867400" cy="3930650"/>
          </a:xfrm>
        </p:spPr>
        <p:txBody>
          <a:bodyPr>
            <a:normAutofit/>
          </a:bodyPr>
          <a:lstStyle/>
          <a:p>
            <a:r>
              <a:rPr lang="en-CA" dirty="0" smtClean="0"/>
              <a:t>Modular </a:t>
            </a:r>
            <a:r>
              <a:rPr lang="en-CA" dirty="0" err="1" smtClean="0"/>
              <a:t>Lexer</a:t>
            </a:r>
            <a:r>
              <a:rPr lang="en-CA" dirty="0" smtClean="0"/>
              <a:t> Generator</a:t>
            </a:r>
          </a:p>
          <a:p>
            <a:r>
              <a:rPr lang="en-CA" dirty="0" smtClean="0"/>
              <a:t>M.Sc. thesis, Andrew Casey</a:t>
            </a:r>
          </a:p>
          <a:p>
            <a:r>
              <a:rPr lang="en-CA" dirty="0" smtClean="0"/>
              <a:t>AOSD 2011</a:t>
            </a:r>
          </a:p>
          <a:p>
            <a:r>
              <a:rPr lang="en-CA" dirty="0" smtClean="0"/>
              <a:t>www.sable.mcgill.ca/metalexer</a:t>
            </a:r>
          </a:p>
        </p:txBody>
      </p:sp>
      <p:sp>
        <p:nvSpPr>
          <p:cNvPr id="4" name="Date Placeholder 3"/>
          <p:cNvSpPr>
            <a:spLocks noGrp="1"/>
          </p:cNvSpPr>
          <p:nvPr>
            <p:ph type="dt" sz="half" idx="10"/>
          </p:nvPr>
        </p:nvSpPr>
        <p:spPr/>
        <p:txBody>
          <a:bodyPr/>
          <a:lstStyle/>
          <a:p>
            <a:fld id="{59CA7380-7556-4F35-8A98-D83B0ED1205E}"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Laurie Hendren, Leverhulme Lecture #2</a:t>
            </a:r>
            <a:endParaRPr lang="en-US" dirty="0"/>
          </a:p>
        </p:txBody>
      </p:sp>
      <p:sp>
        <p:nvSpPr>
          <p:cNvPr id="6" name="Slide Number Placeholder 5"/>
          <p:cNvSpPr>
            <a:spLocks noGrp="1"/>
          </p:cNvSpPr>
          <p:nvPr>
            <p:ph type="sldNum" sz="quarter" idx="12"/>
          </p:nvPr>
        </p:nvSpPr>
        <p:spPr/>
        <p:txBody>
          <a:bodyPr/>
          <a:lstStyle/>
          <a:p>
            <a:r>
              <a:rPr lang="en-US" dirty="0" smtClean="0"/>
              <a:t>Intro - </a:t>
            </a:r>
            <a:fld id="{ECE31B81-7C2C-4D8B-B6F0-1768517459BF}" type="slidenum">
              <a:rPr lang="en-US" smtClean="0"/>
              <a:pPr/>
              <a:t>4</a:t>
            </a:fld>
            <a:endParaRPr lang="en-US" dirty="0"/>
          </a:p>
        </p:txBody>
      </p:sp>
      <p:pic>
        <p:nvPicPr>
          <p:cNvPr id="7" name="Picture 6" descr="images.jpg"/>
          <p:cNvPicPr>
            <a:picLocks noChangeAspect="1"/>
          </p:cNvPicPr>
          <p:nvPr/>
        </p:nvPicPr>
        <p:blipFill>
          <a:blip r:embed="rId3" cstate="print"/>
          <a:stretch>
            <a:fillRect/>
          </a:stretch>
        </p:blipFill>
        <p:spPr>
          <a:xfrm>
            <a:off x="847725" y="2514600"/>
            <a:ext cx="1962150" cy="233362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Aspect Definition</a:t>
            </a:r>
          </a:p>
        </p:txBody>
      </p:sp>
      <p:sp>
        <p:nvSpPr>
          <p:cNvPr id="9218" name="Rectangle 2"/>
          <p:cNvSpPr>
            <a:spLocks noGrp="1" noChangeArrowheads="1"/>
          </p:cNvSpPr>
          <p:nvPr>
            <p:ph idx="1"/>
          </p:nvPr>
        </p:nvSpPr>
        <p:spPr>
          <a:ln/>
        </p:spPr>
        <p:txBody>
          <a:bodyPr/>
          <a:lstStyle/>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aspect myAspect</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properties</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end</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sz="1600">
              <a:latin typeface="Courier New" pitchFamily="49" charset="0"/>
              <a:ea typeface="新細明體" pitchFamily="18" charset="-120"/>
            </a:endParaRP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methods</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end</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sz="1600">
              <a:latin typeface="Courier New" pitchFamily="49" charset="0"/>
              <a:ea typeface="新細明體" pitchFamily="18" charset="-120"/>
            </a:endParaRP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patterns</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end</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sz="1600">
              <a:latin typeface="Courier New" pitchFamily="49" charset="0"/>
              <a:ea typeface="新細明體" pitchFamily="18" charset="-120"/>
            </a:endParaRP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actions</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	end</a:t>
            </a:r>
          </a:p>
          <a:p>
            <a:pPr>
              <a:lnSpc>
                <a:spcPct val="80000"/>
              </a:lnSpc>
              <a:spcBef>
                <a:spcPts val="4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1600">
                <a:latin typeface="Courier New" pitchFamily="49" charset="0"/>
                <a:ea typeface="新細明體" pitchFamily="18" charset="-120"/>
              </a:rPr>
              <a:t>end</a:t>
            </a:r>
          </a:p>
        </p:txBody>
      </p:sp>
      <p:sp>
        <p:nvSpPr>
          <p:cNvPr id="9" name="Footer Placeholder 4"/>
          <p:cNvSpPr>
            <a:spLocks noGrp="1"/>
          </p:cNvSpPr>
          <p:nvPr>
            <p:ph type="ftr" sz="quarter" idx="11"/>
          </p:nvPr>
        </p:nvSpPr>
        <p:spPr/>
        <p:txBody>
          <a:bodyPr/>
          <a:lstStyle/>
          <a:p>
            <a:r>
              <a:rPr lang="en-US" smtClean="0"/>
              <a:t>McLab, Laurie Hendren, Leverhulme Lecture #2</a:t>
            </a:r>
            <a:endParaRPr lang="en-US"/>
          </a:p>
        </p:txBody>
      </p:sp>
      <p:sp>
        <p:nvSpPr>
          <p:cNvPr id="9219" name="AutoShape 3"/>
          <p:cNvSpPr>
            <a:spLocks noChangeArrowheads="1"/>
          </p:cNvSpPr>
          <p:nvPr/>
        </p:nvSpPr>
        <p:spPr bwMode="auto">
          <a:xfrm>
            <a:off x="3132138" y="1524000"/>
            <a:ext cx="1655762" cy="754063"/>
          </a:xfrm>
          <a:prstGeom prst="wedgeRoundRectCallout">
            <a:avLst>
              <a:gd name="adj1" fmla="val -94870"/>
              <a:gd name="adj2" fmla="val -5157"/>
              <a:gd name="adj3" fmla="val 16667"/>
            </a:avLst>
          </a:prstGeom>
          <a:solidFill>
            <a:srgbClr val="A3B2C1"/>
          </a:solidFill>
          <a:ln w="9360">
            <a:solidFill>
              <a:srgbClr val="000000"/>
            </a:solidFill>
            <a:miter lim="800000"/>
            <a:headEnd/>
            <a:tailEnd/>
          </a:ln>
          <a:effectLst/>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data</a:t>
            </a:r>
          </a:p>
          <a:p>
            <a:pPr algn="ct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CC0000"/>
                </a:solidFill>
              </a:rPr>
              <a:t>count = 0;</a:t>
            </a:r>
          </a:p>
        </p:txBody>
      </p:sp>
      <p:sp>
        <p:nvSpPr>
          <p:cNvPr id="9220" name="AutoShape 4"/>
          <p:cNvSpPr>
            <a:spLocks noChangeArrowheads="1"/>
          </p:cNvSpPr>
          <p:nvPr/>
        </p:nvSpPr>
        <p:spPr bwMode="auto">
          <a:xfrm>
            <a:off x="4932363" y="1772444"/>
            <a:ext cx="3455987" cy="1296987"/>
          </a:xfrm>
          <a:prstGeom prst="wedgeRoundRectCallout">
            <a:avLst>
              <a:gd name="adj1" fmla="val -122625"/>
              <a:gd name="adj2" fmla="val 29194"/>
              <a:gd name="adj3" fmla="val 16667"/>
            </a:avLst>
          </a:prstGeom>
          <a:solidFill>
            <a:srgbClr val="A3B2C1"/>
          </a:solidFill>
          <a:ln w="9360">
            <a:solidFill>
              <a:srgbClr val="000000"/>
            </a:solidFill>
            <a:miter lim="800000"/>
            <a:headEnd/>
            <a:tailEnd/>
          </a:ln>
          <a:effectLst/>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rPr>
              <a:t>helper functions</a:t>
            </a: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function x=</a:t>
            </a:r>
            <a:r>
              <a:rPr lang="en-CA" dirty="0" err="1">
                <a:solidFill>
                  <a:srgbClr val="CC0000"/>
                </a:solidFill>
              </a:rPr>
              <a:t>getCount</a:t>
            </a:r>
            <a:r>
              <a:rPr lang="en-CA" dirty="0">
                <a:solidFill>
                  <a:srgbClr val="CC0000"/>
                </a:solidFill>
              </a:rPr>
              <a:t>(this)</a:t>
            </a:r>
            <a:r>
              <a:rPr lang="ar-SA" dirty="0">
                <a:solidFill>
                  <a:srgbClr val="CC0000"/>
                </a:solidFill>
              </a:rPr>
              <a:t>‏</a:t>
            </a:r>
            <a:endParaRPr lang="en-CA" dirty="0">
              <a:solidFill>
                <a:srgbClr val="CC0000"/>
              </a:solidFill>
            </a:endParaRP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    x = </a:t>
            </a:r>
            <a:r>
              <a:rPr lang="en-CA" dirty="0" err="1">
                <a:solidFill>
                  <a:srgbClr val="CC0000"/>
                </a:solidFill>
              </a:rPr>
              <a:t>this.count</a:t>
            </a:r>
            <a:r>
              <a:rPr lang="en-CA" dirty="0">
                <a:solidFill>
                  <a:srgbClr val="CC0000"/>
                </a:solidFill>
              </a:rPr>
              <a:t>;</a:t>
            </a: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  end</a:t>
            </a:r>
          </a:p>
        </p:txBody>
      </p:sp>
      <p:sp>
        <p:nvSpPr>
          <p:cNvPr id="9221" name="AutoShape 5"/>
          <p:cNvSpPr>
            <a:spLocks noChangeArrowheads="1"/>
          </p:cNvSpPr>
          <p:nvPr/>
        </p:nvSpPr>
        <p:spPr bwMode="auto">
          <a:xfrm>
            <a:off x="2592388" y="3200400"/>
            <a:ext cx="3384550" cy="863600"/>
          </a:xfrm>
          <a:prstGeom prst="wedgeRoundRectCallout">
            <a:avLst>
              <a:gd name="adj1" fmla="val -70870"/>
              <a:gd name="adj2" fmla="val 9009"/>
              <a:gd name="adj3" fmla="val 16667"/>
            </a:avLst>
          </a:prstGeom>
          <a:solidFill>
            <a:srgbClr val="A3B2C1"/>
          </a:solidFill>
          <a:ln w="9360">
            <a:solidFill>
              <a:srgbClr val="000000"/>
            </a:solidFill>
            <a:miter lim="800000"/>
            <a:headEnd/>
            <a:tailEnd/>
          </a:ln>
          <a:effectLst/>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err="1">
                <a:solidFill>
                  <a:srgbClr val="000000"/>
                </a:solidFill>
              </a:rPr>
              <a:t>pointcuts</a:t>
            </a:r>
            <a:endParaRPr lang="en-CA" dirty="0">
              <a:solidFill>
                <a:srgbClr val="000000"/>
              </a:solidFill>
            </a:endParaRP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  </a:t>
            </a:r>
            <a:r>
              <a:rPr lang="en-CA" dirty="0" err="1">
                <a:solidFill>
                  <a:srgbClr val="CC0000"/>
                </a:solidFill>
              </a:rPr>
              <a:t>foocalls</a:t>
            </a:r>
            <a:r>
              <a:rPr lang="en-CA" dirty="0">
                <a:solidFill>
                  <a:srgbClr val="CC0000"/>
                </a:solidFill>
              </a:rPr>
              <a:t> : call(</a:t>
            </a:r>
            <a:r>
              <a:rPr lang="en-CA" dirty="0" err="1">
                <a:solidFill>
                  <a:srgbClr val="CC0000"/>
                </a:solidFill>
              </a:rPr>
              <a:t>foo</a:t>
            </a:r>
            <a:r>
              <a:rPr lang="en-CA" dirty="0">
                <a:solidFill>
                  <a:srgbClr val="CC0000"/>
                </a:solidFill>
              </a:rPr>
              <a:t>);</a:t>
            </a:r>
          </a:p>
        </p:txBody>
      </p:sp>
      <p:sp>
        <p:nvSpPr>
          <p:cNvPr id="9222" name="AutoShape 6"/>
          <p:cNvSpPr>
            <a:spLocks noChangeArrowheads="1"/>
          </p:cNvSpPr>
          <p:nvPr/>
        </p:nvSpPr>
        <p:spPr bwMode="auto">
          <a:xfrm>
            <a:off x="3581400" y="4256088"/>
            <a:ext cx="4103687" cy="1225550"/>
          </a:xfrm>
          <a:prstGeom prst="wedgeRoundRectCallout">
            <a:avLst>
              <a:gd name="adj1" fmla="val -95685"/>
              <a:gd name="adj2" fmla="val -8421"/>
              <a:gd name="adj3" fmla="val 16667"/>
            </a:avLst>
          </a:prstGeom>
          <a:solidFill>
            <a:srgbClr val="A3B2C1"/>
          </a:solidFill>
          <a:ln w="9360">
            <a:solidFill>
              <a:srgbClr val="000000"/>
            </a:solidFill>
            <a:miter lim="800000"/>
            <a:headEnd/>
            <a:tailEnd/>
          </a:ln>
          <a:effectLst/>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rPr>
              <a:t>advice</a:t>
            </a: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  </a:t>
            </a:r>
            <a:r>
              <a:rPr lang="en-CA" dirty="0" err="1">
                <a:solidFill>
                  <a:srgbClr val="CC0000"/>
                </a:solidFill>
              </a:rPr>
              <a:t>foocounter</a:t>
            </a:r>
            <a:r>
              <a:rPr lang="en-CA" dirty="0">
                <a:solidFill>
                  <a:srgbClr val="CC0000"/>
                </a:solidFill>
              </a:rPr>
              <a:t> : before </a:t>
            </a:r>
            <a:r>
              <a:rPr lang="en-CA" dirty="0" err="1">
                <a:solidFill>
                  <a:srgbClr val="CC0000"/>
                </a:solidFill>
              </a:rPr>
              <a:t>foocalls</a:t>
            </a:r>
            <a:endParaRPr lang="en-CA" dirty="0">
              <a:solidFill>
                <a:srgbClr val="CC0000"/>
              </a:solidFill>
            </a:endParaRP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    </a:t>
            </a:r>
            <a:r>
              <a:rPr lang="en-CA" dirty="0" err="1">
                <a:solidFill>
                  <a:srgbClr val="CC0000"/>
                </a:solidFill>
              </a:rPr>
              <a:t>this.count</a:t>
            </a:r>
            <a:r>
              <a:rPr lang="en-CA" dirty="0">
                <a:solidFill>
                  <a:srgbClr val="CC0000"/>
                </a:solidFill>
              </a:rPr>
              <a:t> = </a:t>
            </a:r>
            <a:r>
              <a:rPr lang="en-CA" dirty="0" err="1">
                <a:solidFill>
                  <a:srgbClr val="CC0000"/>
                </a:solidFill>
              </a:rPr>
              <a:t>this.count</a:t>
            </a:r>
            <a:r>
              <a:rPr lang="en-CA" dirty="0">
                <a:solidFill>
                  <a:srgbClr val="CC0000"/>
                </a:solidFill>
              </a:rPr>
              <a:t> + 1;</a:t>
            </a:r>
          </a:p>
          <a:p>
            <a:pPr>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CC0000"/>
                </a:solidFill>
              </a:rPr>
              <a:t>  end</a:t>
            </a:r>
          </a:p>
        </p:txBody>
      </p:sp>
      <p:sp>
        <p:nvSpPr>
          <p:cNvPr id="10" name="Date Placeholder 9"/>
          <p:cNvSpPr>
            <a:spLocks noGrp="1"/>
          </p:cNvSpPr>
          <p:nvPr>
            <p:ph type="dt" sz="half" idx="10"/>
          </p:nvPr>
        </p:nvSpPr>
        <p:spPr/>
        <p:txBody>
          <a:bodyPr/>
          <a:lstStyle/>
          <a:p>
            <a:fld id="{5D0BDA20-E741-43D2-ABED-DAAE24A88551}" type="datetime1">
              <a:rPr lang="en-US" smtClean="0"/>
              <a:pPr/>
              <a:t>7/1/2011</a:t>
            </a:fld>
            <a:endParaRPr lang="en-US" dirty="0"/>
          </a:p>
        </p:txBody>
      </p:sp>
      <p:sp>
        <p:nvSpPr>
          <p:cNvPr id="11" name="Slide Number Placeholder 10"/>
          <p:cNvSpPr>
            <a:spLocks noGrp="1"/>
          </p:cNvSpPr>
          <p:nvPr>
            <p:ph type="sldNum" sz="quarter" idx="12"/>
          </p:nvPr>
        </p:nvSpPr>
        <p:spPr/>
        <p:txBody>
          <a:bodyPr/>
          <a:lstStyle/>
          <a:p>
            <a:fld id="{ECE31B81-7C2C-4D8B-B6F0-1768517459BF}" type="slidenum">
              <a:rPr lang="en-US" smtClean="0"/>
              <a:pPr/>
              <a:t>40</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9221"/>
                                        </p:tgtEl>
                                        <p:attrNameLst>
                                          <p:attrName>style.visibility</p:attrName>
                                        </p:attrNameLst>
                                      </p:cBhvr>
                                      <p:to>
                                        <p:strVal val="visible"/>
                                      </p:to>
                                    </p:set>
                                    <p:anim calcmode="lin" valueType="num">
                                      <p:cBhvr>
                                        <p:cTn id="7" dur="500" fill="hold"/>
                                        <p:tgtEl>
                                          <p:spTgt spid="9221"/>
                                        </p:tgtEl>
                                        <p:attrNameLst>
                                          <p:attrName>ppt_x</p:attrName>
                                        </p:attrNameLst>
                                      </p:cBhvr>
                                      <p:tavLst>
                                        <p:tav tm="100000">
                                          <p:val>
                                            <p:strVal val="1+#ppt_w/2"/>
                                          </p:val>
                                        </p:tav>
                                        <p:tav>
                                          <p:val>
                                            <p:strVal val="#ppt_x"/>
                                          </p:val>
                                        </p:tav>
                                      </p:tavLst>
                                    </p:anim>
                                    <p:anim calcmode="lin" valueType="num">
                                      <p:cBhvr>
                                        <p:cTn id="8" dur="500" fill="hold"/>
                                        <p:tgtEl>
                                          <p:spTgt spid="9221"/>
                                        </p:tgtEl>
                                        <p:attrNameLst>
                                          <p:attrName>ppt_y</p:attrName>
                                        </p:attrNameLst>
                                      </p:cBhvr>
                                      <p:tavLst>
                                        <p:tav tm="100000">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9222"/>
                                        </p:tgtEl>
                                        <p:attrNameLst>
                                          <p:attrName>style.visibility</p:attrName>
                                        </p:attrNameLst>
                                      </p:cBhvr>
                                      <p:to>
                                        <p:strVal val="visible"/>
                                      </p:to>
                                    </p:set>
                                    <p:anim calcmode="lin" valueType="num">
                                      <p:cBhvr>
                                        <p:cTn id="13" dur="500" fill="hold"/>
                                        <p:tgtEl>
                                          <p:spTgt spid="9222"/>
                                        </p:tgtEl>
                                        <p:attrNameLst>
                                          <p:attrName>ppt_x</p:attrName>
                                        </p:attrNameLst>
                                      </p:cBhvr>
                                      <p:tavLst>
                                        <p:tav tm="100000">
                                          <p:val>
                                            <p:strVal val="#ppt_x"/>
                                          </p:val>
                                        </p:tav>
                                        <p:tav>
                                          <p:val>
                                            <p:strVal val="#ppt_x"/>
                                          </p:val>
                                        </p:tav>
                                      </p:tavLst>
                                    </p:anim>
                                    <p:anim calcmode="lin" valueType="num">
                                      <p:cBhvr>
                                        <p:cTn id="14" dur="500" fill="hold"/>
                                        <p:tgtEl>
                                          <p:spTgt spid="9222"/>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12775" y="3794124"/>
            <a:ext cx="7921624" cy="2149476"/>
          </a:xfrm>
          <a:prstGeom prst="rect">
            <a:avLst/>
          </a:prstGeom>
          <a:solidFill>
            <a:schemeClr val="accent4">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41"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Function and Operator </a:t>
            </a:r>
            <a:r>
              <a:rPr lang="en-US" dirty="0"/>
              <a:t>Patterns</a:t>
            </a:r>
          </a:p>
        </p:txBody>
      </p:sp>
      <p:sp>
        <p:nvSpPr>
          <p:cNvPr id="10" name="Footer Placeholder 6"/>
          <p:cNvSpPr>
            <a:spLocks noGrp="1"/>
          </p:cNvSpPr>
          <p:nvPr>
            <p:ph type="ftr" sz="quarter" idx="11"/>
          </p:nvPr>
        </p:nvSpPr>
        <p:spPr/>
        <p:txBody>
          <a:bodyPr/>
          <a:lstStyle/>
          <a:p>
            <a:r>
              <a:rPr lang="en-US" smtClean="0"/>
              <a:t>McLab, Laurie Hendren, Leverhulme Lecture #2</a:t>
            </a:r>
            <a:endParaRPr lang="en-US"/>
          </a:p>
        </p:txBody>
      </p:sp>
      <p:sp>
        <p:nvSpPr>
          <p:cNvPr id="10243" name="Rectangle 3"/>
          <p:cNvSpPr>
            <a:spLocks noChangeArrowheads="1"/>
          </p:cNvSpPr>
          <p:nvPr/>
        </p:nvSpPr>
        <p:spPr bwMode="auto">
          <a:xfrm>
            <a:off x="611188" y="1295400"/>
            <a:ext cx="7921624" cy="2346324"/>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patterns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pCallFoo</a:t>
            </a:r>
            <a:r>
              <a:rPr lang="en-CA" dirty="0">
                <a:solidFill>
                  <a:srgbClr val="000000"/>
                </a:solidFill>
                <a:latin typeface="Courier New" pitchFamily="49" charset="0"/>
                <a:cs typeface="Courier New" pitchFamily="49" charset="0"/>
              </a:rPr>
              <a:t> : call(</a:t>
            </a:r>
            <a:r>
              <a:rPr lang="en-CA" dirty="0" err="1">
                <a:solidFill>
                  <a:srgbClr val="000000"/>
                </a:solidFill>
                <a:latin typeface="Courier New" pitchFamily="49" charset="0"/>
                <a:cs typeface="Courier New" pitchFamily="49" charset="0"/>
              </a:rPr>
              <a:t>foo</a:t>
            </a:r>
            <a:r>
              <a:rPr lang="en-CA" dirty="0">
                <a:solidFill>
                  <a:srgbClr val="000000"/>
                </a:solidFill>
                <a:latin typeface="Courier New" pitchFamily="49" charset="0"/>
                <a:cs typeface="Courier New" pitchFamily="49" charset="0"/>
              </a:rPr>
              <a: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pExecBar</a:t>
            </a:r>
            <a:r>
              <a:rPr lang="en-CA" dirty="0">
                <a:solidFill>
                  <a:srgbClr val="000000"/>
                </a:solidFill>
                <a:latin typeface="Courier New" pitchFamily="49" charset="0"/>
                <a:cs typeface="Courier New" pitchFamily="49" charset="0"/>
              </a:rPr>
              <a:t> : execution(bar);</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dirty="0">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pCallFoo2args : call(</a:t>
            </a:r>
            <a:r>
              <a:rPr lang="en-CA" dirty="0" err="1">
                <a:solidFill>
                  <a:srgbClr val="000000"/>
                </a:solidFill>
                <a:latin typeface="Courier New" pitchFamily="49" charset="0"/>
                <a:cs typeface="Courier New" pitchFamily="49" charset="0"/>
              </a:rPr>
              <a:t>foo</a:t>
            </a:r>
            <a:r>
              <a:rPr lang="en-CA" dirty="0">
                <a:solidFill>
                  <a:srgbClr val="CC0000"/>
                </a:solidFill>
                <a:latin typeface="Courier New" pitchFamily="49" charset="0"/>
                <a:cs typeface="Courier New" pitchFamily="49" charset="0"/>
              </a:rPr>
              <a:t>(*,*)</a:t>
            </a:r>
            <a:r>
              <a:rPr lang="en-CA" dirty="0">
                <a:solidFill>
                  <a:srgbClr val="000000"/>
                </a:solidFill>
                <a:latin typeface="Courier New" pitchFamily="49" charset="0"/>
                <a:cs typeface="Courier New" pitchFamily="49" charset="0"/>
              </a:rPr>
              <a: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pExecutionMain</a:t>
            </a:r>
            <a:r>
              <a:rPr lang="en-CA" dirty="0">
                <a:solidFill>
                  <a:srgbClr val="000000"/>
                </a:solidFill>
                <a:latin typeface="Courier New" pitchFamily="49" charset="0"/>
                <a:cs typeface="Courier New" pitchFamily="49" charset="0"/>
              </a:rPr>
              <a:t> : </a:t>
            </a:r>
            <a:r>
              <a:rPr lang="en-CA" dirty="0" err="1">
                <a:solidFill>
                  <a:srgbClr val="CC0000"/>
                </a:solidFill>
                <a:latin typeface="Courier New" pitchFamily="49" charset="0"/>
                <a:cs typeface="Courier New" pitchFamily="49" charset="0"/>
              </a:rPr>
              <a:t>mainexecution</a:t>
            </a:r>
            <a:r>
              <a:rPr lang="en-CA" dirty="0">
                <a:solidFill>
                  <a:srgbClr val="000000"/>
                </a:solidFill>
                <a:latin typeface="Courier New" pitchFamily="49" charset="0"/>
                <a:cs typeface="Courier New" pitchFamily="49" charset="0"/>
              </a:rPr>
              <a: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end</a:t>
            </a:r>
          </a:p>
        </p:txBody>
      </p:sp>
      <p:sp>
        <p:nvSpPr>
          <p:cNvPr id="10244" name="Line 4"/>
          <p:cNvSpPr>
            <a:spLocks noChangeShapeType="1"/>
          </p:cNvSpPr>
          <p:nvPr/>
        </p:nvSpPr>
        <p:spPr bwMode="auto">
          <a:xfrm>
            <a:off x="611188" y="1295400"/>
            <a:ext cx="7921624" cy="1587"/>
          </a:xfrm>
          <a:prstGeom prst="line">
            <a:avLst/>
          </a:prstGeom>
          <a:noFill/>
          <a:ln w="28440">
            <a:solidFill>
              <a:srgbClr val="000000"/>
            </a:solidFill>
            <a:miter lim="800000"/>
            <a:headEnd/>
            <a:tailEnd/>
          </a:ln>
          <a:effectLst/>
        </p:spPr>
        <p:txBody>
          <a:bodyPr/>
          <a:lstStyle/>
          <a:p>
            <a:endParaRPr lang="en-CA"/>
          </a:p>
        </p:txBody>
      </p:sp>
      <p:sp>
        <p:nvSpPr>
          <p:cNvPr id="10245" name="Line 5"/>
          <p:cNvSpPr>
            <a:spLocks noChangeShapeType="1"/>
          </p:cNvSpPr>
          <p:nvPr/>
        </p:nvSpPr>
        <p:spPr bwMode="auto">
          <a:xfrm>
            <a:off x="611188" y="3641724"/>
            <a:ext cx="7921624" cy="1587"/>
          </a:xfrm>
          <a:prstGeom prst="line">
            <a:avLst/>
          </a:prstGeom>
          <a:noFill/>
          <a:ln w="28440">
            <a:solidFill>
              <a:srgbClr val="000000"/>
            </a:solidFill>
            <a:miter lim="800000"/>
            <a:headEnd/>
            <a:tailEnd/>
          </a:ln>
          <a:effectLst/>
        </p:spPr>
        <p:txBody>
          <a:bodyPr/>
          <a:lstStyle/>
          <a:p>
            <a:endParaRPr lang="en-CA"/>
          </a:p>
        </p:txBody>
      </p:sp>
      <p:sp>
        <p:nvSpPr>
          <p:cNvPr id="10246" name="Line 6"/>
          <p:cNvSpPr>
            <a:spLocks noChangeShapeType="1"/>
          </p:cNvSpPr>
          <p:nvPr/>
        </p:nvSpPr>
        <p:spPr bwMode="auto">
          <a:xfrm>
            <a:off x="611188" y="1295400"/>
            <a:ext cx="1587" cy="2346324"/>
          </a:xfrm>
          <a:prstGeom prst="line">
            <a:avLst/>
          </a:prstGeom>
          <a:noFill/>
          <a:ln w="28440">
            <a:solidFill>
              <a:srgbClr val="000000"/>
            </a:solidFill>
            <a:miter lim="800000"/>
            <a:headEnd/>
            <a:tailEnd/>
          </a:ln>
          <a:effectLst/>
        </p:spPr>
        <p:txBody>
          <a:bodyPr/>
          <a:lstStyle/>
          <a:p>
            <a:endParaRPr lang="en-CA"/>
          </a:p>
        </p:txBody>
      </p:sp>
      <p:sp>
        <p:nvSpPr>
          <p:cNvPr id="10247" name="Line 7"/>
          <p:cNvSpPr>
            <a:spLocks noChangeShapeType="1"/>
          </p:cNvSpPr>
          <p:nvPr/>
        </p:nvSpPr>
        <p:spPr bwMode="auto">
          <a:xfrm>
            <a:off x="8532812" y="1295400"/>
            <a:ext cx="1587" cy="2346324"/>
          </a:xfrm>
          <a:prstGeom prst="line">
            <a:avLst/>
          </a:prstGeom>
          <a:noFill/>
          <a:ln w="28440">
            <a:solidFill>
              <a:srgbClr val="000000"/>
            </a:solidFill>
            <a:miter lim="800000"/>
            <a:headEnd/>
            <a:tailEnd/>
          </a:ln>
          <a:effectLst/>
        </p:spPr>
        <p:txBody>
          <a:bodyPr/>
          <a:lstStyle/>
          <a:p>
            <a:endParaRPr lang="en-CA"/>
          </a:p>
        </p:txBody>
      </p:sp>
      <p:sp>
        <p:nvSpPr>
          <p:cNvPr id="12" name="Date Placeholder 11"/>
          <p:cNvSpPr>
            <a:spLocks noGrp="1"/>
          </p:cNvSpPr>
          <p:nvPr>
            <p:ph type="dt" sz="half" idx="10"/>
          </p:nvPr>
        </p:nvSpPr>
        <p:spPr/>
        <p:txBody>
          <a:bodyPr/>
          <a:lstStyle/>
          <a:p>
            <a:fld id="{367DFCB9-7348-4335-AC26-FE088DDA98E4}" type="datetime1">
              <a:rPr lang="en-US" smtClean="0"/>
              <a:pPr/>
              <a:t>7/1/2011</a:t>
            </a:fld>
            <a:endParaRPr lang="en-US" dirty="0"/>
          </a:p>
        </p:txBody>
      </p:sp>
      <p:sp>
        <p:nvSpPr>
          <p:cNvPr id="13" name="Slide Number Placeholder 12"/>
          <p:cNvSpPr>
            <a:spLocks noGrp="1"/>
          </p:cNvSpPr>
          <p:nvPr>
            <p:ph type="sldNum" sz="quarter" idx="12"/>
          </p:nvPr>
        </p:nvSpPr>
        <p:spPr/>
        <p:txBody>
          <a:bodyPr/>
          <a:lstStyle/>
          <a:p>
            <a:fld id="{ECE31B81-7C2C-4D8B-B6F0-1768517459BF}" type="slidenum">
              <a:rPr lang="en-US" smtClean="0"/>
              <a:pPr/>
              <a:t>41</a:t>
            </a:fld>
            <a:endParaRPr lang="en-US" dirty="0"/>
          </a:p>
        </p:txBody>
      </p:sp>
      <p:sp>
        <p:nvSpPr>
          <p:cNvPr id="14" name="Rectangle 3"/>
          <p:cNvSpPr>
            <a:spLocks noChangeArrowheads="1"/>
          </p:cNvSpPr>
          <p:nvPr/>
        </p:nvSpPr>
        <p:spPr bwMode="auto">
          <a:xfrm>
            <a:off x="611188" y="3794124"/>
            <a:ext cx="7921624" cy="2346324"/>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patterns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smtClean="0">
                <a:solidFill>
                  <a:srgbClr val="000000"/>
                </a:solidFill>
                <a:latin typeface="Courier New" pitchFamily="49" charset="0"/>
                <a:cs typeface="Courier New" pitchFamily="49" charset="0"/>
              </a:rPr>
              <a:t>plusOp</a:t>
            </a:r>
            <a:r>
              <a:rPr lang="en-CA" dirty="0" smtClean="0">
                <a:solidFill>
                  <a:srgbClr val="000000"/>
                </a:solidFill>
                <a:latin typeface="Courier New" pitchFamily="49" charset="0"/>
                <a:cs typeface="Courier New" pitchFamily="49" charset="0"/>
              </a:rPr>
              <a:t> </a:t>
            </a:r>
            <a:r>
              <a:rPr lang="en-CA" dirty="0">
                <a:solidFill>
                  <a:srgbClr val="000000"/>
                </a:solidFill>
                <a:latin typeface="Courier New" pitchFamily="49" charset="0"/>
                <a:cs typeface="Courier New" pitchFamily="49" charset="0"/>
              </a:rPr>
              <a:t>: </a:t>
            </a:r>
            <a:r>
              <a:rPr lang="en-CA" dirty="0" smtClean="0">
                <a:solidFill>
                  <a:srgbClr val="000000"/>
                </a:solidFill>
                <a:latin typeface="Courier New" pitchFamily="49" charset="0"/>
                <a:cs typeface="Courier New" pitchFamily="49" charset="0"/>
              </a:rPr>
              <a:t>op(+);</a:t>
            </a:r>
            <a:endParaRPr lang="en-CA" dirty="0">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smtClean="0">
                <a:solidFill>
                  <a:srgbClr val="000000"/>
                </a:solidFill>
                <a:latin typeface="Courier New" pitchFamily="49" charset="0"/>
                <a:cs typeface="Courier New" pitchFamily="49" charset="0"/>
              </a:rPr>
              <a:t>timesOp</a:t>
            </a:r>
            <a:r>
              <a:rPr lang="en-CA" dirty="0" smtClean="0">
                <a:solidFill>
                  <a:srgbClr val="000000"/>
                </a:solidFill>
                <a:latin typeface="Courier New" pitchFamily="49" charset="0"/>
                <a:cs typeface="Courier New" pitchFamily="49" charset="0"/>
              </a:rPr>
              <a:t> </a:t>
            </a:r>
            <a:r>
              <a:rPr lang="en-CA" dirty="0">
                <a:solidFill>
                  <a:srgbClr val="000000"/>
                </a:solidFill>
                <a:latin typeface="Courier New" pitchFamily="49" charset="0"/>
                <a:cs typeface="Courier New" pitchFamily="49" charset="0"/>
              </a:rPr>
              <a:t>: </a:t>
            </a:r>
            <a:r>
              <a:rPr lang="en-CA" dirty="0" smtClean="0">
                <a:solidFill>
                  <a:srgbClr val="000000"/>
                </a:solidFill>
                <a:latin typeface="Courier New" pitchFamily="49" charset="0"/>
                <a:cs typeface="Courier New" pitchFamily="49" charset="0"/>
              </a:rPr>
              <a:t>op(.*) || op(*);</a:t>
            </a:r>
            <a:endParaRPr lang="en-CA" dirty="0">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smtClean="0">
                <a:solidFill>
                  <a:srgbClr val="000000"/>
                </a:solidFill>
                <a:latin typeface="Courier New" pitchFamily="49" charset="0"/>
                <a:cs typeface="Courier New" pitchFamily="49" charset="0"/>
              </a:rPr>
              <a:t>   </a:t>
            </a:r>
            <a:r>
              <a:rPr lang="en-CA" dirty="0" err="1" smtClean="0">
                <a:solidFill>
                  <a:srgbClr val="000000"/>
                </a:solidFill>
                <a:latin typeface="Courier New" pitchFamily="49" charset="0"/>
                <a:cs typeface="Courier New" pitchFamily="49" charset="0"/>
              </a:rPr>
              <a:t>matrixOps</a:t>
            </a:r>
            <a:r>
              <a:rPr lang="en-CA" dirty="0" smtClean="0">
                <a:solidFill>
                  <a:srgbClr val="000000"/>
                </a:solidFill>
                <a:latin typeface="Courier New" pitchFamily="49" charset="0"/>
                <a:cs typeface="Courier New" pitchFamily="49" charset="0"/>
              </a:rPr>
              <a:t>: op(matrix);</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smtClean="0">
                <a:solidFill>
                  <a:srgbClr val="000000"/>
                </a:solidFill>
                <a:latin typeface="Courier New" pitchFamily="49" charset="0"/>
                <a:cs typeface="Courier New" pitchFamily="49" charset="0"/>
              </a:rPr>
              <a:t>   </a:t>
            </a:r>
            <a:r>
              <a:rPr lang="en-CA" dirty="0" err="1" smtClean="0">
                <a:solidFill>
                  <a:srgbClr val="000000"/>
                </a:solidFill>
                <a:latin typeface="Courier New" pitchFamily="49" charset="0"/>
                <a:cs typeface="Courier New" pitchFamily="49" charset="0"/>
              </a:rPr>
              <a:t>allButMinus</a:t>
            </a:r>
            <a:r>
              <a:rPr lang="en-CA" dirty="0" smtClean="0">
                <a:solidFill>
                  <a:srgbClr val="000000"/>
                </a:solidFill>
                <a:latin typeface="Courier New" pitchFamily="49" charset="0"/>
                <a:cs typeface="Courier New" pitchFamily="49" charset="0"/>
              </a:rPr>
              <a:t>: op(all) &amp; ~op(-);</a:t>
            </a:r>
            <a:endParaRPr lang="en-CA" dirty="0">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smtClean="0">
                <a:solidFill>
                  <a:srgbClr val="000000"/>
                </a:solidFill>
                <a:latin typeface="Courier New" pitchFamily="49" charset="0"/>
                <a:cs typeface="Courier New" pitchFamily="49" charset="0"/>
              </a:rPr>
              <a:t>end</a:t>
            </a:r>
            <a:endParaRPr lang="en-CA" dirty="0">
              <a:solidFill>
                <a:srgbClr val="000000"/>
              </a:solidFill>
              <a:latin typeface="Courier New" pitchFamily="49" charset="0"/>
              <a:cs typeface="Courier New" pitchFamily="49"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76275" y="3760788"/>
            <a:ext cx="7927975" cy="2487612"/>
            <a:chOff x="385" y="2341"/>
            <a:chExt cx="4994" cy="1477"/>
          </a:xfrm>
        </p:grpSpPr>
        <p:sp>
          <p:nvSpPr>
            <p:cNvPr id="11268" name="Rectangle 4"/>
            <p:cNvSpPr>
              <a:spLocks noChangeArrowheads="1"/>
            </p:cNvSpPr>
            <p:nvPr/>
          </p:nvSpPr>
          <p:spPr bwMode="auto">
            <a:xfrm>
              <a:off x="385" y="2341"/>
              <a:ext cx="4995" cy="1478"/>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patterns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pSetX</a:t>
              </a:r>
              <a:r>
                <a:rPr lang="en-CA" dirty="0">
                  <a:solidFill>
                    <a:srgbClr val="000000"/>
                  </a:solidFill>
                  <a:latin typeface="Courier New" pitchFamily="49" charset="0"/>
                  <a:cs typeface="Courier New" pitchFamily="49" charset="0"/>
                </a:rPr>
                <a:t> : set(a);</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pGetX</a:t>
              </a:r>
              <a:r>
                <a:rPr lang="en-CA" dirty="0">
                  <a:solidFill>
                    <a:srgbClr val="000000"/>
                  </a:solidFill>
                  <a:latin typeface="Courier New" pitchFamily="49" charset="0"/>
                  <a:cs typeface="Courier New" pitchFamily="49" charset="0"/>
                </a:rPr>
                <a:t> : get(b);</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dirty="0">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arraySet</a:t>
              </a:r>
              <a:r>
                <a:rPr lang="en-CA" dirty="0">
                  <a:solidFill>
                    <a:srgbClr val="000000"/>
                  </a:solidFill>
                  <a:latin typeface="Courier New" pitchFamily="49" charset="0"/>
                  <a:cs typeface="Courier New" pitchFamily="49" charset="0"/>
                </a:rPr>
                <a:t> : set(*);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arrayWholeGet</a:t>
              </a:r>
              <a:r>
                <a:rPr lang="en-CA" dirty="0">
                  <a:solidFill>
                    <a:srgbClr val="000000"/>
                  </a:solidFill>
                  <a:latin typeface="Courier New" pitchFamily="49" charset="0"/>
                  <a:cs typeface="Courier New" pitchFamily="49" charset="0"/>
                </a:rPr>
                <a:t> : get(*</a:t>
              </a:r>
              <a:r>
                <a:rPr lang="en-CA" dirty="0">
                  <a:solidFill>
                    <a:srgbClr val="CC3300"/>
                  </a:solidFill>
                  <a:latin typeface="Courier New" pitchFamily="49" charset="0"/>
                  <a:cs typeface="Courier New" pitchFamily="49" charset="0"/>
                </a:rPr>
                <a:t>()</a:t>
              </a:r>
              <a:r>
                <a:rPr lang="en-CA" dirty="0">
                  <a:solidFill>
                    <a:srgbClr val="000000"/>
                  </a:solidFill>
                  <a:latin typeface="Courier New" pitchFamily="49" charset="0"/>
                  <a:cs typeface="Courier New" pitchFamily="49"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arrayIndexedGet</a:t>
              </a:r>
              <a:r>
                <a:rPr lang="en-CA" dirty="0">
                  <a:solidFill>
                    <a:srgbClr val="000000"/>
                  </a:solidFill>
                  <a:latin typeface="Courier New" pitchFamily="49" charset="0"/>
                  <a:cs typeface="Courier New" pitchFamily="49" charset="0"/>
                </a:rPr>
                <a:t> : get(*</a:t>
              </a:r>
              <a:r>
                <a:rPr lang="en-CA" dirty="0">
                  <a:solidFill>
                    <a:srgbClr val="CC3300"/>
                  </a:solidFill>
                  <a:latin typeface="Courier New" pitchFamily="49" charset="0"/>
                  <a:cs typeface="Courier New" pitchFamily="49" charset="0"/>
                </a:rPr>
                <a:t>(..)</a:t>
              </a:r>
              <a:r>
                <a:rPr lang="en-CA" dirty="0">
                  <a:solidFill>
                    <a:srgbClr val="000000"/>
                  </a:solidFill>
                  <a:latin typeface="Courier New" pitchFamily="49" charset="0"/>
                  <a:cs typeface="Courier New" pitchFamily="49" charset="0"/>
                </a:rPr>
                <a: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end</a:t>
              </a:r>
            </a:p>
          </p:txBody>
        </p:sp>
        <p:sp>
          <p:nvSpPr>
            <p:cNvPr id="11269" name="Line 5"/>
            <p:cNvSpPr>
              <a:spLocks noChangeShapeType="1"/>
            </p:cNvSpPr>
            <p:nvPr/>
          </p:nvSpPr>
          <p:spPr bwMode="auto">
            <a:xfrm>
              <a:off x="385" y="2341"/>
              <a:ext cx="4995" cy="1"/>
            </a:xfrm>
            <a:prstGeom prst="line">
              <a:avLst/>
            </a:prstGeom>
            <a:noFill/>
            <a:ln w="28440">
              <a:solidFill>
                <a:srgbClr val="000000"/>
              </a:solidFill>
              <a:miter lim="800000"/>
              <a:headEnd/>
              <a:tailEnd/>
            </a:ln>
            <a:effectLst/>
          </p:spPr>
          <p:txBody>
            <a:bodyPr/>
            <a:lstStyle/>
            <a:p>
              <a:endParaRPr lang="en-CA"/>
            </a:p>
          </p:txBody>
        </p:sp>
        <p:sp>
          <p:nvSpPr>
            <p:cNvPr id="11270" name="Line 6"/>
            <p:cNvSpPr>
              <a:spLocks noChangeShapeType="1"/>
            </p:cNvSpPr>
            <p:nvPr/>
          </p:nvSpPr>
          <p:spPr bwMode="auto">
            <a:xfrm>
              <a:off x="385" y="3819"/>
              <a:ext cx="4995" cy="1"/>
            </a:xfrm>
            <a:prstGeom prst="line">
              <a:avLst/>
            </a:prstGeom>
            <a:noFill/>
            <a:ln w="28440">
              <a:solidFill>
                <a:srgbClr val="000000"/>
              </a:solidFill>
              <a:miter lim="800000"/>
              <a:headEnd/>
              <a:tailEnd/>
            </a:ln>
            <a:effectLst/>
          </p:spPr>
          <p:txBody>
            <a:bodyPr/>
            <a:lstStyle/>
            <a:p>
              <a:endParaRPr lang="en-CA"/>
            </a:p>
          </p:txBody>
        </p:sp>
        <p:sp>
          <p:nvSpPr>
            <p:cNvPr id="11271" name="Line 7"/>
            <p:cNvSpPr>
              <a:spLocks noChangeShapeType="1"/>
            </p:cNvSpPr>
            <p:nvPr/>
          </p:nvSpPr>
          <p:spPr bwMode="auto">
            <a:xfrm>
              <a:off x="385" y="2341"/>
              <a:ext cx="1" cy="1478"/>
            </a:xfrm>
            <a:prstGeom prst="line">
              <a:avLst/>
            </a:prstGeom>
            <a:noFill/>
            <a:ln w="28440">
              <a:solidFill>
                <a:srgbClr val="000000"/>
              </a:solidFill>
              <a:miter lim="800000"/>
              <a:headEnd/>
              <a:tailEnd/>
            </a:ln>
            <a:effectLst/>
          </p:spPr>
          <p:txBody>
            <a:bodyPr/>
            <a:lstStyle/>
            <a:p>
              <a:endParaRPr lang="en-CA"/>
            </a:p>
          </p:txBody>
        </p:sp>
        <p:sp>
          <p:nvSpPr>
            <p:cNvPr id="11272" name="Line 8"/>
            <p:cNvSpPr>
              <a:spLocks noChangeShapeType="1"/>
            </p:cNvSpPr>
            <p:nvPr/>
          </p:nvSpPr>
          <p:spPr bwMode="auto">
            <a:xfrm>
              <a:off x="5380" y="2341"/>
              <a:ext cx="1" cy="1478"/>
            </a:xfrm>
            <a:prstGeom prst="line">
              <a:avLst/>
            </a:prstGeom>
            <a:noFill/>
            <a:ln w="28440">
              <a:solidFill>
                <a:srgbClr val="000000"/>
              </a:solidFill>
              <a:miter lim="800000"/>
              <a:headEnd/>
              <a:tailEnd/>
            </a:ln>
            <a:effectLst/>
          </p:spPr>
          <p:txBody>
            <a:bodyPr/>
            <a:lstStyle/>
            <a:p>
              <a:endParaRPr lang="en-CA"/>
            </a:p>
          </p:txBody>
        </p:sp>
      </p:grpSp>
      <p:sp>
        <p:nvSpPr>
          <p:cNvPr id="1126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Array Patterns</a:t>
            </a:r>
          </a:p>
        </p:txBody>
      </p:sp>
      <p:sp>
        <p:nvSpPr>
          <p:cNvPr id="11266" name="Rectangle 2"/>
          <p:cNvSpPr>
            <a:spLocks noGrp="1" noChangeArrowheads="1"/>
          </p:cNvSpPr>
          <p:nvPr>
            <p:ph idx="1"/>
          </p:nvPr>
        </p:nvSpPr>
        <p:spPr>
          <a:ln/>
        </p:spPr>
        <p:txBody>
          <a:bodyPr anchor="ctr"/>
          <a:lstStyle/>
          <a:p>
            <a:pPr algn="ctr">
              <a:spcBef>
                <a:spcPts val="65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ar-SA" sz="2600" dirty="0" smtClean="0"/>
              <a:t>‏</a:t>
            </a:r>
            <a:endParaRPr lang="en-CA" sz="2600" dirty="0"/>
          </a:p>
        </p:txBody>
      </p:sp>
      <p:sp>
        <p:nvSpPr>
          <p:cNvPr id="13" name="Footer Placeholder 5"/>
          <p:cNvSpPr>
            <a:spLocks noGrp="1"/>
          </p:cNvSpPr>
          <p:nvPr>
            <p:ph type="ftr" sz="quarter" idx="11"/>
          </p:nvPr>
        </p:nvSpPr>
        <p:spPr/>
        <p:txBody>
          <a:bodyPr/>
          <a:lstStyle/>
          <a:p>
            <a:r>
              <a:rPr lang="en-US" smtClean="0"/>
              <a:t>McLab, Laurie Hendren, Leverhulme Lecture #2</a:t>
            </a:r>
            <a:endParaRPr lang="en-US"/>
          </a:p>
        </p:txBody>
      </p:sp>
      <p:sp>
        <p:nvSpPr>
          <p:cNvPr id="11273" name="AutoShape 9"/>
          <p:cNvSpPr>
            <a:spLocks noChangeArrowheads="1"/>
          </p:cNvSpPr>
          <p:nvPr/>
        </p:nvSpPr>
        <p:spPr bwMode="auto">
          <a:xfrm>
            <a:off x="6227763" y="1557338"/>
            <a:ext cx="2376487" cy="1944687"/>
          </a:xfrm>
          <a:prstGeom prst="wedgeRoundRectCallout">
            <a:avLst>
              <a:gd name="adj1" fmla="val -71579"/>
              <a:gd name="adj2" fmla="val 296"/>
              <a:gd name="adj3" fmla="val 16667"/>
            </a:avLst>
          </a:prstGeom>
          <a:solidFill>
            <a:srgbClr val="A3B2C1"/>
          </a:solidFill>
          <a:ln w="9360">
            <a:solidFill>
              <a:srgbClr val="000000"/>
            </a:solidFill>
            <a:miter lim="800000"/>
            <a:headEnd/>
            <a:tailEnd/>
          </a:ln>
          <a:effectLst/>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CC3300"/>
                </a:solidFill>
              </a:rPr>
              <a:t>Context Info</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name</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indices</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object (value)</a:t>
            </a:r>
            <a:r>
              <a:rPr lang="ar-SA">
                <a:solidFill>
                  <a:srgbClr val="000000"/>
                </a:solidFill>
              </a:rPr>
              <a:t>‏</a:t>
            </a:r>
            <a:endParaRPr lang="en-US">
              <a:solidFill>
                <a:srgbClr val="000000"/>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line number</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location</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file name</a:t>
            </a:r>
          </a:p>
        </p:txBody>
      </p:sp>
      <p:sp>
        <p:nvSpPr>
          <p:cNvPr id="11274" name="AutoShape 10"/>
          <p:cNvSpPr>
            <a:spLocks noChangeArrowheads="1"/>
          </p:cNvSpPr>
          <p:nvPr/>
        </p:nvSpPr>
        <p:spPr bwMode="auto">
          <a:xfrm>
            <a:off x="611188" y="2422525"/>
            <a:ext cx="2376487" cy="1077913"/>
          </a:xfrm>
          <a:prstGeom prst="wedgeRoundRectCallout">
            <a:avLst>
              <a:gd name="adj1" fmla="val 67838"/>
              <a:gd name="adj2" fmla="val -35565"/>
              <a:gd name="adj3" fmla="val 16667"/>
            </a:avLst>
          </a:prstGeom>
          <a:solidFill>
            <a:srgbClr val="A3B2C1"/>
          </a:solidFill>
          <a:ln w="9360">
            <a:solidFill>
              <a:srgbClr val="000000"/>
            </a:solidFill>
            <a:miter lim="800000"/>
            <a:headEnd/>
            <a:tailEnd/>
          </a:ln>
          <a:effectLst/>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also,</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new value</a:t>
            </a:r>
          </a:p>
        </p:txBody>
      </p:sp>
      <p:sp>
        <p:nvSpPr>
          <p:cNvPr id="14" name="TextBox 13"/>
          <p:cNvSpPr txBox="1"/>
          <p:nvPr/>
        </p:nvSpPr>
        <p:spPr>
          <a:xfrm>
            <a:off x="3733800" y="2160915"/>
            <a:ext cx="1828800" cy="523220"/>
          </a:xfrm>
          <a:prstGeom prst="rect">
            <a:avLst/>
          </a:prstGeom>
          <a:noFill/>
        </p:spPr>
        <p:txBody>
          <a:bodyPr wrap="square" rtlCol="0">
            <a:spAutoFit/>
          </a:bodyPr>
          <a:lstStyle/>
          <a:p>
            <a:r>
              <a:rPr lang="en-CA" sz="2800" dirty="0" smtClean="0"/>
              <a:t>a(</a:t>
            </a:r>
            <a:r>
              <a:rPr lang="en-CA" sz="2800" dirty="0" err="1" smtClean="0"/>
              <a:t>i</a:t>
            </a:r>
            <a:r>
              <a:rPr lang="en-CA" sz="2800" dirty="0" smtClean="0"/>
              <a:t>) = b(</a:t>
            </a:r>
            <a:r>
              <a:rPr lang="en-CA" sz="2800" dirty="0" err="1" smtClean="0"/>
              <a:t>j,k</a:t>
            </a:r>
            <a:r>
              <a:rPr lang="en-CA" sz="2800" dirty="0" smtClean="0"/>
              <a:t>)</a:t>
            </a:r>
            <a:endParaRPr lang="en-CA" sz="2800" dirty="0"/>
          </a:p>
        </p:txBody>
      </p:sp>
      <p:sp>
        <p:nvSpPr>
          <p:cNvPr id="15" name="Date Placeholder 14"/>
          <p:cNvSpPr>
            <a:spLocks noGrp="1"/>
          </p:cNvSpPr>
          <p:nvPr>
            <p:ph type="dt" sz="half" idx="10"/>
          </p:nvPr>
        </p:nvSpPr>
        <p:spPr/>
        <p:txBody>
          <a:bodyPr/>
          <a:lstStyle/>
          <a:p>
            <a:fld id="{0E086E21-6672-44CE-9E90-E0869109BA71}" type="datetime1">
              <a:rPr lang="en-US" smtClean="0"/>
              <a:pPr/>
              <a:t>7/1/2011</a:t>
            </a:fld>
            <a:endParaRPr lang="en-US" dirty="0"/>
          </a:p>
        </p:txBody>
      </p:sp>
      <p:sp>
        <p:nvSpPr>
          <p:cNvPr id="16" name="Slide Number Placeholder 15"/>
          <p:cNvSpPr>
            <a:spLocks noGrp="1"/>
          </p:cNvSpPr>
          <p:nvPr>
            <p:ph type="sldNum" sz="quarter" idx="12"/>
          </p:nvPr>
        </p:nvSpPr>
        <p:spPr/>
        <p:txBody>
          <a:bodyPr/>
          <a:lstStyle/>
          <a:p>
            <a:fld id="{ECE31B81-7C2C-4D8B-B6F0-1768517459BF}" type="slidenum">
              <a:rPr lang="en-US" smtClean="0"/>
              <a:pPr/>
              <a:t>42</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11273"/>
                                        </p:tgtEl>
                                        <p:attrNameLst>
                                          <p:attrName>style.visibility</p:attrName>
                                        </p:attrNameLst>
                                      </p:cBhvr>
                                      <p:to>
                                        <p:strVal val="visible"/>
                                      </p:to>
                                    </p:set>
                                    <p:anim calcmode="lin" valueType="num">
                                      <p:cBhvr>
                                        <p:cTn id="7" dur="500" fill="hold"/>
                                        <p:tgtEl>
                                          <p:spTgt spid="11273"/>
                                        </p:tgtEl>
                                        <p:attrNameLst>
                                          <p:attrName>ppt_x</p:attrName>
                                        </p:attrNameLst>
                                      </p:cBhvr>
                                      <p:tavLst>
                                        <p:tav tm="100000">
                                          <p:val>
                                            <p:strVal val="1+#ppt_w/2"/>
                                          </p:val>
                                        </p:tav>
                                        <p:tav>
                                          <p:val>
                                            <p:strVal val="#ppt_x"/>
                                          </p:val>
                                        </p:tav>
                                      </p:tavLst>
                                    </p:anim>
                                    <p:anim calcmode="lin" valueType="num">
                                      <p:cBhvr>
                                        <p:cTn id="8" dur="500" fill="hold"/>
                                        <p:tgtEl>
                                          <p:spTgt spid="11273"/>
                                        </p:tgtEl>
                                        <p:attrNameLst>
                                          <p:attrName>ppt_y</p:attrName>
                                        </p:attrNameLst>
                                      </p:cBhvr>
                                      <p:tavLst>
                                        <p:tav tm="100000">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additive="repl">
                                        <p:cTn id="12" dur="1" fill="hold">
                                          <p:stCondLst>
                                            <p:cond delay="0"/>
                                          </p:stCondLst>
                                        </p:cTn>
                                        <p:tgtEl>
                                          <p:spTgt spid="11274"/>
                                        </p:tgtEl>
                                        <p:attrNameLst>
                                          <p:attrName>style.visibility</p:attrName>
                                        </p:attrNameLst>
                                      </p:cBhvr>
                                      <p:to>
                                        <p:strVal val="visible"/>
                                      </p:to>
                                    </p:set>
                                    <p:anim calcmode="lin" valueType="num">
                                      <p:cBhvr>
                                        <p:cTn id="13" dur="500" fill="hold"/>
                                        <p:tgtEl>
                                          <p:spTgt spid="11274"/>
                                        </p:tgtEl>
                                        <p:attrNameLst>
                                          <p:attrName>ppt_x</p:attrName>
                                        </p:attrNameLst>
                                      </p:cBhvr>
                                      <p:tavLst>
                                        <p:tav tm="100000">
                                          <p:val>
                                            <p:strVal val="0-#ppt_w/2"/>
                                          </p:val>
                                        </p:tav>
                                        <p:tav>
                                          <p:val>
                                            <p:strVal val="#ppt_x"/>
                                          </p:val>
                                        </p:tav>
                                      </p:tavLst>
                                    </p:anim>
                                    <p:anim calcmode="lin" valueType="num">
                                      <p:cBhvr>
                                        <p:cTn id="14" dur="500" fill="hold"/>
                                        <p:tgtEl>
                                          <p:spTgt spid="1127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Loop Patterns</a:t>
            </a:r>
          </a:p>
        </p:txBody>
      </p:sp>
      <p:sp>
        <p:nvSpPr>
          <p:cNvPr id="16" name="Footer Placeholder 6"/>
          <p:cNvSpPr>
            <a:spLocks noGrp="1"/>
          </p:cNvSpPr>
          <p:nvPr>
            <p:ph type="ftr" sz="quarter" idx="11"/>
          </p:nvPr>
        </p:nvSpPr>
        <p:spPr/>
        <p:txBody>
          <a:bodyPr/>
          <a:lstStyle/>
          <a:p>
            <a:r>
              <a:rPr lang="en-US" smtClean="0"/>
              <a:t>McLab, Laurie Hendren, Leverhulme Lecture #2</a:t>
            </a:r>
            <a:endParaRPr lang="en-US"/>
          </a:p>
        </p:txBody>
      </p:sp>
      <p:grpSp>
        <p:nvGrpSpPr>
          <p:cNvPr id="2" name="Group 4"/>
          <p:cNvGrpSpPr>
            <a:grpSpLocks/>
          </p:cNvGrpSpPr>
          <p:nvPr/>
        </p:nvGrpSpPr>
        <p:grpSpPr bwMode="auto">
          <a:xfrm>
            <a:off x="611188" y="4365625"/>
            <a:ext cx="7920037" cy="1684338"/>
            <a:chOff x="385" y="2750"/>
            <a:chExt cx="4989" cy="1061"/>
          </a:xfrm>
        </p:grpSpPr>
        <p:sp>
          <p:nvSpPr>
            <p:cNvPr id="72709" name="Rectangle 5"/>
            <p:cNvSpPr>
              <a:spLocks noChangeArrowheads="1"/>
            </p:cNvSpPr>
            <p:nvPr/>
          </p:nvSpPr>
          <p:spPr bwMode="auto">
            <a:xfrm>
              <a:off x="385" y="2750"/>
              <a:ext cx="4990" cy="1062"/>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patterns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pLoopI : loop(</a:t>
              </a:r>
              <a:r>
                <a:rPr lang="en-CA">
                  <a:solidFill>
                    <a:srgbClr val="CC0000"/>
                  </a:solidFill>
                  <a:latin typeface="Courier New" pitchFamily="49" charset="0"/>
                  <a:cs typeface="Courier New" pitchFamily="49" charset="0"/>
                </a:rPr>
                <a:t>i</a:t>
              </a:r>
              <a:r>
                <a:rPr lang="en-CA">
                  <a:solidFill>
                    <a:srgbClr val="000000"/>
                  </a:solidFill>
                  <a:latin typeface="Courier New" pitchFamily="49" charset="0"/>
                  <a:cs typeface="Courier New" pitchFamily="49" charset="0"/>
                </a:rPr>
                <a: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pLoopHeadI : loophead(</a:t>
              </a:r>
              <a:r>
                <a:rPr lang="en-CA">
                  <a:solidFill>
                    <a:srgbClr val="CC0000"/>
                  </a:solidFill>
                  <a:latin typeface="Courier New" pitchFamily="49" charset="0"/>
                  <a:cs typeface="Courier New" pitchFamily="49" charset="0"/>
                </a:rPr>
                <a:t>i</a:t>
              </a:r>
              <a:r>
                <a:rPr lang="en-CA">
                  <a:solidFill>
                    <a:srgbClr val="000000"/>
                  </a:solidFill>
                  <a:latin typeface="Courier New" pitchFamily="49" charset="0"/>
                  <a:cs typeface="Courier New" pitchFamily="49" charset="0"/>
                </a:rPr>
                <a: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pLoopBodyI : loopbody(</a:t>
              </a:r>
              <a:r>
                <a:rPr lang="en-CA">
                  <a:solidFill>
                    <a:srgbClr val="CC0000"/>
                  </a:solidFill>
                  <a:latin typeface="Courier New" pitchFamily="49" charset="0"/>
                  <a:cs typeface="Courier New" pitchFamily="49" charset="0"/>
                </a:rPr>
                <a:t>i</a:t>
              </a:r>
              <a:r>
                <a:rPr lang="en-CA">
                  <a:solidFill>
                    <a:srgbClr val="000000"/>
                  </a:solidFill>
                  <a:latin typeface="Courier New" pitchFamily="49" charset="0"/>
                  <a:cs typeface="Courier New" pitchFamily="49" charset="0"/>
                </a:rPr>
                <a: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end</a:t>
              </a:r>
            </a:p>
          </p:txBody>
        </p:sp>
        <p:sp>
          <p:nvSpPr>
            <p:cNvPr id="72710" name="Line 6"/>
            <p:cNvSpPr>
              <a:spLocks noChangeShapeType="1"/>
            </p:cNvSpPr>
            <p:nvPr/>
          </p:nvSpPr>
          <p:spPr bwMode="auto">
            <a:xfrm>
              <a:off x="385" y="2750"/>
              <a:ext cx="4990" cy="1"/>
            </a:xfrm>
            <a:prstGeom prst="line">
              <a:avLst/>
            </a:prstGeom>
            <a:noFill/>
            <a:ln w="28440">
              <a:solidFill>
                <a:srgbClr val="000000"/>
              </a:solidFill>
              <a:miter lim="800000"/>
              <a:headEnd/>
              <a:tailEnd/>
            </a:ln>
            <a:effectLst/>
          </p:spPr>
          <p:txBody>
            <a:bodyPr/>
            <a:lstStyle/>
            <a:p>
              <a:endParaRPr lang="en-CA"/>
            </a:p>
          </p:txBody>
        </p:sp>
        <p:sp>
          <p:nvSpPr>
            <p:cNvPr id="72711" name="Line 7"/>
            <p:cNvSpPr>
              <a:spLocks noChangeShapeType="1"/>
            </p:cNvSpPr>
            <p:nvPr/>
          </p:nvSpPr>
          <p:spPr bwMode="auto">
            <a:xfrm>
              <a:off x="385" y="3812"/>
              <a:ext cx="4990" cy="1"/>
            </a:xfrm>
            <a:prstGeom prst="line">
              <a:avLst/>
            </a:prstGeom>
            <a:noFill/>
            <a:ln w="28440">
              <a:solidFill>
                <a:srgbClr val="000000"/>
              </a:solidFill>
              <a:miter lim="800000"/>
              <a:headEnd/>
              <a:tailEnd/>
            </a:ln>
            <a:effectLst/>
          </p:spPr>
          <p:txBody>
            <a:bodyPr/>
            <a:lstStyle/>
            <a:p>
              <a:endParaRPr lang="en-CA"/>
            </a:p>
          </p:txBody>
        </p:sp>
        <p:sp>
          <p:nvSpPr>
            <p:cNvPr id="72712" name="Line 8"/>
            <p:cNvSpPr>
              <a:spLocks noChangeShapeType="1"/>
            </p:cNvSpPr>
            <p:nvPr/>
          </p:nvSpPr>
          <p:spPr bwMode="auto">
            <a:xfrm>
              <a:off x="385" y="2750"/>
              <a:ext cx="1" cy="1062"/>
            </a:xfrm>
            <a:prstGeom prst="line">
              <a:avLst/>
            </a:prstGeom>
            <a:noFill/>
            <a:ln w="28440">
              <a:solidFill>
                <a:srgbClr val="000000"/>
              </a:solidFill>
              <a:miter lim="800000"/>
              <a:headEnd/>
              <a:tailEnd/>
            </a:ln>
            <a:effectLst/>
          </p:spPr>
          <p:txBody>
            <a:bodyPr/>
            <a:lstStyle/>
            <a:p>
              <a:endParaRPr lang="en-CA"/>
            </a:p>
          </p:txBody>
        </p:sp>
        <p:sp>
          <p:nvSpPr>
            <p:cNvPr id="72713" name="Line 9"/>
            <p:cNvSpPr>
              <a:spLocks noChangeShapeType="1"/>
            </p:cNvSpPr>
            <p:nvPr/>
          </p:nvSpPr>
          <p:spPr bwMode="auto">
            <a:xfrm>
              <a:off x="5375" y="2750"/>
              <a:ext cx="1" cy="1062"/>
            </a:xfrm>
            <a:prstGeom prst="line">
              <a:avLst/>
            </a:prstGeom>
            <a:noFill/>
            <a:ln w="28440">
              <a:solidFill>
                <a:srgbClr val="000000"/>
              </a:solidFill>
              <a:miter lim="800000"/>
              <a:headEnd/>
              <a:tailEnd/>
            </a:ln>
            <a:effectLst/>
          </p:spPr>
          <p:txBody>
            <a:bodyPr/>
            <a:lstStyle/>
            <a:p>
              <a:endParaRPr lang="en-CA"/>
            </a:p>
          </p:txBody>
        </p:sp>
      </p:grpSp>
      <p:sp>
        <p:nvSpPr>
          <p:cNvPr id="72714" name="Rectangle 10"/>
          <p:cNvSpPr>
            <a:spLocks noChangeArrowheads="1"/>
          </p:cNvSpPr>
          <p:nvPr/>
        </p:nvSpPr>
        <p:spPr bwMode="auto">
          <a:xfrm>
            <a:off x="3348038" y="2349500"/>
            <a:ext cx="2663825" cy="1800225"/>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for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end</a:t>
            </a:r>
          </a:p>
        </p:txBody>
      </p:sp>
      <p:sp>
        <p:nvSpPr>
          <p:cNvPr id="72715" name="Rectangle 11"/>
          <p:cNvSpPr>
            <a:spLocks noChangeArrowheads="1"/>
          </p:cNvSpPr>
          <p:nvPr/>
        </p:nvSpPr>
        <p:spPr bwMode="auto">
          <a:xfrm>
            <a:off x="3851275" y="2420938"/>
            <a:ext cx="1152525" cy="2873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i = 1:2:n</a:t>
            </a:r>
          </a:p>
        </p:txBody>
      </p:sp>
      <p:sp>
        <p:nvSpPr>
          <p:cNvPr id="72716" name="Rectangle 12"/>
          <p:cNvSpPr>
            <a:spLocks noChangeArrowheads="1"/>
          </p:cNvSpPr>
          <p:nvPr/>
        </p:nvSpPr>
        <p:spPr bwMode="auto">
          <a:xfrm>
            <a:off x="3563938" y="2852738"/>
            <a:ext cx="1439862" cy="9350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   </a:t>
            </a:r>
          </a:p>
        </p:txBody>
      </p:sp>
      <p:sp>
        <p:nvSpPr>
          <p:cNvPr id="72718" name="Rectangle 14"/>
          <p:cNvSpPr>
            <a:spLocks noChangeArrowheads="1"/>
          </p:cNvSpPr>
          <p:nvPr/>
        </p:nvSpPr>
        <p:spPr bwMode="auto">
          <a:xfrm>
            <a:off x="3348038" y="1989138"/>
            <a:ext cx="2663825" cy="2873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t1 = [1,3,5,7,9,…,n];</a:t>
            </a:r>
          </a:p>
        </p:txBody>
      </p:sp>
      <p:sp>
        <p:nvSpPr>
          <p:cNvPr id="72719" name="Rectangle 15"/>
          <p:cNvSpPr>
            <a:spLocks noChangeArrowheads="1"/>
          </p:cNvSpPr>
          <p:nvPr/>
        </p:nvSpPr>
        <p:spPr bwMode="auto">
          <a:xfrm>
            <a:off x="3563938" y="2781300"/>
            <a:ext cx="1439862" cy="287338"/>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i = t1(t2);</a:t>
            </a:r>
          </a:p>
        </p:txBody>
      </p:sp>
      <p:sp>
        <p:nvSpPr>
          <p:cNvPr id="72720" name="Rectangle 16"/>
          <p:cNvSpPr>
            <a:spLocks noChangeArrowheads="1"/>
          </p:cNvSpPr>
          <p:nvPr/>
        </p:nvSpPr>
        <p:spPr bwMode="auto">
          <a:xfrm>
            <a:off x="3851275" y="2420938"/>
            <a:ext cx="2017713" cy="2873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t2 = 1:numel(t1)</a:t>
            </a:r>
          </a:p>
        </p:txBody>
      </p:sp>
      <p:sp>
        <p:nvSpPr>
          <p:cNvPr id="18" name="Date Placeholder 17"/>
          <p:cNvSpPr>
            <a:spLocks noGrp="1"/>
          </p:cNvSpPr>
          <p:nvPr>
            <p:ph type="dt" sz="half" idx="10"/>
          </p:nvPr>
        </p:nvSpPr>
        <p:spPr/>
        <p:txBody>
          <a:bodyPr/>
          <a:lstStyle/>
          <a:p>
            <a:fld id="{8CE4785D-89C7-4978-BE44-43DCD6BF1136}" type="datetime1">
              <a:rPr lang="en-US" smtClean="0"/>
              <a:pPr/>
              <a:t>7/1/2011</a:t>
            </a:fld>
            <a:endParaRPr lang="en-US" dirty="0"/>
          </a:p>
        </p:txBody>
      </p:sp>
      <p:sp>
        <p:nvSpPr>
          <p:cNvPr id="19" name="Slide Number Placeholder 18"/>
          <p:cNvSpPr>
            <a:spLocks noGrp="1"/>
          </p:cNvSpPr>
          <p:nvPr>
            <p:ph type="sldNum" sz="quarter" idx="12"/>
          </p:nvPr>
        </p:nvSpPr>
        <p:spPr/>
        <p:txBody>
          <a:bodyPr/>
          <a:lstStyle/>
          <a:p>
            <a:fld id="{ECE31B81-7C2C-4D8B-B6F0-1768517459BF}" type="slidenum">
              <a:rPr lang="en-US" smtClean="0"/>
              <a:pPr/>
              <a:t>43</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2718"/>
                                        </p:tgtEl>
                                        <p:attrNameLst>
                                          <p:attrName>style.visibility</p:attrName>
                                        </p:attrNameLst>
                                      </p:cBhvr>
                                      <p:to>
                                        <p:strVal val="visible"/>
                                      </p:to>
                                    </p:set>
                                    <p:animEffect transition="in" filter="checkerboard(across)">
                                      <p:cBhvr>
                                        <p:cTn id="7" dur="500"/>
                                        <p:tgtEl>
                                          <p:spTgt spid="72718"/>
                                        </p:tgtEl>
                                      </p:cBhvr>
                                    </p:animEffect>
                                  </p:childTnLst>
                                </p:cTn>
                              </p:par>
                              <p:par>
                                <p:cTn id="8" presetID="9" presetClass="emph" presetSubtype="0" grpId="0" nodeType="withEffect">
                                  <p:stCondLst>
                                    <p:cond delay="0"/>
                                  </p:stCondLst>
                                  <p:childTnLst>
                                    <p:set>
                                      <p:cBhvr rctx="PPT">
                                        <p:cTn id="9" dur="indefinite"/>
                                        <p:tgtEl>
                                          <p:spTgt spid="72715"/>
                                        </p:tgtEl>
                                        <p:attrNameLst>
                                          <p:attrName>style.opacity</p:attrName>
                                        </p:attrNameLst>
                                      </p:cBhvr>
                                      <p:to>
                                        <p:strVal val="0.5"/>
                                      </p:to>
                                    </p:set>
                                    <p:animEffect filter="image" prLst="opacity: 0.5">
                                      <p:cBhvr rctx="IE">
                                        <p:cTn id="10" dur="indefinite"/>
                                        <p:tgtEl>
                                          <p:spTgt spid="7271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2720"/>
                                        </p:tgtEl>
                                        <p:attrNameLst>
                                          <p:attrName>style.visibility</p:attrName>
                                        </p:attrNameLst>
                                      </p:cBhvr>
                                      <p:to>
                                        <p:strVal val="visible"/>
                                      </p:to>
                                    </p:set>
                                    <p:animEffect transition="in" filter="checkerboard(across)">
                                      <p:cBhvr>
                                        <p:cTn id="15" dur="500"/>
                                        <p:tgtEl>
                                          <p:spTgt spid="72720"/>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72719"/>
                                        </p:tgtEl>
                                        <p:attrNameLst>
                                          <p:attrName>style.visibility</p:attrName>
                                        </p:attrNameLst>
                                      </p:cBhvr>
                                      <p:to>
                                        <p:strVal val="visible"/>
                                      </p:to>
                                    </p:set>
                                    <p:animEffect transition="in" filter="checkerboard(across)">
                                      <p:cBhvr>
                                        <p:cTn id="20" dur="500"/>
                                        <p:tgtEl>
                                          <p:spTgt spid="72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5" grpId="0" animBg="1"/>
      <p:bldP spid="72718" grpId="0" animBg="1"/>
      <p:bldP spid="72719" grpId="0" animBg="1"/>
      <p:bldP spid="727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Scope Patterns</a:t>
            </a:r>
          </a:p>
        </p:txBody>
      </p:sp>
      <p:sp>
        <p:nvSpPr>
          <p:cNvPr id="10" name="Footer Placeholder 6"/>
          <p:cNvSpPr>
            <a:spLocks noGrp="1"/>
          </p:cNvSpPr>
          <p:nvPr>
            <p:ph type="ftr" sz="quarter" idx="11"/>
          </p:nvPr>
        </p:nvSpPr>
        <p:spPr/>
        <p:txBody>
          <a:bodyPr/>
          <a:lstStyle/>
          <a:p>
            <a:r>
              <a:rPr lang="en-US" smtClean="0"/>
              <a:t>McLab, Laurie Hendren, Leverhulme Lecture #2</a:t>
            </a:r>
            <a:endParaRPr lang="en-US"/>
          </a:p>
        </p:txBody>
      </p:sp>
      <p:grpSp>
        <p:nvGrpSpPr>
          <p:cNvPr id="2" name="Group 2"/>
          <p:cNvGrpSpPr>
            <a:grpSpLocks/>
          </p:cNvGrpSpPr>
          <p:nvPr/>
        </p:nvGrpSpPr>
        <p:grpSpPr bwMode="auto">
          <a:xfrm>
            <a:off x="611188" y="2811463"/>
            <a:ext cx="7920037" cy="2344737"/>
            <a:chOff x="385" y="1771"/>
            <a:chExt cx="4989" cy="1477"/>
          </a:xfrm>
        </p:grpSpPr>
        <p:sp>
          <p:nvSpPr>
            <p:cNvPr id="13315" name="Rectangle 3"/>
            <p:cNvSpPr>
              <a:spLocks noChangeArrowheads="1"/>
            </p:cNvSpPr>
            <p:nvPr/>
          </p:nvSpPr>
          <p:spPr bwMode="auto">
            <a:xfrm>
              <a:off x="385" y="1771"/>
              <a:ext cx="4990" cy="1478"/>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patterns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pWithinFoo : within(function, foo);</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pWithinBar : within(script, bar);</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pWithinMyClass : within(class, myClass);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pWithinLoops : within(loops, *);</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pWithinAllAbc : within(*, abc);</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end</a:t>
              </a:r>
            </a:p>
          </p:txBody>
        </p:sp>
        <p:sp>
          <p:nvSpPr>
            <p:cNvPr id="13316" name="Line 4"/>
            <p:cNvSpPr>
              <a:spLocks noChangeShapeType="1"/>
            </p:cNvSpPr>
            <p:nvPr/>
          </p:nvSpPr>
          <p:spPr bwMode="auto">
            <a:xfrm>
              <a:off x="385" y="1771"/>
              <a:ext cx="4990" cy="1"/>
            </a:xfrm>
            <a:prstGeom prst="line">
              <a:avLst/>
            </a:prstGeom>
            <a:noFill/>
            <a:ln w="28440">
              <a:solidFill>
                <a:srgbClr val="000000"/>
              </a:solidFill>
              <a:miter lim="800000"/>
              <a:headEnd/>
              <a:tailEnd/>
            </a:ln>
            <a:effectLst/>
          </p:spPr>
          <p:txBody>
            <a:bodyPr/>
            <a:lstStyle/>
            <a:p>
              <a:endParaRPr lang="en-CA"/>
            </a:p>
          </p:txBody>
        </p:sp>
        <p:sp>
          <p:nvSpPr>
            <p:cNvPr id="13317" name="Line 5"/>
            <p:cNvSpPr>
              <a:spLocks noChangeShapeType="1"/>
            </p:cNvSpPr>
            <p:nvPr/>
          </p:nvSpPr>
          <p:spPr bwMode="auto">
            <a:xfrm>
              <a:off x="385" y="3249"/>
              <a:ext cx="4990" cy="1"/>
            </a:xfrm>
            <a:prstGeom prst="line">
              <a:avLst/>
            </a:prstGeom>
            <a:noFill/>
            <a:ln w="28440">
              <a:solidFill>
                <a:srgbClr val="000000"/>
              </a:solidFill>
              <a:miter lim="800000"/>
              <a:headEnd/>
              <a:tailEnd/>
            </a:ln>
            <a:effectLst/>
          </p:spPr>
          <p:txBody>
            <a:bodyPr/>
            <a:lstStyle/>
            <a:p>
              <a:endParaRPr lang="en-CA"/>
            </a:p>
          </p:txBody>
        </p:sp>
        <p:sp>
          <p:nvSpPr>
            <p:cNvPr id="13318" name="Line 6"/>
            <p:cNvSpPr>
              <a:spLocks noChangeShapeType="1"/>
            </p:cNvSpPr>
            <p:nvPr/>
          </p:nvSpPr>
          <p:spPr bwMode="auto">
            <a:xfrm>
              <a:off x="385" y="1771"/>
              <a:ext cx="1" cy="1478"/>
            </a:xfrm>
            <a:prstGeom prst="line">
              <a:avLst/>
            </a:prstGeom>
            <a:noFill/>
            <a:ln w="28440">
              <a:solidFill>
                <a:srgbClr val="000000"/>
              </a:solidFill>
              <a:miter lim="800000"/>
              <a:headEnd/>
              <a:tailEnd/>
            </a:ln>
            <a:effectLst/>
          </p:spPr>
          <p:txBody>
            <a:bodyPr/>
            <a:lstStyle/>
            <a:p>
              <a:endParaRPr lang="en-CA"/>
            </a:p>
          </p:txBody>
        </p:sp>
        <p:sp>
          <p:nvSpPr>
            <p:cNvPr id="13319" name="Line 7"/>
            <p:cNvSpPr>
              <a:spLocks noChangeShapeType="1"/>
            </p:cNvSpPr>
            <p:nvPr/>
          </p:nvSpPr>
          <p:spPr bwMode="auto">
            <a:xfrm>
              <a:off x="5375" y="1771"/>
              <a:ext cx="1" cy="1478"/>
            </a:xfrm>
            <a:prstGeom prst="line">
              <a:avLst/>
            </a:prstGeom>
            <a:noFill/>
            <a:ln w="28440">
              <a:solidFill>
                <a:srgbClr val="000000"/>
              </a:solidFill>
              <a:miter lim="800000"/>
              <a:headEnd/>
              <a:tailEnd/>
            </a:ln>
            <a:effectLst/>
          </p:spPr>
          <p:txBody>
            <a:bodyPr/>
            <a:lstStyle/>
            <a:p>
              <a:endParaRPr lang="en-CA"/>
            </a:p>
          </p:txBody>
        </p:sp>
      </p:grpSp>
      <p:sp>
        <p:nvSpPr>
          <p:cNvPr id="13" name="Date Placeholder 12"/>
          <p:cNvSpPr>
            <a:spLocks noGrp="1"/>
          </p:cNvSpPr>
          <p:nvPr>
            <p:ph type="dt" sz="half" idx="10"/>
          </p:nvPr>
        </p:nvSpPr>
        <p:spPr/>
        <p:txBody>
          <a:bodyPr/>
          <a:lstStyle/>
          <a:p>
            <a:fld id="{637558A2-1032-451A-A9F3-6E945F1C0466}" type="datetime1">
              <a:rPr lang="en-US" smtClean="0"/>
              <a:pPr/>
              <a:t>7/1/2011</a:t>
            </a:fld>
            <a:endParaRPr lang="en-US" dirty="0"/>
          </a:p>
        </p:txBody>
      </p:sp>
      <p:sp>
        <p:nvSpPr>
          <p:cNvPr id="14" name="Slide Number Placeholder 13"/>
          <p:cNvSpPr>
            <a:spLocks noGrp="1"/>
          </p:cNvSpPr>
          <p:nvPr>
            <p:ph type="sldNum" sz="quarter" idx="12"/>
          </p:nvPr>
        </p:nvSpPr>
        <p:spPr/>
        <p:txBody>
          <a:bodyPr/>
          <a:lstStyle/>
          <a:p>
            <a:fld id="{ECE31B81-7C2C-4D8B-B6F0-1768517459BF}" type="slidenum">
              <a:rPr lang="en-US" smtClean="0"/>
              <a:pPr/>
              <a:t>44</a:t>
            </a:fld>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Compound Patterns</a:t>
            </a:r>
          </a:p>
        </p:txBody>
      </p:sp>
      <p:sp>
        <p:nvSpPr>
          <p:cNvPr id="14338" name="Rectangle 2"/>
          <p:cNvSpPr>
            <a:spLocks noGrp="1" noChangeArrowheads="1"/>
          </p:cNvSpPr>
          <p:nvPr>
            <p:ph idx="1"/>
          </p:nvPr>
        </p:nvSpPr>
        <p:spPr>
          <a:ln/>
        </p:spPr>
        <p:txBody>
          <a:bodyPr/>
          <a:lstStyle/>
          <a:p>
            <a:pPr marL="493713" indent="-493713">
              <a:spcBef>
                <a:spcPts val="650"/>
              </a:spcBef>
              <a:tabLst>
                <a:tab pos="936625" algn="l"/>
                <a:tab pos="1851025" algn="l"/>
                <a:tab pos="2765425" algn="l"/>
                <a:tab pos="3679825" algn="l"/>
                <a:tab pos="4594225" algn="l"/>
                <a:tab pos="5508625" algn="l"/>
                <a:tab pos="6423025" algn="l"/>
                <a:tab pos="7337425" algn="l"/>
                <a:tab pos="8251825" algn="l"/>
                <a:tab pos="9166225" algn="l"/>
                <a:tab pos="10080625" algn="l"/>
              </a:tabLst>
            </a:pPr>
            <a:r>
              <a:rPr lang="en-US" sz="2600"/>
              <a:t>Logical combinations of primitive patterns</a:t>
            </a:r>
          </a:p>
        </p:txBody>
      </p:sp>
      <p:sp>
        <p:nvSpPr>
          <p:cNvPr id="11" name="Footer Placeholder 5"/>
          <p:cNvSpPr>
            <a:spLocks noGrp="1"/>
          </p:cNvSpPr>
          <p:nvPr>
            <p:ph type="ftr" sz="quarter" idx="11"/>
          </p:nvPr>
        </p:nvSpPr>
        <p:spPr/>
        <p:txBody>
          <a:bodyPr/>
          <a:lstStyle/>
          <a:p>
            <a:r>
              <a:rPr lang="en-US" smtClean="0"/>
              <a:t>McLab, Laurie Hendren, Leverhulme Lecture #2</a:t>
            </a:r>
            <a:endParaRPr lang="en-US"/>
          </a:p>
        </p:txBody>
      </p:sp>
      <p:grpSp>
        <p:nvGrpSpPr>
          <p:cNvPr id="2" name="Group 3"/>
          <p:cNvGrpSpPr>
            <a:grpSpLocks/>
          </p:cNvGrpSpPr>
          <p:nvPr/>
        </p:nvGrpSpPr>
        <p:grpSpPr bwMode="auto">
          <a:xfrm>
            <a:off x="457200" y="2133600"/>
            <a:ext cx="7999412" cy="1509712"/>
            <a:chOff x="385" y="2137"/>
            <a:chExt cx="5039" cy="951"/>
          </a:xfrm>
        </p:grpSpPr>
        <p:sp>
          <p:nvSpPr>
            <p:cNvPr id="14340" name="Rectangle 4"/>
            <p:cNvSpPr>
              <a:spLocks noChangeArrowheads="1"/>
            </p:cNvSpPr>
            <p:nvPr/>
          </p:nvSpPr>
          <p:spPr bwMode="auto">
            <a:xfrm>
              <a:off x="385" y="2137"/>
              <a:ext cx="5040" cy="952"/>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patterns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pCallFoo  : call(foo) &amp; within(loops, *);</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pGetOrSet : (get(*) | set(*)) &amp; within(function, bar);</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end</a:t>
              </a:r>
            </a:p>
          </p:txBody>
        </p:sp>
        <p:sp>
          <p:nvSpPr>
            <p:cNvPr id="14341" name="Line 5"/>
            <p:cNvSpPr>
              <a:spLocks noChangeShapeType="1"/>
            </p:cNvSpPr>
            <p:nvPr/>
          </p:nvSpPr>
          <p:spPr bwMode="auto">
            <a:xfrm>
              <a:off x="385" y="2137"/>
              <a:ext cx="5040" cy="1"/>
            </a:xfrm>
            <a:prstGeom prst="line">
              <a:avLst/>
            </a:prstGeom>
            <a:noFill/>
            <a:ln w="28440">
              <a:solidFill>
                <a:srgbClr val="000000"/>
              </a:solidFill>
              <a:miter lim="800000"/>
              <a:headEnd/>
              <a:tailEnd/>
            </a:ln>
            <a:effectLst/>
          </p:spPr>
          <p:txBody>
            <a:bodyPr/>
            <a:lstStyle/>
            <a:p>
              <a:endParaRPr lang="en-CA"/>
            </a:p>
          </p:txBody>
        </p:sp>
        <p:sp>
          <p:nvSpPr>
            <p:cNvPr id="14342" name="Line 6"/>
            <p:cNvSpPr>
              <a:spLocks noChangeShapeType="1"/>
            </p:cNvSpPr>
            <p:nvPr/>
          </p:nvSpPr>
          <p:spPr bwMode="auto">
            <a:xfrm>
              <a:off x="385" y="3089"/>
              <a:ext cx="5040" cy="1"/>
            </a:xfrm>
            <a:prstGeom prst="line">
              <a:avLst/>
            </a:prstGeom>
            <a:noFill/>
            <a:ln w="28440">
              <a:solidFill>
                <a:srgbClr val="000000"/>
              </a:solidFill>
              <a:miter lim="800000"/>
              <a:headEnd/>
              <a:tailEnd/>
            </a:ln>
            <a:effectLst/>
          </p:spPr>
          <p:txBody>
            <a:bodyPr/>
            <a:lstStyle/>
            <a:p>
              <a:endParaRPr lang="en-CA"/>
            </a:p>
          </p:txBody>
        </p:sp>
        <p:sp>
          <p:nvSpPr>
            <p:cNvPr id="14343" name="Line 7"/>
            <p:cNvSpPr>
              <a:spLocks noChangeShapeType="1"/>
            </p:cNvSpPr>
            <p:nvPr/>
          </p:nvSpPr>
          <p:spPr bwMode="auto">
            <a:xfrm>
              <a:off x="385" y="2137"/>
              <a:ext cx="1" cy="952"/>
            </a:xfrm>
            <a:prstGeom prst="line">
              <a:avLst/>
            </a:prstGeom>
            <a:noFill/>
            <a:ln w="28440">
              <a:solidFill>
                <a:srgbClr val="000000"/>
              </a:solidFill>
              <a:miter lim="800000"/>
              <a:headEnd/>
              <a:tailEnd/>
            </a:ln>
            <a:effectLst/>
          </p:spPr>
          <p:txBody>
            <a:bodyPr/>
            <a:lstStyle/>
            <a:p>
              <a:endParaRPr lang="en-CA"/>
            </a:p>
          </p:txBody>
        </p:sp>
        <p:sp>
          <p:nvSpPr>
            <p:cNvPr id="14344" name="Line 8"/>
            <p:cNvSpPr>
              <a:spLocks noChangeShapeType="1"/>
            </p:cNvSpPr>
            <p:nvPr/>
          </p:nvSpPr>
          <p:spPr bwMode="auto">
            <a:xfrm>
              <a:off x="5425" y="2137"/>
              <a:ext cx="1" cy="952"/>
            </a:xfrm>
            <a:prstGeom prst="line">
              <a:avLst/>
            </a:prstGeom>
            <a:noFill/>
            <a:ln w="28440">
              <a:solidFill>
                <a:srgbClr val="000000"/>
              </a:solidFill>
              <a:miter lim="800000"/>
              <a:headEnd/>
              <a:tailEnd/>
            </a:ln>
            <a:effectLst/>
          </p:spPr>
          <p:txBody>
            <a:bodyPr/>
            <a:lstStyle/>
            <a:p>
              <a:endParaRPr lang="en-CA"/>
            </a:p>
          </p:txBody>
        </p:sp>
      </p:grpSp>
      <p:sp>
        <p:nvSpPr>
          <p:cNvPr id="12" name="Date Placeholder 11"/>
          <p:cNvSpPr>
            <a:spLocks noGrp="1"/>
          </p:cNvSpPr>
          <p:nvPr>
            <p:ph type="dt" sz="half" idx="10"/>
          </p:nvPr>
        </p:nvSpPr>
        <p:spPr/>
        <p:txBody>
          <a:bodyPr/>
          <a:lstStyle/>
          <a:p>
            <a:fld id="{0B05C2F6-7C64-4847-AB79-C98B42ED5D6A}" type="datetime1">
              <a:rPr lang="en-US" smtClean="0"/>
              <a:pPr/>
              <a:t>7/1/2011</a:t>
            </a:fld>
            <a:endParaRPr lang="en-US" dirty="0"/>
          </a:p>
        </p:txBody>
      </p:sp>
      <p:sp>
        <p:nvSpPr>
          <p:cNvPr id="13" name="Slide Number Placeholder 12"/>
          <p:cNvSpPr>
            <a:spLocks noGrp="1"/>
          </p:cNvSpPr>
          <p:nvPr>
            <p:ph type="sldNum" sz="quarter" idx="12"/>
          </p:nvPr>
        </p:nvSpPr>
        <p:spPr/>
        <p:txBody>
          <a:bodyPr/>
          <a:lstStyle/>
          <a:p>
            <a:fld id="{ECE31B81-7C2C-4D8B-B6F0-1768517459BF}" type="slidenum">
              <a:rPr lang="en-US" smtClean="0"/>
              <a:pPr/>
              <a:t>45</a:t>
            </a:fld>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Before &amp; After Actions</a:t>
            </a:r>
          </a:p>
        </p:txBody>
      </p:sp>
      <p:sp>
        <p:nvSpPr>
          <p:cNvPr id="10" name="Footer Placeholder 5"/>
          <p:cNvSpPr>
            <a:spLocks noGrp="1"/>
          </p:cNvSpPr>
          <p:nvPr>
            <p:ph type="ftr" sz="quarter" idx="11"/>
          </p:nvPr>
        </p:nvSpPr>
        <p:spPr/>
        <p:txBody>
          <a:bodyPr/>
          <a:lstStyle/>
          <a:p>
            <a:r>
              <a:rPr lang="en-US" smtClean="0"/>
              <a:t>McLab, Laurie Hendren, Leverhulme Lecture #2</a:t>
            </a:r>
            <a:endParaRPr lang="en-US"/>
          </a:p>
        </p:txBody>
      </p:sp>
      <p:grpSp>
        <p:nvGrpSpPr>
          <p:cNvPr id="2" name="Group 2"/>
          <p:cNvGrpSpPr>
            <a:grpSpLocks/>
          </p:cNvGrpSpPr>
          <p:nvPr/>
        </p:nvGrpSpPr>
        <p:grpSpPr bwMode="auto">
          <a:xfrm>
            <a:off x="611188" y="2339975"/>
            <a:ext cx="7927975" cy="3703638"/>
            <a:chOff x="385" y="1474"/>
            <a:chExt cx="4994" cy="2333"/>
          </a:xfrm>
        </p:grpSpPr>
        <p:sp>
          <p:nvSpPr>
            <p:cNvPr id="15363" name="Rectangle 3"/>
            <p:cNvSpPr>
              <a:spLocks noChangeArrowheads="1"/>
            </p:cNvSpPr>
            <p:nvPr/>
          </p:nvSpPr>
          <p:spPr bwMode="auto">
            <a:xfrm>
              <a:off x="385" y="1474"/>
              <a:ext cx="4995" cy="2334"/>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actions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aCountCall</a:t>
              </a:r>
              <a:r>
                <a:rPr lang="en-CA" dirty="0">
                  <a:solidFill>
                    <a:srgbClr val="000000"/>
                  </a:solidFill>
                  <a:latin typeface="Courier New" pitchFamily="49" charset="0"/>
                  <a:cs typeface="Courier New" pitchFamily="49" charset="0"/>
                </a:rPr>
                <a:t> : </a:t>
              </a:r>
              <a:r>
                <a:rPr lang="en-CA" dirty="0">
                  <a:solidFill>
                    <a:srgbClr val="CC0000"/>
                  </a:solidFill>
                  <a:latin typeface="Courier New" pitchFamily="49" charset="0"/>
                  <a:cs typeface="Courier New" pitchFamily="49" charset="0"/>
                </a:rPr>
                <a:t>before</a:t>
              </a: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pCall</a:t>
              </a:r>
              <a:endParaRPr lang="en-CA" dirty="0">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this.count</a:t>
              </a:r>
              <a:r>
                <a:rPr lang="en-CA" dirty="0">
                  <a:solidFill>
                    <a:srgbClr val="000000"/>
                  </a:solidFill>
                  <a:latin typeface="Courier New" pitchFamily="49" charset="0"/>
                  <a:cs typeface="Courier New" pitchFamily="49" charset="0"/>
                </a:rPr>
                <a:t> = </a:t>
              </a:r>
              <a:r>
                <a:rPr lang="en-CA" dirty="0" err="1">
                  <a:solidFill>
                    <a:srgbClr val="000000"/>
                  </a:solidFill>
                  <a:latin typeface="Courier New" pitchFamily="49" charset="0"/>
                  <a:cs typeface="Courier New" pitchFamily="49" charset="0"/>
                </a:rPr>
                <a:t>this.count</a:t>
              </a:r>
              <a:r>
                <a:rPr lang="en-CA" dirty="0">
                  <a:solidFill>
                    <a:srgbClr val="000000"/>
                  </a:solidFill>
                  <a:latin typeface="Courier New" pitchFamily="49" charset="0"/>
                  <a:cs typeface="Courier New" pitchFamily="49" charset="0"/>
                </a:rPr>
                <a:t> + 1;</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disp</a:t>
              </a:r>
              <a:r>
                <a:rPr lang="en-CA" dirty="0">
                  <a:solidFill>
                    <a:srgbClr val="000000"/>
                  </a:solidFill>
                  <a:latin typeface="Courier New" pitchFamily="49" charset="0"/>
                  <a:cs typeface="Courier New" pitchFamily="49" charset="0"/>
                </a:rPr>
                <a:t>(‘calling a function’);</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end</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dirty="0">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aExecution</a:t>
              </a:r>
              <a:r>
                <a:rPr lang="en-CA" dirty="0">
                  <a:solidFill>
                    <a:srgbClr val="000000"/>
                  </a:solidFill>
                  <a:latin typeface="Courier New" pitchFamily="49" charset="0"/>
                  <a:cs typeface="Courier New" pitchFamily="49" charset="0"/>
                </a:rPr>
                <a:t> : </a:t>
              </a:r>
              <a:r>
                <a:rPr lang="en-CA" dirty="0">
                  <a:solidFill>
                    <a:srgbClr val="CC0000"/>
                  </a:solidFill>
                  <a:latin typeface="Courier New" pitchFamily="49" charset="0"/>
                  <a:cs typeface="Courier New" pitchFamily="49" charset="0"/>
                </a:rPr>
                <a:t>after</a:t>
              </a: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executionMain</a:t>
              </a:r>
              <a:endParaRPr lang="en-CA" dirty="0">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total = </a:t>
              </a:r>
              <a:r>
                <a:rPr lang="en-CA" dirty="0" err="1">
                  <a:solidFill>
                    <a:srgbClr val="000000"/>
                  </a:solidFill>
                  <a:latin typeface="Courier New" pitchFamily="49" charset="0"/>
                  <a:cs typeface="Courier New" pitchFamily="49" charset="0"/>
                </a:rPr>
                <a:t>this.getCount</a:t>
              </a:r>
              <a:r>
                <a:rPr lang="en-CA" dirty="0">
                  <a:solidFill>
                    <a:srgbClr val="000000"/>
                  </a:solidFill>
                  <a:latin typeface="Courier New" pitchFamily="49" charset="0"/>
                  <a:cs typeface="Courier New" pitchFamily="49" charset="0"/>
                </a:rPr>
                <a: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a:t>
              </a:r>
              <a:r>
                <a:rPr lang="en-CA" dirty="0" err="1">
                  <a:solidFill>
                    <a:srgbClr val="000000"/>
                  </a:solidFill>
                  <a:latin typeface="Courier New" pitchFamily="49" charset="0"/>
                  <a:cs typeface="Courier New" pitchFamily="49" charset="0"/>
                </a:rPr>
                <a:t>disp</a:t>
              </a:r>
              <a:r>
                <a:rPr lang="en-CA" dirty="0">
                  <a:solidFill>
                    <a:srgbClr val="000000"/>
                  </a:solidFill>
                  <a:latin typeface="Courier New" pitchFamily="49" charset="0"/>
                  <a:cs typeface="Courier New" pitchFamily="49" charset="0"/>
                </a:rPr>
                <a:t>([‘total calls: ’, num2str(total)]);</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   end</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latin typeface="Courier New" pitchFamily="49" charset="0"/>
                  <a:cs typeface="Courier New" pitchFamily="49" charset="0"/>
                </a:rPr>
                <a:t>end</a:t>
              </a:r>
            </a:p>
          </p:txBody>
        </p:sp>
        <p:sp>
          <p:nvSpPr>
            <p:cNvPr id="15364" name="Line 4"/>
            <p:cNvSpPr>
              <a:spLocks noChangeShapeType="1"/>
            </p:cNvSpPr>
            <p:nvPr/>
          </p:nvSpPr>
          <p:spPr bwMode="auto">
            <a:xfrm>
              <a:off x="385" y="1474"/>
              <a:ext cx="4995" cy="1"/>
            </a:xfrm>
            <a:prstGeom prst="line">
              <a:avLst/>
            </a:prstGeom>
            <a:noFill/>
            <a:ln w="28440">
              <a:solidFill>
                <a:srgbClr val="000000"/>
              </a:solidFill>
              <a:miter lim="800000"/>
              <a:headEnd/>
              <a:tailEnd/>
            </a:ln>
            <a:effectLst/>
          </p:spPr>
          <p:txBody>
            <a:bodyPr/>
            <a:lstStyle/>
            <a:p>
              <a:endParaRPr lang="en-CA"/>
            </a:p>
          </p:txBody>
        </p:sp>
        <p:sp>
          <p:nvSpPr>
            <p:cNvPr id="15365" name="Line 5"/>
            <p:cNvSpPr>
              <a:spLocks noChangeShapeType="1"/>
            </p:cNvSpPr>
            <p:nvPr/>
          </p:nvSpPr>
          <p:spPr bwMode="auto">
            <a:xfrm>
              <a:off x="385" y="3808"/>
              <a:ext cx="4995" cy="1"/>
            </a:xfrm>
            <a:prstGeom prst="line">
              <a:avLst/>
            </a:prstGeom>
            <a:noFill/>
            <a:ln w="28440">
              <a:solidFill>
                <a:srgbClr val="000000"/>
              </a:solidFill>
              <a:miter lim="800000"/>
              <a:headEnd/>
              <a:tailEnd/>
            </a:ln>
            <a:effectLst/>
          </p:spPr>
          <p:txBody>
            <a:bodyPr/>
            <a:lstStyle/>
            <a:p>
              <a:endParaRPr lang="en-CA"/>
            </a:p>
          </p:txBody>
        </p:sp>
        <p:sp>
          <p:nvSpPr>
            <p:cNvPr id="15366" name="Line 6"/>
            <p:cNvSpPr>
              <a:spLocks noChangeShapeType="1"/>
            </p:cNvSpPr>
            <p:nvPr/>
          </p:nvSpPr>
          <p:spPr bwMode="auto">
            <a:xfrm>
              <a:off x="385" y="1474"/>
              <a:ext cx="1" cy="2334"/>
            </a:xfrm>
            <a:prstGeom prst="line">
              <a:avLst/>
            </a:prstGeom>
            <a:noFill/>
            <a:ln w="28440">
              <a:solidFill>
                <a:srgbClr val="000000"/>
              </a:solidFill>
              <a:miter lim="800000"/>
              <a:headEnd/>
              <a:tailEnd/>
            </a:ln>
            <a:effectLst/>
          </p:spPr>
          <p:txBody>
            <a:bodyPr/>
            <a:lstStyle/>
            <a:p>
              <a:endParaRPr lang="en-CA"/>
            </a:p>
          </p:txBody>
        </p:sp>
        <p:sp>
          <p:nvSpPr>
            <p:cNvPr id="15367" name="Line 7"/>
            <p:cNvSpPr>
              <a:spLocks noChangeShapeType="1"/>
            </p:cNvSpPr>
            <p:nvPr/>
          </p:nvSpPr>
          <p:spPr bwMode="auto">
            <a:xfrm>
              <a:off x="5380" y="1474"/>
              <a:ext cx="1" cy="2334"/>
            </a:xfrm>
            <a:prstGeom prst="line">
              <a:avLst/>
            </a:prstGeom>
            <a:noFill/>
            <a:ln w="28440">
              <a:solidFill>
                <a:srgbClr val="000000"/>
              </a:solidFill>
              <a:miter lim="800000"/>
              <a:headEnd/>
              <a:tailEnd/>
            </a:ln>
            <a:effectLst/>
          </p:spPr>
          <p:txBody>
            <a:bodyPr/>
            <a:lstStyle/>
            <a:p>
              <a:endParaRPr lang="en-CA"/>
            </a:p>
          </p:txBody>
        </p:sp>
      </p:grpSp>
      <p:sp>
        <p:nvSpPr>
          <p:cNvPr id="12" name="Date Placeholder 11"/>
          <p:cNvSpPr>
            <a:spLocks noGrp="1"/>
          </p:cNvSpPr>
          <p:nvPr>
            <p:ph type="dt" sz="half" idx="10"/>
          </p:nvPr>
        </p:nvSpPr>
        <p:spPr/>
        <p:txBody>
          <a:bodyPr/>
          <a:lstStyle/>
          <a:p>
            <a:fld id="{D44DE763-7448-46D8-B186-0622BEAEB204}" type="datetime1">
              <a:rPr lang="en-US" smtClean="0"/>
              <a:pPr/>
              <a:t>7/1/2011</a:t>
            </a:fld>
            <a:endParaRPr lang="en-US" dirty="0"/>
          </a:p>
        </p:txBody>
      </p:sp>
      <p:sp>
        <p:nvSpPr>
          <p:cNvPr id="13" name="Slide Number Placeholder 12"/>
          <p:cNvSpPr>
            <a:spLocks noGrp="1"/>
          </p:cNvSpPr>
          <p:nvPr>
            <p:ph type="sldNum" sz="quarter" idx="12"/>
          </p:nvPr>
        </p:nvSpPr>
        <p:spPr/>
        <p:txBody>
          <a:bodyPr/>
          <a:lstStyle/>
          <a:p>
            <a:fld id="{ECE31B81-7C2C-4D8B-B6F0-1768517459BF}" type="slidenum">
              <a:rPr lang="en-US" smtClean="0"/>
              <a:pPr/>
              <a:t>46</a:t>
            </a:fld>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Context Exposure</a:t>
            </a:r>
          </a:p>
        </p:txBody>
      </p:sp>
      <p:sp>
        <p:nvSpPr>
          <p:cNvPr id="10" name="Footer Placeholder 5"/>
          <p:cNvSpPr>
            <a:spLocks noGrp="1"/>
          </p:cNvSpPr>
          <p:nvPr>
            <p:ph type="ftr" sz="quarter" idx="11"/>
          </p:nvPr>
        </p:nvSpPr>
        <p:spPr/>
        <p:txBody>
          <a:bodyPr/>
          <a:lstStyle/>
          <a:p>
            <a:r>
              <a:rPr lang="en-US" smtClean="0"/>
              <a:t>McLab, Laurie Hendren, Leverhulme Lecture #2</a:t>
            </a:r>
            <a:endParaRPr lang="en-US"/>
          </a:p>
        </p:txBody>
      </p:sp>
      <p:grpSp>
        <p:nvGrpSpPr>
          <p:cNvPr id="2" name="Group 2"/>
          <p:cNvGrpSpPr>
            <a:grpSpLocks/>
          </p:cNvGrpSpPr>
          <p:nvPr/>
        </p:nvGrpSpPr>
        <p:grpSpPr bwMode="auto">
          <a:xfrm>
            <a:off x="611188" y="1600200"/>
            <a:ext cx="8062912" cy="3703638"/>
            <a:chOff x="385" y="1474"/>
            <a:chExt cx="5079" cy="2333"/>
          </a:xfrm>
        </p:grpSpPr>
        <p:sp>
          <p:nvSpPr>
            <p:cNvPr id="16387" name="Rectangle 3"/>
            <p:cNvSpPr>
              <a:spLocks noChangeArrowheads="1"/>
            </p:cNvSpPr>
            <p:nvPr/>
          </p:nvSpPr>
          <p:spPr bwMode="auto">
            <a:xfrm>
              <a:off x="385" y="1474"/>
              <a:ext cx="5080" cy="2334"/>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actions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aCountCall : before pCall </a:t>
              </a:r>
              <a:r>
                <a:rPr lang="en-CA">
                  <a:solidFill>
                    <a:srgbClr val="CC0000"/>
                  </a:solidFill>
                  <a:latin typeface="Courier New" pitchFamily="49" charset="0"/>
                  <a:cs typeface="Courier New" pitchFamily="49" charset="0"/>
                </a:rPr>
                <a:t>: (name, args)</a:t>
              </a:r>
              <a:r>
                <a:rPr lang="ar-SA">
                  <a:solidFill>
                    <a:srgbClr val="CC0000"/>
                  </a:solidFill>
                  <a:latin typeface="Courier New" pitchFamily="49" charset="0"/>
                  <a:cs typeface="Courier New" pitchFamily="49" charset="0"/>
                </a:rPr>
                <a:t>‏</a:t>
              </a:r>
              <a:endParaRPr lang="en-CA">
                <a:solidFill>
                  <a:srgbClr val="CC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this.count = this.count + 1;</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disp([‘calling ’,</a:t>
              </a:r>
              <a:r>
                <a:rPr lang="en-CA">
                  <a:solidFill>
                    <a:srgbClr val="CC0000"/>
                  </a:solidFill>
                  <a:latin typeface="Courier New" pitchFamily="49" charset="0"/>
                  <a:cs typeface="Courier New" pitchFamily="49" charset="0"/>
                </a:rPr>
                <a:t>name</a:t>
              </a:r>
              <a:r>
                <a:rPr lang="en-CA">
                  <a:solidFill>
                    <a:srgbClr val="000000"/>
                  </a:solidFill>
                  <a:latin typeface="Courier New" pitchFamily="49" charset="0"/>
                  <a:cs typeface="Courier New" pitchFamily="49" charset="0"/>
                </a:rPr>
                <a:t>,‘ with args(’,</a:t>
              </a:r>
              <a:r>
                <a:rPr lang="en-CA">
                  <a:solidFill>
                    <a:srgbClr val="CC0000"/>
                  </a:solidFill>
                  <a:latin typeface="Courier New" pitchFamily="49" charset="0"/>
                  <a:cs typeface="Courier New" pitchFamily="49" charset="0"/>
                </a:rPr>
                <a:t>args</a:t>
              </a:r>
              <a:r>
                <a:rPr lang="en-CA">
                  <a:solidFill>
                    <a:srgbClr val="000000"/>
                  </a:solidFill>
                  <a:latin typeface="Courier New" pitchFamily="49" charset="0"/>
                  <a:cs typeface="Courier New" pitchFamily="49" charset="0"/>
                </a:rPr>
                <a:t>, ‘)’]);</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end</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aExecution : after executionMain </a:t>
              </a:r>
              <a:r>
                <a:rPr lang="en-CA">
                  <a:solidFill>
                    <a:srgbClr val="CC0000"/>
                  </a:solidFill>
                  <a:latin typeface="Courier New" pitchFamily="49" charset="0"/>
                  <a:cs typeface="Courier New" pitchFamily="49" charset="0"/>
                </a:rPr>
                <a:t>: (file)</a:t>
              </a:r>
              <a:r>
                <a:rPr lang="ar-SA">
                  <a:solidFill>
                    <a:srgbClr val="CC0000"/>
                  </a:solidFill>
                  <a:latin typeface="Courier New" pitchFamily="49" charset="0"/>
                  <a:cs typeface="Courier New" pitchFamily="49" charset="0"/>
                </a:rPr>
                <a:t>‏</a:t>
              </a:r>
              <a:endParaRPr lang="en-CA">
                <a:solidFill>
                  <a:srgbClr val="CC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total = this.getCount();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disp([‘total calls in ’,</a:t>
              </a:r>
              <a:r>
                <a:rPr lang="en-CA">
                  <a:solidFill>
                    <a:srgbClr val="CC0000"/>
                  </a:solidFill>
                  <a:latin typeface="Courier New" pitchFamily="49" charset="0"/>
                  <a:cs typeface="Courier New" pitchFamily="49" charset="0"/>
                </a:rPr>
                <a:t>file</a:t>
              </a:r>
              <a:r>
                <a:rPr lang="en-CA">
                  <a:solidFill>
                    <a:srgbClr val="000000"/>
                  </a:solidFill>
                  <a:latin typeface="Courier New" pitchFamily="49" charset="0"/>
                  <a:cs typeface="Courier New" pitchFamily="49" charset="0"/>
                </a:rPr>
                <a:t>,‘: ’,num2str(total)]);</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end</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end</a:t>
              </a:r>
            </a:p>
          </p:txBody>
        </p:sp>
        <p:sp>
          <p:nvSpPr>
            <p:cNvPr id="16388" name="Line 4"/>
            <p:cNvSpPr>
              <a:spLocks noChangeShapeType="1"/>
            </p:cNvSpPr>
            <p:nvPr/>
          </p:nvSpPr>
          <p:spPr bwMode="auto">
            <a:xfrm>
              <a:off x="385" y="1474"/>
              <a:ext cx="5080" cy="1"/>
            </a:xfrm>
            <a:prstGeom prst="line">
              <a:avLst/>
            </a:prstGeom>
            <a:noFill/>
            <a:ln w="28440">
              <a:solidFill>
                <a:srgbClr val="000000"/>
              </a:solidFill>
              <a:miter lim="800000"/>
              <a:headEnd/>
              <a:tailEnd/>
            </a:ln>
            <a:effectLst/>
          </p:spPr>
          <p:txBody>
            <a:bodyPr/>
            <a:lstStyle/>
            <a:p>
              <a:endParaRPr lang="en-CA"/>
            </a:p>
          </p:txBody>
        </p:sp>
        <p:sp>
          <p:nvSpPr>
            <p:cNvPr id="16389" name="Line 5"/>
            <p:cNvSpPr>
              <a:spLocks noChangeShapeType="1"/>
            </p:cNvSpPr>
            <p:nvPr/>
          </p:nvSpPr>
          <p:spPr bwMode="auto">
            <a:xfrm>
              <a:off x="385" y="3808"/>
              <a:ext cx="5080" cy="1"/>
            </a:xfrm>
            <a:prstGeom prst="line">
              <a:avLst/>
            </a:prstGeom>
            <a:noFill/>
            <a:ln w="28440">
              <a:solidFill>
                <a:srgbClr val="000000"/>
              </a:solidFill>
              <a:miter lim="800000"/>
              <a:headEnd/>
              <a:tailEnd/>
            </a:ln>
            <a:effectLst/>
          </p:spPr>
          <p:txBody>
            <a:bodyPr/>
            <a:lstStyle/>
            <a:p>
              <a:endParaRPr lang="en-CA"/>
            </a:p>
          </p:txBody>
        </p:sp>
        <p:sp>
          <p:nvSpPr>
            <p:cNvPr id="16390" name="Line 6"/>
            <p:cNvSpPr>
              <a:spLocks noChangeShapeType="1"/>
            </p:cNvSpPr>
            <p:nvPr/>
          </p:nvSpPr>
          <p:spPr bwMode="auto">
            <a:xfrm>
              <a:off x="385" y="1474"/>
              <a:ext cx="1" cy="2334"/>
            </a:xfrm>
            <a:prstGeom prst="line">
              <a:avLst/>
            </a:prstGeom>
            <a:noFill/>
            <a:ln w="28440">
              <a:solidFill>
                <a:srgbClr val="000000"/>
              </a:solidFill>
              <a:miter lim="800000"/>
              <a:headEnd/>
              <a:tailEnd/>
            </a:ln>
            <a:effectLst/>
          </p:spPr>
          <p:txBody>
            <a:bodyPr/>
            <a:lstStyle/>
            <a:p>
              <a:endParaRPr lang="en-CA"/>
            </a:p>
          </p:txBody>
        </p:sp>
        <p:sp>
          <p:nvSpPr>
            <p:cNvPr id="16391" name="Line 7"/>
            <p:cNvSpPr>
              <a:spLocks noChangeShapeType="1"/>
            </p:cNvSpPr>
            <p:nvPr/>
          </p:nvSpPr>
          <p:spPr bwMode="auto">
            <a:xfrm>
              <a:off x="5465" y="1474"/>
              <a:ext cx="1" cy="2334"/>
            </a:xfrm>
            <a:prstGeom prst="line">
              <a:avLst/>
            </a:prstGeom>
            <a:noFill/>
            <a:ln w="28440">
              <a:solidFill>
                <a:srgbClr val="000000"/>
              </a:solidFill>
              <a:miter lim="800000"/>
              <a:headEnd/>
              <a:tailEnd/>
            </a:ln>
            <a:effectLst/>
          </p:spPr>
          <p:txBody>
            <a:bodyPr/>
            <a:lstStyle/>
            <a:p>
              <a:endParaRPr lang="en-CA"/>
            </a:p>
          </p:txBody>
        </p:sp>
      </p:grpSp>
      <p:sp>
        <p:nvSpPr>
          <p:cNvPr id="12" name="Date Placeholder 11"/>
          <p:cNvSpPr>
            <a:spLocks noGrp="1"/>
          </p:cNvSpPr>
          <p:nvPr>
            <p:ph type="dt" sz="half" idx="10"/>
          </p:nvPr>
        </p:nvSpPr>
        <p:spPr/>
        <p:txBody>
          <a:bodyPr/>
          <a:lstStyle/>
          <a:p>
            <a:fld id="{FCC6E26F-2364-45BE-A9D5-BBBFDBFBDA48}" type="datetime1">
              <a:rPr lang="en-US" smtClean="0"/>
              <a:pPr/>
              <a:t>7/1/2011</a:t>
            </a:fld>
            <a:endParaRPr lang="en-US" dirty="0"/>
          </a:p>
        </p:txBody>
      </p:sp>
      <p:sp>
        <p:nvSpPr>
          <p:cNvPr id="13" name="Slide Number Placeholder 12"/>
          <p:cNvSpPr>
            <a:spLocks noGrp="1"/>
          </p:cNvSpPr>
          <p:nvPr>
            <p:ph type="sldNum" sz="quarter" idx="12"/>
          </p:nvPr>
        </p:nvSpPr>
        <p:spPr/>
        <p:txBody>
          <a:bodyPr/>
          <a:lstStyle/>
          <a:p>
            <a:fld id="{ECE31B81-7C2C-4D8B-B6F0-1768517459BF}" type="slidenum">
              <a:rPr lang="en-US" smtClean="0"/>
              <a:pPr/>
              <a:t>47</a:t>
            </a:fld>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Around Actions</a:t>
            </a:r>
          </a:p>
        </p:txBody>
      </p:sp>
      <p:sp>
        <p:nvSpPr>
          <p:cNvPr id="16" name="Footer Placeholder 5"/>
          <p:cNvSpPr>
            <a:spLocks noGrp="1"/>
          </p:cNvSpPr>
          <p:nvPr>
            <p:ph type="ftr" sz="quarter" idx="11"/>
          </p:nvPr>
        </p:nvSpPr>
        <p:spPr/>
        <p:txBody>
          <a:bodyPr/>
          <a:lstStyle/>
          <a:p>
            <a:r>
              <a:rPr lang="en-US" smtClean="0"/>
              <a:t>McLab, Laurie Hendren, Leverhulme Lecture #2</a:t>
            </a:r>
            <a:endParaRPr lang="en-US"/>
          </a:p>
        </p:txBody>
      </p:sp>
      <p:grpSp>
        <p:nvGrpSpPr>
          <p:cNvPr id="2" name="Group 2"/>
          <p:cNvGrpSpPr>
            <a:grpSpLocks/>
          </p:cNvGrpSpPr>
          <p:nvPr/>
        </p:nvGrpSpPr>
        <p:grpSpPr bwMode="auto">
          <a:xfrm>
            <a:off x="611188" y="4076700"/>
            <a:ext cx="7927975" cy="2014538"/>
            <a:chOff x="385" y="2568"/>
            <a:chExt cx="4994" cy="1269"/>
          </a:xfrm>
        </p:grpSpPr>
        <p:sp>
          <p:nvSpPr>
            <p:cNvPr id="17411" name="Rectangle 3"/>
            <p:cNvSpPr>
              <a:spLocks noChangeArrowheads="1"/>
            </p:cNvSpPr>
            <p:nvPr/>
          </p:nvSpPr>
          <p:spPr bwMode="auto">
            <a:xfrm>
              <a:off x="385" y="2568"/>
              <a:ext cx="4995" cy="1270"/>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actions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actcall : around pCallFoo : (args)</a:t>
              </a:r>
              <a:r>
                <a:rPr lang="ar-SA">
                  <a:solidFill>
                    <a:srgbClr val="000000"/>
                  </a:solidFill>
                  <a:latin typeface="Courier New" pitchFamily="49" charset="0"/>
                  <a:cs typeface="Courier New" pitchFamily="49" charset="0"/>
                </a:rPr>
                <a:t>‏</a:t>
              </a:r>
              <a:endParaRPr lang="en-CA">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 proceed not called, so varargout is set</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a:t>
              </a:r>
              <a:r>
                <a:rPr lang="en-CA">
                  <a:solidFill>
                    <a:srgbClr val="CC0000"/>
                  </a:solidFill>
                  <a:latin typeface="Courier New" pitchFamily="49" charset="0"/>
                  <a:cs typeface="Courier New" pitchFamily="49" charset="0"/>
                </a:rPr>
                <a:t>varargout{1}</a:t>
              </a:r>
              <a:r>
                <a:rPr lang="en-CA">
                  <a:solidFill>
                    <a:srgbClr val="000000"/>
                  </a:solidFill>
                  <a:latin typeface="Courier New" pitchFamily="49" charset="0"/>
                  <a:cs typeface="Courier New" pitchFamily="49" charset="0"/>
                </a:rPr>
                <a:t> = bar(args{1}, args{2});</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end</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end</a:t>
              </a:r>
            </a:p>
          </p:txBody>
        </p:sp>
        <p:sp>
          <p:nvSpPr>
            <p:cNvPr id="17412" name="Line 4"/>
            <p:cNvSpPr>
              <a:spLocks noChangeShapeType="1"/>
            </p:cNvSpPr>
            <p:nvPr/>
          </p:nvSpPr>
          <p:spPr bwMode="auto">
            <a:xfrm>
              <a:off x="385" y="2568"/>
              <a:ext cx="4995" cy="1"/>
            </a:xfrm>
            <a:prstGeom prst="line">
              <a:avLst/>
            </a:prstGeom>
            <a:noFill/>
            <a:ln w="28440">
              <a:solidFill>
                <a:srgbClr val="000000"/>
              </a:solidFill>
              <a:miter lim="800000"/>
              <a:headEnd/>
              <a:tailEnd/>
            </a:ln>
            <a:effectLst/>
          </p:spPr>
          <p:txBody>
            <a:bodyPr/>
            <a:lstStyle/>
            <a:p>
              <a:endParaRPr lang="en-CA"/>
            </a:p>
          </p:txBody>
        </p:sp>
        <p:sp>
          <p:nvSpPr>
            <p:cNvPr id="17413" name="Line 5"/>
            <p:cNvSpPr>
              <a:spLocks noChangeShapeType="1"/>
            </p:cNvSpPr>
            <p:nvPr/>
          </p:nvSpPr>
          <p:spPr bwMode="auto">
            <a:xfrm>
              <a:off x="385" y="3838"/>
              <a:ext cx="4995" cy="1"/>
            </a:xfrm>
            <a:prstGeom prst="line">
              <a:avLst/>
            </a:prstGeom>
            <a:noFill/>
            <a:ln w="28440">
              <a:solidFill>
                <a:srgbClr val="000000"/>
              </a:solidFill>
              <a:miter lim="800000"/>
              <a:headEnd/>
              <a:tailEnd/>
            </a:ln>
            <a:effectLst/>
          </p:spPr>
          <p:txBody>
            <a:bodyPr/>
            <a:lstStyle/>
            <a:p>
              <a:endParaRPr lang="en-CA"/>
            </a:p>
          </p:txBody>
        </p:sp>
        <p:sp>
          <p:nvSpPr>
            <p:cNvPr id="17414" name="Line 6"/>
            <p:cNvSpPr>
              <a:spLocks noChangeShapeType="1"/>
            </p:cNvSpPr>
            <p:nvPr/>
          </p:nvSpPr>
          <p:spPr bwMode="auto">
            <a:xfrm>
              <a:off x="385" y="2568"/>
              <a:ext cx="1" cy="1270"/>
            </a:xfrm>
            <a:prstGeom prst="line">
              <a:avLst/>
            </a:prstGeom>
            <a:noFill/>
            <a:ln w="28440">
              <a:solidFill>
                <a:srgbClr val="000000"/>
              </a:solidFill>
              <a:miter lim="800000"/>
              <a:headEnd/>
              <a:tailEnd/>
            </a:ln>
            <a:effectLst/>
          </p:spPr>
          <p:txBody>
            <a:bodyPr/>
            <a:lstStyle/>
            <a:p>
              <a:endParaRPr lang="en-CA"/>
            </a:p>
          </p:txBody>
        </p:sp>
        <p:sp>
          <p:nvSpPr>
            <p:cNvPr id="17415" name="Line 7"/>
            <p:cNvSpPr>
              <a:spLocks noChangeShapeType="1"/>
            </p:cNvSpPr>
            <p:nvPr/>
          </p:nvSpPr>
          <p:spPr bwMode="auto">
            <a:xfrm>
              <a:off x="5380" y="2568"/>
              <a:ext cx="1" cy="1270"/>
            </a:xfrm>
            <a:prstGeom prst="line">
              <a:avLst/>
            </a:prstGeom>
            <a:noFill/>
            <a:ln w="28440">
              <a:solidFill>
                <a:srgbClr val="000000"/>
              </a:solidFill>
              <a:miter lim="800000"/>
              <a:headEnd/>
              <a:tailEnd/>
            </a:ln>
            <a:effectLst/>
          </p:spPr>
          <p:txBody>
            <a:bodyPr/>
            <a:lstStyle/>
            <a:p>
              <a:endParaRPr lang="en-CA"/>
            </a:p>
          </p:txBody>
        </p:sp>
      </p:grpSp>
      <p:grpSp>
        <p:nvGrpSpPr>
          <p:cNvPr id="3" name="Group 8"/>
          <p:cNvGrpSpPr>
            <a:grpSpLocks/>
          </p:cNvGrpSpPr>
          <p:nvPr/>
        </p:nvGrpSpPr>
        <p:grpSpPr bwMode="auto">
          <a:xfrm>
            <a:off x="611188" y="1295400"/>
            <a:ext cx="7927975" cy="2344737"/>
            <a:chOff x="385" y="1071"/>
            <a:chExt cx="4994" cy="1477"/>
          </a:xfrm>
        </p:grpSpPr>
        <p:sp>
          <p:nvSpPr>
            <p:cNvPr id="17417" name="Rectangle 9"/>
            <p:cNvSpPr>
              <a:spLocks noChangeArrowheads="1"/>
            </p:cNvSpPr>
            <p:nvPr/>
          </p:nvSpPr>
          <p:spPr bwMode="auto">
            <a:xfrm>
              <a:off x="385" y="1071"/>
              <a:ext cx="4995" cy="1478"/>
            </a:xfrm>
            <a:prstGeom prst="rect">
              <a:avLst/>
            </a:prstGeom>
            <a:noFill/>
            <a:ln w="9525">
              <a:noFill/>
              <a:round/>
              <a:headEnd/>
              <a:tailEnd/>
            </a:ln>
            <a:effectLst/>
          </p:spPr>
          <p:txBody>
            <a:bodyPr lIns="90000" tIns="46800" rIns="90000" bIns="46800"/>
            <a:lstStyle/>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actions</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actcall : </a:t>
              </a:r>
              <a:r>
                <a:rPr lang="en-CA">
                  <a:solidFill>
                    <a:srgbClr val="CC0000"/>
                  </a:solidFill>
                  <a:latin typeface="Courier New" pitchFamily="49" charset="0"/>
                  <a:cs typeface="Courier New" pitchFamily="49" charset="0"/>
                </a:rPr>
                <a:t>around</a:t>
              </a:r>
              <a:r>
                <a:rPr lang="en-CA">
                  <a:solidFill>
                    <a:srgbClr val="000000"/>
                  </a:solidFill>
                  <a:latin typeface="Courier New" pitchFamily="49" charset="0"/>
                  <a:cs typeface="Courier New" pitchFamily="49" charset="0"/>
                </a:rPr>
                <a:t> pCallFoo : (args)</a:t>
              </a:r>
              <a:r>
                <a:rPr lang="ar-SA">
                  <a:solidFill>
                    <a:srgbClr val="000000"/>
                  </a:solidFill>
                  <a:latin typeface="Courier New" pitchFamily="49" charset="0"/>
                  <a:cs typeface="Courier New" pitchFamily="49" charset="0"/>
                </a:rPr>
                <a:t>‏</a:t>
              </a:r>
              <a:endParaRPr lang="en-CA">
                <a:solidFill>
                  <a:srgbClr val="000000"/>
                </a:solidFill>
                <a:latin typeface="Courier New" pitchFamily="49" charset="0"/>
                <a:cs typeface="Courier New" pitchFamily="49" charset="0"/>
              </a:endParaRP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disp([‘before foo call with args(’, args , ‘)’]);</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a:t>
              </a:r>
              <a:r>
                <a:rPr lang="en-CA">
                  <a:solidFill>
                    <a:srgbClr val="CC0000"/>
                  </a:solidFill>
                  <a:latin typeface="Courier New" pitchFamily="49" charset="0"/>
                  <a:cs typeface="Courier New" pitchFamily="49" charset="0"/>
                </a:rPr>
                <a:t>proceed();</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disp([‘after foo call with args(’, args , ‘)’]);</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   end</a:t>
              </a:r>
            </a:p>
            <a:p>
              <a:pPr>
                <a:spcBef>
                  <a:spcPts val="450"/>
                </a:spcBef>
                <a:buClr>
                  <a:srgbClr val="CC0000"/>
                </a:buClr>
                <a:buSzPct val="6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latin typeface="Courier New" pitchFamily="49" charset="0"/>
                  <a:cs typeface="Courier New" pitchFamily="49" charset="0"/>
                </a:rPr>
                <a:t>end</a:t>
              </a:r>
            </a:p>
          </p:txBody>
        </p:sp>
        <p:sp>
          <p:nvSpPr>
            <p:cNvPr id="17418" name="Line 10"/>
            <p:cNvSpPr>
              <a:spLocks noChangeShapeType="1"/>
            </p:cNvSpPr>
            <p:nvPr/>
          </p:nvSpPr>
          <p:spPr bwMode="auto">
            <a:xfrm>
              <a:off x="385" y="1071"/>
              <a:ext cx="4995" cy="1"/>
            </a:xfrm>
            <a:prstGeom prst="line">
              <a:avLst/>
            </a:prstGeom>
            <a:noFill/>
            <a:ln w="28440">
              <a:solidFill>
                <a:srgbClr val="000000"/>
              </a:solidFill>
              <a:miter lim="800000"/>
              <a:headEnd/>
              <a:tailEnd/>
            </a:ln>
            <a:effectLst/>
          </p:spPr>
          <p:txBody>
            <a:bodyPr/>
            <a:lstStyle/>
            <a:p>
              <a:endParaRPr lang="en-CA"/>
            </a:p>
          </p:txBody>
        </p:sp>
        <p:sp>
          <p:nvSpPr>
            <p:cNvPr id="17419" name="Line 11"/>
            <p:cNvSpPr>
              <a:spLocks noChangeShapeType="1"/>
            </p:cNvSpPr>
            <p:nvPr/>
          </p:nvSpPr>
          <p:spPr bwMode="auto">
            <a:xfrm>
              <a:off x="385" y="2549"/>
              <a:ext cx="4995" cy="1"/>
            </a:xfrm>
            <a:prstGeom prst="line">
              <a:avLst/>
            </a:prstGeom>
            <a:noFill/>
            <a:ln w="28440">
              <a:solidFill>
                <a:srgbClr val="000000"/>
              </a:solidFill>
              <a:miter lim="800000"/>
              <a:headEnd/>
              <a:tailEnd/>
            </a:ln>
            <a:effectLst/>
          </p:spPr>
          <p:txBody>
            <a:bodyPr/>
            <a:lstStyle/>
            <a:p>
              <a:endParaRPr lang="en-CA"/>
            </a:p>
          </p:txBody>
        </p:sp>
        <p:sp>
          <p:nvSpPr>
            <p:cNvPr id="17420" name="Line 12"/>
            <p:cNvSpPr>
              <a:spLocks noChangeShapeType="1"/>
            </p:cNvSpPr>
            <p:nvPr/>
          </p:nvSpPr>
          <p:spPr bwMode="auto">
            <a:xfrm>
              <a:off x="385" y="1071"/>
              <a:ext cx="1" cy="1478"/>
            </a:xfrm>
            <a:prstGeom prst="line">
              <a:avLst/>
            </a:prstGeom>
            <a:noFill/>
            <a:ln w="28440">
              <a:solidFill>
                <a:srgbClr val="000000"/>
              </a:solidFill>
              <a:miter lim="800000"/>
              <a:headEnd/>
              <a:tailEnd/>
            </a:ln>
            <a:effectLst/>
          </p:spPr>
          <p:txBody>
            <a:bodyPr/>
            <a:lstStyle/>
            <a:p>
              <a:endParaRPr lang="en-CA"/>
            </a:p>
          </p:txBody>
        </p:sp>
        <p:sp>
          <p:nvSpPr>
            <p:cNvPr id="17421" name="Line 13"/>
            <p:cNvSpPr>
              <a:spLocks noChangeShapeType="1"/>
            </p:cNvSpPr>
            <p:nvPr/>
          </p:nvSpPr>
          <p:spPr bwMode="auto">
            <a:xfrm>
              <a:off x="5380" y="1071"/>
              <a:ext cx="1" cy="1478"/>
            </a:xfrm>
            <a:prstGeom prst="line">
              <a:avLst/>
            </a:prstGeom>
            <a:noFill/>
            <a:ln w="28440">
              <a:solidFill>
                <a:srgbClr val="000000"/>
              </a:solidFill>
              <a:miter lim="800000"/>
              <a:headEnd/>
              <a:tailEnd/>
            </a:ln>
            <a:effectLst/>
          </p:spPr>
          <p:txBody>
            <a:bodyPr/>
            <a:lstStyle/>
            <a:p>
              <a:endParaRPr lang="en-CA"/>
            </a:p>
          </p:txBody>
        </p:sp>
      </p:grpSp>
      <p:sp>
        <p:nvSpPr>
          <p:cNvPr id="18" name="Date Placeholder 17"/>
          <p:cNvSpPr>
            <a:spLocks noGrp="1"/>
          </p:cNvSpPr>
          <p:nvPr>
            <p:ph type="dt" sz="half" idx="10"/>
          </p:nvPr>
        </p:nvSpPr>
        <p:spPr/>
        <p:txBody>
          <a:bodyPr/>
          <a:lstStyle/>
          <a:p>
            <a:fld id="{FFA97C16-27C1-4445-99E2-871BF9008A16}" type="datetime1">
              <a:rPr lang="en-US" smtClean="0"/>
              <a:pPr/>
              <a:t>7/1/2011</a:t>
            </a:fld>
            <a:endParaRPr lang="en-US" dirty="0"/>
          </a:p>
        </p:txBody>
      </p:sp>
      <p:sp>
        <p:nvSpPr>
          <p:cNvPr id="19" name="Slide Number Placeholder 18"/>
          <p:cNvSpPr>
            <a:spLocks noGrp="1"/>
          </p:cNvSpPr>
          <p:nvPr>
            <p:ph type="sldNum" sz="quarter" idx="12"/>
          </p:nvPr>
        </p:nvSpPr>
        <p:spPr/>
        <p:txBody>
          <a:bodyPr/>
          <a:lstStyle/>
          <a:p>
            <a:fld id="{ECE31B81-7C2C-4D8B-B6F0-1768517459BF}" type="slidenum">
              <a:rPr lang="en-US" smtClean="0"/>
              <a:pPr/>
              <a:t>48</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100000">
                                          <p:val>
                                            <p:strVal val="#ppt_x"/>
                                          </p:val>
                                        </p:tav>
                                        <p:tav>
                                          <p:val>
                                            <p:strVal val="#ppt_x"/>
                                          </p:val>
                                        </p:tav>
                                      </p:tavLst>
                                    </p:anim>
                                    <p:anim calcmode="lin" valueType="num">
                                      <p:cBhvr>
                                        <p:cTn id="8" dur="500" fill="hold"/>
                                        <p:tgtEl>
                                          <p:spTgt spid="2"/>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5"/>
          <p:cNvSpPr>
            <a:spLocks noGrp="1"/>
          </p:cNvSpPr>
          <p:nvPr>
            <p:ph type="ftr" idx="11"/>
          </p:nvPr>
        </p:nvSpPr>
        <p:spPr/>
        <p:txBody>
          <a:bodyPr/>
          <a:lstStyle/>
          <a:p>
            <a:r>
              <a:rPr lang="en-US" smtClean="0"/>
              <a:t>McLab, Laurie Hendren, Leverhulme Lecture #2</a:t>
            </a:r>
            <a:endParaRPr lang="en-US"/>
          </a:p>
        </p:txBody>
      </p:sp>
      <p:sp>
        <p:nvSpPr>
          <p:cNvPr id="18433"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Actions Weaving Order</a:t>
            </a:r>
          </a:p>
        </p:txBody>
      </p:sp>
      <p:sp>
        <p:nvSpPr>
          <p:cNvPr id="18439" name="Rectangle 7"/>
          <p:cNvSpPr>
            <a:spLocks noGrp="1" noChangeArrowheads="1"/>
          </p:cNvSpPr>
          <p:nvPr>
            <p:ph type="body" sz="half" idx="2"/>
          </p:nvPr>
        </p:nvSpPr>
        <p:spPr>
          <a:xfrm>
            <a:off x="4932363" y="1844675"/>
            <a:ext cx="4067175" cy="4265613"/>
          </a:xfrm>
        </p:spPr>
        <p:txBody>
          <a:bodyPr/>
          <a:lstStyle/>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actions</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before1 : before pCallFoo</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around1 : around pCallFoo</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after1 : after pCallFoo</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before2 : before pCallFoo</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around2 : around pCallFoo</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after2 : after pCallFoo</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	…</a:t>
            </a:r>
          </a:p>
          <a:p>
            <a:pPr marL="342900" indent="-342900">
              <a:spcBef>
                <a:spcPct val="20000"/>
              </a:spcBef>
              <a:buClr>
                <a:srgbClr val="000000"/>
              </a:buClr>
              <a:buSzPct val="100000"/>
              <a:buFont typeface="Times New Roman" pitchFamily="18" charset="0"/>
              <a:buNone/>
            </a:pPr>
            <a:r>
              <a:rPr lang="en-CA" sz="1600">
                <a:latin typeface="Courier New" pitchFamily="49" charset="0"/>
                <a:cs typeface="Courier New" pitchFamily="49" charset="0"/>
              </a:rPr>
              <a:t>end</a:t>
            </a:r>
          </a:p>
        </p:txBody>
      </p:sp>
      <p:sp>
        <p:nvSpPr>
          <p:cNvPr id="18440" name="Rectangle 8"/>
          <p:cNvSpPr>
            <a:spLocks noChangeArrowheads="1"/>
          </p:cNvSpPr>
          <p:nvPr/>
        </p:nvSpPr>
        <p:spPr bwMode="auto">
          <a:xfrm>
            <a:off x="611188" y="3738563"/>
            <a:ext cx="1295400" cy="3381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foo();</a:t>
            </a:r>
          </a:p>
        </p:txBody>
      </p:sp>
      <p:sp>
        <p:nvSpPr>
          <p:cNvPr id="18441" name="Rectangle 9"/>
          <p:cNvSpPr>
            <a:spLocks noChangeArrowheads="1"/>
          </p:cNvSpPr>
          <p:nvPr/>
        </p:nvSpPr>
        <p:spPr bwMode="auto">
          <a:xfrm>
            <a:off x="3924300" y="2300288"/>
            <a:ext cx="1295400" cy="3381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before1();</a:t>
            </a:r>
          </a:p>
        </p:txBody>
      </p:sp>
      <p:sp>
        <p:nvSpPr>
          <p:cNvPr id="18442" name="Rectangle 10"/>
          <p:cNvSpPr>
            <a:spLocks noChangeArrowheads="1"/>
          </p:cNvSpPr>
          <p:nvPr/>
        </p:nvSpPr>
        <p:spPr bwMode="auto">
          <a:xfrm>
            <a:off x="3924300" y="2874963"/>
            <a:ext cx="1295400" cy="3381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solidFill>
                  <a:srgbClr val="000000"/>
                </a:solidFill>
              </a:rPr>
              <a:t>around1();</a:t>
            </a:r>
          </a:p>
        </p:txBody>
      </p:sp>
      <p:sp>
        <p:nvSpPr>
          <p:cNvPr id="18443" name="Rectangle 11"/>
          <p:cNvSpPr>
            <a:spLocks noChangeArrowheads="1"/>
          </p:cNvSpPr>
          <p:nvPr/>
        </p:nvSpPr>
        <p:spPr bwMode="auto">
          <a:xfrm>
            <a:off x="3924300" y="3451225"/>
            <a:ext cx="1295400" cy="338138"/>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after1();</a:t>
            </a:r>
          </a:p>
        </p:txBody>
      </p:sp>
      <p:sp>
        <p:nvSpPr>
          <p:cNvPr id="18444" name="Rectangle 12"/>
          <p:cNvSpPr>
            <a:spLocks noChangeArrowheads="1"/>
          </p:cNvSpPr>
          <p:nvPr/>
        </p:nvSpPr>
        <p:spPr bwMode="auto">
          <a:xfrm>
            <a:off x="3924300" y="4027488"/>
            <a:ext cx="1295400" cy="3381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before2();</a:t>
            </a:r>
          </a:p>
        </p:txBody>
      </p:sp>
      <p:sp>
        <p:nvSpPr>
          <p:cNvPr id="18445" name="Rectangle 13"/>
          <p:cNvSpPr>
            <a:spLocks noChangeArrowheads="1"/>
          </p:cNvSpPr>
          <p:nvPr/>
        </p:nvSpPr>
        <p:spPr bwMode="auto">
          <a:xfrm>
            <a:off x="3924300" y="4602163"/>
            <a:ext cx="1295400" cy="3381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around2();</a:t>
            </a:r>
          </a:p>
        </p:txBody>
      </p:sp>
      <p:sp>
        <p:nvSpPr>
          <p:cNvPr id="18446" name="Rectangle 14"/>
          <p:cNvSpPr>
            <a:spLocks noChangeArrowheads="1"/>
          </p:cNvSpPr>
          <p:nvPr/>
        </p:nvSpPr>
        <p:spPr bwMode="auto">
          <a:xfrm>
            <a:off x="3924300" y="5178425"/>
            <a:ext cx="1295400" cy="338138"/>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after2();</a:t>
            </a:r>
          </a:p>
        </p:txBody>
      </p:sp>
      <p:sp>
        <p:nvSpPr>
          <p:cNvPr id="18447" name="Line 15"/>
          <p:cNvSpPr>
            <a:spLocks noChangeShapeType="1"/>
          </p:cNvSpPr>
          <p:nvPr/>
        </p:nvSpPr>
        <p:spPr bwMode="auto">
          <a:xfrm>
            <a:off x="1835150" y="3933825"/>
            <a:ext cx="288925" cy="0"/>
          </a:xfrm>
          <a:prstGeom prst="line">
            <a:avLst/>
          </a:prstGeom>
          <a:noFill/>
          <a:ln w="9525">
            <a:solidFill>
              <a:schemeClr val="tx1"/>
            </a:solidFill>
            <a:round/>
            <a:headEnd/>
            <a:tailEnd type="triangle" w="med" len="med"/>
          </a:ln>
          <a:effectLst/>
        </p:spPr>
        <p:txBody>
          <a:bodyPr/>
          <a:lstStyle/>
          <a:p>
            <a:endParaRPr lang="en-CA"/>
          </a:p>
        </p:txBody>
      </p:sp>
      <p:sp>
        <p:nvSpPr>
          <p:cNvPr id="18448" name="Line 16"/>
          <p:cNvSpPr>
            <a:spLocks noChangeShapeType="1"/>
          </p:cNvSpPr>
          <p:nvPr/>
        </p:nvSpPr>
        <p:spPr bwMode="auto">
          <a:xfrm>
            <a:off x="3346450" y="3933825"/>
            <a:ext cx="288925" cy="0"/>
          </a:xfrm>
          <a:prstGeom prst="line">
            <a:avLst/>
          </a:prstGeom>
          <a:noFill/>
          <a:ln w="9525">
            <a:solidFill>
              <a:schemeClr val="tx1"/>
            </a:solidFill>
            <a:round/>
            <a:headEnd/>
            <a:tailEnd type="triangle" w="med" len="med"/>
          </a:ln>
          <a:effectLst/>
        </p:spPr>
        <p:txBody>
          <a:bodyPr/>
          <a:lstStyle/>
          <a:p>
            <a:endParaRPr lang="en-CA"/>
          </a:p>
        </p:txBody>
      </p:sp>
      <p:sp>
        <p:nvSpPr>
          <p:cNvPr id="17" name="Date Placeholder 16"/>
          <p:cNvSpPr>
            <a:spLocks noGrp="1"/>
          </p:cNvSpPr>
          <p:nvPr>
            <p:ph type="dt" idx="10"/>
          </p:nvPr>
        </p:nvSpPr>
        <p:spPr/>
        <p:txBody>
          <a:bodyPr/>
          <a:lstStyle/>
          <a:p>
            <a:fld id="{E35F6E58-47A3-4A60-BA8B-011A1989B545}" type="datetime1">
              <a:rPr lang="en-US" smtClean="0"/>
              <a:pPr/>
              <a:t>7/1/2011</a:t>
            </a:fld>
            <a:endParaRPr lang="en-US"/>
          </a:p>
        </p:txBody>
      </p:sp>
      <p:sp>
        <p:nvSpPr>
          <p:cNvPr id="18" name="Slide Number Placeholder 17"/>
          <p:cNvSpPr>
            <a:spLocks noGrp="1"/>
          </p:cNvSpPr>
          <p:nvPr>
            <p:ph type="sldNum" idx="12"/>
          </p:nvPr>
        </p:nvSpPr>
        <p:spPr/>
        <p:txBody>
          <a:bodyPr/>
          <a:lstStyle/>
          <a:p>
            <a:fld id="{81BE6097-7BA0-4DC6-A491-1FEE5817D95A}" type="slidenum">
              <a:rPr lang="en-US" smtClean="0"/>
              <a:pPr/>
              <a:t>49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anim calcmode="lin" valueType="num">
                                      <p:cBhvr additive="base">
                                        <p:cTn id="7" dur="500" fill="hold"/>
                                        <p:tgtEl>
                                          <p:spTgt spid="18440"/>
                                        </p:tgtEl>
                                        <p:attrNameLst>
                                          <p:attrName>ppt_x</p:attrName>
                                        </p:attrNameLst>
                                      </p:cBhvr>
                                      <p:tavLst>
                                        <p:tav tm="0">
                                          <p:val>
                                            <p:strVal val="0-#ppt_w/2"/>
                                          </p:val>
                                        </p:tav>
                                        <p:tav tm="100000">
                                          <p:val>
                                            <p:strVal val="#ppt_x"/>
                                          </p:val>
                                        </p:tav>
                                      </p:tavLst>
                                    </p:anim>
                                    <p:anim calcmode="lin" valueType="num">
                                      <p:cBhvr additive="base">
                                        <p:cTn id="8"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8441"/>
                                        </p:tgtEl>
                                        <p:attrNameLst>
                                          <p:attrName>style.visibility</p:attrName>
                                        </p:attrNameLst>
                                      </p:cBhvr>
                                      <p:to>
                                        <p:strVal val="visible"/>
                                      </p:to>
                                    </p:set>
                                    <p:animEffect transition="in" filter="box(in)">
                                      <p:cBhvr>
                                        <p:cTn id="13" dur="500"/>
                                        <p:tgtEl>
                                          <p:spTgt spid="1844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442"/>
                                        </p:tgtEl>
                                        <p:attrNameLst>
                                          <p:attrName>style.visibility</p:attrName>
                                        </p:attrNameLst>
                                      </p:cBhvr>
                                      <p:to>
                                        <p:strVal val="visible"/>
                                      </p:to>
                                    </p:set>
                                    <p:animEffect transition="in" filter="box(in)">
                                      <p:cBhvr>
                                        <p:cTn id="16" dur="500"/>
                                        <p:tgtEl>
                                          <p:spTgt spid="1844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animEffect transition="in" filter="box(in)">
                                      <p:cBhvr>
                                        <p:cTn id="19" dur="500"/>
                                        <p:tgtEl>
                                          <p:spTgt spid="1844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8444"/>
                                        </p:tgtEl>
                                        <p:attrNameLst>
                                          <p:attrName>style.visibility</p:attrName>
                                        </p:attrNameLst>
                                      </p:cBhvr>
                                      <p:to>
                                        <p:strVal val="visible"/>
                                      </p:to>
                                    </p:set>
                                    <p:animEffect transition="in" filter="box(in)">
                                      <p:cBhvr>
                                        <p:cTn id="22" dur="500"/>
                                        <p:tgtEl>
                                          <p:spTgt spid="1844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8445"/>
                                        </p:tgtEl>
                                        <p:attrNameLst>
                                          <p:attrName>style.visibility</p:attrName>
                                        </p:attrNameLst>
                                      </p:cBhvr>
                                      <p:to>
                                        <p:strVal val="visible"/>
                                      </p:to>
                                    </p:set>
                                    <p:animEffect transition="in" filter="box(in)">
                                      <p:cBhvr>
                                        <p:cTn id="25" dur="500"/>
                                        <p:tgtEl>
                                          <p:spTgt spid="1844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8446"/>
                                        </p:tgtEl>
                                        <p:attrNameLst>
                                          <p:attrName>style.visibility</p:attrName>
                                        </p:attrNameLst>
                                      </p:cBhvr>
                                      <p:to>
                                        <p:strVal val="visible"/>
                                      </p:to>
                                    </p:set>
                                    <p:animEffect transition="in" filter="box(in)">
                                      <p:cBhvr>
                                        <p:cTn id="28" dur="500"/>
                                        <p:tgtEl>
                                          <p:spTgt spid="18446"/>
                                        </p:tgtEl>
                                      </p:cBhvr>
                                    </p:animEffect>
                                  </p:childTnLst>
                                </p:cTn>
                              </p:par>
                            </p:childTnLst>
                          </p:cTn>
                        </p:par>
                      </p:childTnLst>
                    </p:cTn>
                  </p:par>
                  <p:par>
                    <p:cTn id="29" fill="hold">
                      <p:stCondLst>
                        <p:cond delay="indefinite"/>
                      </p:stCondLst>
                      <p:childTnLst>
                        <p:par>
                          <p:cTn id="30" fill="hold">
                            <p:stCondLst>
                              <p:cond delay="0"/>
                            </p:stCondLst>
                            <p:childTnLst>
                              <p:par>
                                <p:cTn id="31" presetID="56" presetClass="path" presetSubtype="0" accel="50000" decel="50000" fill="hold" grpId="1" nodeType="clickEffect">
                                  <p:stCondLst>
                                    <p:cond delay="0"/>
                                  </p:stCondLst>
                                  <p:childTnLst>
                                    <p:animMotion origin="layout" path="M 0.0 -0.00694 L -0.36233 0.14352 " pathEditMode="relative" rAng="0" ptsTypes="AA">
                                      <p:cBhvr>
                                        <p:cTn id="32" dur="2000" fill="hold"/>
                                        <p:tgtEl>
                                          <p:spTgt spid="18441"/>
                                        </p:tgtEl>
                                        <p:attrNameLst>
                                          <p:attrName>ppt_x</p:attrName>
                                          <p:attrName>ppt_y</p:attrName>
                                        </p:attrNameLst>
                                      </p:cBhvr>
                                      <p:rCtr x="-181" y="75"/>
                                    </p:animMotion>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grpId="1" nodeType="clickEffect">
                                  <p:stCondLst>
                                    <p:cond delay="0"/>
                                  </p:stCondLst>
                                  <p:childTnLst>
                                    <p:animMotion origin="layout" path="M -3.61111E-6 -1.11111E-6 L 0.15764 0.00394 " pathEditMode="relative" rAng="0" ptsTypes="AA">
                                      <p:cBhvr>
                                        <p:cTn id="36" dur="2000" fill="hold"/>
                                        <p:tgtEl>
                                          <p:spTgt spid="18440"/>
                                        </p:tgtEl>
                                        <p:attrNameLst>
                                          <p:attrName>ppt_x</p:attrName>
                                          <p:attrName>ppt_y</p:attrName>
                                        </p:attrNameLst>
                                      </p:cBhvr>
                                      <p:rCtr x="79" y="2"/>
                                    </p:animMotion>
                                  </p:childTnLst>
                                </p:cTn>
                              </p:par>
                              <p:par>
                                <p:cTn id="37" presetID="56" presetClass="path" presetSubtype="0" accel="50000" decel="50000" fill="hold" grpId="1" nodeType="withEffect">
                                  <p:stCondLst>
                                    <p:cond delay="0"/>
                                  </p:stCondLst>
                                  <p:childTnLst>
                                    <p:animMotion origin="layout" path="M 0.0 -0.00394 L -0.36233 0.12592 " pathEditMode="relative" rAng="0" ptsTypes="AA">
                                      <p:cBhvr>
                                        <p:cTn id="38" dur="2000" fill="hold"/>
                                        <p:tgtEl>
                                          <p:spTgt spid="18442"/>
                                        </p:tgtEl>
                                        <p:attrNameLst>
                                          <p:attrName>ppt_x</p:attrName>
                                          <p:attrName>ppt_y</p:attrName>
                                        </p:attrNameLst>
                                      </p:cBhvr>
                                      <p:rCtr x="-181" y="65"/>
                                    </p:animMotion>
                                  </p:childTnLst>
                                </p:cTn>
                              </p:par>
                            </p:childTnLst>
                          </p:cTn>
                        </p:par>
                        <p:par>
                          <p:cTn id="39" fill="hold">
                            <p:stCondLst>
                              <p:cond delay="2000"/>
                            </p:stCondLst>
                            <p:childTnLst>
                              <p:par>
                                <p:cTn id="40" presetID="4" presetClass="entr" presetSubtype="16" fill="hold" grpId="0" nodeType="afterEffect">
                                  <p:stCondLst>
                                    <p:cond delay="0"/>
                                  </p:stCondLst>
                                  <p:childTnLst>
                                    <p:set>
                                      <p:cBhvr>
                                        <p:cTn id="41" dur="1" fill="hold">
                                          <p:stCondLst>
                                            <p:cond delay="0"/>
                                          </p:stCondLst>
                                        </p:cTn>
                                        <p:tgtEl>
                                          <p:spTgt spid="18447"/>
                                        </p:tgtEl>
                                        <p:attrNameLst>
                                          <p:attrName>style.visibility</p:attrName>
                                        </p:attrNameLst>
                                      </p:cBhvr>
                                      <p:to>
                                        <p:strVal val="visible"/>
                                      </p:to>
                                    </p:set>
                                    <p:animEffect transition="in" filter="box(in)">
                                      <p:cBhvr>
                                        <p:cTn id="42" dur="500"/>
                                        <p:tgtEl>
                                          <p:spTgt spid="18447"/>
                                        </p:tgtEl>
                                      </p:cBhvr>
                                    </p:animEffect>
                                  </p:childTnLst>
                                </p:cTn>
                              </p:par>
                            </p:childTnLst>
                          </p:cTn>
                        </p:par>
                      </p:childTnLst>
                    </p:cTn>
                  </p:par>
                  <p:par>
                    <p:cTn id="43" fill="hold">
                      <p:stCondLst>
                        <p:cond delay="indefinite"/>
                      </p:stCondLst>
                      <p:childTnLst>
                        <p:par>
                          <p:cTn id="44" fill="hold">
                            <p:stCondLst>
                              <p:cond delay="0"/>
                            </p:stCondLst>
                            <p:childTnLst>
                              <p:par>
                                <p:cTn id="45" presetID="56" presetClass="path" presetSubtype="0" accel="50000" decel="50000" fill="hold" grpId="1" nodeType="clickEffect">
                                  <p:stCondLst>
                                    <p:cond delay="0"/>
                                  </p:stCondLst>
                                  <p:childTnLst>
                                    <p:animMotion origin="layout" path="M 0.0 2.22222E-6 L -0.36233 0.10879 " pathEditMode="relative" rAng="0" ptsTypes="AA">
                                      <p:cBhvr>
                                        <p:cTn id="46" dur="2000" fill="hold"/>
                                        <p:tgtEl>
                                          <p:spTgt spid="18443"/>
                                        </p:tgtEl>
                                        <p:attrNameLst>
                                          <p:attrName>ppt_x</p:attrName>
                                          <p:attrName>ppt_y</p:attrName>
                                        </p:attrNameLst>
                                      </p:cBhvr>
                                      <p:rCtr x="-181" y="54"/>
                                    </p:animMotion>
                                  </p:childTnLst>
                                </p:cTn>
                              </p:par>
                            </p:childTnLst>
                          </p:cTn>
                        </p:par>
                      </p:childTnLst>
                    </p:cTn>
                  </p:par>
                  <p:par>
                    <p:cTn id="47" fill="hold">
                      <p:stCondLst>
                        <p:cond delay="indefinite"/>
                      </p:stCondLst>
                      <p:childTnLst>
                        <p:par>
                          <p:cTn id="48" fill="hold">
                            <p:stCondLst>
                              <p:cond delay="0"/>
                            </p:stCondLst>
                            <p:childTnLst>
                              <p:par>
                                <p:cTn id="49" presetID="64" presetClass="path" presetSubtype="0" accel="50000" decel="50000" fill="hold" grpId="2" nodeType="clickEffect">
                                  <p:stCondLst>
                                    <p:cond delay="0"/>
                                  </p:stCondLst>
                                  <p:childTnLst>
                                    <p:animMotion origin="layout" path="M -0.36233 0.14352 L -0.36233 0.07709 " pathEditMode="relative" rAng="0" ptsTypes="AA">
                                      <p:cBhvr>
                                        <p:cTn id="50" dur="2000" fill="hold"/>
                                        <p:tgtEl>
                                          <p:spTgt spid="18441"/>
                                        </p:tgtEl>
                                        <p:attrNameLst>
                                          <p:attrName>ppt_x</p:attrName>
                                          <p:attrName>ppt_y</p:attrName>
                                        </p:attrNameLst>
                                      </p:cBhvr>
                                      <p:rCtr x="0" y="-33"/>
                                    </p:animMotion>
                                  </p:childTnLst>
                                </p:cTn>
                              </p:par>
                              <p:par>
                                <p:cTn id="51" presetID="49" presetClass="path" presetSubtype="0" accel="50000" decel="50000" fill="hold" grpId="1" nodeType="withEffect">
                                  <p:stCondLst>
                                    <p:cond delay="0"/>
                                  </p:stCondLst>
                                  <p:childTnLst>
                                    <p:animMotion origin="layout" path="M 0.0 -0.00694 L -0.36233 -0.10833 " pathEditMode="relative" rAng="0" ptsTypes="AA">
                                      <p:cBhvr>
                                        <p:cTn id="52" dur="2000" fill="hold"/>
                                        <p:tgtEl>
                                          <p:spTgt spid="18444"/>
                                        </p:tgtEl>
                                        <p:attrNameLst>
                                          <p:attrName>ppt_x</p:attrName>
                                          <p:attrName>ppt_y</p:attrName>
                                        </p:attrNameLst>
                                      </p:cBhvr>
                                      <p:rCtr x="-181" y="-51"/>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2" nodeType="clickEffect">
                                  <p:stCondLst>
                                    <p:cond delay="0"/>
                                  </p:stCondLst>
                                  <p:childTnLst>
                                    <p:animMotion origin="layout" path="M 0.15764 0.00393 L 0.31511 0.00393 " pathEditMode="relative" rAng="0" ptsTypes="AA">
                                      <p:cBhvr>
                                        <p:cTn id="56" dur="2000" fill="hold"/>
                                        <p:tgtEl>
                                          <p:spTgt spid="18440"/>
                                        </p:tgtEl>
                                        <p:attrNameLst>
                                          <p:attrName>ppt_x</p:attrName>
                                          <p:attrName>ppt_y</p:attrName>
                                        </p:attrNameLst>
                                      </p:cBhvr>
                                      <p:rCtr x="79" y="0"/>
                                    </p:animMotion>
                                  </p:childTnLst>
                                </p:cTn>
                              </p:par>
                              <p:par>
                                <p:cTn id="57" presetID="49" presetClass="path" presetSubtype="0" accel="50000" decel="50000" fill="hold" grpId="1" nodeType="withEffect">
                                  <p:stCondLst>
                                    <p:cond delay="0"/>
                                  </p:stCondLst>
                                  <p:childTnLst>
                                    <p:animMotion origin="layout" path="M 0.00799 -1.85185E-6 L -0.20468 -0.12199 " pathEditMode="relative" rAng="0" ptsTypes="AA">
                                      <p:cBhvr>
                                        <p:cTn id="58" dur="2000" fill="hold"/>
                                        <p:tgtEl>
                                          <p:spTgt spid="18445"/>
                                        </p:tgtEl>
                                        <p:attrNameLst>
                                          <p:attrName>ppt_x</p:attrName>
                                          <p:attrName>ppt_y</p:attrName>
                                        </p:attrNameLst>
                                      </p:cBhvr>
                                      <p:rCtr x="-106" y="-61"/>
                                    </p:animMotion>
                                  </p:childTnLst>
                                </p:cTn>
                              </p:par>
                            </p:childTnLst>
                          </p:cTn>
                        </p:par>
                        <p:par>
                          <p:cTn id="59" fill="hold">
                            <p:stCondLst>
                              <p:cond delay="2000"/>
                            </p:stCondLst>
                            <p:childTnLst>
                              <p:par>
                                <p:cTn id="60" presetID="3" presetClass="entr" presetSubtype="10" fill="hold" grpId="0" nodeType="afterEffect">
                                  <p:stCondLst>
                                    <p:cond delay="0"/>
                                  </p:stCondLst>
                                  <p:childTnLst>
                                    <p:set>
                                      <p:cBhvr>
                                        <p:cTn id="61" dur="1" fill="hold">
                                          <p:stCondLst>
                                            <p:cond delay="0"/>
                                          </p:stCondLst>
                                        </p:cTn>
                                        <p:tgtEl>
                                          <p:spTgt spid="18448"/>
                                        </p:tgtEl>
                                        <p:attrNameLst>
                                          <p:attrName>style.visibility</p:attrName>
                                        </p:attrNameLst>
                                      </p:cBhvr>
                                      <p:to>
                                        <p:strVal val="visible"/>
                                      </p:to>
                                    </p:set>
                                    <p:animEffect transition="in" filter="blinds(horizontal)">
                                      <p:cBhvr>
                                        <p:cTn id="62" dur="500"/>
                                        <p:tgtEl>
                                          <p:spTgt spid="18448"/>
                                        </p:tgtEl>
                                      </p:cBhvr>
                                    </p:animEffect>
                                  </p:childTnLst>
                                </p:cTn>
                              </p:par>
                            </p:childTnLst>
                          </p:cTn>
                        </p:par>
                      </p:childTnLst>
                    </p:cTn>
                  </p:par>
                  <p:par>
                    <p:cTn id="63" fill="hold">
                      <p:stCondLst>
                        <p:cond delay="indefinite"/>
                      </p:stCondLst>
                      <p:childTnLst>
                        <p:par>
                          <p:cTn id="64" fill="hold">
                            <p:stCondLst>
                              <p:cond delay="0"/>
                            </p:stCondLst>
                            <p:childTnLst>
                              <p:par>
                                <p:cTn id="65" presetID="56" presetClass="path" presetSubtype="0" accel="50000" decel="50000" fill="hold" grpId="1" nodeType="clickEffect">
                                  <p:stCondLst>
                                    <p:cond delay="0"/>
                                  </p:stCondLst>
                                  <p:childTnLst>
                                    <p:animMotion origin="layout" path="M 0.0 3.7037E-7 L -0.36233 -0.08009 " pathEditMode="relative" rAng="0" ptsTypes="AA">
                                      <p:cBhvr>
                                        <p:cTn id="66" dur="2000" fill="hold"/>
                                        <p:tgtEl>
                                          <p:spTgt spid="18446"/>
                                        </p:tgtEl>
                                        <p:attrNameLst>
                                          <p:attrName>ppt_x</p:attrName>
                                          <p:attrName>ppt_y</p:attrName>
                                        </p:attrNameLst>
                                      </p:cBhvr>
                                      <p:rCtr x="-181" y="-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animBg="1"/>
      <p:bldP spid="18440" grpId="1" animBg="1"/>
      <p:bldP spid="18440" grpId="2" animBg="1"/>
      <p:bldP spid="18441" grpId="0" animBg="1"/>
      <p:bldP spid="18441" grpId="1" animBg="1"/>
      <p:bldP spid="18441" grpId="2" animBg="1"/>
      <p:bldP spid="18442" grpId="0" animBg="1"/>
      <p:bldP spid="18442" grpId="1" animBg="1"/>
      <p:bldP spid="18443" grpId="0" animBg="1"/>
      <p:bldP spid="18443" grpId="1" animBg="1"/>
      <p:bldP spid="18444" grpId="0" animBg="1"/>
      <p:bldP spid="18444" grpId="1" animBg="1"/>
      <p:bldP spid="18445" grpId="0" animBg="1"/>
      <p:bldP spid="18445" grpId="1" animBg="1"/>
      <p:bldP spid="18446" grpId="0" animBg="1"/>
      <p:bldP spid="18446" grpId="1" animBg="1"/>
      <p:bldP spid="18447" grpId="0" animBg="1"/>
      <p:bldP spid="184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ACA1A9-5D0D-4912-8B92-F352DF36540E}" type="slidenum">
              <a:rPr lang="en-CA" smtClean="0"/>
              <a:pPr/>
              <a:t>5</a:t>
            </a:fld>
            <a:endParaRPr lang="en-CA" dirty="0"/>
          </a:p>
        </p:txBody>
      </p:sp>
      <p:pic>
        <p:nvPicPr>
          <p:cNvPr id="2050" name="Picture 2"/>
          <p:cNvPicPr>
            <a:picLocks noChangeAspect="1" noChangeArrowheads="1"/>
          </p:cNvPicPr>
          <p:nvPr/>
        </p:nvPicPr>
        <p:blipFill>
          <a:blip r:embed="rId3" cstate="print"/>
          <a:srcRect/>
          <a:stretch>
            <a:fillRect/>
          </a:stretch>
        </p:blipFill>
        <p:spPr bwMode="auto">
          <a:xfrm>
            <a:off x="395536" y="404664"/>
            <a:ext cx="3138054" cy="2088232"/>
          </a:xfrm>
          <a:prstGeom prst="rect">
            <a:avLst/>
          </a:prstGeom>
          <a:noFill/>
          <a:ln w="9525">
            <a:noFill/>
            <a:miter lim="800000"/>
            <a:headEnd/>
            <a:tailEnd/>
          </a:ln>
        </p:spPr>
      </p:pic>
      <p:sp>
        <p:nvSpPr>
          <p:cNvPr id="6" name="Rectangle 5"/>
          <p:cNvSpPr/>
          <p:nvPr/>
        </p:nvSpPr>
        <p:spPr>
          <a:xfrm>
            <a:off x="3851920" y="188640"/>
            <a:ext cx="4896544" cy="2677656"/>
          </a:xfrm>
          <a:prstGeom prst="rect">
            <a:avLst/>
          </a:prstGeom>
        </p:spPr>
        <p:txBody>
          <a:bodyPr wrap="square">
            <a:spAutoFit/>
          </a:bodyPr>
          <a:lstStyle/>
          <a:p>
            <a:pPr lvl="0" algn="ctr">
              <a:spcBef>
                <a:spcPct val="0"/>
              </a:spcBef>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Given a front-end specification for a language (i.e. MATLAB), current method to implement a front-end for an extension of that language (i.e. </a:t>
            </a:r>
            <a:r>
              <a:rPr lang="en-US" sz="28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AspectMatlab</a:t>
            </a: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a:t>
            </a:r>
          </a:p>
        </p:txBody>
      </p:sp>
      <p:graphicFrame>
        <p:nvGraphicFramePr>
          <p:cNvPr id="10" name="Content Placeholder 4"/>
          <p:cNvGraphicFramePr>
            <a:graphicFrameLocks/>
          </p:cNvGraphicFramePr>
          <p:nvPr/>
        </p:nvGraphicFramePr>
        <p:xfrm>
          <a:off x="-972616" y="3284984"/>
          <a:ext cx="5976664" cy="24377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Content Placeholder 4"/>
          <p:cNvGraphicFramePr>
            <a:graphicFrameLocks/>
          </p:cNvGraphicFramePr>
          <p:nvPr/>
        </p:nvGraphicFramePr>
        <p:xfrm>
          <a:off x="3491880" y="3356992"/>
          <a:ext cx="6192688" cy="280831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3" name="Group 11"/>
          <p:cNvGrpSpPr/>
          <p:nvPr/>
        </p:nvGrpSpPr>
        <p:grpSpPr>
          <a:xfrm>
            <a:off x="4716016" y="5661248"/>
            <a:ext cx="1368152" cy="1024707"/>
            <a:chOff x="5723286" y="4532288"/>
            <a:chExt cx="3220123" cy="1024707"/>
          </a:xfrm>
        </p:grpSpPr>
        <p:sp>
          <p:nvSpPr>
            <p:cNvPr id="13" name="Rounded Rectangle 12"/>
            <p:cNvSpPr/>
            <p:nvPr/>
          </p:nvSpPr>
          <p:spPr>
            <a:xfrm>
              <a:off x="5723286" y="4532288"/>
              <a:ext cx="3220123" cy="1011979"/>
            </a:xfrm>
            <a:prstGeom prst="roundRect">
              <a:avLst>
                <a:gd name="adj" fmla="val 10000"/>
              </a:avLst>
            </a:prstGeom>
            <a:ln>
              <a:solidFill>
                <a:schemeClr val="tx2">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p:nvPr/>
          </p:nvSpPr>
          <p:spPr>
            <a:xfrm>
              <a:off x="5892766" y="4604296"/>
              <a:ext cx="3021001" cy="952699"/>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CA" sz="2000" dirty="0" smtClean="0"/>
                <a:t>Grammar rules for extension</a:t>
              </a:r>
              <a:endParaRPr lang="en-CA" sz="2000" kern="1200" dirty="0"/>
            </a:p>
          </p:txBody>
        </p:sp>
      </p:grpSp>
      <p:sp>
        <p:nvSpPr>
          <p:cNvPr id="12" name="Date Placeholder 11"/>
          <p:cNvSpPr>
            <a:spLocks noGrp="1"/>
          </p:cNvSpPr>
          <p:nvPr>
            <p:ph type="dt" sz="half" idx="10"/>
          </p:nvPr>
        </p:nvSpPr>
        <p:spPr/>
        <p:txBody>
          <a:bodyPr/>
          <a:lstStyle/>
          <a:p>
            <a:fld id="{F4D1B2DA-B879-44E5-B534-2E345F6CB9FD}" type="datetime1">
              <a:rPr lang="en-US" smtClean="0"/>
              <a:pPr/>
              <a:t>7/1/2011</a:t>
            </a:fld>
            <a:endParaRPr lang="en-US"/>
          </a:p>
        </p:txBody>
      </p:sp>
      <p:sp>
        <p:nvSpPr>
          <p:cNvPr id="15" name="Footer Placeholder 14"/>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Compiler Structure</a:t>
            </a:r>
          </a:p>
        </p:txBody>
      </p:sp>
      <p:sp>
        <p:nvSpPr>
          <p:cNvPr id="45" name="Footer Placeholder 4"/>
          <p:cNvSpPr>
            <a:spLocks noGrp="1"/>
          </p:cNvSpPr>
          <p:nvPr>
            <p:ph type="ftr" sz="quarter" idx="11"/>
          </p:nvPr>
        </p:nvSpPr>
        <p:spPr/>
        <p:txBody>
          <a:bodyPr/>
          <a:lstStyle/>
          <a:p>
            <a:r>
              <a:rPr lang="en-US" smtClean="0"/>
              <a:t>McLab, Laurie Hendren, Leverhulme Lecture #2</a:t>
            </a:r>
            <a:endParaRPr lang="en-US"/>
          </a:p>
        </p:txBody>
      </p:sp>
      <p:sp>
        <p:nvSpPr>
          <p:cNvPr id="68611" name="AutoShape 3"/>
          <p:cNvSpPr>
            <a:spLocks noChangeArrowheads="1"/>
          </p:cNvSpPr>
          <p:nvPr/>
        </p:nvSpPr>
        <p:spPr bwMode="auto">
          <a:xfrm>
            <a:off x="2051050" y="1773238"/>
            <a:ext cx="865188" cy="35877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.m</a:t>
            </a:r>
          </a:p>
        </p:txBody>
      </p:sp>
      <p:sp>
        <p:nvSpPr>
          <p:cNvPr id="68612" name="Rectangle 4"/>
          <p:cNvSpPr>
            <a:spLocks noChangeArrowheads="1"/>
          </p:cNvSpPr>
          <p:nvPr/>
        </p:nvSpPr>
        <p:spPr bwMode="auto">
          <a:xfrm>
            <a:off x="971550" y="2420938"/>
            <a:ext cx="2016125" cy="431800"/>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Front-end</a:t>
            </a:r>
          </a:p>
        </p:txBody>
      </p:sp>
      <p:sp>
        <p:nvSpPr>
          <p:cNvPr id="68613" name="Rectangle 5"/>
          <p:cNvSpPr>
            <a:spLocks noChangeArrowheads="1"/>
          </p:cNvSpPr>
          <p:nvPr/>
        </p:nvSpPr>
        <p:spPr bwMode="auto">
          <a:xfrm>
            <a:off x="1258888" y="3789363"/>
            <a:ext cx="1439862" cy="358775"/>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Separator</a:t>
            </a:r>
          </a:p>
        </p:txBody>
      </p:sp>
      <p:sp>
        <p:nvSpPr>
          <p:cNvPr id="68614" name="AutoShape 6"/>
          <p:cNvSpPr>
            <a:spLocks noChangeArrowheads="1"/>
          </p:cNvSpPr>
          <p:nvPr/>
        </p:nvSpPr>
        <p:spPr bwMode="auto">
          <a:xfrm>
            <a:off x="971550" y="3068638"/>
            <a:ext cx="2016125" cy="50482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600">
                <a:solidFill>
                  <a:srgbClr val="000000"/>
                </a:solidFill>
              </a:rPr>
              <a:t>AST</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600">
                <a:solidFill>
                  <a:srgbClr val="000000"/>
                </a:solidFill>
              </a:rPr>
              <a:t>(Matlab+Aspects)</a:t>
            </a:r>
            <a:r>
              <a:rPr lang="ar-SA" sz="1600">
                <a:solidFill>
                  <a:srgbClr val="000000"/>
                </a:solidFill>
              </a:rPr>
              <a:t>‏</a:t>
            </a:r>
            <a:endParaRPr lang="en-CA" sz="1600">
              <a:solidFill>
                <a:srgbClr val="000000"/>
              </a:solidFill>
            </a:endParaRPr>
          </a:p>
        </p:txBody>
      </p:sp>
      <p:sp>
        <p:nvSpPr>
          <p:cNvPr id="68615" name="AutoShape 7"/>
          <p:cNvSpPr>
            <a:spLocks noChangeArrowheads="1"/>
          </p:cNvSpPr>
          <p:nvPr/>
        </p:nvSpPr>
        <p:spPr bwMode="auto">
          <a:xfrm>
            <a:off x="2987675" y="4437063"/>
            <a:ext cx="1366838"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i="1">
                <a:solidFill>
                  <a:srgbClr val="000000"/>
                </a:solidFill>
              </a:rPr>
              <a:t>AspectInfo</a:t>
            </a:r>
          </a:p>
        </p:txBody>
      </p:sp>
      <p:sp>
        <p:nvSpPr>
          <p:cNvPr id="68616" name="AutoShape 8"/>
          <p:cNvSpPr>
            <a:spLocks noChangeArrowheads="1"/>
          </p:cNvSpPr>
          <p:nvPr/>
        </p:nvSpPr>
        <p:spPr bwMode="auto">
          <a:xfrm>
            <a:off x="1258888" y="4437063"/>
            <a:ext cx="1417637"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Matlab AST</a:t>
            </a:r>
          </a:p>
        </p:txBody>
      </p:sp>
      <p:sp>
        <p:nvSpPr>
          <p:cNvPr id="68617" name="Rectangle 9"/>
          <p:cNvSpPr>
            <a:spLocks noChangeArrowheads="1"/>
          </p:cNvSpPr>
          <p:nvPr/>
        </p:nvSpPr>
        <p:spPr bwMode="auto">
          <a:xfrm>
            <a:off x="971550" y="5157788"/>
            <a:ext cx="2016125" cy="503237"/>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Transformations</a:t>
            </a:r>
          </a:p>
        </p:txBody>
      </p:sp>
      <p:sp>
        <p:nvSpPr>
          <p:cNvPr id="68618" name="AutoShape 10"/>
          <p:cNvSpPr>
            <a:spLocks noChangeArrowheads="1"/>
          </p:cNvSpPr>
          <p:nvPr/>
        </p:nvSpPr>
        <p:spPr bwMode="auto">
          <a:xfrm>
            <a:off x="7092950" y="4724400"/>
            <a:ext cx="1223963" cy="576263"/>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i="1">
                <a:solidFill>
                  <a:srgbClr val="000000"/>
                </a:solidFill>
              </a:rPr>
              <a:t>Resolved</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i="1">
                <a:solidFill>
                  <a:srgbClr val="000000"/>
                </a:solidFill>
              </a:rPr>
              <a:t>Name Set</a:t>
            </a:r>
          </a:p>
        </p:txBody>
      </p:sp>
      <p:sp>
        <p:nvSpPr>
          <p:cNvPr id="68619" name="AutoShape 11"/>
          <p:cNvSpPr>
            <a:spLocks noChangeArrowheads="1"/>
          </p:cNvSpPr>
          <p:nvPr/>
        </p:nvSpPr>
        <p:spPr bwMode="auto">
          <a:xfrm>
            <a:off x="4859338" y="5589588"/>
            <a:ext cx="1728787"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Simplified AST</a:t>
            </a:r>
          </a:p>
        </p:txBody>
      </p:sp>
      <p:sp>
        <p:nvSpPr>
          <p:cNvPr id="68620" name="Rectangle 12"/>
          <p:cNvSpPr>
            <a:spLocks noChangeArrowheads="1"/>
          </p:cNvSpPr>
          <p:nvPr/>
        </p:nvSpPr>
        <p:spPr bwMode="auto">
          <a:xfrm>
            <a:off x="4643438" y="4724400"/>
            <a:ext cx="2160587" cy="574675"/>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Name Resolution</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Analysis</a:t>
            </a:r>
          </a:p>
        </p:txBody>
      </p:sp>
      <p:cxnSp>
        <p:nvCxnSpPr>
          <p:cNvPr id="68621" name="AutoShape 13"/>
          <p:cNvCxnSpPr>
            <a:cxnSpLocks noChangeShapeType="1"/>
            <a:endCxn id="68615" idx="0"/>
          </p:cNvCxnSpPr>
          <p:nvPr/>
        </p:nvCxnSpPr>
        <p:spPr bwMode="auto">
          <a:xfrm>
            <a:off x="2700338" y="3933825"/>
            <a:ext cx="973137" cy="503238"/>
          </a:xfrm>
          <a:prstGeom prst="bentConnector3">
            <a:avLst>
              <a:gd name="adj1" fmla="val 100977"/>
            </a:avLst>
          </a:prstGeom>
          <a:noFill/>
          <a:ln w="9360">
            <a:solidFill>
              <a:srgbClr val="000000"/>
            </a:solidFill>
            <a:miter lim="800000"/>
            <a:headEnd/>
            <a:tailEnd type="triangle" w="med" len="med"/>
          </a:ln>
          <a:effectLst/>
        </p:spPr>
      </p:cxnSp>
      <p:cxnSp>
        <p:nvCxnSpPr>
          <p:cNvPr id="68622" name="AutoShape 14"/>
          <p:cNvCxnSpPr>
            <a:cxnSpLocks noChangeShapeType="1"/>
            <a:endCxn id="68612" idx="0"/>
          </p:cNvCxnSpPr>
          <p:nvPr/>
        </p:nvCxnSpPr>
        <p:spPr bwMode="auto">
          <a:xfrm flipH="1">
            <a:off x="1979613" y="2133600"/>
            <a:ext cx="506412" cy="287338"/>
          </a:xfrm>
          <a:prstGeom prst="straightConnector1">
            <a:avLst/>
          </a:prstGeom>
          <a:noFill/>
          <a:ln w="9360">
            <a:solidFill>
              <a:srgbClr val="000000"/>
            </a:solidFill>
            <a:miter lim="800000"/>
            <a:headEnd/>
            <a:tailEnd type="triangle" w="med" len="med"/>
          </a:ln>
          <a:effectLst/>
        </p:spPr>
      </p:cxnSp>
      <p:cxnSp>
        <p:nvCxnSpPr>
          <p:cNvPr id="68623" name="AutoShape 15"/>
          <p:cNvCxnSpPr>
            <a:cxnSpLocks noChangeShapeType="1"/>
            <a:stCxn id="68612" idx="2"/>
            <a:endCxn id="68614" idx="0"/>
          </p:cNvCxnSpPr>
          <p:nvPr/>
        </p:nvCxnSpPr>
        <p:spPr bwMode="auto">
          <a:xfrm>
            <a:off x="1979613" y="2852738"/>
            <a:ext cx="1587" cy="215900"/>
          </a:xfrm>
          <a:prstGeom prst="straightConnector1">
            <a:avLst/>
          </a:prstGeom>
          <a:noFill/>
          <a:ln w="9360">
            <a:solidFill>
              <a:srgbClr val="000000"/>
            </a:solidFill>
            <a:miter lim="800000"/>
            <a:headEnd/>
            <a:tailEnd type="triangle" w="med" len="med"/>
          </a:ln>
          <a:effectLst/>
        </p:spPr>
      </p:cxnSp>
      <p:cxnSp>
        <p:nvCxnSpPr>
          <p:cNvPr id="68624" name="AutoShape 16"/>
          <p:cNvCxnSpPr>
            <a:cxnSpLocks noChangeShapeType="1"/>
            <a:stCxn id="68614" idx="2"/>
            <a:endCxn id="68613" idx="0"/>
          </p:cNvCxnSpPr>
          <p:nvPr/>
        </p:nvCxnSpPr>
        <p:spPr bwMode="auto">
          <a:xfrm>
            <a:off x="1979613" y="3573463"/>
            <a:ext cx="1587" cy="215900"/>
          </a:xfrm>
          <a:prstGeom prst="straightConnector1">
            <a:avLst/>
          </a:prstGeom>
          <a:noFill/>
          <a:ln w="9360">
            <a:solidFill>
              <a:srgbClr val="000000"/>
            </a:solidFill>
            <a:miter lim="800000"/>
            <a:headEnd/>
            <a:tailEnd type="triangle" w="med" len="med"/>
          </a:ln>
          <a:effectLst/>
        </p:spPr>
      </p:cxnSp>
      <p:cxnSp>
        <p:nvCxnSpPr>
          <p:cNvPr id="68625" name="AutoShape 17"/>
          <p:cNvCxnSpPr>
            <a:cxnSpLocks noChangeShapeType="1"/>
            <a:endCxn id="68616" idx="0"/>
          </p:cNvCxnSpPr>
          <p:nvPr/>
        </p:nvCxnSpPr>
        <p:spPr bwMode="auto">
          <a:xfrm flipH="1">
            <a:off x="1968500" y="4149725"/>
            <a:ext cx="11113" cy="287338"/>
          </a:xfrm>
          <a:prstGeom prst="straightConnector1">
            <a:avLst/>
          </a:prstGeom>
          <a:noFill/>
          <a:ln w="9360">
            <a:solidFill>
              <a:srgbClr val="000000"/>
            </a:solidFill>
            <a:miter lim="800000"/>
            <a:headEnd/>
            <a:tailEnd type="triangle" w="med" len="med"/>
          </a:ln>
          <a:effectLst/>
        </p:spPr>
      </p:cxnSp>
      <p:cxnSp>
        <p:nvCxnSpPr>
          <p:cNvPr id="68626" name="AutoShape 18"/>
          <p:cNvCxnSpPr>
            <a:cxnSpLocks noChangeShapeType="1"/>
            <a:stCxn id="68616" idx="2"/>
            <a:endCxn id="68617" idx="0"/>
          </p:cNvCxnSpPr>
          <p:nvPr/>
        </p:nvCxnSpPr>
        <p:spPr bwMode="auto">
          <a:xfrm>
            <a:off x="1968500" y="4868863"/>
            <a:ext cx="11113" cy="288925"/>
          </a:xfrm>
          <a:prstGeom prst="straightConnector1">
            <a:avLst/>
          </a:prstGeom>
          <a:noFill/>
          <a:ln w="9360">
            <a:solidFill>
              <a:srgbClr val="000000"/>
            </a:solidFill>
            <a:miter lim="800000"/>
            <a:headEnd/>
            <a:tailEnd type="triangle" w="med" len="med"/>
          </a:ln>
          <a:effectLst/>
        </p:spPr>
      </p:cxnSp>
      <p:cxnSp>
        <p:nvCxnSpPr>
          <p:cNvPr id="68627" name="AutoShape 19"/>
          <p:cNvCxnSpPr>
            <a:cxnSpLocks noChangeShapeType="1"/>
            <a:stCxn id="68617" idx="2"/>
            <a:endCxn id="68619" idx="1"/>
          </p:cNvCxnSpPr>
          <p:nvPr/>
        </p:nvCxnSpPr>
        <p:spPr bwMode="auto">
          <a:xfrm rot="16200000" flipH="1">
            <a:off x="3347244" y="4293394"/>
            <a:ext cx="144463" cy="2879725"/>
          </a:xfrm>
          <a:prstGeom prst="bentConnector2">
            <a:avLst/>
          </a:prstGeom>
          <a:noFill/>
          <a:ln w="9360">
            <a:solidFill>
              <a:srgbClr val="000000"/>
            </a:solidFill>
            <a:miter lim="800000"/>
            <a:headEnd/>
            <a:tailEnd type="triangle" w="med" len="med"/>
          </a:ln>
          <a:effectLst/>
        </p:spPr>
      </p:cxnSp>
      <p:cxnSp>
        <p:nvCxnSpPr>
          <p:cNvPr id="68628" name="AutoShape 20"/>
          <p:cNvCxnSpPr>
            <a:cxnSpLocks noChangeShapeType="1"/>
            <a:stCxn id="68620" idx="3"/>
            <a:endCxn id="68618" idx="1"/>
          </p:cNvCxnSpPr>
          <p:nvPr/>
        </p:nvCxnSpPr>
        <p:spPr bwMode="auto">
          <a:xfrm>
            <a:off x="6804025" y="5011738"/>
            <a:ext cx="288925" cy="1587"/>
          </a:xfrm>
          <a:prstGeom prst="straightConnector1">
            <a:avLst/>
          </a:prstGeom>
          <a:noFill/>
          <a:ln w="9360">
            <a:solidFill>
              <a:srgbClr val="000000"/>
            </a:solidFill>
            <a:miter lim="800000"/>
            <a:headEnd/>
            <a:tailEnd type="triangle" w="med" len="med"/>
          </a:ln>
          <a:effectLst/>
        </p:spPr>
      </p:cxnSp>
      <p:cxnSp>
        <p:nvCxnSpPr>
          <p:cNvPr id="68629" name="AutoShape 21"/>
          <p:cNvCxnSpPr>
            <a:cxnSpLocks noChangeShapeType="1"/>
            <a:stCxn id="68615" idx="2"/>
            <a:endCxn id="68617" idx="3"/>
          </p:cNvCxnSpPr>
          <p:nvPr/>
        </p:nvCxnSpPr>
        <p:spPr bwMode="auto">
          <a:xfrm rot="5400000">
            <a:off x="3059113" y="4797425"/>
            <a:ext cx="541337" cy="684213"/>
          </a:xfrm>
          <a:prstGeom prst="bentConnector2">
            <a:avLst/>
          </a:prstGeom>
          <a:noFill/>
          <a:ln w="9360">
            <a:solidFill>
              <a:srgbClr val="000000"/>
            </a:solidFill>
            <a:miter lim="800000"/>
            <a:headEnd/>
            <a:tailEnd type="triangle" w="med" len="med"/>
          </a:ln>
          <a:effectLst/>
        </p:spPr>
      </p:cxnSp>
      <p:cxnSp>
        <p:nvCxnSpPr>
          <p:cNvPr id="68630" name="AutoShape 22"/>
          <p:cNvCxnSpPr>
            <a:cxnSpLocks noChangeShapeType="1"/>
            <a:stCxn id="68619" idx="0"/>
            <a:endCxn id="68620" idx="2"/>
          </p:cNvCxnSpPr>
          <p:nvPr/>
        </p:nvCxnSpPr>
        <p:spPr bwMode="auto">
          <a:xfrm flipV="1">
            <a:off x="5724525" y="5299075"/>
            <a:ext cx="0" cy="290513"/>
          </a:xfrm>
          <a:prstGeom prst="straightConnector1">
            <a:avLst/>
          </a:prstGeom>
          <a:noFill/>
          <a:ln w="9360">
            <a:solidFill>
              <a:srgbClr val="000000"/>
            </a:solidFill>
            <a:miter lim="800000"/>
            <a:headEnd/>
            <a:tailEnd type="triangle" w="med" len="med"/>
          </a:ln>
          <a:effectLst/>
        </p:spPr>
      </p:cxnSp>
      <p:cxnSp>
        <p:nvCxnSpPr>
          <p:cNvPr id="68631" name="AutoShape 23"/>
          <p:cNvCxnSpPr>
            <a:cxnSpLocks noChangeShapeType="1"/>
            <a:stCxn id="68620" idx="0"/>
            <a:endCxn id="68636" idx="2"/>
          </p:cNvCxnSpPr>
          <p:nvPr/>
        </p:nvCxnSpPr>
        <p:spPr bwMode="auto">
          <a:xfrm flipV="1">
            <a:off x="5724525" y="4437063"/>
            <a:ext cx="0" cy="287337"/>
          </a:xfrm>
          <a:prstGeom prst="straightConnector1">
            <a:avLst/>
          </a:prstGeom>
          <a:noFill/>
          <a:ln w="9360">
            <a:solidFill>
              <a:srgbClr val="000000"/>
            </a:solidFill>
            <a:miter lim="800000"/>
            <a:headEnd/>
            <a:tailEnd type="triangle" w="med" len="med"/>
          </a:ln>
          <a:effectLst/>
        </p:spPr>
      </p:cxnSp>
      <p:sp>
        <p:nvSpPr>
          <p:cNvPr id="68632" name="AutoShape 24"/>
          <p:cNvSpPr>
            <a:spLocks noChangeArrowheads="1"/>
          </p:cNvSpPr>
          <p:nvPr/>
        </p:nvSpPr>
        <p:spPr bwMode="auto">
          <a:xfrm>
            <a:off x="1042988" y="1773238"/>
            <a:ext cx="865187" cy="35877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.m</a:t>
            </a:r>
          </a:p>
        </p:txBody>
      </p:sp>
      <p:cxnSp>
        <p:nvCxnSpPr>
          <p:cNvPr id="68633" name="AutoShape 25"/>
          <p:cNvCxnSpPr>
            <a:cxnSpLocks noChangeShapeType="1"/>
          </p:cNvCxnSpPr>
          <p:nvPr/>
        </p:nvCxnSpPr>
        <p:spPr bwMode="auto">
          <a:xfrm>
            <a:off x="1474788" y="2133600"/>
            <a:ext cx="503237" cy="287338"/>
          </a:xfrm>
          <a:prstGeom prst="straightConnector1">
            <a:avLst/>
          </a:prstGeom>
          <a:noFill/>
          <a:ln w="9360">
            <a:solidFill>
              <a:srgbClr val="000000"/>
            </a:solidFill>
            <a:miter lim="800000"/>
            <a:headEnd/>
            <a:tailEnd type="triangle" w="med" len="med"/>
          </a:ln>
          <a:effectLst/>
        </p:spPr>
      </p:cxnSp>
      <p:sp>
        <p:nvSpPr>
          <p:cNvPr id="68634" name="AutoShape 26"/>
          <p:cNvSpPr>
            <a:spLocks noChangeArrowheads="1"/>
          </p:cNvSpPr>
          <p:nvPr/>
        </p:nvSpPr>
        <p:spPr bwMode="auto">
          <a:xfrm>
            <a:off x="1116013" y="1844675"/>
            <a:ext cx="865187" cy="35877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200">
                <a:solidFill>
                  <a:srgbClr val="000000"/>
                </a:solidFill>
              </a:rPr>
              <a:t>Base</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200">
                <a:solidFill>
                  <a:srgbClr val="000000"/>
                </a:solidFill>
              </a:rPr>
              <a:t>Matlab</a:t>
            </a:r>
          </a:p>
        </p:txBody>
      </p:sp>
      <p:sp>
        <p:nvSpPr>
          <p:cNvPr id="68635" name="AutoShape 27"/>
          <p:cNvSpPr>
            <a:spLocks noChangeArrowheads="1"/>
          </p:cNvSpPr>
          <p:nvPr/>
        </p:nvSpPr>
        <p:spPr bwMode="auto">
          <a:xfrm>
            <a:off x="2124075" y="1844675"/>
            <a:ext cx="865188" cy="35877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rPr>
              <a:t>Aspects</a:t>
            </a:r>
          </a:p>
        </p:txBody>
      </p:sp>
      <p:sp>
        <p:nvSpPr>
          <p:cNvPr id="68636" name="Rectangle 28"/>
          <p:cNvSpPr>
            <a:spLocks noChangeArrowheads="1"/>
          </p:cNvSpPr>
          <p:nvPr/>
        </p:nvSpPr>
        <p:spPr bwMode="auto">
          <a:xfrm>
            <a:off x="4643438" y="4005263"/>
            <a:ext cx="2160587" cy="431800"/>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Matcher &amp; Weaver</a:t>
            </a:r>
          </a:p>
        </p:txBody>
      </p:sp>
      <p:cxnSp>
        <p:nvCxnSpPr>
          <p:cNvPr id="68637" name="AutoShape 29"/>
          <p:cNvCxnSpPr>
            <a:cxnSpLocks noChangeShapeType="1"/>
          </p:cNvCxnSpPr>
          <p:nvPr/>
        </p:nvCxnSpPr>
        <p:spPr bwMode="auto">
          <a:xfrm flipV="1">
            <a:off x="4356100" y="4292600"/>
            <a:ext cx="288925" cy="360363"/>
          </a:xfrm>
          <a:prstGeom prst="bentConnector3">
            <a:avLst>
              <a:gd name="adj1" fmla="val 50000"/>
            </a:avLst>
          </a:prstGeom>
          <a:noFill/>
          <a:ln w="9360">
            <a:solidFill>
              <a:srgbClr val="000000"/>
            </a:solidFill>
            <a:miter lim="800000"/>
            <a:headEnd/>
            <a:tailEnd type="triangle" w="med" len="med"/>
          </a:ln>
          <a:effectLst/>
        </p:spPr>
      </p:cxnSp>
      <p:cxnSp>
        <p:nvCxnSpPr>
          <p:cNvPr id="68638" name="AutoShape 30"/>
          <p:cNvCxnSpPr>
            <a:cxnSpLocks noChangeShapeType="1"/>
            <a:stCxn id="68618" idx="0"/>
            <a:endCxn id="68636" idx="3"/>
          </p:cNvCxnSpPr>
          <p:nvPr/>
        </p:nvCxnSpPr>
        <p:spPr bwMode="auto">
          <a:xfrm rot="5400000" flipH="1">
            <a:off x="7003256" y="4021932"/>
            <a:ext cx="503237" cy="901700"/>
          </a:xfrm>
          <a:prstGeom prst="bentConnector2">
            <a:avLst/>
          </a:prstGeom>
          <a:noFill/>
          <a:ln w="9360">
            <a:solidFill>
              <a:srgbClr val="000000"/>
            </a:solidFill>
            <a:miter lim="800000"/>
            <a:headEnd/>
            <a:tailEnd type="triangle" w="med" len="med"/>
          </a:ln>
          <a:effectLst/>
        </p:spPr>
      </p:cxnSp>
      <p:sp>
        <p:nvSpPr>
          <p:cNvPr id="68639" name="AutoShape 31"/>
          <p:cNvSpPr>
            <a:spLocks noChangeArrowheads="1"/>
          </p:cNvSpPr>
          <p:nvPr/>
        </p:nvSpPr>
        <p:spPr bwMode="auto">
          <a:xfrm>
            <a:off x="4859338" y="3286125"/>
            <a:ext cx="1728787"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Woven AST</a:t>
            </a:r>
          </a:p>
        </p:txBody>
      </p:sp>
      <p:cxnSp>
        <p:nvCxnSpPr>
          <p:cNvPr id="68640" name="AutoShape 32"/>
          <p:cNvCxnSpPr>
            <a:cxnSpLocks noChangeShapeType="1"/>
            <a:stCxn id="68636" idx="0"/>
            <a:endCxn id="68639" idx="2"/>
          </p:cNvCxnSpPr>
          <p:nvPr/>
        </p:nvCxnSpPr>
        <p:spPr bwMode="auto">
          <a:xfrm flipV="1">
            <a:off x="5724525" y="3717925"/>
            <a:ext cx="1588" cy="287338"/>
          </a:xfrm>
          <a:prstGeom prst="straightConnector1">
            <a:avLst/>
          </a:prstGeom>
          <a:noFill/>
          <a:ln w="9360">
            <a:solidFill>
              <a:srgbClr val="000000"/>
            </a:solidFill>
            <a:miter lim="800000"/>
            <a:headEnd/>
            <a:tailEnd type="triangle" w="med" len="med"/>
          </a:ln>
          <a:effectLst/>
        </p:spPr>
      </p:cxnSp>
      <p:sp>
        <p:nvSpPr>
          <p:cNvPr id="68641" name="Rectangle 33"/>
          <p:cNvSpPr>
            <a:spLocks noChangeArrowheads="1"/>
          </p:cNvSpPr>
          <p:nvPr/>
        </p:nvSpPr>
        <p:spPr bwMode="auto">
          <a:xfrm>
            <a:off x="4716463" y="2565400"/>
            <a:ext cx="2016125" cy="431800"/>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Post-processing</a:t>
            </a:r>
          </a:p>
        </p:txBody>
      </p:sp>
      <p:cxnSp>
        <p:nvCxnSpPr>
          <p:cNvPr id="68642" name="AutoShape 34"/>
          <p:cNvCxnSpPr>
            <a:cxnSpLocks noChangeShapeType="1"/>
            <a:stCxn id="68639" idx="0"/>
            <a:endCxn id="68641" idx="2"/>
          </p:cNvCxnSpPr>
          <p:nvPr/>
        </p:nvCxnSpPr>
        <p:spPr bwMode="auto">
          <a:xfrm flipV="1">
            <a:off x="5724525" y="2997200"/>
            <a:ext cx="1588" cy="288925"/>
          </a:xfrm>
          <a:prstGeom prst="straightConnector1">
            <a:avLst/>
          </a:prstGeom>
          <a:noFill/>
          <a:ln w="9360">
            <a:solidFill>
              <a:srgbClr val="000000"/>
            </a:solidFill>
            <a:miter lim="800000"/>
            <a:headEnd/>
            <a:tailEnd type="triangle" w="med" len="med"/>
          </a:ln>
          <a:effectLst/>
        </p:spPr>
      </p:cxnSp>
      <p:sp>
        <p:nvSpPr>
          <p:cNvPr id="68643" name="AutoShape 35"/>
          <p:cNvSpPr>
            <a:spLocks noChangeArrowheads="1"/>
          </p:cNvSpPr>
          <p:nvPr/>
        </p:nvSpPr>
        <p:spPr bwMode="auto">
          <a:xfrm>
            <a:off x="4140200" y="1701800"/>
            <a:ext cx="1368425" cy="431800"/>
          </a:xfrm>
          <a:prstGeom prst="foldedCorner">
            <a:avLst>
              <a:gd name="adj" fmla="val 12500"/>
            </a:avLst>
          </a:prstGeom>
          <a:solidFill>
            <a:srgbClr val="A3B2C1"/>
          </a:solidFill>
          <a:ln w="9360">
            <a:solidFill>
              <a:srgbClr val="000000"/>
            </a:solidFill>
            <a:miter lim="800000"/>
            <a:headEnd/>
            <a:tailEnd/>
          </a:ln>
          <a:effectLst/>
        </p:spPr>
        <p:txBody>
          <a:bodyPr wrap="none" anchor="ctr"/>
          <a:lstStyle/>
          <a:p>
            <a:endParaRPr lang="en-CA"/>
          </a:p>
        </p:txBody>
      </p:sp>
      <p:sp>
        <p:nvSpPr>
          <p:cNvPr id="68644" name="AutoShape 36"/>
          <p:cNvSpPr>
            <a:spLocks noChangeArrowheads="1"/>
          </p:cNvSpPr>
          <p:nvPr/>
        </p:nvSpPr>
        <p:spPr bwMode="auto">
          <a:xfrm>
            <a:off x="4211638" y="1773238"/>
            <a:ext cx="1368425"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400">
                <a:solidFill>
                  <a:srgbClr val="000000"/>
                </a:solidFill>
              </a:rPr>
              <a:t>Woven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400">
                <a:solidFill>
                  <a:srgbClr val="000000"/>
                </a:solidFill>
              </a:rPr>
              <a:t>Base Matlab</a:t>
            </a:r>
          </a:p>
        </p:txBody>
      </p:sp>
      <p:sp>
        <p:nvSpPr>
          <p:cNvPr id="68645" name="AutoShape 37"/>
          <p:cNvSpPr>
            <a:spLocks noChangeArrowheads="1"/>
          </p:cNvSpPr>
          <p:nvPr/>
        </p:nvSpPr>
        <p:spPr bwMode="auto">
          <a:xfrm>
            <a:off x="5867400" y="1701800"/>
            <a:ext cx="1368425" cy="431800"/>
          </a:xfrm>
          <a:prstGeom prst="foldedCorner">
            <a:avLst>
              <a:gd name="adj" fmla="val 12500"/>
            </a:avLst>
          </a:prstGeom>
          <a:solidFill>
            <a:srgbClr val="A3B2C1"/>
          </a:solidFill>
          <a:ln w="9360">
            <a:solidFill>
              <a:srgbClr val="000000"/>
            </a:solidFill>
            <a:miter lim="800000"/>
            <a:headEnd/>
            <a:tailEnd/>
          </a:ln>
          <a:effectLst/>
        </p:spPr>
        <p:txBody>
          <a:bodyPr wrap="none" anchor="ctr"/>
          <a:lstStyle/>
          <a:p>
            <a:endParaRPr lang="en-CA"/>
          </a:p>
        </p:txBody>
      </p:sp>
      <p:sp>
        <p:nvSpPr>
          <p:cNvPr id="68646" name="AutoShape 38"/>
          <p:cNvSpPr>
            <a:spLocks noChangeArrowheads="1"/>
          </p:cNvSpPr>
          <p:nvPr/>
        </p:nvSpPr>
        <p:spPr bwMode="auto">
          <a:xfrm>
            <a:off x="5938838" y="1773238"/>
            <a:ext cx="1368425"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400">
                <a:solidFill>
                  <a:srgbClr val="000000"/>
                </a:solidFill>
              </a:rPr>
              <a:t>Matlab Impl.</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400">
                <a:solidFill>
                  <a:srgbClr val="000000"/>
                </a:solidFill>
              </a:rPr>
              <a:t>of Aspects</a:t>
            </a:r>
          </a:p>
        </p:txBody>
      </p:sp>
      <p:cxnSp>
        <p:nvCxnSpPr>
          <p:cNvPr id="68647" name="AutoShape 39"/>
          <p:cNvCxnSpPr>
            <a:cxnSpLocks noChangeShapeType="1"/>
            <a:stCxn id="68641" idx="0"/>
            <a:endCxn id="68644" idx="2"/>
          </p:cNvCxnSpPr>
          <p:nvPr/>
        </p:nvCxnSpPr>
        <p:spPr bwMode="auto">
          <a:xfrm flipH="1" flipV="1">
            <a:off x="4895850" y="2205038"/>
            <a:ext cx="828675" cy="360362"/>
          </a:xfrm>
          <a:prstGeom prst="straightConnector1">
            <a:avLst/>
          </a:prstGeom>
          <a:noFill/>
          <a:ln w="9360">
            <a:solidFill>
              <a:srgbClr val="000000"/>
            </a:solidFill>
            <a:miter lim="800000"/>
            <a:headEnd/>
            <a:tailEnd type="triangle" w="med" len="med"/>
          </a:ln>
          <a:effectLst/>
        </p:spPr>
      </p:cxnSp>
      <p:cxnSp>
        <p:nvCxnSpPr>
          <p:cNvPr id="68648" name="AutoShape 40"/>
          <p:cNvCxnSpPr>
            <a:cxnSpLocks noChangeShapeType="1"/>
            <a:stCxn id="68641" idx="0"/>
            <a:endCxn id="68646" idx="2"/>
          </p:cNvCxnSpPr>
          <p:nvPr/>
        </p:nvCxnSpPr>
        <p:spPr bwMode="auto">
          <a:xfrm flipV="1">
            <a:off x="5724525" y="2205038"/>
            <a:ext cx="898525" cy="360362"/>
          </a:xfrm>
          <a:prstGeom prst="straightConnector1">
            <a:avLst/>
          </a:prstGeom>
          <a:noFill/>
          <a:ln w="9360">
            <a:solidFill>
              <a:srgbClr val="000000"/>
            </a:solidFill>
            <a:miter lim="800000"/>
            <a:headEnd/>
            <a:tailEnd type="triangle" w="med" len="med"/>
          </a:ln>
          <a:effectLst/>
        </p:spPr>
      </p:cxnSp>
      <p:sp>
        <p:nvSpPr>
          <p:cNvPr id="68649" name="Text Box 41"/>
          <p:cNvSpPr txBox="1">
            <a:spLocks noChangeArrowheads="1"/>
          </p:cNvSpPr>
          <p:nvPr/>
        </p:nvSpPr>
        <p:spPr bwMode="auto">
          <a:xfrm>
            <a:off x="5148263" y="1484313"/>
            <a:ext cx="3995737" cy="311150"/>
          </a:xfrm>
          <a:prstGeom prst="rect">
            <a:avLst/>
          </a:prstGeom>
          <a:noFill/>
          <a:ln w="9525">
            <a:noFill/>
            <a:round/>
            <a:headEnd/>
            <a:tailEnd/>
          </a:ln>
          <a:effectLst/>
        </p:spPr>
        <p:txBody>
          <a:bodyPr wrap="none" anchor="ctr"/>
          <a:lstStyle/>
          <a:p>
            <a:endParaRPr lang="en-CA"/>
          </a:p>
        </p:txBody>
      </p:sp>
      <p:sp>
        <p:nvSpPr>
          <p:cNvPr id="68650" name="Rectangle 42"/>
          <p:cNvSpPr>
            <a:spLocks noChangeArrowheads="1"/>
          </p:cNvSpPr>
          <p:nvPr/>
        </p:nvSpPr>
        <p:spPr bwMode="auto">
          <a:xfrm>
            <a:off x="684213" y="2420938"/>
            <a:ext cx="7775575" cy="3671887"/>
          </a:xfrm>
          <a:prstGeom prst="rect">
            <a:avLst/>
          </a:prstGeom>
          <a:solidFill>
            <a:schemeClr val="bg2"/>
          </a:solidFill>
          <a:ln w="9525">
            <a:solidFill>
              <a:schemeClr val="tx1"/>
            </a:solidFill>
            <a:miter lim="800000"/>
            <a:headEnd/>
            <a:tailEnd/>
          </a:ln>
          <a:effectLst/>
        </p:spPr>
        <p:txBody>
          <a:bodyPr wrap="none" anchor="ctr"/>
          <a:lstStyle/>
          <a:p>
            <a:pPr algn="ctr"/>
            <a:r>
              <a:rPr lang="en-CA" sz="2800"/>
              <a:t>AspectMatlab Compiler</a:t>
            </a:r>
            <a:r>
              <a:rPr lang="en-CA" sz="3200"/>
              <a:t>          </a:t>
            </a:r>
          </a:p>
        </p:txBody>
      </p:sp>
      <p:sp>
        <p:nvSpPr>
          <p:cNvPr id="68660" name="Freeform 52"/>
          <p:cNvSpPr>
            <a:spLocks/>
          </p:cNvSpPr>
          <p:nvPr/>
        </p:nvSpPr>
        <p:spPr bwMode="auto">
          <a:xfrm>
            <a:off x="1979613" y="2492375"/>
            <a:ext cx="3748087" cy="1344613"/>
          </a:xfrm>
          <a:custGeom>
            <a:avLst/>
            <a:gdLst/>
            <a:ahLst/>
            <a:cxnLst>
              <a:cxn ang="0">
                <a:pos x="1" y="0"/>
              </a:cxn>
              <a:cxn ang="0">
                <a:pos x="0" y="847"/>
              </a:cxn>
              <a:cxn ang="0">
                <a:pos x="2361" y="847"/>
              </a:cxn>
              <a:cxn ang="0">
                <a:pos x="2360" y="1"/>
              </a:cxn>
            </a:cxnLst>
            <a:rect l="0" t="0" r="r" b="b"/>
            <a:pathLst>
              <a:path w="2361" h="847">
                <a:moveTo>
                  <a:pt x="1" y="0"/>
                </a:moveTo>
                <a:lnTo>
                  <a:pt x="0" y="847"/>
                </a:lnTo>
                <a:lnTo>
                  <a:pt x="2361" y="847"/>
                </a:lnTo>
                <a:lnTo>
                  <a:pt x="2360" y="1"/>
                </a:lnTo>
              </a:path>
            </a:pathLst>
          </a:custGeom>
          <a:noFill/>
          <a:ln w="9525">
            <a:solidFill>
              <a:schemeClr val="tx1"/>
            </a:solidFill>
            <a:round/>
            <a:headEnd type="none" w="med" len="med"/>
            <a:tailEnd type="triangle" w="med" len="med"/>
          </a:ln>
          <a:effectLst/>
        </p:spPr>
        <p:txBody>
          <a:bodyPr/>
          <a:lstStyle/>
          <a:p>
            <a:endParaRPr lang="en-CA"/>
          </a:p>
        </p:txBody>
      </p:sp>
      <p:sp>
        <p:nvSpPr>
          <p:cNvPr id="47" name="Date Placeholder 46"/>
          <p:cNvSpPr>
            <a:spLocks noGrp="1"/>
          </p:cNvSpPr>
          <p:nvPr>
            <p:ph type="dt" sz="half" idx="10"/>
          </p:nvPr>
        </p:nvSpPr>
        <p:spPr/>
        <p:txBody>
          <a:bodyPr/>
          <a:lstStyle/>
          <a:p>
            <a:fld id="{D35E50E1-A3C9-4F90-8C14-E5EA7C5B794E}" type="datetime1">
              <a:rPr lang="en-US" smtClean="0"/>
              <a:pPr/>
              <a:t>7/1/2011</a:t>
            </a:fld>
            <a:endParaRPr lang="en-US" dirty="0"/>
          </a:p>
        </p:txBody>
      </p:sp>
      <p:sp>
        <p:nvSpPr>
          <p:cNvPr id="48" name="Slide Number Placeholder 47"/>
          <p:cNvSpPr>
            <a:spLocks noGrp="1"/>
          </p:cNvSpPr>
          <p:nvPr>
            <p:ph type="sldNum" sz="quarter" idx="12"/>
          </p:nvPr>
        </p:nvSpPr>
        <p:spPr/>
        <p:txBody>
          <a:bodyPr/>
          <a:lstStyle/>
          <a:p>
            <a:fld id="{ECE31B81-7C2C-4D8B-B6F0-1768517459BF}" type="slidenum">
              <a:rPr lang="en-US" smtClean="0"/>
              <a:pPr/>
              <a:t>50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8650">
                                            <p:bg/>
                                          </p:spTgt>
                                        </p:tgtEl>
                                        <p:attrNameLst>
                                          <p:attrName>style.opacity</p:attrName>
                                        </p:attrNameLst>
                                      </p:cBhvr>
                                      <p:to>
                                        <p:strVal val="0.25"/>
                                      </p:to>
                                    </p:set>
                                    <p:animEffect filter="image" prLst="opacity: 0.25">
                                      <p:cBhvr rctx="IE">
                                        <p:cTn id="7" dur="indefinite"/>
                                        <p:tgtEl>
                                          <p:spTgt spid="68650">
                                            <p:bg/>
                                          </p:spTgt>
                                        </p:tgtEl>
                                      </p:cBhvr>
                                    </p:animEffect>
                                  </p:childTnLst>
                                </p:cTn>
                              </p:par>
                              <p:par>
                                <p:cTn id="8" presetID="9" presetClass="emph" presetSubtype="0" grpId="0" nodeType="withEffect">
                                  <p:stCondLst>
                                    <p:cond delay="0"/>
                                  </p:stCondLst>
                                  <p:childTnLst>
                                    <p:set>
                                      <p:cBhvr rctx="PPT">
                                        <p:cTn id="9" dur="indefinite"/>
                                        <p:tgtEl>
                                          <p:spTgt spid="68650">
                                            <p:txEl>
                                              <p:pRg st="0" end="0"/>
                                            </p:txEl>
                                          </p:spTgt>
                                        </p:tgtEl>
                                        <p:attrNameLst>
                                          <p:attrName>style.opacity</p:attrName>
                                        </p:attrNameLst>
                                      </p:cBhvr>
                                      <p:to>
                                        <p:strVal val="0.25"/>
                                      </p:to>
                                    </p:set>
                                    <p:animEffect filter="image" prLst="opacity: 0.25">
                                      <p:cBhvr rctx="IE">
                                        <p:cTn id="10" dur="indefinite"/>
                                        <p:tgtEl>
                                          <p:spTgt spid="68650">
                                            <p:txEl>
                                              <p:pRg st="0" end="0"/>
                                            </p:txEl>
                                          </p:spTgt>
                                        </p:tgtEl>
                                      </p:cBhvr>
                                    </p:animEffect>
                                  </p:childTnLst>
                                </p:cTn>
                              </p:par>
                              <p:par>
                                <p:cTn id="11" presetID="3" presetClass="exit" presetSubtype="10" fill="hold" nodeType="withEffect">
                                  <p:stCondLst>
                                    <p:cond delay="0"/>
                                  </p:stCondLst>
                                  <p:childTnLst>
                                    <p:animEffect transition="out" filter="blinds(horizontal)">
                                      <p:cBhvr>
                                        <p:cTn id="12" dur="500"/>
                                        <p:tgtEl>
                                          <p:spTgt spid="68650">
                                            <p:txEl>
                                              <p:pRg st="0" end="0"/>
                                            </p:txEl>
                                          </p:spTgt>
                                        </p:tgtEl>
                                      </p:cBhvr>
                                    </p:animEffect>
                                    <p:set>
                                      <p:cBhvr>
                                        <p:cTn id="13" dur="1" fill="hold">
                                          <p:stCondLst>
                                            <p:cond delay="499"/>
                                          </p:stCondLst>
                                        </p:cTn>
                                        <p:tgtEl>
                                          <p:spTgt spid="68650">
                                            <p:txEl>
                                              <p:pRg st="0" end="0"/>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68660"/>
                                        </p:tgtEl>
                                      </p:cBhvr>
                                    </p:animEffect>
                                    <p:set>
                                      <p:cBhvr>
                                        <p:cTn id="16" dur="1" fill="hold">
                                          <p:stCondLst>
                                            <p:cond delay="499"/>
                                          </p:stCondLst>
                                        </p:cTn>
                                        <p:tgtEl>
                                          <p:spTgt spid="686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50" grpId="0" build="allAtOnce" animBg="1"/>
      <p:bldP spid="68660"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Compiler Structure</a:t>
            </a:r>
          </a:p>
        </p:txBody>
      </p:sp>
      <p:sp>
        <p:nvSpPr>
          <p:cNvPr id="43" name="Footer Placeholder 4"/>
          <p:cNvSpPr>
            <a:spLocks noGrp="1"/>
          </p:cNvSpPr>
          <p:nvPr>
            <p:ph type="ftr" sz="quarter" idx="11"/>
          </p:nvPr>
        </p:nvSpPr>
        <p:spPr/>
        <p:txBody>
          <a:bodyPr/>
          <a:lstStyle/>
          <a:p>
            <a:r>
              <a:rPr lang="en-US" smtClean="0"/>
              <a:t>McLab, Laurie Hendren, Leverhulme Lecture #2</a:t>
            </a:r>
            <a:endParaRPr lang="en-US"/>
          </a:p>
        </p:txBody>
      </p:sp>
      <p:sp>
        <p:nvSpPr>
          <p:cNvPr id="70659" name="AutoShape 3"/>
          <p:cNvSpPr>
            <a:spLocks noChangeArrowheads="1"/>
          </p:cNvSpPr>
          <p:nvPr/>
        </p:nvSpPr>
        <p:spPr bwMode="auto">
          <a:xfrm>
            <a:off x="2051050" y="1773238"/>
            <a:ext cx="865188" cy="35877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.m</a:t>
            </a:r>
          </a:p>
        </p:txBody>
      </p:sp>
      <p:sp>
        <p:nvSpPr>
          <p:cNvPr id="70660" name="Rectangle 4"/>
          <p:cNvSpPr>
            <a:spLocks noChangeArrowheads="1"/>
          </p:cNvSpPr>
          <p:nvPr/>
        </p:nvSpPr>
        <p:spPr bwMode="auto">
          <a:xfrm>
            <a:off x="971550" y="2420938"/>
            <a:ext cx="2016125" cy="431800"/>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Front-end</a:t>
            </a:r>
          </a:p>
        </p:txBody>
      </p:sp>
      <p:sp>
        <p:nvSpPr>
          <p:cNvPr id="70661" name="Rectangle 5"/>
          <p:cNvSpPr>
            <a:spLocks noChangeArrowheads="1"/>
          </p:cNvSpPr>
          <p:nvPr/>
        </p:nvSpPr>
        <p:spPr bwMode="auto">
          <a:xfrm>
            <a:off x="1258888" y="3789363"/>
            <a:ext cx="1439862" cy="358775"/>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Separator</a:t>
            </a:r>
          </a:p>
        </p:txBody>
      </p:sp>
      <p:sp>
        <p:nvSpPr>
          <p:cNvPr id="70662" name="AutoShape 6"/>
          <p:cNvSpPr>
            <a:spLocks noChangeArrowheads="1"/>
          </p:cNvSpPr>
          <p:nvPr/>
        </p:nvSpPr>
        <p:spPr bwMode="auto">
          <a:xfrm>
            <a:off x="971550" y="3068638"/>
            <a:ext cx="2016125" cy="50482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600">
                <a:solidFill>
                  <a:srgbClr val="000000"/>
                </a:solidFill>
              </a:rPr>
              <a:t>AST</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600">
                <a:solidFill>
                  <a:srgbClr val="000000"/>
                </a:solidFill>
              </a:rPr>
              <a:t>(Matlab+Aspects)</a:t>
            </a:r>
            <a:r>
              <a:rPr lang="ar-SA" sz="1600">
                <a:solidFill>
                  <a:srgbClr val="000000"/>
                </a:solidFill>
              </a:rPr>
              <a:t>‏</a:t>
            </a:r>
            <a:endParaRPr lang="en-CA" sz="1600">
              <a:solidFill>
                <a:srgbClr val="000000"/>
              </a:solidFill>
            </a:endParaRPr>
          </a:p>
        </p:txBody>
      </p:sp>
      <p:sp>
        <p:nvSpPr>
          <p:cNvPr id="70663" name="AutoShape 7"/>
          <p:cNvSpPr>
            <a:spLocks noChangeArrowheads="1"/>
          </p:cNvSpPr>
          <p:nvPr/>
        </p:nvSpPr>
        <p:spPr bwMode="auto">
          <a:xfrm>
            <a:off x="2987675" y="4437063"/>
            <a:ext cx="1366838"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i="1">
                <a:solidFill>
                  <a:srgbClr val="000000"/>
                </a:solidFill>
              </a:rPr>
              <a:t>AspectInfo</a:t>
            </a:r>
          </a:p>
        </p:txBody>
      </p:sp>
      <p:sp>
        <p:nvSpPr>
          <p:cNvPr id="70664" name="AutoShape 8"/>
          <p:cNvSpPr>
            <a:spLocks noChangeArrowheads="1"/>
          </p:cNvSpPr>
          <p:nvPr/>
        </p:nvSpPr>
        <p:spPr bwMode="auto">
          <a:xfrm>
            <a:off x="1258888" y="4437063"/>
            <a:ext cx="1417637"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Matlab AST</a:t>
            </a:r>
          </a:p>
        </p:txBody>
      </p:sp>
      <p:sp>
        <p:nvSpPr>
          <p:cNvPr id="70665" name="Rectangle 9"/>
          <p:cNvSpPr>
            <a:spLocks noChangeArrowheads="1"/>
          </p:cNvSpPr>
          <p:nvPr/>
        </p:nvSpPr>
        <p:spPr bwMode="auto">
          <a:xfrm>
            <a:off x="971550" y="5157788"/>
            <a:ext cx="2016125" cy="503237"/>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Transformations</a:t>
            </a:r>
          </a:p>
        </p:txBody>
      </p:sp>
      <p:sp>
        <p:nvSpPr>
          <p:cNvPr id="70666" name="AutoShape 10"/>
          <p:cNvSpPr>
            <a:spLocks noChangeArrowheads="1"/>
          </p:cNvSpPr>
          <p:nvPr/>
        </p:nvSpPr>
        <p:spPr bwMode="auto">
          <a:xfrm>
            <a:off x="7092950" y="4724400"/>
            <a:ext cx="1223963" cy="576263"/>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i="1">
                <a:solidFill>
                  <a:srgbClr val="000000"/>
                </a:solidFill>
              </a:rPr>
              <a:t>Resolved</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i="1">
                <a:solidFill>
                  <a:srgbClr val="000000"/>
                </a:solidFill>
              </a:rPr>
              <a:t>Name Set</a:t>
            </a:r>
          </a:p>
        </p:txBody>
      </p:sp>
      <p:sp>
        <p:nvSpPr>
          <p:cNvPr id="70667" name="AutoShape 11"/>
          <p:cNvSpPr>
            <a:spLocks noChangeArrowheads="1"/>
          </p:cNvSpPr>
          <p:nvPr/>
        </p:nvSpPr>
        <p:spPr bwMode="auto">
          <a:xfrm>
            <a:off x="4859338" y="5589588"/>
            <a:ext cx="1728787"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Simplified AST</a:t>
            </a:r>
          </a:p>
        </p:txBody>
      </p:sp>
      <p:sp>
        <p:nvSpPr>
          <p:cNvPr id="70668" name="Rectangle 12"/>
          <p:cNvSpPr>
            <a:spLocks noChangeArrowheads="1"/>
          </p:cNvSpPr>
          <p:nvPr/>
        </p:nvSpPr>
        <p:spPr bwMode="auto">
          <a:xfrm>
            <a:off x="4643438" y="4724400"/>
            <a:ext cx="2160587" cy="574675"/>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Name Resolution</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Analysis</a:t>
            </a:r>
          </a:p>
        </p:txBody>
      </p:sp>
      <p:cxnSp>
        <p:nvCxnSpPr>
          <p:cNvPr id="70669" name="AutoShape 13"/>
          <p:cNvCxnSpPr>
            <a:cxnSpLocks noChangeShapeType="1"/>
            <a:endCxn id="70663" idx="0"/>
          </p:cNvCxnSpPr>
          <p:nvPr/>
        </p:nvCxnSpPr>
        <p:spPr bwMode="auto">
          <a:xfrm>
            <a:off x="2700338" y="3933825"/>
            <a:ext cx="973137" cy="503238"/>
          </a:xfrm>
          <a:prstGeom prst="bentConnector3">
            <a:avLst>
              <a:gd name="adj1" fmla="val 100977"/>
            </a:avLst>
          </a:prstGeom>
          <a:noFill/>
          <a:ln w="9360">
            <a:solidFill>
              <a:srgbClr val="000000"/>
            </a:solidFill>
            <a:miter lim="800000"/>
            <a:headEnd/>
            <a:tailEnd type="triangle" w="med" len="med"/>
          </a:ln>
          <a:effectLst/>
        </p:spPr>
      </p:cxnSp>
      <p:cxnSp>
        <p:nvCxnSpPr>
          <p:cNvPr id="70670" name="AutoShape 14"/>
          <p:cNvCxnSpPr>
            <a:cxnSpLocks noChangeShapeType="1"/>
            <a:endCxn id="70660" idx="0"/>
          </p:cNvCxnSpPr>
          <p:nvPr/>
        </p:nvCxnSpPr>
        <p:spPr bwMode="auto">
          <a:xfrm flipH="1">
            <a:off x="1979613" y="2133600"/>
            <a:ext cx="506412" cy="287338"/>
          </a:xfrm>
          <a:prstGeom prst="straightConnector1">
            <a:avLst/>
          </a:prstGeom>
          <a:noFill/>
          <a:ln w="9360">
            <a:solidFill>
              <a:srgbClr val="000000"/>
            </a:solidFill>
            <a:miter lim="800000"/>
            <a:headEnd/>
            <a:tailEnd type="triangle" w="med" len="med"/>
          </a:ln>
          <a:effectLst/>
        </p:spPr>
      </p:cxnSp>
      <p:cxnSp>
        <p:nvCxnSpPr>
          <p:cNvPr id="70671" name="AutoShape 15"/>
          <p:cNvCxnSpPr>
            <a:cxnSpLocks noChangeShapeType="1"/>
            <a:stCxn id="70660" idx="2"/>
            <a:endCxn id="70662" idx="0"/>
          </p:cNvCxnSpPr>
          <p:nvPr/>
        </p:nvCxnSpPr>
        <p:spPr bwMode="auto">
          <a:xfrm>
            <a:off x="1979613" y="2852738"/>
            <a:ext cx="1587" cy="215900"/>
          </a:xfrm>
          <a:prstGeom prst="straightConnector1">
            <a:avLst/>
          </a:prstGeom>
          <a:noFill/>
          <a:ln w="9360">
            <a:solidFill>
              <a:srgbClr val="000000"/>
            </a:solidFill>
            <a:miter lim="800000"/>
            <a:headEnd/>
            <a:tailEnd type="triangle" w="med" len="med"/>
          </a:ln>
          <a:effectLst/>
        </p:spPr>
      </p:cxnSp>
      <p:cxnSp>
        <p:nvCxnSpPr>
          <p:cNvPr id="70672" name="AutoShape 16"/>
          <p:cNvCxnSpPr>
            <a:cxnSpLocks noChangeShapeType="1"/>
            <a:stCxn id="70662" idx="2"/>
            <a:endCxn id="70661" idx="0"/>
          </p:cNvCxnSpPr>
          <p:nvPr/>
        </p:nvCxnSpPr>
        <p:spPr bwMode="auto">
          <a:xfrm>
            <a:off x="1979613" y="3573463"/>
            <a:ext cx="1587" cy="215900"/>
          </a:xfrm>
          <a:prstGeom prst="straightConnector1">
            <a:avLst/>
          </a:prstGeom>
          <a:noFill/>
          <a:ln w="9360">
            <a:solidFill>
              <a:srgbClr val="000000"/>
            </a:solidFill>
            <a:miter lim="800000"/>
            <a:headEnd/>
            <a:tailEnd type="triangle" w="med" len="med"/>
          </a:ln>
          <a:effectLst/>
        </p:spPr>
      </p:cxnSp>
      <p:cxnSp>
        <p:nvCxnSpPr>
          <p:cNvPr id="70673" name="AutoShape 17"/>
          <p:cNvCxnSpPr>
            <a:cxnSpLocks noChangeShapeType="1"/>
            <a:endCxn id="70664" idx="0"/>
          </p:cNvCxnSpPr>
          <p:nvPr/>
        </p:nvCxnSpPr>
        <p:spPr bwMode="auto">
          <a:xfrm flipH="1">
            <a:off x="1968500" y="4149725"/>
            <a:ext cx="11113" cy="287338"/>
          </a:xfrm>
          <a:prstGeom prst="straightConnector1">
            <a:avLst/>
          </a:prstGeom>
          <a:noFill/>
          <a:ln w="9360">
            <a:solidFill>
              <a:srgbClr val="000000"/>
            </a:solidFill>
            <a:miter lim="800000"/>
            <a:headEnd/>
            <a:tailEnd type="triangle" w="med" len="med"/>
          </a:ln>
          <a:effectLst/>
        </p:spPr>
      </p:cxnSp>
      <p:cxnSp>
        <p:nvCxnSpPr>
          <p:cNvPr id="70674" name="AutoShape 18"/>
          <p:cNvCxnSpPr>
            <a:cxnSpLocks noChangeShapeType="1"/>
            <a:stCxn id="70664" idx="2"/>
            <a:endCxn id="70665" idx="0"/>
          </p:cNvCxnSpPr>
          <p:nvPr/>
        </p:nvCxnSpPr>
        <p:spPr bwMode="auto">
          <a:xfrm>
            <a:off x="1968500" y="4868863"/>
            <a:ext cx="11113" cy="288925"/>
          </a:xfrm>
          <a:prstGeom prst="straightConnector1">
            <a:avLst/>
          </a:prstGeom>
          <a:noFill/>
          <a:ln w="9360">
            <a:solidFill>
              <a:srgbClr val="000000"/>
            </a:solidFill>
            <a:miter lim="800000"/>
            <a:headEnd/>
            <a:tailEnd type="triangle" w="med" len="med"/>
          </a:ln>
          <a:effectLst/>
        </p:spPr>
      </p:cxnSp>
      <p:cxnSp>
        <p:nvCxnSpPr>
          <p:cNvPr id="70675" name="AutoShape 19"/>
          <p:cNvCxnSpPr>
            <a:cxnSpLocks noChangeShapeType="1"/>
            <a:stCxn id="70665" idx="2"/>
            <a:endCxn id="70667" idx="1"/>
          </p:cNvCxnSpPr>
          <p:nvPr/>
        </p:nvCxnSpPr>
        <p:spPr bwMode="auto">
          <a:xfrm rot="16200000" flipH="1">
            <a:off x="3347244" y="4293394"/>
            <a:ext cx="144463" cy="2879725"/>
          </a:xfrm>
          <a:prstGeom prst="bentConnector2">
            <a:avLst/>
          </a:prstGeom>
          <a:noFill/>
          <a:ln w="9360">
            <a:solidFill>
              <a:srgbClr val="000000"/>
            </a:solidFill>
            <a:miter lim="800000"/>
            <a:headEnd/>
            <a:tailEnd type="triangle" w="med" len="med"/>
          </a:ln>
          <a:effectLst/>
        </p:spPr>
      </p:cxnSp>
      <p:cxnSp>
        <p:nvCxnSpPr>
          <p:cNvPr id="70676" name="AutoShape 20"/>
          <p:cNvCxnSpPr>
            <a:cxnSpLocks noChangeShapeType="1"/>
            <a:stCxn id="70668" idx="3"/>
            <a:endCxn id="70666" idx="1"/>
          </p:cNvCxnSpPr>
          <p:nvPr/>
        </p:nvCxnSpPr>
        <p:spPr bwMode="auto">
          <a:xfrm>
            <a:off x="6804025" y="5011738"/>
            <a:ext cx="288925" cy="1587"/>
          </a:xfrm>
          <a:prstGeom prst="straightConnector1">
            <a:avLst/>
          </a:prstGeom>
          <a:noFill/>
          <a:ln w="9360">
            <a:solidFill>
              <a:srgbClr val="000000"/>
            </a:solidFill>
            <a:miter lim="800000"/>
            <a:headEnd/>
            <a:tailEnd type="triangle" w="med" len="med"/>
          </a:ln>
          <a:effectLst/>
        </p:spPr>
      </p:cxnSp>
      <p:cxnSp>
        <p:nvCxnSpPr>
          <p:cNvPr id="70677" name="AutoShape 21"/>
          <p:cNvCxnSpPr>
            <a:cxnSpLocks noChangeShapeType="1"/>
            <a:stCxn id="70663" idx="2"/>
            <a:endCxn id="70665" idx="3"/>
          </p:cNvCxnSpPr>
          <p:nvPr/>
        </p:nvCxnSpPr>
        <p:spPr bwMode="auto">
          <a:xfrm rot="5400000">
            <a:off x="3059113" y="4797425"/>
            <a:ext cx="541337" cy="684213"/>
          </a:xfrm>
          <a:prstGeom prst="bentConnector2">
            <a:avLst/>
          </a:prstGeom>
          <a:noFill/>
          <a:ln w="9360">
            <a:solidFill>
              <a:srgbClr val="000000"/>
            </a:solidFill>
            <a:miter lim="800000"/>
            <a:headEnd/>
            <a:tailEnd type="triangle" w="med" len="med"/>
          </a:ln>
          <a:effectLst/>
        </p:spPr>
      </p:cxnSp>
      <p:cxnSp>
        <p:nvCxnSpPr>
          <p:cNvPr id="70678" name="AutoShape 22"/>
          <p:cNvCxnSpPr>
            <a:cxnSpLocks noChangeShapeType="1"/>
            <a:stCxn id="70667" idx="0"/>
            <a:endCxn id="70668" idx="2"/>
          </p:cNvCxnSpPr>
          <p:nvPr/>
        </p:nvCxnSpPr>
        <p:spPr bwMode="auto">
          <a:xfrm flipV="1">
            <a:off x="5724525" y="5299075"/>
            <a:ext cx="0" cy="290513"/>
          </a:xfrm>
          <a:prstGeom prst="straightConnector1">
            <a:avLst/>
          </a:prstGeom>
          <a:noFill/>
          <a:ln w="9360">
            <a:solidFill>
              <a:srgbClr val="000000"/>
            </a:solidFill>
            <a:miter lim="800000"/>
            <a:headEnd/>
            <a:tailEnd type="triangle" w="med" len="med"/>
          </a:ln>
          <a:effectLst/>
        </p:spPr>
      </p:cxnSp>
      <p:cxnSp>
        <p:nvCxnSpPr>
          <p:cNvPr id="70679" name="AutoShape 23"/>
          <p:cNvCxnSpPr>
            <a:cxnSpLocks noChangeShapeType="1"/>
            <a:stCxn id="70668" idx="0"/>
            <a:endCxn id="70684" idx="2"/>
          </p:cNvCxnSpPr>
          <p:nvPr/>
        </p:nvCxnSpPr>
        <p:spPr bwMode="auto">
          <a:xfrm flipV="1">
            <a:off x="5724525" y="4437063"/>
            <a:ext cx="0" cy="287337"/>
          </a:xfrm>
          <a:prstGeom prst="straightConnector1">
            <a:avLst/>
          </a:prstGeom>
          <a:noFill/>
          <a:ln w="9360">
            <a:solidFill>
              <a:srgbClr val="000000"/>
            </a:solidFill>
            <a:miter lim="800000"/>
            <a:headEnd/>
            <a:tailEnd type="triangle" w="med" len="med"/>
          </a:ln>
          <a:effectLst/>
        </p:spPr>
      </p:cxnSp>
      <p:sp>
        <p:nvSpPr>
          <p:cNvPr id="70680" name="AutoShape 24"/>
          <p:cNvSpPr>
            <a:spLocks noChangeArrowheads="1"/>
          </p:cNvSpPr>
          <p:nvPr/>
        </p:nvSpPr>
        <p:spPr bwMode="auto">
          <a:xfrm>
            <a:off x="1042988" y="1773238"/>
            <a:ext cx="865187" cy="35877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.m</a:t>
            </a:r>
          </a:p>
        </p:txBody>
      </p:sp>
      <p:cxnSp>
        <p:nvCxnSpPr>
          <p:cNvPr id="70681" name="AutoShape 25"/>
          <p:cNvCxnSpPr>
            <a:cxnSpLocks noChangeShapeType="1"/>
          </p:cNvCxnSpPr>
          <p:nvPr/>
        </p:nvCxnSpPr>
        <p:spPr bwMode="auto">
          <a:xfrm>
            <a:off x="1474788" y="2133600"/>
            <a:ext cx="503237" cy="287338"/>
          </a:xfrm>
          <a:prstGeom prst="straightConnector1">
            <a:avLst/>
          </a:prstGeom>
          <a:noFill/>
          <a:ln w="9360">
            <a:solidFill>
              <a:srgbClr val="000000"/>
            </a:solidFill>
            <a:miter lim="800000"/>
            <a:headEnd/>
            <a:tailEnd type="triangle" w="med" len="med"/>
          </a:ln>
          <a:effectLst/>
        </p:spPr>
      </p:cxnSp>
      <p:sp>
        <p:nvSpPr>
          <p:cNvPr id="70682" name="AutoShape 26"/>
          <p:cNvSpPr>
            <a:spLocks noChangeArrowheads="1"/>
          </p:cNvSpPr>
          <p:nvPr/>
        </p:nvSpPr>
        <p:spPr bwMode="auto">
          <a:xfrm>
            <a:off x="1116013" y="1844675"/>
            <a:ext cx="865187" cy="35877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200">
                <a:solidFill>
                  <a:srgbClr val="000000"/>
                </a:solidFill>
              </a:rPr>
              <a:t>Base</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200">
                <a:solidFill>
                  <a:srgbClr val="000000"/>
                </a:solidFill>
              </a:rPr>
              <a:t>Matlab</a:t>
            </a:r>
          </a:p>
        </p:txBody>
      </p:sp>
      <p:sp>
        <p:nvSpPr>
          <p:cNvPr id="70683" name="AutoShape 27"/>
          <p:cNvSpPr>
            <a:spLocks noChangeArrowheads="1"/>
          </p:cNvSpPr>
          <p:nvPr/>
        </p:nvSpPr>
        <p:spPr bwMode="auto">
          <a:xfrm>
            <a:off x="2124075" y="1844675"/>
            <a:ext cx="865188" cy="358775"/>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rPr>
              <a:t>Aspects</a:t>
            </a:r>
          </a:p>
        </p:txBody>
      </p:sp>
      <p:sp>
        <p:nvSpPr>
          <p:cNvPr id="70684" name="Rectangle 28"/>
          <p:cNvSpPr>
            <a:spLocks noChangeArrowheads="1"/>
          </p:cNvSpPr>
          <p:nvPr/>
        </p:nvSpPr>
        <p:spPr bwMode="auto">
          <a:xfrm>
            <a:off x="4643438" y="4005263"/>
            <a:ext cx="2160587" cy="431800"/>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Matcher &amp; Weaver</a:t>
            </a:r>
          </a:p>
        </p:txBody>
      </p:sp>
      <p:cxnSp>
        <p:nvCxnSpPr>
          <p:cNvPr id="70685" name="AutoShape 29"/>
          <p:cNvCxnSpPr>
            <a:cxnSpLocks noChangeShapeType="1"/>
          </p:cNvCxnSpPr>
          <p:nvPr/>
        </p:nvCxnSpPr>
        <p:spPr bwMode="auto">
          <a:xfrm flipV="1">
            <a:off x="4356100" y="4292600"/>
            <a:ext cx="288925" cy="360363"/>
          </a:xfrm>
          <a:prstGeom prst="bentConnector3">
            <a:avLst>
              <a:gd name="adj1" fmla="val 50000"/>
            </a:avLst>
          </a:prstGeom>
          <a:noFill/>
          <a:ln w="9360">
            <a:solidFill>
              <a:srgbClr val="000000"/>
            </a:solidFill>
            <a:miter lim="800000"/>
            <a:headEnd/>
            <a:tailEnd type="triangle" w="med" len="med"/>
          </a:ln>
          <a:effectLst/>
        </p:spPr>
      </p:cxnSp>
      <p:cxnSp>
        <p:nvCxnSpPr>
          <p:cNvPr id="70686" name="AutoShape 30"/>
          <p:cNvCxnSpPr>
            <a:cxnSpLocks noChangeShapeType="1"/>
            <a:stCxn id="70666" idx="0"/>
            <a:endCxn id="70684" idx="3"/>
          </p:cNvCxnSpPr>
          <p:nvPr/>
        </p:nvCxnSpPr>
        <p:spPr bwMode="auto">
          <a:xfrm rot="5400000" flipH="1">
            <a:off x="7003256" y="4021932"/>
            <a:ext cx="503237" cy="901700"/>
          </a:xfrm>
          <a:prstGeom prst="bentConnector2">
            <a:avLst/>
          </a:prstGeom>
          <a:noFill/>
          <a:ln w="9360">
            <a:solidFill>
              <a:srgbClr val="000000"/>
            </a:solidFill>
            <a:miter lim="800000"/>
            <a:headEnd/>
            <a:tailEnd type="triangle" w="med" len="med"/>
          </a:ln>
          <a:effectLst/>
        </p:spPr>
      </p:cxnSp>
      <p:sp>
        <p:nvSpPr>
          <p:cNvPr id="70687" name="AutoShape 31"/>
          <p:cNvSpPr>
            <a:spLocks noChangeArrowheads="1"/>
          </p:cNvSpPr>
          <p:nvPr/>
        </p:nvSpPr>
        <p:spPr bwMode="auto">
          <a:xfrm>
            <a:off x="4859338" y="3286125"/>
            <a:ext cx="1728787"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Woven AST</a:t>
            </a:r>
          </a:p>
        </p:txBody>
      </p:sp>
      <p:cxnSp>
        <p:nvCxnSpPr>
          <p:cNvPr id="70688" name="AutoShape 32"/>
          <p:cNvCxnSpPr>
            <a:cxnSpLocks noChangeShapeType="1"/>
            <a:stCxn id="70684" idx="0"/>
            <a:endCxn id="70687" idx="2"/>
          </p:cNvCxnSpPr>
          <p:nvPr/>
        </p:nvCxnSpPr>
        <p:spPr bwMode="auto">
          <a:xfrm flipV="1">
            <a:off x="5724525" y="3717925"/>
            <a:ext cx="1588" cy="287338"/>
          </a:xfrm>
          <a:prstGeom prst="straightConnector1">
            <a:avLst/>
          </a:prstGeom>
          <a:noFill/>
          <a:ln w="9360">
            <a:solidFill>
              <a:srgbClr val="000000"/>
            </a:solidFill>
            <a:miter lim="800000"/>
            <a:headEnd/>
            <a:tailEnd type="triangle" w="med" len="med"/>
          </a:ln>
          <a:effectLst/>
        </p:spPr>
      </p:cxnSp>
      <p:sp>
        <p:nvSpPr>
          <p:cNvPr id="70689" name="Rectangle 33"/>
          <p:cNvSpPr>
            <a:spLocks noChangeArrowheads="1"/>
          </p:cNvSpPr>
          <p:nvPr/>
        </p:nvSpPr>
        <p:spPr bwMode="auto">
          <a:xfrm>
            <a:off x="4716463" y="2565400"/>
            <a:ext cx="2016125" cy="431800"/>
          </a:xfrm>
          <a:prstGeom prst="rect">
            <a:avLst/>
          </a:prstGeom>
          <a:solidFill>
            <a:srgbClr val="993366"/>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Post-processing</a:t>
            </a:r>
          </a:p>
        </p:txBody>
      </p:sp>
      <p:cxnSp>
        <p:nvCxnSpPr>
          <p:cNvPr id="70690" name="AutoShape 34"/>
          <p:cNvCxnSpPr>
            <a:cxnSpLocks noChangeShapeType="1"/>
            <a:stCxn id="70687" idx="0"/>
            <a:endCxn id="70689" idx="2"/>
          </p:cNvCxnSpPr>
          <p:nvPr/>
        </p:nvCxnSpPr>
        <p:spPr bwMode="auto">
          <a:xfrm flipV="1">
            <a:off x="5724525" y="2997200"/>
            <a:ext cx="1588" cy="288925"/>
          </a:xfrm>
          <a:prstGeom prst="straightConnector1">
            <a:avLst/>
          </a:prstGeom>
          <a:noFill/>
          <a:ln w="9360">
            <a:solidFill>
              <a:srgbClr val="000000"/>
            </a:solidFill>
            <a:miter lim="800000"/>
            <a:headEnd/>
            <a:tailEnd type="triangle" w="med" len="med"/>
          </a:ln>
          <a:effectLst/>
        </p:spPr>
      </p:cxnSp>
      <p:sp>
        <p:nvSpPr>
          <p:cNvPr id="70691" name="AutoShape 35"/>
          <p:cNvSpPr>
            <a:spLocks noChangeArrowheads="1"/>
          </p:cNvSpPr>
          <p:nvPr/>
        </p:nvSpPr>
        <p:spPr bwMode="auto">
          <a:xfrm>
            <a:off x="4140200" y="1701800"/>
            <a:ext cx="1368425" cy="431800"/>
          </a:xfrm>
          <a:prstGeom prst="foldedCorner">
            <a:avLst>
              <a:gd name="adj" fmla="val 12500"/>
            </a:avLst>
          </a:prstGeom>
          <a:solidFill>
            <a:srgbClr val="A3B2C1"/>
          </a:solidFill>
          <a:ln w="9360">
            <a:solidFill>
              <a:srgbClr val="000000"/>
            </a:solidFill>
            <a:miter lim="800000"/>
            <a:headEnd/>
            <a:tailEnd/>
          </a:ln>
          <a:effectLst/>
        </p:spPr>
        <p:txBody>
          <a:bodyPr wrap="none" anchor="ctr"/>
          <a:lstStyle/>
          <a:p>
            <a:endParaRPr lang="en-CA"/>
          </a:p>
        </p:txBody>
      </p:sp>
      <p:sp>
        <p:nvSpPr>
          <p:cNvPr id="70692" name="AutoShape 36"/>
          <p:cNvSpPr>
            <a:spLocks noChangeArrowheads="1"/>
          </p:cNvSpPr>
          <p:nvPr/>
        </p:nvSpPr>
        <p:spPr bwMode="auto">
          <a:xfrm>
            <a:off x="4211638" y="1773238"/>
            <a:ext cx="1368425"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400">
                <a:solidFill>
                  <a:srgbClr val="000000"/>
                </a:solidFill>
              </a:rPr>
              <a:t>Woven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400">
                <a:solidFill>
                  <a:srgbClr val="000000"/>
                </a:solidFill>
              </a:rPr>
              <a:t>Base Matlab</a:t>
            </a:r>
          </a:p>
        </p:txBody>
      </p:sp>
      <p:sp>
        <p:nvSpPr>
          <p:cNvPr id="70693" name="AutoShape 37"/>
          <p:cNvSpPr>
            <a:spLocks noChangeArrowheads="1"/>
          </p:cNvSpPr>
          <p:nvPr/>
        </p:nvSpPr>
        <p:spPr bwMode="auto">
          <a:xfrm>
            <a:off x="5867400" y="1701800"/>
            <a:ext cx="1368425" cy="431800"/>
          </a:xfrm>
          <a:prstGeom prst="foldedCorner">
            <a:avLst>
              <a:gd name="adj" fmla="val 12500"/>
            </a:avLst>
          </a:prstGeom>
          <a:solidFill>
            <a:srgbClr val="A3B2C1"/>
          </a:solidFill>
          <a:ln w="9360">
            <a:solidFill>
              <a:srgbClr val="000000"/>
            </a:solidFill>
            <a:miter lim="800000"/>
            <a:headEnd/>
            <a:tailEnd/>
          </a:ln>
          <a:effectLst/>
        </p:spPr>
        <p:txBody>
          <a:bodyPr wrap="none" anchor="ctr"/>
          <a:lstStyle/>
          <a:p>
            <a:endParaRPr lang="en-CA"/>
          </a:p>
        </p:txBody>
      </p:sp>
      <p:sp>
        <p:nvSpPr>
          <p:cNvPr id="70694" name="AutoShape 38"/>
          <p:cNvSpPr>
            <a:spLocks noChangeArrowheads="1"/>
          </p:cNvSpPr>
          <p:nvPr/>
        </p:nvSpPr>
        <p:spPr bwMode="auto">
          <a:xfrm>
            <a:off x="5938838" y="1773238"/>
            <a:ext cx="1368425" cy="431800"/>
          </a:xfrm>
          <a:prstGeom prst="foldedCorner">
            <a:avLst>
              <a:gd name="adj" fmla="val 12500"/>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400">
                <a:solidFill>
                  <a:srgbClr val="000000"/>
                </a:solidFill>
              </a:rPr>
              <a:t>Matlab Impl.</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400">
                <a:solidFill>
                  <a:srgbClr val="000000"/>
                </a:solidFill>
              </a:rPr>
              <a:t>of Aspects</a:t>
            </a:r>
          </a:p>
        </p:txBody>
      </p:sp>
      <p:cxnSp>
        <p:nvCxnSpPr>
          <p:cNvPr id="70695" name="AutoShape 39"/>
          <p:cNvCxnSpPr>
            <a:cxnSpLocks noChangeShapeType="1"/>
            <a:stCxn id="70689" idx="0"/>
            <a:endCxn id="70692" idx="2"/>
          </p:cNvCxnSpPr>
          <p:nvPr/>
        </p:nvCxnSpPr>
        <p:spPr bwMode="auto">
          <a:xfrm flipH="1" flipV="1">
            <a:off x="4895850" y="2205038"/>
            <a:ext cx="828675" cy="360362"/>
          </a:xfrm>
          <a:prstGeom prst="straightConnector1">
            <a:avLst/>
          </a:prstGeom>
          <a:noFill/>
          <a:ln w="9360">
            <a:solidFill>
              <a:srgbClr val="000000"/>
            </a:solidFill>
            <a:miter lim="800000"/>
            <a:headEnd/>
            <a:tailEnd type="triangle" w="med" len="med"/>
          </a:ln>
          <a:effectLst/>
        </p:spPr>
      </p:cxnSp>
      <p:cxnSp>
        <p:nvCxnSpPr>
          <p:cNvPr id="70696" name="AutoShape 40"/>
          <p:cNvCxnSpPr>
            <a:cxnSpLocks noChangeShapeType="1"/>
            <a:stCxn id="70689" idx="0"/>
            <a:endCxn id="70694" idx="2"/>
          </p:cNvCxnSpPr>
          <p:nvPr/>
        </p:nvCxnSpPr>
        <p:spPr bwMode="auto">
          <a:xfrm flipV="1">
            <a:off x="5724525" y="2205038"/>
            <a:ext cx="898525" cy="360362"/>
          </a:xfrm>
          <a:prstGeom prst="straightConnector1">
            <a:avLst/>
          </a:prstGeom>
          <a:noFill/>
          <a:ln w="9360">
            <a:solidFill>
              <a:srgbClr val="000000"/>
            </a:solidFill>
            <a:miter lim="800000"/>
            <a:headEnd/>
            <a:tailEnd type="triangle" w="med" len="med"/>
          </a:ln>
          <a:effectLst/>
        </p:spPr>
      </p:cxnSp>
      <p:sp>
        <p:nvSpPr>
          <p:cNvPr id="70697" name="Text Box 41"/>
          <p:cNvSpPr txBox="1">
            <a:spLocks noChangeArrowheads="1"/>
          </p:cNvSpPr>
          <p:nvPr/>
        </p:nvSpPr>
        <p:spPr bwMode="auto">
          <a:xfrm>
            <a:off x="5148263" y="1484313"/>
            <a:ext cx="3995737" cy="311150"/>
          </a:xfrm>
          <a:prstGeom prst="rect">
            <a:avLst/>
          </a:prstGeom>
          <a:noFill/>
          <a:ln w="9525">
            <a:noFill/>
            <a:round/>
            <a:headEnd/>
            <a:tailEnd/>
          </a:ln>
          <a:effectLst/>
        </p:spPr>
        <p:txBody>
          <a:bodyPr wrap="none" anchor="ctr"/>
          <a:lstStyle/>
          <a:p>
            <a:endParaRPr lang="en-CA"/>
          </a:p>
        </p:txBody>
      </p:sp>
      <p:sp>
        <p:nvSpPr>
          <p:cNvPr id="45" name="Date Placeholder 44"/>
          <p:cNvSpPr>
            <a:spLocks noGrp="1"/>
          </p:cNvSpPr>
          <p:nvPr>
            <p:ph type="dt" sz="half" idx="10"/>
          </p:nvPr>
        </p:nvSpPr>
        <p:spPr/>
        <p:txBody>
          <a:bodyPr/>
          <a:lstStyle/>
          <a:p>
            <a:fld id="{3BA3ABE9-6729-4D72-81FA-4B5583B474DE}" type="datetime1">
              <a:rPr lang="en-US" smtClean="0"/>
              <a:pPr/>
              <a:t>7/1/2011</a:t>
            </a:fld>
            <a:endParaRPr lang="en-US" dirty="0"/>
          </a:p>
        </p:txBody>
      </p:sp>
      <p:sp>
        <p:nvSpPr>
          <p:cNvPr id="46" name="Slide Number Placeholder 45"/>
          <p:cNvSpPr>
            <a:spLocks noGrp="1"/>
          </p:cNvSpPr>
          <p:nvPr>
            <p:ph type="sldNum" sz="quarter" idx="12"/>
          </p:nvPr>
        </p:nvSpPr>
        <p:spPr/>
        <p:txBody>
          <a:bodyPr/>
          <a:lstStyle/>
          <a:p>
            <a:fld id="{ECE31B81-7C2C-4D8B-B6F0-1768517459BF}" type="slidenum">
              <a:rPr lang="en-US" smtClean="0"/>
              <a:pPr/>
              <a:t>51</a:t>
            </a:fld>
            <a:endParaRPr lang="en-US" dirty="0"/>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Name Resolution Analysis</a:t>
            </a:r>
          </a:p>
        </p:txBody>
      </p:sp>
      <p:sp>
        <p:nvSpPr>
          <p:cNvPr id="87043" name="Rectangle 3"/>
          <p:cNvSpPr>
            <a:spLocks noGrp="1" noChangeArrowheads="1"/>
          </p:cNvSpPr>
          <p:nvPr>
            <p:ph idx="1"/>
          </p:nvPr>
        </p:nvSpPr>
        <p:spPr>
          <a:xfrm>
            <a:off x="457200" y="1752600"/>
            <a:ext cx="8229600" cy="5105400"/>
          </a:xfrm>
        </p:spPr>
        <p:txBody>
          <a:bodyPr/>
          <a:lstStyle/>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patterns</a:t>
            </a:r>
          </a:p>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   </a:t>
            </a:r>
            <a:r>
              <a:rPr lang="en-CA" sz="1600" dirty="0" err="1">
                <a:latin typeface="Courier New" pitchFamily="49" charset="0"/>
                <a:cs typeface="Courier New" pitchFamily="49" charset="0"/>
              </a:rPr>
              <a:t>pCallFoo</a:t>
            </a:r>
            <a:r>
              <a:rPr lang="en-CA" sz="1600" dirty="0">
                <a:latin typeface="Courier New" pitchFamily="49" charset="0"/>
                <a:cs typeface="Courier New" pitchFamily="49" charset="0"/>
              </a:rPr>
              <a:t> : call(</a:t>
            </a:r>
            <a:r>
              <a:rPr lang="en-CA" sz="1600" dirty="0" err="1">
                <a:latin typeface="Courier New" pitchFamily="49" charset="0"/>
                <a:cs typeface="Courier New" pitchFamily="49" charset="0"/>
              </a:rPr>
              <a:t>foo</a:t>
            </a:r>
            <a:r>
              <a:rPr lang="en-CA" sz="1600" dirty="0">
                <a:latin typeface="Courier New" pitchFamily="49" charset="0"/>
                <a:cs typeface="Courier New" pitchFamily="49" charset="0"/>
              </a:rPr>
              <a:t>);</a:t>
            </a:r>
          </a:p>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   </a:t>
            </a:r>
            <a:r>
              <a:rPr lang="en-CA" sz="1600" dirty="0" err="1">
                <a:latin typeface="Courier New" pitchFamily="49" charset="0"/>
                <a:cs typeface="Courier New" pitchFamily="49" charset="0"/>
              </a:rPr>
              <a:t>pGetFoo</a:t>
            </a:r>
            <a:r>
              <a:rPr lang="en-CA" sz="1600" dirty="0">
                <a:latin typeface="Courier New" pitchFamily="49" charset="0"/>
                <a:cs typeface="Courier New" pitchFamily="49" charset="0"/>
              </a:rPr>
              <a:t> : get(</a:t>
            </a:r>
            <a:r>
              <a:rPr lang="en-CA" sz="1600" dirty="0" err="1">
                <a:latin typeface="Courier New" pitchFamily="49" charset="0"/>
                <a:cs typeface="Courier New" pitchFamily="49" charset="0"/>
              </a:rPr>
              <a:t>foo</a:t>
            </a:r>
            <a:r>
              <a:rPr lang="en-CA" sz="1600" dirty="0">
                <a:latin typeface="Courier New" pitchFamily="49" charset="0"/>
                <a:cs typeface="Courier New" pitchFamily="49" charset="0"/>
              </a:rPr>
              <a:t>);</a:t>
            </a:r>
          </a:p>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end</a:t>
            </a:r>
          </a:p>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actions</a:t>
            </a:r>
          </a:p>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   before1 : before </a:t>
            </a:r>
            <a:r>
              <a:rPr lang="en-CA" sz="1600" dirty="0" err="1">
                <a:latin typeface="Courier New" pitchFamily="49" charset="0"/>
                <a:cs typeface="Courier New" pitchFamily="49" charset="0"/>
              </a:rPr>
              <a:t>pCallFoo</a:t>
            </a:r>
            <a:endParaRPr lang="en-CA" sz="1600" dirty="0">
              <a:latin typeface="Courier New" pitchFamily="49" charset="0"/>
              <a:cs typeface="Courier New" pitchFamily="49" charset="0"/>
            </a:endParaRPr>
          </a:p>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   …</a:t>
            </a:r>
          </a:p>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   before2 : before </a:t>
            </a:r>
            <a:r>
              <a:rPr lang="en-CA" sz="1600" dirty="0" err="1">
                <a:latin typeface="Courier New" pitchFamily="49" charset="0"/>
                <a:cs typeface="Courier New" pitchFamily="49" charset="0"/>
              </a:rPr>
              <a:t>pGetFoo</a:t>
            </a:r>
            <a:endParaRPr lang="en-CA" sz="1600" dirty="0">
              <a:latin typeface="Courier New" pitchFamily="49" charset="0"/>
              <a:cs typeface="Courier New" pitchFamily="49" charset="0"/>
            </a:endParaRPr>
          </a:p>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   …</a:t>
            </a:r>
          </a:p>
          <a:p>
            <a:pPr marL="342900" indent="-342900">
              <a:lnSpc>
                <a:spcPct val="80000"/>
              </a:lnSpc>
              <a:spcBef>
                <a:spcPct val="20000"/>
              </a:spcBef>
              <a:buClr>
                <a:srgbClr val="000000"/>
              </a:buClr>
              <a:buSzPct val="100000"/>
              <a:buFont typeface="Times New Roman" pitchFamily="18" charset="0"/>
              <a:buNone/>
            </a:pPr>
            <a:r>
              <a:rPr lang="en-CA" sz="1600" dirty="0">
                <a:latin typeface="Courier New" pitchFamily="49" charset="0"/>
                <a:cs typeface="Courier New" pitchFamily="49" charset="0"/>
              </a:rPr>
              <a:t>end</a:t>
            </a:r>
          </a:p>
        </p:txBody>
      </p:sp>
      <p:sp>
        <p:nvSpPr>
          <p:cNvPr id="14" name="Footer Placeholder 5"/>
          <p:cNvSpPr>
            <a:spLocks noGrp="1"/>
          </p:cNvSpPr>
          <p:nvPr>
            <p:ph type="ftr" sz="quarter" idx="11"/>
          </p:nvPr>
        </p:nvSpPr>
        <p:spPr/>
        <p:txBody>
          <a:bodyPr/>
          <a:lstStyle/>
          <a:p>
            <a:r>
              <a:rPr lang="en-US" smtClean="0"/>
              <a:t>McLab, Laurie Hendren, Leverhulme Lecture #2</a:t>
            </a:r>
            <a:endParaRPr lang="en-US"/>
          </a:p>
        </p:txBody>
      </p:sp>
      <p:sp>
        <p:nvSpPr>
          <p:cNvPr id="87044" name="Rectangle 4"/>
          <p:cNvSpPr>
            <a:spLocks noChangeArrowheads="1"/>
          </p:cNvSpPr>
          <p:nvPr/>
        </p:nvSpPr>
        <p:spPr bwMode="auto">
          <a:xfrm>
            <a:off x="1042988" y="5445125"/>
            <a:ext cx="1295400" cy="576263"/>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foo();</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CC3300"/>
                </a:solidFill>
              </a:rPr>
              <a:t>function</a:t>
            </a:r>
          </a:p>
        </p:txBody>
      </p:sp>
      <p:sp>
        <p:nvSpPr>
          <p:cNvPr id="87045" name="Rectangle 5"/>
          <p:cNvSpPr>
            <a:spLocks noChangeArrowheads="1"/>
          </p:cNvSpPr>
          <p:nvPr/>
        </p:nvSpPr>
        <p:spPr bwMode="auto">
          <a:xfrm>
            <a:off x="4284663" y="2997200"/>
            <a:ext cx="1295400" cy="338138"/>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before1();</a:t>
            </a:r>
          </a:p>
        </p:txBody>
      </p:sp>
      <p:sp>
        <p:nvSpPr>
          <p:cNvPr id="87048" name="Rectangle 8"/>
          <p:cNvSpPr>
            <a:spLocks noChangeArrowheads="1"/>
          </p:cNvSpPr>
          <p:nvPr/>
        </p:nvSpPr>
        <p:spPr bwMode="auto">
          <a:xfrm>
            <a:off x="4068763" y="3573463"/>
            <a:ext cx="1295400" cy="3381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before2();</a:t>
            </a:r>
          </a:p>
        </p:txBody>
      </p:sp>
      <p:sp>
        <p:nvSpPr>
          <p:cNvPr id="87053" name="Rectangle 13"/>
          <p:cNvSpPr>
            <a:spLocks noChangeArrowheads="1"/>
          </p:cNvSpPr>
          <p:nvPr/>
        </p:nvSpPr>
        <p:spPr bwMode="auto">
          <a:xfrm>
            <a:off x="3851275" y="5445125"/>
            <a:ext cx="1295400" cy="576263"/>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foo();</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CC3300"/>
                </a:solidFill>
              </a:rPr>
              <a:t>variable</a:t>
            </a:r>
          </a:p>
        </p:txBody>
      </p:sp>
      <p:sp>
        <p:nvSpPr>
          <p:cNvPr id="87054" name="Rectangle 14"/>
          <p:cNvSpPr>
            <a:spLocks noChangeArrowheads="1"/>
          </p:cNvSpPr>
          <p:nvPr/>
        </p:nvSpPr>
        <p:spPr bwMode="auto">
          <a:xfrm>
            <a:off x="6732588" y="5445125"/>
            <a:ext cx="1295400" cy="576263"/>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foo();</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CC3300"/>
                </a:solidFill>
              </a:rPr>
              <a:t>unresolved</a:t>
            </a:r>
          </a:p>
        </p:txBody>
      </p:sp>
      <p:sp>
        <p:nvSpPr>
          <p:cNvPr id="87055" name="Rectangle 15"/>
          <p:cNvSpPr>
            <a:spLocks noChangeArrowheads="1"/>
          </p:cNvSpPr>
          <p:nvPr/>
        </p:nvSpPr>
        <p:spPr bwMode="auto">
          <a:xfrm>
            <a:off x="4284663" y="2997200"/>
            <a:ext cx="1295400" cy="338138"/>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before1();</a:t>
            </a:r>
          </a:p>
        </p:txBody>
      </p:sp>
      <p:sp>
        <p:nvSpPr>
          <p:cNvPr id="87056" name="Rectangle 16"/>
          <p:cNvSpPr>
            <a:spLocks noChangeArrowheads="1"/>
          </p:cNvSpPr>
          <p:nvPr/>
        </p:nvSpPr>
        <p:spPr bwMode="auto">
          <a:xfrm>
            <a:off x="4068763" y="3573463"/>
            <a:ext cx="1295400" cy="338137"/>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000000"/>
                </a:solidFill>
              </a:rPr>
              <a:t>before2();</a:t>
            </a:r>
          </a:p>
        </p:txBody>
      </p:sp>
      <p:sp>
        <p:nvSpPr>
          <p:cNvPr id="87057" name="Rectangle 17"/>
          <p:cNvSpPr>
            <a:spLocks noChangeArrowheads="1"/>
          </p:cNvSpPr>
          <p:nvPr/>
        </p:nvSpPr>
        <p:spPr bwMode="auto">
          <a:xfrm>
            <a:off x="6732588" y="4508500"/>
            <a:ext cx="1439862" cy="338138"/>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CC3300"/>
                </a:solidFill>
              </a:rPr>
              <a:t>if isFun(foo)</a:t>
            </a:r>
          </a:p>
        </p:txBody>
      </p:sp>
      <p:sp>
        <p:nvSpPr>
          <p:cNvPr id="87058" name="Rectangle 18"/>
          <p:cNvSpPr>
            <a:spLocks noChangeArrowheads="1"/>
          </p:cNvSpPr>
          <p:nvPr/>
        </p:nvSpPr>
        <p:spPr bwMode="auto">
          <a:xfrm>
            <a:off x="6732588" y="4508500"/>
            <a:ext cx="1439862" cy="338138"/>
          </a:xfrm>
          <a:prstGeom prst="rect">
            <a:avLst/>
          </a:prstGeom>
          <a:solidFill>
            <a:srgbClr val="A3B2C1"/>
          </a:solidFill>
          <a:ln w="936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solidFill>
                  <a:srgbClr val="CC3300"/>
                </a:solidFill>
              </a:rPr>
              <a:t>if isVar(foo)</a:t>
            </a:r>
          </a:p>
        </p:txBody>
      </p:sp>
      <p:sp>
        <p:nvSpPr>
          <p:cNvPr id="15" name="Date Placeholder 14"/>
          <p:cNvSpPr>
            <a:spLocks noGrp="1"/>
          </p:cNvSpPr>
          <p:nvPr>
            <p:ph type="dt" sz="half" idx="10"/>
          </p:nvPr>
        </p:nvSpPr>
        <p:spPr/>
        <p:txBody>
          <a:bodyPr/>
          <a:lstStyle/>
          <a:p>
            <a:fld id="{F3121276-3954-4C6F-88DA-88230DB86374}" type="datetime1">
              <a:rPr lang="en-US" smtClean="0"/>
              <a:pPr/>
              <a:t>7/1/2011</a:t>
            </a:fld>
            <a:endParaRPr lang="en-US" dirty="0"/>
          </a:p>
        </p:txBody>
      </p:sp>
      <p:sp>
        <p:nvSpPr>
          <p:cNvPr id="16" name="Slide Number Placeholder 15"/>
          <p:cNvSpPr>
            <a:spLocks noGrp="1"/>
          </p:cNvSpPr>
          <p:nvPr>
            <p:ph type="sldNum" sz="quarter" idx="12"/>
          </p:nvPr>
        </p:nvSpPr>
        <p:spPr/>
        <p:txBody>
          <a:bodyPr/>
          <a:lstStyle/>
          <a:p>
            <a:fld id="{ECE31B81-7C2C-4D8B-B6F0-1768517459BF}" type="slidenum">
              <a:rPr lang="en-US" smtClean="0"/>
              <a:pPr/>
              <a:t>52</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anim calcmode="lin" valueType="num">
                                      <p:cBhvr additive="base">
                                        <p:cTn id="7" dur="500" fill="hold"/>
                                        <p:tgtEl>
                                          <p:spTgt spid="87044"/>
                                        </p:tgtEl>
                                        <p:attrNameLst>
                                          <p:attrName>ppt_x</p:attrName>
                                        </p:attrNameLst>
                                      </p:cBhvr>
                                      <p:tavLst>
                                        <p:tav tm="0">
                                          <p:val>
                                            <p:strVal val="#ppt_x"/>
                                          </p:val>
                                        </p:tav>
                                        <p:tav tm="100000">
                                          <p:val>
                                            <p:strVal val="#ppt_x"/>
                                          </p:val>
                                        </p:tav>
                                      </p:tavLst>
                                    </p:anim>
                                    <p:anim calcmode="lin" valueType="num">
                                      <p:cBhvr additive="base">
                                        <p:cTn id="8" dur="500" fill="hold"/>
                                        <p:tgtEl>
                                          <p:spTgt spid="870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7053"/>
                                        </p:tgtEl>
                                        <p:attrNameLst>
                                          <p:attrName>style.visibility</p:attrName>
                                        </p:attrNameLst>
                                      </p:cBhvr>
                                      <p:to>
                                        <p:strVal val="visible"/>
                                      </p:to>
                                    </p:set>
                                    <p:anim calcmode="lin" valueType="num">
                                      <p:cBhvr additive="base">
                                        <p:cTn id="11" dur="500" fill="hold"/>
                                        <p:tgtEl>
                                          <p:spTgt spid="87053"/>
                                        </p:tgtEl>
                                        <p:attrNameLst>
                                          <p:attrName>ppt_x</p:attrName>
                                        </p:attrNameLst>
                                      </p:cBhvr>
                                      <p:tavLst>
                                        <p:tav tm="0">
                                          <p:val>
                                            <p:strVal val="#ppt_x"/>
                                          </p:val>
                                        </p:tav>
                                        <p:tav tm="100000">
                                          <p:val>
                                            <p:strVal val="#ppt_x"/>
                                          </p:val>
                                        </p:tav>
                                      </p:tavLst>
                                    </p:anim>
                                    <p:anim calcmode="lin" valueType="num">
                                      <p:cBhvr additive="base">
                                        <p:cTn id="12" dur="500" fill="hold"/>
                                        <p:tgtEl>
                                          <p:spTgt spid="8705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7054"/>
                                        </p:tgtEl>
                                        <p:attrNameLst>
                                          <p:attrName>style.visibility</p:attrName>
                                        </p:attrNameLst>
                                      </p:cBhvr>
                                      <p:to>
                                        <p:strVal val="visible"/>
                                      </p:to>
                                    </p:set>
                                    <p:anim calcmode="lin" valueType="num">
                                      <p:cBhvr additive="base">
                                        <p:cTn id="15" dur="500" fill="hold"/>
                                        <p:tgtEl>
                                          <p:spTgt spid="87054"/>
                                        </p:tgtEl>
                                        <p:attrNameLst>
                                          <p:attrName>ppt_x</p:attrName>
                                        </p:attrNameLst>
                                      </p:cBhvr>
                                      <p:tavLst>
                                        <p:tav tm="0">
                                          <p:val>
                                            <p:strVal val="#ppt_x"/>
                                          </p:val>
                                        </p:tav>
                                        <p:tav tm="100000">
                                          <p:val>
                                            <p:strVal val="#ppt_x"/>
                                          </p:val>
                                        </p:tav>
                                      </p:tavLst>
                                    </p:anim>
                                    <p:anim calcmode="lin" valueType="num">
                                      <p:cBhvr additive="base">
                                        <p:cTn id="16" dur="500" fill="hold"/>
                                        <p:tgtEl>
                                          <p:spTgt spid="8705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87045"/>
                                        </p:tgtEl>
                                        <p:attrNameLst>
                                          <p:attrName>style.visibility</p:attrName>
                                        </p:attrNameLst>
                                      </p:cBhvr>
                                      <p:to>
                                        <p:strVal val="visible"/>
                                      </p:to>
                                    </p:set>
                                    <p:animEffect transition="in" filter="box(in)">
                                      <p:cBhvr>
                                        <p:cTn id="21" dur="500"/>
                                        <p:tgtEl>
                                          <p:spTgt spid="8704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87048"/>
                                        </p:tgtEl>
                                        <p:attrNameLst>
                                          <p:attrName>style.visibility</p:attrName>
                                        </p:attrNameLst>
                                      </p:cBhvr>
                                      <p:to>
                                        <p:strVal val="visible"/>
                                      </p:to>
                                    </p:set>
                                    <p:animEffect transition="in" filter="box(in)">
                                      <p:cBhvr>
                                        <p:cTn id="24" dur="500"/>
                                        <p:tgtEl>
                                          <p:spTgt spid="87048"/>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87055"/>
                                        </p:tgtEl>
                                        <p:attrNameLst>
                                          <p:attrName>style.visibility</p:attrName>
                                        </p:attrNameLst>
                                      </p:cBhvr>
                                      <p:to>
                                        <p:strVal val="visible"/>
                                      </p:to>
                                    </p:set>
                                    <p:animEffect transition="in" filter="box(in)">
                                      <p:cBhvr>
                                        <p:cTn id="27" dur="500"/>
                                        <p:tgtEl>
                                          <p:spTgt spid="8705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87056"/>
                                        </p:tgtEl>
                                        <p:attrNameLst>
                                          <p:attrName>style.visibility</p:attrName>
                                        </p:attrNameLst>
                                      </p:cBhvr>
                                      <p:to>
                                        <p:strVal val="visible"/>
                                      </p:to>
                                    </p:set>
                                    <p:animEffect transition="in" filter="box(in)">
                                      <p:cBhvr>
                                        <p:cTn id="30" dur="500"/>
                                        <p:tgtEl>
                                          <p:spTgt spid="8705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2.77778E-7 1.07764E-6 L -0.35434 0.28018 " pathEditMode="relative" rAng="0" ptsTypes="AA">
                                      <p:cBhvr>
                                        <p:cTn id="34" dur="2000" fill="hold"/>
                                        <p:tgtEl>
                                          <p:spTgt spid="87055"/>
                                        </p:tgtEl>
                                        <p:attrNameLst>
                                          <p:attrName>ppt_x</p:attrName>
                                          <p:attrName>ppt_y</p:attrName>
                                        </p:attrNameLst>
                                      </p:cBhvr>
                                      <p:rCtr x="-177" y="140"/>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1.38889E-6 -4.06721E-6 L -0.02361 0.19606 " pathEditMode="relative" rAng="0" ptsTypes="AA">
                                      <p:cBhvr>
                                        <p:cTn id="38" dur="2000" fill="hold"/>
                                        <p:tgtEl>
                                          <p:spTgt spid="87056"/>
                                        </p:tgtEl>
                                        <p:attrNameLst>
                                          <p:attrName>ppt_x</p:attrName>
                                          <p:attrName>ppt_y</p:attrName>
                                        </p:attrNameLst>
                                      </p:cBhvr>
                                      <p:rCtr x="-12" y="98"/>
                                    </p:animMotion>
                                  </p:childTnLst>
                                </p:cTn>
                              </p:par>
                            </p:childTnLst>
                          </p:cTn>
                        </p:par>
                      </p:childTnLst>
                    </p:cTn>
                  </p:par>
                  <p:par>
                    <p:cTn id="39" fill="hold">
                      <p:stCondLst>
                        <p:cond delay="indefinite"/>
                      </p:stCondLst>
                      <p:childTnLst>
                        <p:par>
                          <p:cTn id="40" fill="hold">
                            <p:stCondLst>
                              <p:cond delay="0"/>
                            </p:stCondLst>
                            <p:childTnLst>
                              <p:par>
                                <p:cTn id="41" presetID="56" presetClass="path" presetSubtype="0" accel="50000" decel="50000" fill="hold" grpId="1" nodeType="clickEffect">
                                  <p:stCondLst>
                                    <p:cond delay="0"/>
                                  </p:stCondLst>
                                  <p:childTnLst>
                                    <p:animMotion origin="layout" path="M 2.77778E-7 1.07764E-6 L 0.29132 0.29084 " pathEditMode="relative" rAng="0" ptsTypes="AA">
                                      <p:cBhvr>
                                        <p:cTn id="42" dur="2000" fill="hold"/>
                                        <p:tgtEl>
                                          <p:spTgt spid="87045"/>
                                        </p:tgtEl>
                                        <p:attrNameLst>
                                          <p:attrName>ppt_x</p:attrName>
                                          <p:attrName>ppt_y</p:attrName>
                                        </p:attrNameLst>
                                      </p:cBhvr>
                                      <p:rCtr x="146" y="145"/>
                                    </p:animMotion>
                                  </p:childTnLst>
                                </p:cTn>
                              </p:par>
                            </p:childTnLst>
                          </p:cTn>
                        </p:par>
                        <p:par>
                          <p:cTn id="43" fill="hold">
                            <p:stCondLst>
                              <p:cond delay="2000"/>
                            </p:stCondLst>
                            <p:childTnLst>
                              <p:par>
                                <p:cTn id="44" presetID="2" presetClass="entr" presetSubtype="2" fill="hold" grpId="0" nodeType="afterEffect">
                                  <p:stCondLst>
                                    <p:cond delay="0"/>
                                  </p:stCondLst>
                                  <p:childTnLst>
                                    <p:set>
                                      <p:cBhvr>
                                        <p:cTn id="45" dur="1" fill="hold">
                                          <p:stCondLst>
                                            <p:cond delay="0"/>
                                          </p:stCondLst>
                                        </p:cTn>
                                        <p:tgtEl>
                                          <p:spTgt spid="87057"/>
                                        </p:tgtEl>
                                        <p:attrNameLst>
                                          <p:attrName>style.visibility</p:attrName>
                                        </p:attrNameLst>
                                      </p:cBhvr>
                                      <p:to>
                                        <p:strVal val="visible"/>
                                      </p:to>
                                    </p:set>
                                    <p:anim calcmode="lin" valueType="num">
                                      <p:cBhvr additive="base">
                                        <p:cTn id="46" dur="500" fill="hold"/>
                                        <p:tgtEl>
                                          <p:spTgt spid="87057"/>
                                        </p:tgtEl>
                                        <p:attrNameLst>
                                          <p:attrName>ppt_x</p:attrName>
                                        </p:attrNameLst>
                                      </p:cBhvr>
                                      <p:tavLst>
                                        <p:tav tm="0">
                                          <p:val>
                                            <p:strVal val="1+#ppt_w/2"/>
                                          </p:val>
                                        </p:tav>
                                        <p:tav tm="100000">
                                          <p:val>
                                            <p:strVal val="#ppt_x"/>
                                          </p:val>
                                        </p:tav>
                                      </p:tavLst>
                                    </p:anim>
                                    <p:anim calcmode="lin" valueType="num">
                                      <p:cBhvr additive="base">
                                        <p:cTn id="47" dur="500" fill="hold"/>
                                        <p:tgtEl>
                                          <p:spTgt spid="8705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4" presetClass="path" presetSubtype="0" accel="50000" decel="50000" fill="hold" grpId="2" nodeType="clickEffect">
                                  <p:stCondLst>
                                    <p:cond delay="0"/>
                                  </p:stCondLst>
                                  <p:childTnLst>
                                    <p:animMotion origin="layout" path="M 0.29132 0.29084 L 0.29132 0.15411 " pathEditMode="relative" rAng="0" ptsTypes="AA">
                                      <p:cBhvr>
                                        <p:cTn id="51" dur="2000" fill="hold"/>
                                        <p:tgtEl>
                                          <p:spTgt spid="87045"/>
                                        </p:tgtEl>
                                        <p:attrNameLst>
                                          <p:attrName>ppt_x</p:attrName>
                                          <p:attrName>ppt_y</p:attrName>
                                        </p:attrNameLst>
                                      </p:cBhvr>
                                      <p:rCtr x="0" y="-68"/>
                                    </p:animMotion>
                                  </p:childTnLst>
                                </p:cTn>
                              </p:par>
                              <p:par>
                                <p:cTn id="52" presetID="64" presetClass="path" presetSubtype="0" accel="50000" decel="50000" fill="hold" grpId="1" nodeType="withEffect">
                                  <p:stCondLst>
                                    <p:cond delay="0"/>
                                  </p:stCondLst>
                                  <p:childTnLst>
                                    <p:animMotion origin="layout" path="M -5.55556E-7 -4.64658E-6 L -5.55556E-7 -0.1402 " pathEditMode="relative" rAng="0" ptsTypes="AA">
                                      <p:cBhvr>
                                        <p:cTn id="53" dur="2000" fill="hold"/>
                                        <p:tgtEl>
                                          <p:spTgt spid="87057"/>
                                        </p:tgtEl>
                                        <p:attrNameLst>
                                          <p:attrName>ppt_x</p:attrName>
                                          <p:attrName>ppt_y</p:attrName>
                                        </p:attrNameLst>
                                      </p:cBhvr>
                                      <p:rCtr x="0" y="-70"/>
                                    </p:animMotion>
                                  </p:childTnLst>
                                </p:cTn>
                              </p:par>
                              <p:par>
                                <p:cTn id="54" presetID="49" presetClass="path" presetSubtype="0" accel="50000" decel="50000" fill="hold" grpId="1" nodeType="withEffect">
                                  <p:stCondLst>
                                    <p:cond delay="0"/>
                                  </p:stCondLst>
                                  <p:childTnLst>
                                    <p:animMotion origin="layout" path="M 0.00781 0.01066 L 0.31493 0.20672 " pathEditMode="relative" rAng="0" ptsTypes="AA">
                                      <p:cBhvr>
                                        <p:cTn id="55" dur="2000" fill="hold"/>
                                        <p:tgtEl>
                                          <p:spTgt spid="87048"/>
                                        </p:tgtEl>
                                        <p:attrNameLst>
                                          <p:attrName>ppt_x</p:attrName>
                                          <p:attrName>ppt_y</p:attrName>
                                        </p:attrNameLst>
                                      </p:cBhvr>
                                      <p:rCtr x="153" y="98"/>
                                    </p:animMotion>
                                  </p:childTnLst>
                                </p:cTn>
                              </p:par>
                            </p:childTnLst>
                          </p:cTn>
                        </p:par>
                        <p:par>
                          <p:cTn id="56" fill="hold">
                            <p:stCondLst>
                              <p:cond delay="2000"/>
                            </p:stCondLst>
                            <p:childTnLst>
                              <p:par>
                                <p:cTn id="57" presetID="2" presetClass="entr" presetSubtype="2" fill="hold" grpId="0" nodeType="afterEffect">
                                  <p:stCondLst>
                                    <p:cond delay="0"/>
                                  </p:stCondLst>
                                  <p:childTnLst>
                                    <p:set>
                                      <p:cBhvr>
                                        <p:cTn id="58" dur="1" fill="hold">
                                          <p:stCondLst>
                                            <p:cond delay="0"/>
                                          </p:stCondLst>
                                        </p:cTn>
                                        <p:tgtEl>
                                          <p:spTgt spid="87058"/>
                                        </p:tgtEl>
                                        <p:attrNameLst>
                                          <p:attrName>style.visibility</p:attrName>
                                        </p:attrNameLst>
                                      </p:cBhvr>
                                      <p:to>
                                        <p:strVal val="visible"/>
                                      </p:to>
                                    </p:set>
                                    <p:anim calcmode="lin" valueType="num">
                                      <p:cBhvr additive="base">
                                        <p:cTn id="59" dur="500" fill="hold"/>
                                        <p:tgtEl>
                                          <p:spTgt spid="87058"/>
                                        </p:tgtEl>
                                        <p:attrNameLst>
                                          <p:attrName>ppt_x</p:attrName>
                                        </p:attrNameLst>
                                      </p:cBhvr>
                                      <p:tavLst>
                                        <p:tav tm="0">
                                          <p:val>
                                            <p:strVal val="1+#ppt_w/2"/>
                                          </p:val>
                                        </p:tav>
                                        <p:tav tm="100000">
                                          <p:val>
                                            <p:strVal val="#ppt_x"/>
                                          </p:val>
                                        </p:tav>
                                      </p:tavLst>
                                    </p:anim>
                                    <p:anim calcmode="lin" valueType="num">
                                      <p:cBhvr additive="base">
                                        <p:cTn id="60" dur="500" fill="hold"/>
                                        <p:tgtEl>
                                          <p:spTgt spid="870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p:bldP spid="87045" grpId="0" animBg="1"/>
      <p:bldP spid="87045" grpId="1" animBg="1"/>
      <p:bldP spid="87045" grpId="2" animBg="1"/>
      <p:bldP spid="87048" grpId="0" animBg="1"/>
      <p:bldP spid="87048" grpId="1" animBg="1"/>
      <p:bldP spid="87053" grpId="0" animBg="1"/>
      <p:bldP spid="87054" grpId="0" animBg="1"/>
      <p:bldP spid="87055" grpId="0" animBg="1"/>
      <p:bldP spid="87055" grpId="1" animBg="1"/>
      <p:bldP spid="87056" grpId="0" animBg="1"/>
      <p:bldP spid="87056" grpId="1" animBg="1"/>
      <p:bldP spid="87057" grpId="0" animBg="1"/>
      <p:bldP spid="87057" grpId="1" animBg="1"/>
      <p:bldP spid="8705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t>Scientific Use Cases</a:t>
            </a:r>
          </a:p>
        </p:txBody>
      </p:sp>
      <p:sp>
        <p:nvSpPr>
          <p:cNvPr id="82947" name="Rectangle 3"/>
          <p:cNvSpPr>
            <a:spLocks noGrp="1" noChangeArrowheads="1"/>
          </p:cNvSpPr>
          <p:nvPr>
            <p:ph idx="1"/>
          </p:nvPr>
        </p:nvSpPr>
        <p:spPr>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t>Domain-Specific Profiling of Programs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t>Tracking array sparsity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t>Tracking array size-growing operations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t>Counting floating-point operations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t>Extending Functionality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t>Interpreting loop iteration space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t>Adding units to computations</a:t>
            </a:r>
          </a:p>
        </p:txBody>
      </p:sp>
      <p:sp>
        <p:nvSpPr>
          <p:cNvPr id="5" name="Footer Placeholder 4"/>
          <p:cNvSpPr>
            <a:spLocks noGrp="1"/>
          </p:cNvSpPr>
          <p:nvPr>
            <p:ph type="ftr" sz="quarter" idx="11"/>
          </p:nvPr>
        </p:nvSpPr>
        <p:spPr/>
        <p:txBody>
          <a:bodyPr/>
          <a:lstStyle/>
          <a:p>
            <a:r>
              <a:rPr lang="en-US" smtClean="0"/>
              <a:t>McLab, Laurie Hendren, Leverhulme Lecture #2</a:t>
            </a:r>
            <a:endParaRPr lang="en-US"/>
          </a:p>
        </p:txBody>
      </p:sp>
      <p:sp>
        <p:nvSpPr>
          <p:cNvPr id="6" name="Date Placeholder 5"/>
          <p:cNvSpPr>
            <a:spLocks noGrp="1"/>
          </p:cNvSpPr>
          <p:nvPr>
            <p:ph type="dt" sz="half" idx="10"/>
          </p:nvPr>
        </p:nvSpPr>
        <p:spPr/>
        <p:txBody>
          <a:bodyPr/>
          <a:lstStyle/>
          <a:p>
            <a:fld id="{41D83661-0012-49E1-94A6-6F476C4B2D7D}" type="datetime1">
              <a:rPr lang="en-US" smtClean="0"/>
              <a:pPr/>
              <a:t>7/1/2011</a:t>
            </a:fld>
            <a:endParaRPr lang="en-US" dirty="0"/>
          </a:p>
        </p:txBody>
      </p:sp>
      <p:sp>
        <p:nvSpPr>
          <p:cNvPr id="7" name="Slide Number Placeholder 6"/>
          <p:cNvSpPr>
            <a:spLocks noGrp="1"/>
          </p:cNvSpPr>
          <p:nvPr>
            <p:ph type="sldNum" sz="quarter" idx="12"/>
          </p:nvPr>
        </p:nvSpPr>
        <p:spPr/>
        <p:txBody>
          <a:bodyPr/>
          <a:lstStyle/>
          <a:p>
            <a:fld id="{ECE31B81-7C2C-4D8B-B6F0-1768517459BF}" type="slidenum">
              <a:rPr lang="en-US" smtClean="0"/>
              <a:pPr/>
              <a:t>53</a:t>
            </a:fld>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Related </a:t>
            </a:r>
            <a:r>
              <a:rPr lang="en-US" dirty="0" smtClean="0"/>
              <a:t>Work for </a:t>
            </a:r>
            <a:r>
              <a:rPr lang="en-US" dirty="0" err="1" smtClean="0"/>
              <a:t>AspectMatlab</a:t>
            </a:r>
            <a:endParaRPr lang="en-US" dirty="0"/>
          </a:p>
        </p:txBody>
      </p:sp>
      <p:sp>
        <p:nvSpPr>
          <p:cNvPr id="29698" name="Rectangle 2"/>
          <p:cNvSpPr>
            <a:spLocks noGrp="1" noChangeArrowheads="1"/>
          </p:cNvSpPr>
          <p:nvPr>
            <p:ph idx="1"/>
          </p:nvPr>
        </p:nvSpPr>
        <p:spPr>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err="1"/>
              <a:t>AspectJ</a:t>
            </a:r>
            <a:r>
              <a:rPr lang="en-CA" sz="2000" dirty="0"/>
              <a:t> (</a:t>
            </a:r>
            <a:r>
              <a:rPr lang="en-CA" sz="2000" i="1" dirty="0" err="1"/>
              <a:t>Kiczales</a:t>
            </a:r>
            <a:r>
              <a:rPr lang="en-CA" sz="2000" i="1" dirty="0"/>
              <a:t> et al.,</a:t>
            </a:r>
            <a:r>
              <a:rPr lang="en-CA" dirty="0"/>
              <a:t> </a:t>
            </a:r>
            <a:r>
              <a:rPr lang="en-CA" sz="2000" i="1" dirty="0"/>
              <a:t>ECOOP '01)</a:t>
            </a:r>
            <a:r>
              <a:rPr lang="ar-SA" sz="2000" i="1" dirty="0" smtClean="0"/>
              <a:t>‏</a:t>
            </a:r>
            <a:endParaRPr lang="en-CA" sz="1200" i="1"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err="1" smtClean="0"/>
              <a:t>abc</a:t>
            </a:r>
            <a:r>
              <a:rPr lang="en-CA" dirty="0" smtClean="0"/>
              <a:t> </a:t>
            </a:r>
            <a:r>
              <a:rPr lang="en-CA" sz="2000" i="1" dirty="0" smtClean="0"/>
              <a:t>(The de Moor and </a:t>
            </a:r>
            <a:r>
              <a:rPr lang="en-CA" sz="2000" i="1" dirty="0" err="1" smtClean="0"/>
              <a:t>Hendren</a:t>
            </a:r>
            <a:r>
              <a:rPr lang="en-CA" sz="2000" i="1" dirty="0" smtClean="0"/>
              <a:t> gang, AOSD '05)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smtClean="0"/>
              <a:t>Array </a:t>
            </a:r>
            <a:r>
              <a:rPr lang="en-CA" dirty="0" err="1"/>
              <a:t>pointcuts</a:t>
            </a:r>
            <a:r>
              <a:rPr lang="en-CA" dirty="0"/>
              <a:t> </a:t>
            </a:r>
            <a:r>
              <a:rPr lang="en-CA" sz="1800" dirty="0"/>
              <a:t>(</a:t>
            </a:r>
            <a:r>
              <a:rPr lang="en-CA" sz="1800" i="1" dirty="0"/>
              <a:t>Chen et al., JSES '07</a:t>
            </a:r>
            <a:r>
              <a:rPr lang="en-CA" sz="1800" dirty="0"/>
              <a:t>)</a:t>
            </a:r>
            <a:r>
              <a:rPr lang="ar-SA" sz="1800" dirty="0"/>
              <a:t>‏</a:t>
            </a:r>
            <a:endParaRPr lang="en-CA"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a:t>Loop </a:t>
            </a:r>
            <a:r>
              <a:rPr lang="en-CA" dirty="0" err="1"/>
              <a:t>pointcuts</a:t>
            </a:r>
            <a:r>
              <a:rPr lang="en-CA" dirty="0"/>
              <a:t> </a:t>
            </a:r>
            <a:r>
              <a:rPr lang="en-CA" sz="1800" dirty="0"/>
              <a:t>(</a:t>
            </a:r>
            <a:r>
              <a:rPr lang="en-CA" sz="1800" i="1" dirty="0" err="1"/>
              <a:t>Harbulot</a:t>
            </a:r>
            <a:r>
              <a:rPr lang="en-CA" sz="1800" i="1" dirty="0"/>
              <a:t> et al.,</a:t>
            </a:r>
            <a:r>
              <a:rPr lang="en-CA" dirty="0"/>
              <a:t> </a:t>
            </a:r>
            <a:r>
              <a:rPr lang="en-CA" sz="1800" i="1" dirty="0"/>
              <a:t>AOSD '06</a:t>
            </a:r>
            <a:r>
              <a:rPr lang="en-CA" sz="1800" dirty="0"/>
              <a:t>)</a:t>
            </a:r>
            <a:r>
              <a:rPr lang="ar-SA" sz="1800" dirty="0"/>
              <a:t>‏</a:t>
            </a:r>
            <a:endParaRPr lang="en-CA"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err="1"/>
              <a:t>AspectCobol</a:t>
            </a:r>
            <a:r>
              <a:rPr lang="en-CA" dirty="0"/>
              <a:t> </a:t>
            </a:r>
            <a:r>
              <a:rPr lang="en-CA" sz="2000" dirty="0"/>
              <a:t>(</a:t>
            </a:r>
            <a:r>
              <a:rPr lang="en-CA" sz="2000" i="1" dirty="0" err="1"/>
              <a:t>Lammel</a:t>
            </a:r>
            <a:r>
              <a:rPr lang="en-CA" sz="2000" i="1" dirty="0"/>
              <a:t> et al.,</a:t>
            </a:r>
            <a:r>
              <a:rPr lang="en-CA" dirty="0"/>
              <a:t> </a:t>
            </a:r>
            <a:r>
              <a:rPr lang="en-CA" sz="2000" i="1" dirty="0"/>
              <a:t>AOSD '05</a:t>
            </a:r>
            <a:r>
              <a:rPr lang="en-CA" sz="2000" dirty="0"/>
              <a:t>)</a:t>
            </a:r>
            <a:r>
              <a:rPr lang="ar-SA" sz="2000" dirty="0"/>
              <a:t>‏</a:t>
            </a:r>
            <a:endParaRPr lang="en-CA" sz="2000"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dirty="0"/>
              <a:t>Domain-Specific Aspects in </a:t>
            </a:r>
            <a:r>
              <a:rPr lang="en-CA" dirty="0" err="1"/>
              <a:t>Matlab</a:t>
            </a:r>
            <a:r>
              <a:rPr lang="en-CA" dirty="0"/>
              <a:t> </a:t>
            </a:r>
            <a:r>
              <a:rPr lang="en-CA" sz="2000" i="1" dirty="0"/>
              <a:t>(Cardoso et al.,</a:t>
            </a:r>
            <a:r>
              <a:rPr lang="en-CA" i="1" dirty="0"/>
              <a:t> </a:t>
            </a:r>
            <a:r>
              <a:rPr lang="en-CA" sz="2000" i="1" dirty="0"/>
              <a:t>DSAL workshop </a:t>
            </a:r>
            <a:r>
              <a:rPr lang="en-CA" sz="2000" i="1" dirty="0" smtClean="0"/>
              <a:t>held at </a:t>
            </a:r>
            <a:r>
              <a:rPr lang="en-CA" sz="2000" i="1" dirty="0"/>
              <a:t>AOSD '10)</a:t>
            </a:r>
            <a:r>
              <a:rPr lang="ar-SA" sz="2000" i="1" dirty="0"/>
              <a:t>‏</a:t>
            </a:r>
            <a:endParaRPr lang="en-CA" sz="2000" i="1" dirty="0"/>
          </a:p>
        </p:txBody>
      </p:sp>
      <p:sp>
        <p:nvSpPr>
          <p:cNvPr id="5" name="Footer Placeholder 4"/>
          <p:cNvSpPr>
            <a:spLocks noGrp="1"/>
          </p:cNvSpPr>
          <p:nvPr>
            <p:ph type="ftr" sz="quarter" idx="11"/>
          </p:nvPr>
        </p:nvSpPr>
        <p:spPr/>
        <p:txBody>
          <a:bodyPr/>
          <a:lstStyle/>
          <a:p>
            <a:r>
              <a:rPr lang="en-US" smtClean="0"/>
              <a:t>McLab, Laurie Hendren, Leverhulme Lecture #2</a:t>
            </a:r>
            <a:endParaRPr lang="en-US"/>
          </a:p>
        </p:txBody>
      </p:sp>
      <p:sp>
        <p:nvSpPr>
          <p:cNvPr id="6" name="Date Placeholder 5"/>
          <p:cNvSpPr>
            <a:spLocks noGrp="1"/>
          </p:cNvSpPr>
          <p:nvPr>
            <p:ph type="dt" sz="half" idx="10"/>
          </p:nvPr>
        </p:nvSpPr>
        <p:spPr/>
        <p:txBody>
          <a:bodyPr/>
          <a:lstStyle/>
          <a:p>
            <a:fld id="{A9EF191B-FC6F-46F8-87B1-56C000BD0413}" type="datetime1">
              <a:rPr lang="en-US" smtClean="0"/>
              <a:pPr/>
              <a:t>7/1/2011</a:t>
            </a:fld>
            <a:endParaRPr lang="en-US" dirty="0"/>
          </a:p>
        </p:txBody>
      </p:sp>
      <p:sp>
        <p:nvSpPr>
          <p:cNvPr id="7" name="Slide Number Placeholder 6"/>
          <p:cNvSpPr>
            <a:spLocks noGrp="1"/>
          </p:cNvSpPr>
          <p:nvPr>
            <p:ph type="sldNum" sz="quarter" idx="12"/>
          </p:nvPr>
        </p:nvSpPr>
        <p:spPr/>
        <p:txBody>
          <a:bodyPr/>
          <a:lstStyle/>
          <a:p>
            <a:fld id="{ECE31B81-7C2C-4D8B-B6F0-1768517459BF}" type="slidenum">
              <a:rPr lang="en-US" smtClean="0"/>
              <a:pPr/>
              <a:t>54</a:t>
            </a:fld>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Conclusions</a:t>
            </a:r>
            <a:endParaRPr lang="en-CA" dirty="0"/>
          </a:p>
        </p:txBody>
      </p:sp>
      <p:sp>
        <p:nvSpPr>
          <p:cNvPr id="3" name="Content Placeholder 2"/>
          <p:cNvSpPr>
            <a:spLocks noGrp="1"/>
          </p:cNvSpPr>
          <p:nvPr>
            <p:ph idx="1"/>
          </p:nvPr>
        </p:nvSpPr>
        <p:spPr/>
        <p:txBody>
          <a:bodyPr/>
          <a:lstStyle/>
          <a:p>
            <a:r>
              <a:rPr lang="en-CA" dirty="0" err="1" smtClean="0"/>
              <a:t>McLab</a:t>
            </a:r>
            <a:r>
              <a:rPr lang="en-CA" dirty="0" smtClean="0"/>
              <a:t> supports extensions to MATLAB</a:t>
            </a:r>
          </a:p>
          <a:p>
            <a:r>
              <a:rPr lang="en-CA" dirty="0" smtClean="0"/>
              <a:t>We developed </a:t>
            </a:r>
            <a:r>
              <a:rPr lang="en-CA" dirty="0" err="1" smtClean="0"/>
              <a:t>MetaLexer</a:t>
            </a:r>
            <a:r>
              <a:rPr lang="en-CA" dirty="0" smtClean="0"/>
              <a:t> to support modular and extensible </a:t>
            </a:r>
            <a:r>
              <a:rPr lang="en-CA" dirty="0" err="1" smtClean="0"/>
              <a:t>lexers</a:t>
            </a:r>
            <a:r>
              <a:rPr lang="en-CA" dirty="0" smtClean="0"/>
              <a:t>,  and then used it in </a:t>
            </a:r>
            <a:r>
              <a:rPr lang="en-CA" dirty="0" err="1" smtClean="0"/>
              <a:t>McLab</a:t>
            </a:r>
            <a:r>
              <a:rPr lang="en-CA" dirty="0" smtClean="0"/>
              <a:t>.</a:t>
            </a:r>
          </a:p>
          <a:p>
            <a:r>
              <a:rPr lang="en-CA" dirty="0" smtClean="0"/>
              <a:t>We designed and implemented </a:t>
            </a:r>
            <a:r>
              <a:rPr lang="en-CA" dirty="0" err="1" smtClean="0"/>
              <a:t>AspectMatlab</a:t>
            </a:r>
            <a:r>
              <a:rPr lang="en-CA" dirty="0" smtClean="0"/>
              <a:t> as an exercise in using </a:t>
            </a:r>
            <a:r>
              <a:rPr lang="en-CA" dirty="0" err="1" smtClean="0"/>
              <a:t>McLab</a:t>
            </a:r>
            <a:r>
              <a:rPr lang="en-CA" dirty="0" smtClean="0"/>
              <a:t> for extensions, and also to provide simple and relevant AOP for scientists.</a:t>
            </a:r>
            <a:endParaRPr lang="en-CA" dirty="0"/>
          </a:p>
        </p:txBody>
      </p:sp>
      <p:sp>
        <p:nvSpPr>
          <p:cNvPr id="4" name="Date Placeholder 3"/>
          <p:cNvSpPr>
            <a:spLocks noGrp="1"/>
          </p:cNvSpPr>
          <p:nvPr>
            <p:ph type="dt" sz="half" idx="10"/>
          </p:nvPr>
        </p:nvSpPr>
        <p:spPr/>
        <p:txBody>
          <a:bodyPr/>
          <a:lstStyle/>
          <a:p>
            <a:fld id="{2F7A0A37-39BD-4C38-B34C-15715512EB9E}"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Laurie Hendren, Leverhulme Lecture #2</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55</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Typing Aspects</a:t>
            </a:r>
            <a:endParaRPr lang="en-CA" dirty="0"/>
          </a:p>
        </p:txBody>
      </p:sp>
      <p:sp>
        <p:nvSpPr>
          <p:cNvPr id="3" name="Content Placeholder 2"/>
          <p:cNvSpPr>
            <a:spLocks noGrp="1"/>
          </p:cNvSpPr>
          <p:nvPr>
            <p:ph idx="1"/>
          </p:nvPr>
        </p:nvSpPr>
        <p:spPr>
          <a:xfrm>
            <a:off x="3505200" y="1828800"/>
            <a:ext cx="5181600" cy="3930650"/>
          </a:xfrm>
        </p:spPr>
        <p:txBody>
          <a:bodyPr>
            <a:normAutofit fontScale="92500" lnSpcReduction="20000"/>
          </a:bodyPr>
          <a:lstStyle/>
          <a:p>
            <a:r>
              <a:rPr lang="en-CA" dirty="0" smtClean="0"/>
              <a:t>Types for MATLAB,  somewhat in the spirit of aspects.</a:t>
            </a:r>
          </a:p>
          <a:p>
            <a:r>
              <a:rPr lang="en-CA" dirty="0" smtClean="0"/>
              <a:t>Designed by what programmers might want to say.</a:t>
            </a:r>
          </a:p>
          <a:p>
            <a:r>
              <a:rPr lang="en-CA" dirty="0" smtClean="0"/>
              <a:t>Checked at run-time,  but some static analysis could be done.</a:t>
            </a:r>
          </a:p>
        </p:txBody>
      </p:sp>
      <p:sp>
        <p:nvSpPr>
          <p:cNvPr id="4" name="Date Placeholder 3"/>
          <p:cNvSpPr>
            <a:spLocks noGrp="1"/>
          </p:cNvSpPr>
          <p:nvPr>
            <p:ph type="dt" sz="half" idx="10"/>
          </p:nvPr>
        </p:nvSpPr>
        <p:spPr/>
        <p:txBody>
          <a:bodyPr/>
          <a:lstStyle/>
          <a:p>
            <a:fld id="{E960E106-FD78-4BE0-8F4B-19B8FACA841C}"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Laurie Hendren, Leverhulme Lecture #2</a:t>
            </a:r>
            <a:endParaRPr lang="en-US" dirty="0"/>
          </a:p>
        </p:txBody>
      </p:sp>
      <p:sp>
        <p:nvSpPr>
          <p:cNvPr id="6" name="Slide Number Placeholder 5"/>
          <p:cNvSpPr>
            <a:spLocks noGrp="1"/>
          </p:cNvSpPr>
          <p:nvPr>
            <p:ph type="sldNum" sz="quarter" idx="12"/>
          </p:nvPr>
        </p:nvSpPr>
        <p:spPr/>
        <p:txBody>
          <a:bodyPr/>
          <a:lstStyle/>
          <a:p>
            <a:r>
              <a:rPr lang="en-US" dirty="0" smtClean="0"/>
              <a:t>Intro - </a:t>
            </a:r>
            <a:fld id="{ECE31B81-7C2C-4D8B-B6F0-1768517459BF}" type="slidenum">
              <a:rPr lang="en-US" smtClean="0"/>
              <a:pPr/>
              <a:t>56</a:t>
            </a:fld>
            <a:endParaRPr lang="en-US" dirty="0"/>
          </a:p>
        </p:txBody>
      </p:sp>
      <p:pic>
        <p:nvPicPr>
          <p:cNvPr id="7" name="Picture 6" descr="images.jpg"/>
          <p:cNvPicPr>
            <a:picLocks noChangeAspect="1"/>
          </p:cNvPicPr>
          <p:nvPr/>
        </p:nvPicPr>
        <p:blipFill>
          <a:blip r:embed="rId3" cstate="print"/>
          <a:stretch>
            <a:fillRect/>
          </a:stretch>
        </p:blipFill>
        <p:spPr>
          <a:xfrm>
            <a:off x="847725" y="2209800"/>
            <a:ext cx="1962150" cy="233362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4365104"/>
            <a:ext cx="6120680" cy="2088232"/>
          </a:xfrm>
          <a:prstGeom prst="roundRect">
            <a:avLst/>
          </a:prstGeom>
          <a:solidFill>
            <a:srgbClr val="1E30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TP_tmp.emf"/>
          <p:cNvPicPr>
            <a:picLocks noChangeAspect="1"/>
          </p:cNvPicPr>
          <p:nvPr>
            <p:custDataLst>
              <p:tags r:id="rId1"/>
            </p:custDataLst>
          </p:nvPr>
        </p:nvPicPr>
        <p:blipFill>
          <a:blip r:embed="rId3" cstate="print"/>
          <a:stretch>
            <a:fillRect/>
          </a:stretch>
        </p:blipFill>
        <p:spPr bwMode="auto">
          <a:xfrm>
            <a:off x="304800" y="1310503"/>
            <a:ext cx="8382000" cy="5045847"/>
          </a:xfrm>
          <a:prstGeom prst="rect">
            <a:avLst/>
          </a:prstGeom>
          <a:noFill/>
          <a:ln/>
          <a:effectLst/>
        </p:spPr>
      </p:pic>
      <p:sp>
        <p:nvSpPr>
          <p:cNvPr id="3" name="Slide Number Placeholder 2"/>
          <p:cNvSpPr>
            <a:spLocks noGrp="1"/>
          </p:cNvSpPr>
          <p:nvPr>
            <p:ph type="sldNum" sz="quarter" idx="12"/>
          </p:nvPr>
        </p:nvSpPr>
        <p:spPr/>
        <p:txBody>
          <a:bodyPr/>
          <a:lstStyle/>
          <a:p>
            <a:fld id="{E1ACA1A9-5D0D-4912-8B92-F352DF36540E}" type="slidenum">
              <a:rPr lang="en-CA" smtClean="0"/>
              <a:pPr/>
              <a:t>57</a:t>
            </a:fld>
            <a:endParaRPr lang="en-CA" dirty="0"/>
          </a:p>
        </p:txBody>
      </p:sp>
      <p:sp>
        <p:nvSpPr>
          <p:cNvPr id="8" name="Text Placeholder 7"/>
          <p:cNvSpPr>
            <a:spLocks noGrp="1"/>
          </p:cNvSpPr>
          <p:nvPr>
            <p:ph type="body" sz="quarter" idx="13"/>
          </p:nvPr>
        </p:nvSpPr>
        <p:spPr/>
        <p:txBody>
          <a:bodyPr>
            <a:normAutofit lnSpcReduction="10000"/>
          </a:bodyPr>
          <a:lstStyle/>
          <a:p>
            <a:r>
              <a:rPr lang="en-CA" dirty="0" smtClean="0"/>
              <a:t>Simple Example MATLAB function</a:t>
            </a:r>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ACA1A9-5D0D-4912-8B92-F352DF36540E}" type="slidenum">
              <a:rPr lang="en-CA" smtClean="0"/>
              <a:pPr/>
              <a:t>58</a:t>
            </a:fld>
            <a:endParaRPr lang="en-CA" dirty="0"/>
          </a:p>
        </p:txBody>
      </p:sp>
      <p:pic>
        <p:nvPicPr>
          <p:cNvPr id="4" name="Picture 3" descr="TP_tmp.emf"/>
          <p:cNvPicPr>
            <a:picLocks noChangeAspect="1"/>
          </p:cNvPicPr>
          <p:nvPr>
            <p:custDataLst>
              <p:tags r:id="rId1"/>
            </p:custDataLst>
          </p:nvPr>
        </p:nvPicPr>
        <p:blipFill>
          <a:blip r:embed="rId3" cstate="print"/>
          <a:stretch>
            <a:fillRect/>
          </a:stretch>
        </p:blipFill>
        <p:spPr bwMode="auto">
          <a:xfrm>
            <a:off x="1184436" y="692695"/>
            <a:ext cx="6483412" cy="5452734"/>
          </a:xfrm>
          <a:prstGeom prst="rect">
            <a:avLst/>
          </a:prstGeom>
          <a:noFill/>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ACA1A9-5D0D-4912-8B92-F352DF36540E}" type="slidenum">
              <a:rPr lang="en-CA" smtClean="0"/>
              <a:pPr/>
              <a:t>59</a:t>
            </a:fld>
            <a:endParaRPr lang="en-CA" dirty="0"/>
          </a:p>
        </p:txBody>
      </p:sp>
      <p:pic>
        <p:nvPicPr>
          <p:cNvPr id="6" name="Picture 5" descr="TP_tmp.emf"/>
          <p:cNvPicPr>
            <a:picLocks noChangeAspect="1"/>
          </p:cNvPicPr>
          <p:nvPr>
            <p:custDataLst>
              <p:tags r:id="rId1"/>
            </p:custDataLst>
          </p:nvPr>
        </p:nvPicPr>
        <p:blipFill>
          <a:blip r:embed="rId3" cstate="print"/>
          <a:stretch>
            <a:fillRect/>
          </a:stretch>
        </p:blipFill>
        <p:spPr bwMode="auto">
          <a:xfrm>
            <a:off x="1109527" y="1556791"/>
            <a:ext cx="6195364" cy="4242191"/>
          </a:xfrm>
          <a:prstGeom prst="rect">
            <a:avLst/>
          </a:prstGeom>
          <a:noFill/>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ACA1A9-5D0D-4912-8B92-F352DF36540E}" type="slidenum">
              <a:rPr lang="en-CA" smtClean="0"/>
              <a:pPr/>
              <a:t>6</a:t>
            </a:fld>
            <a:endParaRPr lang="en-CA" dirty="0"/>
          </a:p>
        </p:txBody>
      </p:sp>
      <p:sp>
        <p:nvSpPr>
          <p:cNvPr id="6" name="Rectangle 5"/>
          <p:cNvSpPr/>
          <p:nvPr/>
        </p:nvSpPr>
        <p:spPr>
          <a:xfrm>
            <a:off x="3851920" y="188640"/>
            <a:ext cx="4896544" cy="954107"/>
          </a:xfrm>
          <a:prstGeom prst="rect">
            <a:avLst/>
          </a:prstGeom>
        </p:spPr>
        <p:txBody>
          <a:bodyPr wrap="square">
            <a:spAutoFit/>
          </a:bodyPr>
          <a:lstStyle/>
          <a:p>
            <a:pPr lvl="0" algn="ctr">
              <a:spcBef>
                <a:spcPct val="0"/>
              </a:spcBef>
              <a:defRPr/>
            </a:pP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Desired Modular </a:t>
            </a:r>
            <a:r>
              <a:rPr lang="en-US" sz="28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MetaLexer</a:t>
            </a:r>
            <a:r>
              <a:rPr lang="en-US" sz="28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 Approach</a:t>
            </a:r>
          </a:p>
        </p:txBody>
      </p:sp>
      <p:graphicFrame>
        <p:nvGraphicFramePr>
          <p:cNvPr id="10" name="Content Placeholder 4"/>
          <p:cNvGraphicFramePr>
            <a:graphicFrameLocks/>
          </p:cNvGraphicFramePr>
          <p:nvPr/>
        </p:nvGraphicFramePr>
        <p:xfrm>
          <a:off x="-972616" y="3284984"/>
          <a:ext cx="5976664" cy="2437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4"/>
          <p:cNvGraphicFramePr>
            <a:graphicFrameLocks/>
          </p:cNvGraphicFramePr>
          <p:nvPr/>
        </p:nvGraphicFramePr>
        <p:xfrm>
          <a:off x="2339752" y="3284984"/>
          <a:ext cx="8560568" cy="24461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 name="Group 14"/>
          <p:cNvGrpSpPr/>
          <p:nvPr/>
        </p:nvGrpSpPr>
        <p:grpSpPr>
          <a:xfrm>
            <a:off x="4427984" y="5445224"/>
            <a:ext cx="1368152" cy="1024707"/>
            <a:chOff x="5723286" y="4532288"/>
            <a:chExt cx="3220123" cy="1024707"/>
          </a:xfrm>
        </p:grpSpPr>
        <p:sp>
          <p:nvSpPr>
            <p:cNvPr id="16" name="Rounded Rectangle 15"/>
            <p:cNvSpPr/>
            <p:nvPr/>
          </p:nvSpPr>
          <p:spPr>
            <a:xfrm>
              <a:off x="5723286" y="4532288"/>
              <a:ext cx="3220123" cy="1011979"/>
            </a:xfrm>
            <a:prstGeom prst="roundRect">
              <a:avLst>
                <a:gd name="adj" fmla="val 10000"/>
              </a:avLst>
            </a:prstGeom>
            <a:ln>
              <a:solidFill>
                <a:schemeClr val="tx2">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4"/>
            <p:cNvSpPr/>
            <p:nvPr/>
          </p:nvSpPr>
          <p:spPr>
            <a:xfrm>
              <a:off x="5892766" y="4604296"/>
              <a:ext cx="3021001" cy="952699"/>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CA" sz="2000" dirty="0" smtClean="0"/>
                <a:t>Grammar rules for extension</a:t>
              </a:r>
              <a:endParaRPr lang="en-CA" sz="2000" kern="1200" dirty="0"/>
            </a:p>
          </p:txBody>
        </p:sp>
      </p:grpSp>
      <p:grpSp>
        <p:nvGrpSpPr>
          <p:cNvPr id="4" name="Group 17"/>
          <p:cNvGrpSpPr/>
          <p:nvPr/>
        </p:nvGrpSpPr>
        <p:grpSpPr>
          <a:xfrm>
            <a:off x="7452320" y="2420888"/>
            <a:ext cx="1368152" cy="1024707"/>
            <a:chOff x="5723286" y="4532288"/>
            <a:chExt cx="3220122" cy="1024707"/>
          </a:xfrm>
          <a:solidFill>
            <a:srgbClr val="CC0000"/>
          </a:solidFill>
        </p:grpSpPr>
        <p:sp>
          <p:nvSpPr>
            <p:cNvPr id="19" name="Rounded Rectangle 18"/>
            <p:cNvSpPr/>
            <p:nvPr/>
          </p:nvSpPr>
          <p:spPr>
            <a:xfrm>
              <a:off x="5723286" y="4532288"/>
              <a:ext cx="3220122" cy="1011979"/>
            </a:xfrm>
            <a:prstGeom prst="roundRect">
              <a:avLst>
                <a:gd name="adj" fmla="val 10000"/>
              </a:avLst>
            </a:prstGeom>
            <a:grpFill/>
            <a:ln>
              <a:solidFill>
                <a:schemeClr val="tx2">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ounded Rectangle 4"/>
            <p:cNvSpPr/>
            <p:nvPr/>
          </p:nvSpPr>
          <p:spPr>
            <a:xfrm>
              <a:off x="5892766" y="4604296"/>
              <a:ext cx="3021001" cy="952699"/>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CA" sz="2000" dirty="0" smtClean="0"/>
                <a:t>Lexical rules for extension</a:t>
              </a:r>
              <a:endParaRPr lang="en-CA" sz="2000" kern="1200" dirty="0"/>
            </a:p>
          </p:txBody>
        </p:sp>
      </p:grpSp>
      <p:pic>
        <p:nvPicPr>
          <p:cNvPr id="13" name="Picture 3"/>
          <p:cNvPicPr>
            <a:picLocks noChangeAspect="1" noChangeArrowheads="1"/>
          </p:cNvPicPr>
          <p:nvPr/>
        </p:nvPicPr>
        <p:blipFill>
          <a:blip r:embed="rId13" cstate="print"/>
          <a:srcRect/>
          <a:stretch>
            <a:fillRect/>
          </a:stretch>
        </p:blipFill>
        <p:spPr bwMode="auto">
          <a:xfrm>
            <a:off x="241548" y="188641"/>
            <a:ext cx="3732856" cy="2232248"/>
          </a:xfrm>
          <a:prstGeom prst="rect">
            <a:avLst/>
          </a:prstGeom>
          <a:noFill/>
          <a:ln w="9525">
            <a:noFill/>
            <a:miter lim="800000"/>
            <a:headEnd/>
            <a:tailEnd/>
          </a:ln>
        </p:spPr>
      </p:pic>
      <p:sp>
        <p:nvSpPr>
          <p:cNvPr id="14" name="Date Placeholder 13"/>
          <p:cNvSpPr>
            <a:spLocks noGrp="1"/>
          </p:cNvSpPr>
          <p:nvPr>
            <p:ph type="dt" sz="half" idx="10"/>
          </p:nvPr>
        </p:nvSpPr>
        <p:spPr/>
        <p:txBody>
          <a:bodyPr/>
          <a:lstStyle/>
          <a:p>
            <a:fld id="{1C6FAB38-E65D-4D20-8478-9B3C0E3B8CCE}" type="datetime1">
              <a:rPr lang="en-US" smtClean="0"/>
              <a:pPr/>
              <a:t>7/1/2011</a:t>
            </a:fld>
            <a:endParaRPr lang="en-US"/>
          </a:p>
        </p:txBody>
      </p:sp>
      <p:sp>
        <p:nvSpPr>
          <p:cNvPr id="15" name="Footer Placeholder 14"/>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ACA1A9-5D0D-4912-8B92-F352DF36540E}" type="slidenum">
              <a:rPr lang="en-CA" smtClean="0"/>
              <a:pPr/>
              <a:t>60</a:t>
            </a:fld>
            <a:endParaRPr lang="en-CA" dirty="0"/>
          </a:p>
        </p:txBody>
      </p:sp>
      <p:sp>
        <p:nvSpPr>
          <p:cNvPr id="6" name="Text Placeholder 5"/>
          <p:cNvSpPr>
            <a:spLocks noGrp="1"/>
          </p:cNvSpPr>
          <p:nvPr>
            <p:ph type="body" sz="quarter" idx="13"/>
          </p:nvPr>
        </p:nvSpPr>
        <p:spPr/>
        <p:txBody>
          <a:bodyPr>
            <a:normAutofit fontScale="92500"/>
          </a:bodyPr>
          <a:lstStyle/>
          <a:p>
            <a:r>
              <a:rPr lang="en-CA" dirty="0" smtClean="0"/>
              <a:t>MATLAB </a:t>
            </a:r>
            <a:r>
              <a:rPr lang="en-CA" dirty="0" err="1" smtClean="0"/>
              <a:t>prorammers</a:t>
            </a:r>
            <a:r>
              <a:rPr lang="en-CA" dirty="0" smtClean="0"/>
              <a:t> often expect certain types</a:t>
            </a:r>
            <a:endParaRPr lang="en-CA" dirty="0"/>
          </a:p>
        </p:txBody>
      </p:sp>
      <p:pic>
        <p:nvPicPr>
          <p:cNvPr id="7" name="Picture 6" descr="TP_tmp.emf"/>
          <p:cNvPicPr>
            <a:picLocks noChangeAspect="1"/>
          </p:cNvPicPr>
          <p:nvPr>
            <p:custDataLst>
              <p:tags r:id="rId1"/>
            </p:custDataLst>
          </p:nvPr>
        </p:nvPicPr>
        <p:blipFill>
          <a:blip r:embed="rId3" cstate="print"/>
          <a:stretch>
            <a:fillRect/>
          </a:stretch>
        </p:blipFill>
        <p:spPr bwMode="auto">
          <a:xfrm>
            <a:off x="165482" y="2211473"/>
            <a:ext cx="8731290" cy="2729201"/>
          </a:xfrm>
          <a:prstGeom prst="rect">
            <a:avLst/>
          </a:prstGeom>
          <a:noFill/>
          <a:ln/>
          <a:effectLst/>
        </p:spPr>
      </p:pic>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576" y="4365104"/>
            <a:ext cx="7272808" cy="2304256"/>
          </a:xfrm>
          <a:prstGeom prst="roundRect">
            <a:avLst/>
          </a:prstGeom>
          <a:solidFill>
            <a:srgbClr val="1E30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lide Number Placeholder 2"/>
          <p:cNvSpPr>
            <a:spLocks noGrp="1"/>
          </p:cNvSpPr>
          <p:nvPr>
            <p:ph type="sldNum" sz="quarter" idx="12"/>
          </p:nvPr>
        </p:nvSpPr>
        <p:spPr/>
        <p:txBody>
          <a:bodyPr/>
          <a:lstStyle/>
          <a:p>
            <a:fld id="{E1ACA1A9-5D0D-4912-8B92-F352DF36540E}" type="slidenum">
              <a:rPr lang="en-CA" smtClean="0"/>
              <a:pPr/>
              <a:t>61</a:t>
            </a:fld>
            <a:endParaRPr lang="en-CA" dirty="0"/>
          </a:p>
        </p:txBody>
      </p:sp>
      <p:pic>
        <p:nvPicPr>
          <p:cNvPr id="11" name="Picture 10" descr="TP_tmp.emf"/>
          <p:cNvPicPr>
            <a:picLocks noChangeAspect="1"/>
          </p:cNvPicPr>
          <p:nvPr>
            <p:custDataLst>
              <p:tags r:id="rId1"/>
            </p:custDataLst>
          </p:nvPr>
        </p:nvPicPr>
        <p:blipFill>
          <a:blip r:embed="rId4" cstate="print"/>
          <a:stretch>
            <a:fillRect/>
          </a:stretch>
        </p:blipFill>
        <p:spPr bwMode="auto">
          <a:xfrm>
            <a:off x="971600" y="4509120"/>
            <a:ext cx="6751937" cy="2093481"/>
          </a:xfrm>
          <a:prstGeom prst="rect">
            <a:avLst/>
          </a:prstGeom>
          <a:noFill/>
          <a:ln/>
          <a:effectLst/>
        </p:spPr>
      </p:pic>
      <p:pic>
        <p:nvPicPr>
          <p:cNvPr id="10" name="Picture 9" descr="TP_tmp.emf"/>
          <p:cNvPicPr>
            <a:picLocks noChangeAspect="1"/>
          </p:cNvPicPr>
          <p:nvPr>
            <p:custDataLst>
              <p:tags r:id="rId2"/>
            </p:custDataLst>
          </p:nvPr>
        </p:nvPicPr>
        <p:blipFill>
          <a:blip r:embed="rId5" cstate="print"/>
          <a:stretch>
            <a:fillRect/>
          </a:stretch>
        </p:blipFill>
        <p:spPr bwMode="auto">
          <a:xfrm>
            <a:off x="381000" y="476672"/>
            <a:ext cx="8064912" cy="3257128"/>
          </a:xfrm>
          <a:prstGeom prst="rect">
            <a:avLst/>
          </a:prstGeom>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ACA1A9-5D0D-4912-8B92-F352DF36540E}" type="slidenum">
              <a:rPr lang="en-CA" smtClean="0"/>
              <a:pPr/>
              <a:t>62</a:t>
            </a:fld>
            <a:endParaRPr lang="en-CA" dirty="0"/>
          </a:p>
        </p:txBody>
      </p:sp>
      <p:sp>
        <p:nvSpPr>
          <p:cNvPr id="5" name="Text Placeholder 4"/>
          <p:cNvSpPr>
            <a:spLocks noGrp="1"/>
          </p:cNvSpPr>
          <p:nvPr>
            <p:ph type="body" sz="quarter" idx="13"/>
          </p:nvPr>
        </p:nvSpPr>
        <p:spPr/>
        <p:txBody>
          <a:bodyPr>
            <a:normAutofit lnSpcReduction="10000"/>
          </a:bodyPr>
          <a:lstStyle/>
          <a:p>
            <a:r>
              <a:rPr lang="en-CA" dirty="0" smtClean="0"/>
              <a:t>High-level types in MATLAB</a:t>
            </a:r>
            <a:endParaRPr lang="en-CA" dirty="0"/>
          </a:p>
        </p:txBody>
      </p:sp>
      <p:pic>
        <p:nvPicPr>
          <p:cNvPr id="7" name="Picture 6" descr="TP_tmp.emf"/>
          <p:cNvPicPr>
            <a:picLocks noChangeAspect="1"/>
          </p:cNvPicPr>
          <p:nvPr>
            <p:custDataLst>
              <p:tags r:id="rId1"/>
            </p:custDataLst>
          </p:nvPr>
        </p:nvPicPr>
        <p:blipFill>
          <a:blip r:embed="rId4" cstate="print"/>
          <a:stretch>
            <a:fillRect/>
          </a:stretch>
        </p:blipFill>
        <p:spPr bwMode="auto">
          <a:xfrm>
            <a:off x="892621" y="2420888"/>
            <a:ext cx="7091479" cy="2453094"/>
          </a:xfrm>
          <a:prstGeom prst="rect">
            <a:avLst/>
          </a:prstGeom>
          <a:noFill/>
          <a:ln/>
          <a:effectLst/>
        </p:spPr>
      </p:pic>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ACA1A9-5D0D-4912-8B92-F352DF36540E}" type="slidenum">
              <a:rPr lang="en-CA" smtClean="0"/>
              <a:pPr/>
              <a:t>63</a:t>
            </a:fld>
            <a:endParaRPr lang="en-CA" dirty="0"/>
          </a:p>
        </p:txBody>
      </p:sp>
      <p:pic>
        <p:nvPicPr>
          <p:cNvPr id="4" name="Picture 3" descr="TP_tmp.emf"/>
          <p:cNvPicPr>
            <a:picLocks noChangeAspect="1"/>
          </p:cNvPicPr>
          <p:nvPr>
            <p:custDataLst>
              <p:tags r:id="rId1"/>
            </p:custDataLst>
          </p:nvPr>
        </p:nvPicPr>
        <p:blipFill>
          <a:blip r:embed="rId4" cstate="print"/>
          <a:stretch>
            <a:fillRect/>
          </a:stretch>
        </p:blipFill>
        <p:spPr bwMode="auto">
          <a:xfrm>
            <a:off x="103619" y="207702"/>
            <a:ext cx="9044826" cy="6656842"/>
          </a:xfrm>
          <a:prstGeom prst="rect">
            <a:avLst/>
          </a:prstGeom>
          <a:noFill/>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Simple Example</a:t>
            </a:r>
            <a:endParaRPr lang="en-CA" dirty="0"/>
          </a:p>
        </p:txBody>
      </p:sp>
      <p:sp>
        <p:nvSpPr>
          <p:cNvPr id="3" name="Slide Number Placeholder 2"/>
          <p:cNvSpPr>
            <a:spLocks noGrp="1"/>
          </p:cNvSpPr>
          <p:nvPr>
            <p:ph type="sldNum" sz="quarter" idx="12"/>
          </p:nvPr>
        </p:nvSpPr>
        <p:spPr/>
        <p:txBody>
          <a:bodyPr/>
          <a:lstStyle/>
          <a:p>
            <a:fld id="{E1ACA1A9-5D0D-4912-8B92-F352DF36540E}" type="slidenum">
              <a:rPr lang="en-CA" smtClean="0"/>
              <a:pPr/>
              <a:t>64</a:t>
            </a:fld>
            <a:endParaRPr lang="en-CA" dirty="0"/>
          </a:p>
        </p:txBody>
      </p:sp>
      <p:pic>
        <p:nvPicPr>
          <p:cNvPr id="8" name="Picture 7" descr="TP_tmp.emf"/>
          <p:cNvPicPr>
            <a:picLocks noChangeAspect="1"/>
          </p:cNvPicPr>
          <p:nvPr>
            <p:custDataLst>
              <p:tags r:id="rId1"/>
            </p:custDataLst>
          </p:nvPr>
        </p:nvPicPr>
        <p:blipFill>
          <a:blip r:embed="rId4" cstate="print"/>
          <a:stretch>
            <a:fillRect/>
          </a:stretch>
        </p:blipFill>
        <p:spPr bwMode="auto">
          <a:xfrm>
            <a:off x="751181" y="1600200"/>
            <a:ext cx="7786182" cy="3886200"/>
          </a:xfrm>
          <a:prstGeom prst="rect">
            <a:avLst/>
          </a:prstGeom>
          <a:noFill/>
          <a:ln/>
          <a:effectLst/>
        </p:spPr>
      </p:pic>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84168" y="6093296"/>
            <a:ext cx="1691680" cy="7647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ounded Rectangle 4"/>
          <p:cNvSpPr/>
          <p:nvPr/>
        </p:nvSpPr>
        <p:spPr>
          <a:xfrm>
            <a:off x="7452320" y="3717032"/>
            <a:ext cx="1691680" cy="259228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ounded Rectangle 6"/>
          <p:cNvSpPr/>
          <p:nvPr/>
        </p:nvSpPr>
        <p:spPr>
          <a:xfrm>
            <a:off x="7668344" y="2564904"/>
            <a:ext cx="864096" cy="360040"/>
          </a:xfrm>
          <a:prstGeom prst="roundRect">
            <a:avLst/>
          </a:prstGeom>
          <a:solidFill>
            <a:srgbClr val="253C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ounded Rectangle 3"/>
          <p:cNvSpPr/>
          <p:nvPr/>
        </p:nvSpPr>
        <p:spPr>
          <a:xfrm>
            <a:off x="7668344" y="764704"/>
            <a:ext cx="864096" cy="259228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lide Number Placeholder 2"/>
          <p:cNvSpPr>
            <a:spLocks noGrp="1"/>
          </p:cNvSpPr>
          <p:nvPr>
            <p:ph type="sldNum" sz="quarter" idx="12"/>
          </p:nvPr>
        </p:nvSpPr>
        <p:spPr/>
        <p:txBody>
          <a:bodyPr/>
          <a:lstStyle/>
          <a:p>
            <a:fld id="{E1ACA1A9-5D0D-4912-8B92-F352DF36540E}" type="slidenum">
              <a:rPr lang="en-CA" smtClean="0"/>
              <a:pPr/>
              <a:t>65</a:t>
            </a:fld>
            <a:endParaRPr lang="en-CA" dirty="0"/>
          </a:p>
        </p:txBody>
      </p:sp>
      <p:pic>
        <p:nvPicPr>
          <p:cNvPr id="10" name="Picture 9" descr="TP_tmp.emf"/>
          <p:cNvPicPr>
            <a:picLocks noChangeAspect="1"/>
          </p:cNvPicPr>
          <p:nvPr>
            <p:custDataLst>
              <p:tags r:id="rId1"/>
            </p:custDataLst>
          </p:nvPr>
        </p:nvPicPr>
        <p:blipFill>
          <a:blip r:embed="rId3" cstate="print"/>
          <a:stretch>
            <a:fillRect/>
          </a:stretch>
        </p:blipFill>
        <p:spPr bwMode="auto">
          <a:xfrm>
            <a:off x="99168" y="207702"/>
            <a:ext cx="9053728" cy="6663394"/>
          </a:xfrm>
          <a:prstGeom prst="rect">
            <a:avLst/>
          </a:prstGeom>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4"/>
                                        </p:tgtEl>
                                      </p:cBhvr>
                                    </p:animEffect>
                                    <p:set>
                                      <p:cBhvr>
                                        <p:cTn id="12" dur="1" fill="hold">
                                          <p:stCondLst>
                                            <p:cond delay="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1000"/>
                                        <p:tgtEl>
                                          <p:spTgt spid="5"/>
                                        </p:tgtEl>
                                      </p:cBhvr>
                                    </p:animEffect>
                                    <p:set>
                                      <p:cBhvr>
                                        <p:cTn id="25" dur="1" fill="hold">
                                          <p:stCondLst>
                                            <p:cond delay="9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1000"/>
                                        <p:tgtEl>
                                          <p:spTgt spid="6"/>
                                        </p:tgtEl>
                                      </p:cBhvr>
                                    </p:animEffect>
                                    <p:set>
                                      <p:cBhvr>
                                        <p:cTn id="28" dur="1" fill="hold">
                                          <p:stCondLst>
                                            <p:cond delay="999"/>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5" grpId="1" animBg="1"/>
      <p:bldP spid="7" grpId="0" animBg="1"/>
      <p:bldP spid="4" grpId="0" animBg="1"/>
      <p:bldP spid="4"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Capturing reflective information</a:t>
            </a:r>
            <a:endParaRPr lang="en-CA" dirty="0"/>
          </a:p>
        </p:txBody>
      </p:sp>
      <p:sp>
        <p:nvSpPr>
          <p:cNvPr id="3" name="Slide Number Placeholder 2"/>
          <p:cNvSpPr>
            <a:spLocks noGrp="1"/>
          </p:cNvSpPr>
          <p:nvPr>
            <p:ph type="sldNum" sz="quarter" idx="12"/>
          </p:nvPr>
        </p:nvSpPr>
        <p:spPr/>
        <p:txBody>
          <a:bodyPr/>
          <a:lstStyle/>
          <a:p>
            <a:fld id="{E1ACA1A9-5D0D-4912-8B92-F352DF36540E}" type="slidenum">
              <a:rPr lang="en-CA" smtClean="0"/>
              <a:pPr/>
              <a:t>66</a:t>
            </a:fld>
            <a:endParaRPr lang="en-CA" dirty="0"/>
          </a:p>
        </p:txBody>
      </p:sp>
      <p:pic>
        <p:nvPicPr>
          <p:cNvPr id="9" name="Picture 8" descr="TP_tmp.emf"/>
          <p:cNvPicPr>
            <a:picLocks noChangeAspect="1"/>
          </p:cNvPicPr>
          <p:nvPr>
            <p:custDataLst>
              <p:tags r:id="rId1"/>
            </p:custDataLst>
          </p:nvPr>
        </p:nvPicPr>
        <p:blipFill>
          <a:blip r:embed="rId3" cstate="print"/>
          <a:stretch>
            <a:fillRect/>
          </a:stretch>
        </p:blipFill>
        <p:spPr bwMode="auto">
          <a:xfrm>
            <a:off x="1979713" y="1222122"/>
            <a:ext cx="5077800" cy="2968877"/>
          </a:xfrm>
          <a:prstGeom prst="rect">
            <a:avLst/>
          </a:prstGeom>
          <a:noFill/>
          <a:ln/>
          <a:effectLst/>
        </p:spPr>
      </p:pic>
      <p:sp>
        <p:nvSpPr>
          <p:cNvPr id="5" name="TextBox 4"/>
          <p:cNvSpPr txBox="1"/>
          <p:nvPr/>
        </p:nvSpPr>
        <p:spPr>
          <a:xfrm>
            <a:off x="2971801" y="4540468"/>
            <a:ext cx="2362200" cy="1815882"/>
          </a:xfrm>
          <a:prstGeom prst="rect">
            <a:avLst/>
          </a:prstGeom>
          <a:solidFill>
            <a:schemeClr val="accent4">
              <a:lumMod val="40000"/>
              <a:lumOff val="60000"/>
            </a:schemeClr>
          </a:solidFill>
        </p:spPr>
        <p:txBody>
          <a:bodyPr wrap="square" rtlCol="0">
            <a:spAutoFit/>
          </a:bodyPr>
          <a:lstStyle/>
          <a:p>
            <a:pPr>
              <a:buFont typeface="Arial" pitchFamily="34" charset="0"/>
              <a:buChar char="•"/>
            </a:pPr>
            <a:r>
              <a:rPr lang="en-CA" sz="2800" dirty="0" smtClean="0"/>
              <a:t> </a:t>
            </a:r>
            <a:r>
              <a:rPr lang="en-CA" sz="2800" dirty="0" err="1" smtClean="0"/>
              <a:t>a.type</a:t>
            </a:r>
            <a:endParaRPr lang="en-CA" sz="2800" dirty="0" smtClean="0"/>
          </a:p>
          <a:p>
            <a:pPr>
              <a:buFont typeface="Arial" pitchFamily="34" charset="0"/>
              <a:buChar char="•"/>
            </a:pPr>
            <a:r>
              <a:rPr lang="en-CA" sz="2800" dirty="0" smtClean="0"/>
              <a:t> </a:t>
            </a:r>
            <a:r>
              <a:rPr lang="en-CA" sz="2800" dirty="0" err="1" smtClean="0"/>
              <a:t>a.value</a:t>
            </a:r>
            <a:endParaRPr lang="en-CA" sz="2800" dirty="0" smtClean="0"/>
          </a:p>
          <a:p>
            <a:pPr>
              <a:buFont typeface="Arial" pitchFamily="34" charset="0"/>
              <a:buChar char="•"/>
            </a:pPr>
            <a:r>
              <a:rPr lang="en-CA" sz="2800" dirty="0" smtClean="0"/>
              <a:t> </a:t>
            </a:r>
            <a:r>
              <a:rPr lang="en-CA" sz="2800" dirty="0" err="1" smtClean="0"/>
              <a:t>a.dims</a:t>
            </a:r>
            <a:endParaRPr lang="en-CA" sz="2800" dirty="0" smtClean="0"/>
          </a:p>
          <a:p>
            <a:pPr>
              <a:buFont typeface="Arial" pitchFamily="34" charset="0"/>
              <a:buChar char="•"/>
            </a:pPr>
            <a:r>
              <a:rPr lang="en-CA" sz="2800" dirty="0" smtClean="0"/>
              <a:t> </a:t>
            </a:r>
            <a:r>
              <a:rPr lang="en-CA" sz="2800" dirty="0" err="1" smtClean="0"/>
              <a:t>a.basetype</a:t>
            </a:r>
            <a:endParaRPr lang="en-CA" sz="2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Capturing  dimensions and </a:t>
            </a:r>
            <a:r>
              <a:rPr lang="en-CA" dirty="0" err="1" smtClean="0"/>
              <a:t>basetype</a:t>
            </a:r>
            <a:endParaRPr lang="en-CA" dirty="0"/>
          </a:p>
        </p:txBody>
      </p:sp>
      <p:sp>
        <p:nvSpPr>
          <p:cNvPr id="3" name="Slide Number Placeholder 2"/>
          <p:cNvSpPr>
            <a:spLocks noGrp="1"/>
          </p:cNvSpPr>
          <p:nvPr>
            <p:ph type="sldNum" sz="quarter" idx="12"/>
          </p:nvPr>
        </p:nvSpPr>
        <p:spPr/>
        <p:txBody>
          <a:bodyPr/>
          <a:lstStyle/>
          <a:p>
            <a:fld id="{E1ACA1A9-5D0D-4912-8B92-F352DF36540E}" type="slidenum">
              <a:rPr lang="en-CA" smtClean="0"/>
              <a:pPr/>
              <a:t>67</a:t>
            </a:fld>
            <a:endParaRPr lang="en-CA" dirty="0"/>
          </a:p>
        </p:txBody>
      </p:sp>
      <p:pic>
        <p:nvPicPr>
          <p:cNvPr id="9" name="Picture 8" descr="TP_tmp.emf"/>
          <p:cNvPicPr>
            <a:picLocks noChangeAspect="1"/>
          </p:cNvPicPr>
          <p:nvPr>
            <p:custDataLst>
              <p:tags r:id="rId1"/>
            </p:custDataLst>
          </p:nvPr>
        </p:nvPicPr>
        <p:blipFill>
          <a:blip r:embed="rId3" cstate="print"/>
          <a:stretch>
            <a:fillRect/>
          </a:stretch>
        </p:blipFill>
        <p:spPr bwMode="auto">
          <a:xfrm>
            <a:off x="762000" y="1219200"/>
            <a:ext cx="7344411" cy="2895600"/>
          </a:xfrm>
          <a:prstGeom prst="rect">
            <a:avLst/>
          </a:prstGeom>
          <a:noFill/>
          <a:ln/>
          <a:effectLst/>
        </p:spPr>
      </p:pic>
      <p:sp>
        <p:nvSpPr>
          <p:cNvPr id="5" name="TextBox 4"/>
          <p:cNvSpPr txBox="1"/>
          <p:nvPr/>
        </p:nvSpPr>
        <p:spPr>
          <a:xfrm>
            <a:off x="762000" y="4724400"/>
            <a:ext cx="7649210" cy="1200329"/>
          </a:xfrm>
          <a:prstGeom prst="rect">
            <a:avLst/>
          </a:prstGeom>
          <a:solidFill>
            <a:schemeClr val="accent4">
              <a:lumMod val="40000"/>
              <a:lumOff val="60000"/>
            </a:schemeClr>
          </a:solidFill>
        </p:spPr>
        <p:txBody>
          <a:bodyPr wrap="square" rtlCol="0">
            <a:spAutoFit/>
          </a:bodyPr>
          <a:lstStyle/>
          <a:p>
            <a:pPr>
              <a:buFont typeface="Arial" pitchFamily="34" charset="0"/>
              <a:buChar char="•"/>
            </a:pPr>
            <a:r>
              <a:rPr lang="en-CA" sz="2400" dirty="0" smtClean="0"/>
              <a:t> &lt;n&gt; can be used as a dimension spec</a:t>
            </a:r>
          </a:p>
          <a:p>
            <a:pPr>
              <a:buFont typeface="Arial" pitchFamily="34" charset="0"/>
              <a:buChar char="•"/>
            </a:pPr>
            <a:r>
              <a:rPr lang="en-CA" sz="2400" dirty="0" smtClean="0"/>
              <a:t> value of n is instantiated from the runtime dimension</a:t>
            </a:r>
          </a:p>
          <a:p>
            <a:pPr>
              <a:buFont typeface="Arial" pitchFamily="34" charset="0"/>
              <a:buChar char="•"/>
            </a:pPr>
            <a:r>
              <a:rPr lang="en-CA" sz="2400" dirty="0" smtClean="0"/>
              <a:t> repeated use in same </a:t>
            </a:r>
            <a:r>
              <a:rPr lang="en-CA" sz="2400" dirty="0" err="1" smtClean="0"/>
              <a:t>atype</a:t>
            </a:r>
            <a:r>
              <a:rPr lang="en-CA" sz="2400" dirty="0" smtClean="0"/>
              <a:t> statement implies equality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ACA1A9-5D0D-4912-8B92-F352DF36540E}" type="slidenum">
              <a:rPr lang="en-CA" smtClean="0"/>
              <a:pPr/>
              <a:t>7</a:t>
            </a:fld>
            <a:endParaRPr lang="en-CA" dirty="0"/>
          </a:p>
        </p:txBody>
      </p:sp>
      <p:pic>
        <p:nvPicPr>
          <p:cNvPr id="2052" name="Picture 4"/>
          <p:cNvPicPr>
            <a:picLocks noChangeAspect="1" noChangeArrowheads="1"/>
          </p:cNvPicPr>
          <p:nvPr/>
        </p:nvPicPr>
        <p:blipFill>
          <a:blip r:embed="rId2" cstate="print"/>
          <a:srcRect/>
          <a:stretch>
            <a:fillRect/>
          </a:stretch>
        </p:blipFill>
        <p:spPr bwMode="auto">
          <a:xfrm>
            <a:off x="323528" y="260648"/>
            <a:ext cx="2815955" cy="2520280"/>
          </a:xfrm>
          <a:prstGeom prst="rect">
            <a:avLst/>
          </a:prstGeom>
          <a:noFill/>
          <a:ln w="9525">
            <a:noFill/>
            <a:miter lim="800000"/>
            <a:headEnd/>
            <a:tailEnd/>
          </a:ln>
        </p:spPr>
      </p:pic>
      <p:sp>
        <p:nvSpPr>
          <p:cNvPr id="6" name="Rectangle 5"/>
          <p:cNvSpPr/>
          <p:nvPr/>
        </p:nvSpPr>
        <p:spPr>
          <a:xfrm>
            <a:off x="3059832" y="548680"/>
            <a:ext cx="5688632" cy="1569660"/>
          </a:xfrm>
          <a:prstGeom prst="rect">
            <a:avLst/>
          </a:prstGeom>
        </p:spPr>
        <p:txBody>
          <a:bodyPr wrap="square">
            <a:spAutoFit/>
          </a:bodyPr>
          <a:lstStyle/>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We also want to be able to combine lexical specifications for diverse languages.</a:t>
            </a:r>
          </a:p>
        </p:txBody>
      </p:sp>
      <p:sp>
        <p:nvSpPr>
          <p:cNvPr id="7" name="TextBox 6"/>
          <p:cNvSpPr txBox="1"/>
          <p:nvPr/>
        </p:nvSpPr>
        <p:spPr>
          <a:xfrm>
            <a:off x="1331640" y="3645024"/>
            <a:ext cx="6192688" cy="2092881"/>
          </a:xfrm>
          <a:prstGeom prst="rect">
            <a:avLst/>
          </a:prstGeom>
          <a:noFill/>
        </p:spPr>
        <p:txBody>
          <a:bodyPr wrap="square" rtlCol="0">
            <a:spAutoFit/>
          </a:bodyPr>
          <a:lstStyle/>
          <a:p>
            <a:pPr>
              <a:buFont typeface="Arial" pitchFamily="34" charset="0"/>
              <a:buChar char="•"/>
            </a:pPr>
            <a:r>
              <a:rPr lang="en-CA" sz="2800" dirty="0" smtClean="0"/>
              <a:t> Java + HTML</a:t>
            </a:r>
          </a:p>
          <a:p>
            <a:pPr>
              <a:buFont typeface="Arial" pitchFamily="34" charset="0"/>
              <a:buChar char="•"/>
            </a:pPr>
            <a:r>
              <a:rPr lang="en-CA" sz="2800" dirty="0" smtClean="0"/>
              <a:t> Java + Aspects (</a:t>
            </a:r>
            <a:r>
              <a:rPr lang="en-CA" sz="2800" dirty="0" err="1" smtClean="0"/>
              <a:t>AspectJ</a:t>
            </a:r>
            <a:r>
              <a:rPr lang="en-CA" sz="2800" dirty="0" smtClean="0"/>
              <a:t>)</a:t>
            </a:r>
          </a:p>
          <a:p>
            <a:pPr>
              <a:buFont typeface="Arial" pitchFamily="34" charset="0"/>
              <a:buChar char="•"/>
            </a:pPr>
            <a:r>
              <a:rPr lang="en-CA" sz="2800" dirty="0" smtClean="0"/>
              <a:t> Java + SQL</a:t>
            </a:r>
          </a:p>
          <a:p>
            <a:pPr>
              <a:buFont typeface="Arial" pitchFamily="34" charset="0"/>
              <a:buChar char="•"/>
            </a:pPr>
            <a:r>
              <a:rPr lang="en-CA" sz="2800" dirty="0" smtClean="0"/>
              <a:t> MATLAB + Aspects (</a:t>
            </a:r>
            <a:r>
              <a:rPr lang="en-CA" sz="2800" dirty="0" err="1" smtClean="0"/>
              <a:t>AspectMatlab</a:t>
            </a:r>
            <a:r>
              <a:rPr lang="en-CA" sz="2800" dirty="0" smtClean="0"/>
              <a:t>)</a:t>
            </a:r>
          </a:p>
          <a:p>
            <a:endParaRPr lang="en-CA" dirty="0"/>
          </a:p>
        </p:txBody>
      </p:sp>
      <p:sp>
        <p:nvSpPr>
          <p:cNvPr id="8" name="Date Placeholder 7"/>
          <p:cNvSpPr>
            <a:spLocks noGrp="1"/>
          </p:cNvSpPr>
          <p:nvPr>
            <p:ph type="dt" sz="half" idx="10"/>
          </p:nvPr>
        </p:nvSpPr>
        <p:spPr/>
        <p:txBody>
          <a:bodyPr/>
          <a:lstStyle/>
          <a:p>
            <a:fld id="{148EA7EC-47A0-4AA4-B505-F12A6B2912EB}" type="datetime1">
              <a:rPr lang="en-US" smtClean="0"/>
              <a:pPr/>
              <a:t>7/1/2011</a:t>
            </a:fld>
            <a:endParaRPr lang="en-US"/>
          </a:p>
        </p:txBody>
      </p:sp>
      <p:sp>
        <p:nvSpPr>
          <p:cNvPr id="9" name="Footer Placeholder 8"/>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88640"/>
            <a:ext cx="8568952" cy="584775"/>
          </a:xfrm>
          <a:prstGeom prst="rect">
            <a:avLst/>
          </a:prstGeom>
        </p:spPr>
        <p:txBody>
          <a:bodyPr wrap="square">
            <a:spAutoFit/>
          </a:bodyPr>
          <a:lstStyle/>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Scanning </a:t>
            </a:r>
            <a:r>
              <a:rPr lang="en-US" sz="3200" b="1" dirty="0" err="1"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AspectJ</a:t>
            </a:r>
            <a:endPar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endParaRPr>
          </a:p>
        </p:txBody>
      </p:sp>
      <p:sp>
        <p:nvSpPr>
          <p:cNvPr id="5" name="Slide Number Placeholder 4"/>
          <p:cNvSpPr>
            <a:spLocks noGrp="1"/>
          </p:cNvSpPr>
          <p:nvPr>
            <p:ph type="sldNum" sz="quarter" idx="12"/>
          </p:nvPr>
        </p:nvSpPr>
        <p:spPr/>
        <p:txBody>
          <a:bodyPr/>
          <a:lstStyle/>
          <a:p>
            <a:fld id="{E1ACA1A9-5D0D-4912-8B92-F352DF36540E}" type="slidenum">
              <a:rPr lang="en-CA" smtClean="0"/>
              <a:pPr/>
              <a:t>8</a:t>
            </a:fld>
            <a:endParaRPr lang="en-CA" dirty="0"/>
          </a:p>
        </p:txBody>
      </p:sp>
      <p:pic>
        <p:nvPicPr>
          <p:cNvPr id="6" name="Picture 5" descr="aspectj-example.png"/>
          <p:cNvPicPr>
            <a:picLocks noChangeAspect="1"/>
          </p:cNvPicPr>
          <p:nvPr/>
        </p:nvPicPr>
        <p:blipFill>
          <a:blip r:embed="rId3" cstate="print"/>
          <a:stretch>
            <a:fillRect/>
          </a:stretch>
        </p:blipFill>
        <p:spPr>
          <a:xfrm>
            <a:off x="0" y="1124744"/>
            <a:ext cx="9144000" cy="4991181"/>
          </a:xfrm>
          <a:prstGeom prst="rect">
            <a:avLst/>
          </a:prstGeom>
        </p:spPr>
      </p:pic>
      <p:pic>
        <p:nvPicPr>
          <p:cNvPr id="7" name="Picture 6" descr="poinsettiacus.png"/>
          <p:cNvPicPr>
            <a:picLocks noChangeAspect="1"/>
          </p:cNvPicPr>
          <p:nvPr/>
        </p:nvPicPr>
        <p:blipFill>
          <a:blip r:embed="rId4" cstate="print"/>
          <a:stretch>
            <a:fillRect/>
          </a:stretch>
        </p:blipFill>
        <p:spPr>
          <a:xfrm>
            <a:off x="6588224" y="188640"/>
            <a:ext cx="648072" cy="648072"/>
          </a:xfrm>
          <a:prstGeom prst="rect">
            <a:avLst/>
          </a:prstGeom>
        </p:spPr>
      </p:pic>
      <p:sp>
        <p:nvSpPr>
          <p:cNvPr id="8" name="Date Placeholder 7"/>
          <p:cNvSpPr>
            <a:spLocks noGrp="1"/>
          </p:cNvSpPr>
          <p:nvPr>
            <p:ph type="dt" sz="half" idx="10"/>
          </p:nvPr>
        </p:nvSpPr>
        <p:spPr/>
        <p:txBody>
          <a:bodyPr/>
          <a:lstStyle/>
          <a:p>
            <a:fld id="{104DBD31-7695-4927-AB6E-ABA6B9C0847A}" type="datetime1">
              <a:rPr lang="en-US" smtClean="0"/>
              <a:pPr/>
              <a:t>7/1/2011</a:t>
            </a:fld>
            <a:endParaRPr lang="en-US"/>
          </a:p>
        </p:txBody>
      </p:sp>
      <p:sp>
        <p:nvSpPr>
          <p:cNvPr id="9" name="Footer Placeholder 8"/>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advTm="12859">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ACA1A9-5D0D-4912-8B92-F352DF36540E}" type="slidenum">
              <a:rPr lang="en-CA" smtClean="0"/>
              <a:pPr/>
              <a:t>9</a:t>
            </a:fld>
            <a:endParaRPr lang="en-CA" dirty="0"/>
          </a:p>
        </p:txBody>
      </p:sp>
      <p:sp>
        <p:nvSpPr>
          <p:cNvPr id="6" name="Rectangle 5"/>
          <p:cNvSpPr/>
          <p:nvPr/>
        </p:nvSpPr>
        <p:spPr>
          <a:xfrm>
            <a:off x="5364088" y="548680"/>
            <a:ext cx="3384376" cy="2554545"/>
          </a:xfrm>
          <a:prstGeom prst="rect">
            <a:avLst/>
          </a:prstGeom>
        </p:spPr>
        <p:txBody>
          <a:bodyPr wrap="square">
            <a:spAutoFit/>
          </a:bodyPr>
          <a:lstStyle/>
          <a:p>
            <a:pPr lvl="0" algn="ctr">
              <a:spcBef>
                <a:spcPct val="0"/>
              </a:spcBef>
              <a:defRPr/>
            </a:pPr>
            <a:r>
              <a:rPr lang="en-US" sz="3200" b="1" dirty="0" smtClean="0">
                <a:ln w="12700">
                  <a:solidFill>
                    <a:schemeClr val="accent1">
                      <a:shade val="2500"/>
                      <a:alpha val="6500"/>
                    </a:schemeClr>
                  </a:solidFill>
                  <a:prstDash val="solid"/>
                </a:ln>
                <a:solidFill>
                  <a:schemeClr val="tx2">
                    <a:lumMod val="50000"/>
                  </a:schemeClr>
                </a:solidFill>
                <a:effectLst>
                  <a:innerShdw blurRad="50800" dist="50800" dir="13500000">
                    <a:srgbClr val="000000">
                      <a:alpha val="45000"/>
                    </a:srgbClr>
                  </a:innerShdw>
                </a:effectLst>
                <a:latin typeface="+mj-lt"/>
                <a:ea typeface="+mj-ea"/>
                <a:cs typeface="+mj-cs"/>
              </a:rPr>
              <a:t>Would like to be able to reuse and extend lexical specification modules</a:t>
            </a:r>
          </a:p>
        </p:txBody>
      </p:sp>
      <p:sp>
        <p:nvSpPr>
          <p:cNvPr id="7" name="TextBox 6"/>
          <p:cNvSpPr txBox="1"/>
          <p:nvPr/>
        </p:nvSpPr>
        <p:spPr>
          <a:xfrm>
            <a:off x="2411760" y="3717032"/>
            <a:ext cx="5328592" cy="2954655"/>
          </a:xfrm>
          <a:prstGeom prst="rect">
            <a:avLst/>
          </a:prstGeom>
          <a:noFill/>
        </p:spPr>
        <p:txBody>
          <a:bodyPr wrap="square" rtlCol="0">
            <a:spAutoFit/>
          </a:bodyPr>
          <a:lstStyle/>
          <a:p>
            <a:pPr>
              <a:buFont typeface="Arial" pitchFamily="34" charset="0"/>
              <a:buChar char="•"/>
            </a:pPr>
            <a:r>
              <a:rPr lang="en-CA" sz="2800" dirty="0" smtClean="0"/>
              <a:t> Nested C-style comments</a:t>
            </a:r>
          </a:p>
          <a:p>
            <a:pPr>
              <a:buFont typeface="Arial" pitchFamily="34" charset="0"/>
              <a:buChar char="•"/>
            </a:pPr>
            <a:r>
              <a:rPr lang="en-CA" sz="2800" dirty="0" smtClean="0"/>
              <a:t> </a:t>
            </a:r>
            <a:r>
              <a:rPr lang="en-CA" sz="2800" dirty="0" err="1" smtClean="0"/>
              <a:t>Javadoc</a:t>
            </a:r>
            <a:r>
              <a:rPr lang="en-CA" sz="2800" dirty="0" smtClean="0"/>
              <a:t> comments</a:t>
            </a:r>
          </a:p>
          <a:p>
            <a:pPr>
              <a:buFont typeface="Arial" pitchFamily="34" charset="0"/>
              <a:buChar char="•"/>
            </a:pPr>
            <a:r>
              <a:rPr lang="en-CA" sz="2800" dirty="0" smtClean="0"/>
              <a:t> Floating-point constants</a:t>
            </a:r>
          </a:p>
          <a:p>
            <a:pPr>
              <a:buFont typeface="Arial" pitchFamily="34" charset="0"/>
              <a:buChar char="•"/>
            </a:pPr>
            <a:r>
              <a:rPr lang="en-CA" sz="2800" dirty="0" smtClean="0"/>
              <a:t> URL</a:t>
            </a:r>
          </a:p>
          <a:p>
            <a:pPr>
              <a:buFont typeface="Arial" pitchFamily="34" charset="0"/>
              <a:buChar char="•"/>
            </a:pPr>
            <a:r>
              <a:rPr lang="en-CA" sz="2800" dirty="0" smtClean="0"/>
              <a:t> regular expressions</a:t>
            </a:r>
          </a:p>
          <a:p>
            <a:pPr>
              <a:buFont typeface="Arial" pitchFamily="34" charset="0"/>
              <a:buChar char="•"/>
            </a:pPr>
            <a:r>
              <a:rPr lang="en-CA" sz="2800" dirty="0" smtClean="0"/>
              <a:t> …</a:t>
            </a:r>
          </a:p>
          <a:p>
            <a:endParaRPr lang="en-CA" dirty="0"/>
          </a:p>
        </p:txBody>
      </p:sp>
      <p:pic>
        <p:nvPicPr>
          <p:cNvPr id="8" name="Picture 3"/>
          <p:cNvPicPr>
            <a:picLocks noChangeAspect="1" noChangeArrowheads="1"/>
          </p:cNvPicPr>
          <p:nvPr/>
        </p:nvPicPr>
        <p:blipFill>
          <a:blip r:embed="rId2" cstate="print"/>
          <a:srcRect/>
          <a:stretch>
            <a:fillRect/>
          </a:stretch>
        </p:blipFill>
        <p:spPr bwMode="auto">
          <a:xfrm>
            <a:off x="251520" y="260648"/>
            <a:ext cx="4762500" cy="2847975"/>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901496A6-E299-4744-A38F-BBD482C9AEE5}" type="datetime1">
              <a:rPr lang="en-US" smtClean="0"/>
              <a:pPr/>
              <a:t>7/1/2011</a:t>
            </a:fld>
            <a:endParaRPr lang="en-US"/>
          </a:p>
        </p:txBody>
      </p:sp>
      <p:sp>
        <p:nvSpPr>
          <p:cNvPr id="10" name="Footer Placeholder 9"/>
          <p:cNvSpPr>
            <a:spLocks noGrp="1"/>
          </p:cNvSpPr>
          <p:nvPr>
            <p:ph type="ftr" sz="quarter" idx="11"/>
          </p:nvPr>
        </p:nvSpPr>
        <p:spPr/>
        <p:txBody>
          <a:bodyPr/>
          <a:lstStyle/>
          <a:p>
            <a:r>
              <a:rPr lang="en-US" smtClean="0"/>
              <a:t>McLab, Laurie Hendren, Leverhulme Lecture #2</a:t>
            </a:r>
            <a:endParaRPr lang="en-US" dirty="0"/>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morekeywords=[17]{atype,scalar,float,of,array,value,basetype,real,&#10;      type,any,dims,int,cellarray,struct,double,with,fnhandle},&#10;    basicstyle=\large\color{white}\bfseries,&#10;    keywordstyle=\color{yellow}\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10;\begin{alltt}&#10;\textbf{\black{&gt;&gt; Ex1(int32(3))}}&#10;\red{??? Undefined function or method 'sin' for input &#10;    arguments of type 'int32'.&#10;Error in ==&gt; Ex1 at 5&#10;  r(i) = sin(i);}&#10;&#10;\textbf{\black{&gt;&gt; Ex1('c')}}&#10;\red{??? For colon operator with char operands, first &#10;    and last operands must be char.&#10;Error in ==&gt; Ex1 at 4&#10;  for i=1:n&#10;}&#10; &#10;\textbf{\black{&gt;&gt; Ex1(@sin)}}&#10;\red{??? Undefined function or method '_colonobj' for &#10;    input arguments of type 'function_handle'.&#10;Error in ==&gt; Ex1 at 4&#10;  for i=1:n&#10;}&#10;\end{alltt}&#10;\end{document}&#10;"/>
  <p:tag name="FILENAME" val="TP_tmp"/>
  <p:tag name="FORMAT" val="emf"/>
  <p:tag name="RES" val="1200"/>
  <p:tag name="BLEND" val="0"/>
  <p:tag name="TRANSPARENT" val="0"/>
  <p:tag name="TBUG" val="0"/>
  <p:tag name="ALLOWFS" val="0"/>
  <p:tag name="ORIGWIDTH" val="254"/>
  <p:tag name="PICTUREFILESIZE" val="31688"/>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morekeywords=[17]{atype,scalar,float,of,array,value,basetype,real,&#10;      type,any,dims,int,cellarray,struct,double,with,fnhandle},&#10;    basicstyle=\large\color{white}\bfseries,&#10;    keywordstyle=\color{yellow}\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10;\begin{alltt}&#10;\textbf{\black{&gt;&gt; Ex1(complex(1,2))}}&#10;\red{Warning: Colon operands must be real scalars. &#10;&gt; In Ex1 at 4&#10;ans = 0.8415&#10;}&#10;&#10;\textbf{\black{&gt;&gt; Ex1(true)}}&#10;\red{Warning: Colon operands should not be logical. &#10;&gt; In Ex1 at 4&#10;ans = 0.8415&#10;}&#10;&#10;\textbf{\black{&gt;&gt; Ex1([3,4,5])}}&#10;\red{ans = 0.8415    0.9093    0.1411}&#10;\end{alltt}&#10;\end{document}&#10;"/>
  <p:tag name="FILENAME" val="TP_tmp"/>
  <p:tag name="FORMAT" val="emf"/>
  <p:tag name="RES" val="1200"/>
  <p:tag name="BLEND" val="0"/>
  <p:tag name="TRANSPARENT" val="0"/>
  <p:tag name="TBUG" val="0"/>
  <p:tag name="ALLOWFS" val="0"/>
  <p:tag name="ORIGWIDTH" val="242"/>
  <p:tag name="PICTUREFILESIZE" val="18248"/>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morekeywords=[17]{atype,scalar,float,of,array,value,basetype,real,&#10;      type,any,dims,int,cellarray,struct,double,with,fnhandle},&#10;    basicstyle=\large\color{black}\bfseries,&#10;    keywordstyle=\color{red}\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10;\begin{lstlisting}&#10;function y = sturm(X,BC,F,G,R)&#10;% STURM  Solve the Sturm-Liouville equation:&#10;%   d( F*dY/dX )/dX - G*Y = R using linear finite elements.&#10;% INPUT:&#10;%   X  - a one-dimensional grid-point array of length N.&#10;%   BC - is a 2 by 3 matrix [A1, B1, C1 ; An, Bn, Cn]&#10;...&#10;% Alex Pletzer: pletzer@pppl.gov (Aug. 97/July 99).&#10;...&#10;\end{lstlisting}&#10;&#10;\end{document}&#10;"/>
  <p:tag name="FILENAME" val="TP_tmp"/>
  <p:tag name="FORMAT" val="emf"/>
  <p:tag name="RES" val="1200"/>
  <p:tag name="BLEND" val="0"/>
  <p:tag name="TRANSPARENT" val="0"/>
  <p:tag name="TBUG" val="0"/>
  <p:tag name="ALLOWFS" val="0"/>
  <p:tag name="ORIGWIDTH" val="396"/>
  <p:tag name="PICTUREFILESIZE" val="38684"/>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morekeywords=[1]{atype},&#10;    basicstyle=\large\color{white}\bfseries,&#10;    keywordstyle=\color{yellow}\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begin{alltt}&#10;\textbf{\white{&gt;&gt; Ex1(3)}}&#10;\green{ans = 0.8415    0.9093    0.1411}&#10;&#10;\textbf{\white{&gt;&gt; Ex1('c')}}&#10;\red{Type error in Ex1.m, Line 4: Expecting 'n' to have &#10;type 'scalar of float', but got the type &#10;'scalar of char'. }&#10;\end{alltt}&#10;\end{document}&#10;"/>
  <p:tag name="FILENAME" val="TP_tmp"/>
  <p:tag name="FORMAT" val="emf"/>
  <p:tag name="RES" val="1200"/>
  <p:tag name="BLEND" val="0"/>
  <p:tag name="TRANSPARENT" val="0"/>
  <p:tag name="TBUG" val="0"/>
  <p:tag name="ALLOWFS" val="0"/>
  <p:tag name="ORIGWIDTH" val="264"/>
  <p:tag name="PICTUREFILESIZE" val="13064"/>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keywords=[7]{function,end,for,if,else,elseif,while, global},&#10;    basicstyle=\ttfamily,&#10;    morekeywords=[1]{atype},&#10;    keywordstyle=\color{red},&#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10;\begin{lstlisting}&#10;function [ r ] = Ex1( n )&#10;% Ex1(n) creates a vector of n values containing &#10;%   the values [sin(1), sin(2), ..., sin(n)]&#10;  atype('n','scalar of Float');&#10;  for i=1:n&#10;    r(i) = sin(i);&#10;  end&#10;  atype('r','array [n.value] of n.basetype'); &#10;end&#10;\end{lstlisting}&#10;&#10;\end{document}&#10;"/>
  <p:tag name="FILENAME" val="TP_tmp"/>
  <p:tag name="FORMAT" val="emf"/>
  <p:tag name="RES" val="1200"/>
  <p:tag name="BLEND" val="0"/>
  <p:tag name="TRANSPARENT" val="0"/>
  <p:tag name="TBUG" val="0"/>
  <p:tag name="ALLOWFS" val="0"/>
  <p:tag name="ORIGWIDTH" val="262"/>
  <p:tag name="PICTUREFILESIZE" val="2636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morekeywords=[17]{atype,scalar,float,of,array,value,basetype,real,&#10;      type,any,dims,int,cellarray,struct,double,with,fnhandle},&#10;    basicstyle=\large\color{black}\bfseries,&#10;    keywordstyle=\color{yellow}\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10;&#10;\begin{tabular}{c}&#10;\large{&#10;\black{\textbf{&#10;\begin{tikzpicture}&#10;\Tree [.any  [.data [.array ]&#10;                    [.cellarray ]&#10;                    [.struct ]&#10;             ] &#10;             [.fnhandle ]  ]&#10;\end{tikzpicture}&#10;}}}&#10;\end{tabular}&#10;&#10;&#10;\end{document}&#10;"/>
  <p:tag name="FILENAME" val="TP_tmp"/>
  <p:tag name="FORMAT" val="emf"/>
  <p:tag name="RES" val="1200"/>
  <p:tag name="BLEND" val="0"/>
  <p:tag name="TRANSPARENT" val="0"/>
  <p:tag name="TBUG" val="0"/>
  <p:tag name="ALLOWFS" val="0"/>
  <p:tag name="ORIGWIDTH" val="202"/>
  <p:tag name="PICTUREFILESIZE" val="4820"/>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morekeywords=[17]{atype,scalar,float,of,array,value,basetype,real,&#10;      type,any,dims,int,cellarray,struct,double,with,fnhandle},&#10;    basicstyle=\large\color{white}\bfseries,&#10;    keywordstyle=\color{yellow}\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begin{footnotesize}&#10;\black{&#10;\textbf{&#10;\begin{tikzpicture}&#10;\tikzset{grow'=right,level distance=60pt, sibling distance=-4pt}&#10;\tikzset{execute at begin node=\strut}&#10;\tikzset{every tree node/.style={anchor=base west}}&#10;\Tree [.*  &#10;   [.char ]&#10;   [.logical ]&#10;   [.numeric &#10;       [.real &#10;           [.int&#10;               [.signed&#10;                   [.int8 ] [.int16 ] [.int32 ]  [.int64 ]&#10;               ]&#10;               [.unsigned&#10;                   [.uint8 ] [.uint16 ] [.uint32 ] [.uint64 ]&#10;               ]&#10;            ]&#10;          [.float&#10;             [.single ] [.double ]&#10;          ]&#10;        ]&#10;       [.complex &#10;           [.int:comp&#10;               [.signed:comp&#10;                   [.int8:comp ] [.int16:comp ] [.int32:comp ] [.int64:comp ]&#10;               ]&#10;               [.unsign:comp&#10;                   [.uint8:comp ] [.uint16:comp ] [.uint32:comp ] [.uint64:comp ]&#10;               ]&#10;            ]&#10;          [.float:comp&#10;             [.single:comp ] [.double:comp ]&#10;          ]&#10;        ]&#10;     ]&#10;  ]&#10;\end{tikzpicture}&#10;}}&#10;\end{footnotesize}&#10;\end{document}&#10;"/>
  <p:tag name="FILENAME" val="TP_tmp"/>
  <p:tag name="FORMAT" val="emf"/>
  <p:tag name="RES" val="1200"/>
  <p:tag name="BLEND" val="0"/>
  <p:tag name="TRANSPARENT" val="0"/>
  <p:tag name="TBUG" val="0"/>
  <p:tag name="ALLOWFS" val="0"/>
  <p:tag name="ORIGWIDTH" val="354"/>
  <p:tag name="PICTUREFILESIZE" val="32868"/>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keywords=[7]{function,end,for,if,else,elseif,while, global},&#10;    basicstyle=\ttfamily,&#10;    morekeywords=[17]{atype,scalar,float,of,array,value,basetype,real,&#10;      type,any,dims,int,cellarray,struct,double,with,fnhandle},&#10;    keywordstyle=\color{red}\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10;\begin{lstlisting}&#10;function [ r ] = foo( a, b, c, d )&#10;  atype('a', 'array [...] of int');&#10;  atype('b', 'array[*,*]');&#10;  atype('c', 'array[*,*,...]) of complex'); &#10;  atype('d', 'scalar of uint32');&#10;  % ...&#10;  % body of foo&#10;  % ...&#10;  atype('r','array[a.dims] of int');&#10;end&#10;\end{lstlisting}&#10;&#10;\end{document}&#10;"/>
  <p:tag name="FILENAME" val="TP_tmp"/>
  <p:tag name="FORMAT" val="emf"/>
  <p:tag name="RES" val="1200"/>
  <p:tag name="BLEND" val="0"/>
  <p:tag name="TRANSPARENT" val="0"/>
  <p:tag name="TBUG" val="0"/>
  <p:tag name="ALLOWFS" val="0"/>
  <p:tag name="ORIGWIDTH" val="236"/>
  <p:tag name="PICTUREFILESIZE" val="28228"/>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morekeywords=[17]{atype,scalar,float,of,array,value,basetype,real,&#10;      type,any,dims,int,cellarray,struct,double,with,fnhandle},&#10;    basicstyle=\large\color{black}\bfseries,&#10;    keywordstyle=\color{red}\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begin{footnotesize}&#10;\black{&#10;\textbf{&#10;\begin{tikzpicture}&#10;\tikzset{grow'=right,level distance=60pt, sibling distance=-4pt}&#10;\tikzset{execute at begin node=\strut}&#10;\tikzset{every tree node/.style={anchor=base west}}&#10;\Tree [.*  &#10;   [.char ]&#10;   [.logical ]&#10;   [.numeric &#10;       [.real &#10;           [.int&#10;               [.signed&#10;                   [.int8 ] [.int16 ] [.int32 ]  [.int64 ]&#10;               ]&#10;               [.unsigned&#10;                   [.uint8 ] [.uint16 ] [.uint32 ] [.uint64 ]&#10;               ]&#10;            ]&#10;          [.float&#10;             [.single ] [.double ]&#10;          ]&#10;        ]&#10;       [.complex &#10;           [.int:comp&#10;               [.signed:comp&#10;                   [.int8:comp ] [.int16:comp ] [.int32:comp ] [.int64:comp ]&#10;               ]&#10;               [.unsign:comp&#10;                   [.uint8:comp ] [.uint16:comp ] [.uint32:comp ] [.uint64:comp ]&#10;               ]&#10;            ]&#10;          [.float:comp&#10;             [.single:comp ] [.double:comp ]&#10;          ]&#10;        ]&#10;     ]&#10;  ]&#10;\end{tikzpicture}&#10;}}&#10;\end{footnotesize}&#10;\end{document}&#10;"/>
  <p:tag name="FILENAME" val="TP_tmp"/>
  <p:tag name="FORMAT" val="emf"/>
  <p:tag name="RES" val="1200"/>
  <p:tag name="BLEND" val="0"/>
  <p:tag name="TRANSPARENT" val="0"/>
  <p:tag name="TBUG" val="0"/>
  <p:tag name="ALLOWFS" val="0"/>
  <p:tag name="ORIGWIDTH" val="354"/>
  <p:tag name="PICTUREFILESIZE" val="32868"/>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keywords=[7]{function,end,for,if,else,elseif,while, global},&#10;    basicstyle=\ttfamily,&#10;    morekeywords=[17]{atype,scalar,float,of,array,value,basetype,real,&#10;      type,any,dims,int,cellarray,struct,double,with,fnhandle},&#10;    keywordstyle=\color{red}\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begin{lstlisting}&#10;function [ r ] = foo( a )&#10;  atype('a','any');&#10;  % ...&#10;  % body of foo&#10;  % ...&#10;  atype('r','a.type');&#10;end&#10;\end{lstlisting}&#10;\end{document}&#10;"/>
  <p:tag name="FILENAME" val="TP_tmp"/>
  <p:tag name="FORMAT" val="emf"/>
  <p:tag name="RES" val="1200"/>
  <p:tag name="BLEND" val="0"/>
  <p:tag name="TRANSPARENT" val="0"/>
  <p:tag name="TBUG" val="0"/>
  <p:tag name="ALLOWFS" val="0"/>
  <p:tag name="ORIGWIDTH" val="140"/>
  <p:tag name="PICTUREFILESIZE" val="13900"/>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usepackage{url}&#10;\usepackage{amsmath}&#10;\usepackage{epsfig}&#10;\usepackage{pstricks}&#10;\usepackage{comment}&#10;\usepackage{xspace}&#10;\usepackage{listings}&#10;\usepackage{alltt}&#10;\usepackage{rotating}&#10;&#10;\lstset{&#10;    basicstyle=\color{black}\bfseries,&#10;    keywordstyle=\color{red}\bfseries,&#10;    numberstyle=\tiny,&#10;    numbers=left,&#10;    numberstyle=\tiny,&#10;    stepnumber=1,&#10;    numbersep=5pt,&#10;    tabsize=2,&#10;    showstringspaces=false,&#10;    %aboveskip=\smallskipamount,&#10;    %belowskip=\smallskipamount&#10;    aboveskip=\medskipamount,&#10;    belowskip=\medskipamount&#10;}&#10;&#10;\lstset{columns=flexible}&#10;&#10;\newcommand{\mclab}{{\sc McLab}\xspace}&#10;\newcommand{\matlab}{{\sc Matlab}\xspace}&#10;\newcommand{\matlabx}{{\sc Matlab 7.11}\xspace}&#10;\newcommand{\smatlab}{{\sc Matlab}}&#10;\newcommand{\kw}[1]{\texttt{#1}}&#10;&#10;\lstdefinelanguage{jflex}{&#10; sensitive=false,&#10; morecomment=[l]{//},&#10; morecomment=[n]{/*}{*/},&#10;        morekeywords={class,state,yybegin,return}&#10;}&#10;&#10;\lstdefinelanguage{metalexer}{&#10; sensitive=false,&#10; morecomment=[l]{//},&#10; morecomment=[n]{/*}{*/},&#10; morestring=[b]&quot;,&#10; morekeywords={component, helper, state, xstate, start, import, extern, init, append, appendWithStartDelim, appendToStartDelim, lexthrow, initthrow, inherit, delete, layout, option, declare, name, host, guest, pair, unoption, replace, unembed, end}&#10;}&#10;&#10;\begin{document}&#10;\begin{lstlisting}[language=jflex]&#10;%%&#10;%class Lexer&#10;Identifier = [:jletter:] [:jletterdigit:]*&#10;...&#10;%state STRING&#10;%%&#10;&lt;YYINITIAL&gt; {&#10;  &quot;abstract&quot;    { return symbol(sym.ABSTRACT); }&#10;  {Identifier}  { return symbol(sym.IDENTIFIER); }&#10;  \&quot;            { string.setLength(0); yybegin(STRING); }&#10;  ...&#10;}&#10;&#10;&lt;STRING&gt; {&#10;  \&quot;            { yybegin(YYINITIAL); return ...; }&#10;  [^\n\r\&quot;\\]+  { string.append( yytext() ); }&#10;  \\t           { string.append('\t'); }&#10;  ... &#10;}&#10;\end{lstlisting}&#10;\end{document}"/>
  <p:tag name="FILENAME" val="TP_tmp"/>
  <p:tag name="FORMAT" val="emf"/>
  <p:tag name="RES" val="1200"/>
  <p:tag name="BLEND" val="0"/>
  <p:tag name="TRANSPARENT" val="0"/>
  <p:tag name="TBUG" val="0"/>
  <p:tag name="ALLOWFS" val="0"/>
  <p:tag name="ORIGWIDTH" val="321"/>
  <p:tag name="PICTUREFILESIZE" val="63504"/>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keywords=[7]{function,end,for,if,else,elseif,while, global},&#10;    basicstyle=\ttfamily,&#10;    morekeywords=[17]{atype,scalar,float,of,array,value,basetype,real,&#10;      type,any,dims,int,cellarray,struct,double,with,fnhandle},&#10;    keywordstyle=\color{red}\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10;\begin{lstlisting}&#10;function [ r ] = foo( a, b )&#10;  atype('a','array[&lt;n&gt;,&lt;m&gt;] of real');&#10;  atype('b','array[a.m,&lt;p&gt;] of a.basetype');&#10;  % ...&#10;  % body of foo&#10;  % ...&#10;  atype('r','array[a.m,b.p] of a.basetype');&#10;end&#10;\end{lstlisting}&#10;\end{document}&#10;"/>
  <p:tag name="FILENAME" val="TP_tmp"/>
  <p:tag name="FORMAT" val="emf"/>
  <p:tag name="RES" val="1200"/>
  <p:tag name="BLEND" val="0"/>
  <p:tag name="TRANSPARENT" val="0"/>
  <p:tag name="TBUG" val="0"/>
  <p:tag name="ALLOWFS" val="0"/>
  <p:tag name="ORIGWIDTH" val="238"/>
  <p:tag name="PICTUREFILESIZE" val="22388"/>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usepackage{url}&#10;\usepackage{amsmath}&#10;\usepackage{epsfig}&#10;\usepackage{pstricks}&#10;\usepackage{comment}&#10;\usepackage{xspace}&#10;\usepackage{listings}&#10;\usepackage{alltt}&#10;\usepackage{rotating}&#10;&#10;\lstset{&#10;    basicstyle=\color{black}\bfseries,&#10;    commentstyle=\color{red},&#10;    keywordstyle=\color{green}\bfseries,&#10;    numberstyle=\tiny,&#10;    numbers=left,&#10;    numberstyle=\tiny,&#10;    stepnumber=1,&#10;    numbersep=5pt,&#10;    tabsize=2,&#10;    showstringspaces=false,&#10;    %aboveskip=\smallskipamount,&#10;    %belowskip=\smallskipamount&#10;    aboveskip=\medskipamount,&#10;    belowskip=\medskipamount&#10;}&#10;&#10;\lstset{columns=flexible}&#10;&#10;\newcommand{\mclab}{{\sc McLab}\xspace}&#10;\newcommand{\matlab}{{\sc Matlab}\xspace}&#10;\newcommand{\matlabx}{{\sc Matlab 7.11}\xspace}&#10;\newcommand{\smatlab}{{\sc Matlab}}&#10;\newcommand{\kw}[1]{\texttt{#1}}&#10;&#10;\lstdefinelanguage{jflex}{&#10; sensitive=false,&#10; morecomment=[l]{//},&#10; morecomment=[n]{/*}{*/},&#10;        morekeywords={class,state,yybegin,return}&#10;}&#10;&#10;\lstdefinelanguage{metalexer}{&#10; sensitive=false,&#10; morecomment=[l]{//},&#10; morecomment=[n]{/*}{*/},&#10; morestring=[b]&quot;,&#10; morekeywords={component, helper, state, xstate, start, import, extern, init, append, appendWithStartDelim, appendToStartDelim, lexthrow, initthrow, inherit, delete, layout, option, declare, name, host, guest, pair, unoption, replace, unembed, end}&#10;}&#10;&#10;\begin{document}&#10;&#10;\begin{lstlisting}[language=sh]&#10;#some properties&#10;name=properties&#10;date=2009/09/21&#10;&#10;#some more properties&#10;owner=root&#10;\end{lstlisting}&#10;&#10;\end{document}"/>
  <p:tag name="FILENAME" val="TP_tmp"/>
  <p:tag name="FORMAT" val="emf"/>
  <p:tag name="RES" val="1200"/>
  <p:tag name="BLEND" val="0"/>
  <p:tag name="TRANSPARENT" val="0"/>
  <p:tag name="TBUG" val="0"/>
  <p:tag name="ALLOWFS" val="0"/>
  <p:tag name="ORIGWIDTH" val="129"/>
  <p:tag name="PICTUREFILESIZE" val="11996"/>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usepackage{url}&#10;\usepackage{amsmath}&#10;\usepackage{epsfig}&#10;\usepackage{pstricks}&#10;\usepackage{comment}&#10;\usepackage{xspace}&#10;\usepackage{listings}&#10;\usepackage{alltt}&#10;\usepackage{rotating}&#10;&#10;\lstset{&#10;    basicstyle=\color{black}\bfseries,&#10;    commentstyle=\color{red},&#10;    keywordstyle=\color{blue}\bfseries,&#10;    numberstyle=\tiny,&#10;    numbers=left,&#10;    numberstyle=\tiny,&#10;    stepnumber=1,&#10;    numbersep=5pt,&#10;    tabsize=2,&#10;    showstringspaces=false,&#10;    %aboveskip=\smallskipamount,&#10;    %belowskip=\smallskipamount&#10;    aboveskip=\medskipamount,&#10;    belowskip=\medskipamount&#10;}&#10;&#10;\lstset{columns=flexible}&#10;&#10;\newcommand{\mclab}{{\sc McLab}\xspace}&#10;\newcommand{\matlab}{{\sc Matlab}\xspace}&#10;\newcommand{\matlabx}{{\sc Matlab 7.11}\xspace}&#10;\newcommand{\smatlab}{{\sc Matlab}}&#10;\newcommand{\kw}[1]{\texttt{#1}}&#10;&#10;\lstdefinelanguage{jflex}{&#10; sensitive=false,&#10; morecomment=[l]{//},&#10; morecomment=[n]{/*}{*/},&#10;        morekeywords={class,state,yybegin,return}&#10;}&#10;&#10;\lstdefinelanguage{metalexer}{&#10; sensitive=false,&#10; morecomment=[l]{//},&#10; morecomment=[n]{/*}{*/},&#10; morestring=[b]&quot;,&#10; morekeywords={component, helper, state, xstate, start, import, extern, init, append, appendWithStartDelim, appendToStartDelim, lexthrow, initthrow, inherit, delete, layout, option, declare, name, host, guest, pair, unoption, replace, unembed, end}&#10;}&#10;&#10;\begin{document}&#10;&#10;\begin{lstlisting}[language=metalexer]&#10;%component util_patterns &#10;%helper&#10;&#10;lineTerminator = [\r\n] | &quot;\r\n&quot;&#10;otherWhitespace = [ \t\f\b]&#10;identifier = [a-zA-Z][a-zA-Z0-9_]*&#10;comment = #[^\r\n]*&#10;\end{lstlisting}&#10;\end{document}"/>
  <p:tag name="FILENAME" val="TP_tmp"/>
  <p:tag name="FORMAT" val="emf"/>
  <p:tag name="RES" val="1200"/>
  <p:tag name="BLEND" val="0"/>
  <p:tag name="TRANSPARENT" val="0"/>
  <p:tag name="TBUG" val="0"/>
  <p:tag name="ALLOWFS" val="0"/>
  <p:tag name="ORIGWIDTH" val="205"/>
  <p:tag name="PICTUREFILESIZE" val="31396"/>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usepackage{url}&#10;\usepackage{amsmath}&#10;\usepackage{epsfig}&#10;\usepackage{pstricks}&#10;\usepackage{comment}&#10;\usepackage{xspace}&#10;\usepackage{listings}&#10;\usepackage{alltt}&#10;\usepackage{rotating}&#10;&#10;\lstset{&#10;    basicstyle=\color{black}\bfseries,&#10;    commentstyle=\color{red},&#10;    keywordstyle=\color{blue}\bfseries,&#10;    numberstyle=\tiny,&#10;    numbers=left,&#10;    numberstyle=\tiny,&#10;    stepnumber=1,&#10;    numbersep=5pt,&#10;    tabsize=2,&#10;    showstringspaces=false,&#10;    %aboveskip=\smallskipamount,&#10;    %belowskip=\smallskipamount&#10;    aboveskip=\medskipamount,&#10;    belowskip=\medskipamount&#10;}&#10;&#10;\lstset{columns=flexible}&#10;&#10;\newcommand{\mclab}{{\sc McLab}\xspace}&#10;\newcommand{\matlab}{{\sc Matlab}\xspace}&#10;\newcommand{\matlabx}{{\sc Matlab 7.11}\xspace}&#10;\newcommand{\smatlab}{{\sc Matlab}}&#10;\newcommand{\kw}[1]{\texttt{#1}}&#10;&#10;\lstdefinelanguage{jflex}{&#10; sensitive=false,&#10; morecomment=[l]{//},&#10; morecomment=[n]{/*}{*/},&#10;        morekeywords={class,state,yybegin,return}&#10;}&#10;&#10;\lstdefinelanguage{metalexer}{&#10; sensitive=false,&#10; morecomment=[l]{//},&#10; morecomment=[n]{/*}{*/},&#10; morestring=[b]&quot;,&#10; morekeywords={component, helper, state, xstate, start, import, extern, init, append, appendWithStartDelim, appendToStartDelim, lexthrow, initthrow, inherit, delete, layout, option, declare, name, host, guest, pair, unoption, replace, unembed, end}&#10;}&#10;&#10;\begin{document}&#10;&#10;&#10;\begin{lstlisting}[language=metalexer]&#10;%component key&#10;%extern &quot;Token symbol(int)&quot;&#10;%extern &quot;Token symbol(int, String)&quot;&#10;%extern &quot;void error(String) throws LexerException&quot;&#10;&#10;%%&#10;&#10;%%inherit util_patterns &#10;{lineTerminator} {: /*ignore*/ :}&#10;{otherWhitespace} {: /*ignore*/ :}&#10;&quot;=&quot; {: return symbol(ASSIGN); :} ASSIGN&#10;%:&#10;{identifier} {: return symbol(KEY, yytext()); :}&#10;{comment} {: /*ignore*/ :}&#10;%:&#10;&lt;&lt;ANY&gt;&gt; {: error(&quot;Unexpected char '&quot;+yytext()+&quot;'&quot;); :}&#10;&lt;&lt;EOF&gt;&gt; {: return symbol(EOF); :}&#10;\end{lstlisting}&#10;\end{document}"/>
  <p:tag name="FILENAME" val="TP_tmp"/>
  <p:tag name="FORMAT" val="emf"/>
  <p:tag name="RES" val="1200"/>
  <p:tag name="BLEND" val="0"/>
  <p:tag name="TRANSPARENT" val="0"/>
  <p:tag name="TBUG" val="0"/>
  <p:tag name="ALLOWFS" val="0"/>
  <p:tag name="ORIGWIDTH" val="320"/>
  <p:tag name="PICTUREFILESIZE" val="6853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usepackage{url}&#10;\usepackage{amsmath}&#10;\usepackage{epsfig}&#10;\usepackage{pstricks}&#10;\usepackage{comment}&#10;\usepackage{xspace}&#10;\usepackage{listings}&#10;\usepackage{alltt}&#10;\usepackage{rotating}&#10;&#10;\lstset{&#10;    basicstyle=\color{black}\bfseries,&#10;    commentstyle=\color{red},&#10;    keywordstyle=\color{blue}\bfseries,&#10;    numberstyle=\tiny,&#10;    numbers=left,&#10;    numberstyle=\tiny,&#10;    stepnumber=1,&#10;    numbersep=5pt,&#10;    tabsize=2,&#10;    showstringspaces=false,&#10;    %aboveskip=\smallskipamount,&#10;    %belowskip=\smallskipamount&#10;    aboveskip=\medskipamount,&#10;    belowskip=\medskipamount&#10;}&#10;&#10;\lstset{columns=flexible}&#10;&#10;\newcommand{\mclab}{{\sc McLab}\xspace}&#10;\newcommand{\matlab}{{\sc Matlab}\xspace}&#10;\newcommand{\matlabx}{{\sc Matlab 7.11}\xspace}&#10;\newcommand{\smatlab}{{\sc Matlab}}&#10;\newcommand{\kw}[1]{\texttt{#1}}&#10;&#10;\lstdefinelanguage{jflex}{&#10; sensitive=false,&#10; morecomment=[l]{//},&#10; morecomment=[n]{/*}{*/},&#10;        morekeywords={class,state,yybegin,return}&#10;}&#10;&#10;\lstdefinelanguage{metalexer}{&#10; sensitive=false,&#10; morecomment=[l]{//},&#10; morecomment=[n]{/*}{*/},&#10; morestring=[b]&quot;,&#10; morekeywords={component, helper, state, xstate, start, import, extern, init, append, appendWithStartDelim, appendToStartDelim, lexthrow, initthrow, inherit, delete, layout, option, declare, name, host, guest, pair, unoption, replace, unembed, end}&#10;}&#10;&#10;\begin{document}&#10;&#10;\begin{lstlisting}[language=metalexer]&#10;%component value&#10;%extern &quot;Token symbol(int, String, int, int, int, int)&quot;&#10;%append{&#10;    return symbol(VALUE, text, startLine, startCol, &#10;                                      endLine, endCol);&#10;%append}&#10;&#10;%%&#10;&#10;%%inherit util_patterns &#10;{lineTerminator} {: :} LINE_TERMINATOR&#10;%:&#10;%:&#10;&lt;&lt;ANY&gt;&gt; {: append(yytext()); :}&#10;&lt;&lt;EOF&gt;&gt; {: :} LINE_TERMINATOR&#10;\end{lstlisting}&#10;&#10;\end{document}"/>
  <p:tag name="FILENAME" val="TP_tmp"/>
  <p:tag name="FORMAT" val="emf"/>
  <p:tag name="RES" val="1200"/>
  <p:tag name="BLEND" val="0"/>
  <p:tag name="TRANSPARENT" val="0"/>
  <p:tag name="TBUG" val="0"/>
  <p:tag name="ALLOWFS" val="0"/>
  <p:tag name="ORIGWIDTH" val="299"/>
  <p:tag name="PICTUREFILESIZE" val="4483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usepackage{url}&#10;\usepackage{amsmath}&#10;\usepackage{epsfig}&#10;\usepackage{pstricks}&#10;\usepackage{comment}&#10;\usepackage{xspace}&#10;\usepackage{listings}&#10;\usepackage{alltt}&#10;\usepackage{rotating}&#10;&#10;\lstset{&#10;    basicstyle=\color{black}\bfseries,&#10;    commentstyle=\color{red},&#10;    keywordstyle=\color{blue}\bfseries,&#10;    numberstyle=\tiny,&#10;    numbers=left,&#10;    numberstyle=\tiny,&#10;    stepnumber=1,&#10;    numbersep=5pt,&#10;    tabsize=2,&#10;    showstringspaces=false,&#10;    %aboveskip=\smallskipamount,&#10;    %belowskip=\smallskipamount&#10;    aboveskip=\medskipamount,&#10;    belowskip=\medskipamount&#10;}&#10;&#10;\lstset{columns=flexible}&#10;&#10;\newcommand{\mclab}{{\sc McLab}\xspace}&#10;\newcommand{\matlab}{{\sc Matlab}\xspace}&#10;\newcommand{\matlabx}{{\sc Matlab 7.11}\xspace}&#10;\newcommand{\smatlab}{{\sc Matlab}}&#10;\newcommand{\kw}[1]{\texttt{#1}}&#10;&#10;\lstdefinelanguage{jflex}{&#10; sensitive=false,&#10; morecomment=[l]{//},&#10; morecomment=[n]{/*}{*/},&#10;        morekeywords={class,state,yybegin,return}&#10;}&#10;&#10;\lstdefinelanguage{metalexer}{&#10; sensitive=false,&#10; morecomment=[l]{//},&#10; morecomment=[n]{/*}{*/},&#10; morestring=[b]&quot;,&#10; morekeywords={component, helper, state, xstate, start, import, extern, init, append, appendWithStartDelim, appendToStartDelim, lexthrow, initthrow, inherit, delete, layout, option, declare, name, host, guest, pair, unoption, replace, unembed, end}&#10;}&#10;&#10;\begin{document}&#10;&#10;\begin{lstlisting}[language=metalexer]&#10;package properties;&#10;%%&#10;import static properties.TokenTypes.*;&#10;%%&#10;%layout properties&#10;%option public &quot;%public&quot;&#10;...&#10;%lexthrow &quot;LexerException&quot;&#10;%component key&#10;%component value&#10;%start key&#10;%%&#10;%%embed&#10;%name key_value&#10;%host key&#10;%guest value&#10;%start ASSIGN&#10;%end LINE_TERMINATOR&#10;\end{lstlisting}&#10;&#10;\end{document}"/>
  <p:tag name="FILENAME" val="TP_tmp"/>
  <p:tag name="FORMAT" val="emf"/>
  <p:tag name="RES" val="1200"/>
  <p:tag name="BLEND" val="0"/>
  <p:tag name="TRANSPARENT" val="0"/>
  <p:tag name="TBUG" val="0"/>
  <p:tag name="ALLOWFS" val="0"/>
  <p:tag name="ORIGWIDTH" val="215"/>
  <p:tag name="PICTUREFILESIZE" val="40972"/>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usepackage{url}&#10;\usepackage{amsmath}&#10;\usepackage{epsfig}&#10;\usepackage{pstricks}&#10;\usepackage{comment}&#10;\usepackage{xspace}&#10;\usepackage{listings}&#10;\usepackage{alltt}&#10;\usepackage{rotating}&#10;&#10;\lstset{&#10;    basicstyle=\color{black}\bfseries,&#10;    commentstyle=\color{red},&#10;    keywordstyle=\color{blue}\bfseries,&#10;    numberstyle=\tiny,&#10;    numbers=left,&#10;    numberstyle=\tiny,&#10;    stepnumber=1,&#10;    numbersep=5pt,&#10;    tabsize=2,&#10;    showstringspaces=false,&#10;    %aboveskip=\smallskipamount,&#10;    %belowskip=\smallskipamount&#10;    aboveskip=\medskipamount,&#10;    belowskip=\medskipamount&#10;}&#10;&#10;\lstset{columns=flexible}&#10;&#10;\newcommand{\mclab}{{\sc McLab}\xspace}&#10;\newcommand{\matlab}{{\sc Matlab}\xspace}&#10;\newcommand{\matlabx}{{\sc Matlab 7.11}\xspace}&#10;\newcommand{\smatlab}{{\sc Matlab}}&#10;\newcommand{\kw}[1]{\texttt{#1}}&#10;&#10;\lstdefinelanguage{jflex}{&#10; sensitive=false,&#10; morecomment=[l]{//},&#10; morecomment=[n]{/*}{*/},&#10;        morekeywords={class,state,yybegin,return}&#10;}&#10;&#10;\lstdefinelanguage{metalexer}{&#10; sensitive=false,&#10; morecomment=[l]{//},&#10; morecomment=[n]{/*}{*/},&#10; morestring=[b]&quot;,&#10; morekeywords={component, helper, state, xstate, start, import, extern, init, append, appendWithStartDelim, appendToStartDelim, lexthrow, initthrow, inherit, delete, layout, option, name, host, guest, pair, unoption, replace, unembed, end}&#10;}&#10;&#10;\begin{document}&#10;&#10;\begin{lstlisting}[language=metalexer]&#10;%%embed&#10;%name perclause&#10;%host aspect_decl&#10;%guest pointcut&#10;%start [PERCFLOW PERCFLOWBELOW PERTARGET &#10;        PERTHIS] LPAREN&#10;%end RPAREN&#10;%pair LPAREN, RPAREN&#10;&#10;%%embed&#10;%name pointcut&#10;%host java, aspect&#10;%guest pointcut&#10;%start POINTCUT&#10;%end SEMICOLON&#10;\end{lstlisting}&#10;\end{document}"/>
  <p:tag name="FILENAME" val="TP_tmp"/>
  <p:tag name="FORMAT" val="emf"/>
  <p:tag name="RES" val="1200"/>
  <p:tag name="BLEND" val="0"/>
  <p:tag name="TRANSPARENT" val="0"/>
  <p:tag name="TBUG" val="0"/>
  <p:tag name="ALLOWFS" val="0"/>
  <p:tag name="ORIGWIDTH" val="309"/>
  <p:tag name="PICTUREFILESIZE" val="3357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pagestyle{empty}&#10;&#10;%\usepackage{times}&#10;\usepackage{epsfig}&#10;\usepackage{syntax}&#10;\usepackage{comment}&#10;\usepackage{url}&#10;\usepackage{pstricks}&#10;\usepackage{xspace}&#10;\usepackage{listings}&#10;\usepackage{alltt}&#10;\usepackage{tikz}&#10;\usepackage{tikz-qtree}&#10;&#10;\lstset{&#10;    language=Matlab,     &#10;    keywords=[7]{function,end,for,if,else,elseif,while, global},&#10;    basicstyle=\ttfamily,&#10;    morekeywords=[17]{atype,scalar,float,of,array,value,basetype,real,&#10;      type,any,dims,int,cellarray,struct,double,with,fnhandle},&#10;    keywordstyle=\color{red}\bfseries,&#10;    numberstyle=\tiny,&#10;    numbers=left,&#10;    numberstyle=\tiny,&#10;    stepnumber=1,&#10;    numbersep=5pt,&#10;    tabsize=2,&#10;    showstringspaces=false,&#10;    %aboveskip=\smallskipamount,&#10;    %belowskip=\smallskipamount&#10;    aboveskip=\medskipamount,&#10;    belowskip=\medskipamount,&#10;    captionpos=b&#10;}&#10;&#10;\lstset{columns=flexible}&#10;&#10;\newcommand{\atype}{\textbf{atype}\xspace}&#10;&#10;\newcommand{\abc}{\textsl{abc}\xspace}&#10;\newcommand{\amc}{\textsl{amc}\xspace}&#10;\newcommand{\matlab}{{\sc Matlab}\xspace}&#10;\newcommand{\smatlab}{{\sc Matlab}}&#10;&#10;\begin{document}&#10;&#10;\begin{lstlisting}&#10;function [ r ] = Ex1( n )&#10;% Ex1(n) creates a vector of n values containing &#10;%   the values [sin(1), sin(2), ..., sin(n)]&#10;  for i=1:n&#10;    r(i) = sin(i);&#10;  end&#10;end&#10;\end{lstlisting}&#10;&#10;&#10;\begin{alltt}&#10;\textbf{\white{&gt;&gt; Ex1(3)}}&#10;\green{ans = 0.8415    0.9093    0.1411}&#10;&#10;\textbf{\white{&gt;&gt; Ex1(2.3)}}&#10;\green{ans = 0.8415    0.9093}&#10;\end{alltt}&#10;\end{document}&#10;"/>
  <p:tag name="FILENAME" val="TP_tmp"/>
  <p:tag name="FORMAT" val="emf"/>
  <p:tag name="RES" val="1200"/>
  <p:tag name="BLEND" val="0"/>
  <p:tag name="TRANSPARENT" val="0"/>
  <p:tag name="TBUG" val="0"/>
  <p:tag name="ALLOWFS" val="0"/>
  <p:tag name="ORIGWIDTH" val="262"/>
  <p:tag name="PICTUREFILESIZE" val="235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TC102455519[[fn=Winter]]</Template>
  <TotalTime>26145</TotalTime>
  <Words>3550</Words>
  <Application>Microsoft Office PowerPoint</Application>
  <PresentationFormat>On-screen Show (4:3)</PresentationFormat>
  <Paragraphs>764</Paragraphs>
  <Slides>67</Slides>
  <Notes>44</Notes>
  <HiddenSlides>1</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Language Extensions for MATLAB</vt:lpstr>
      <vt:lpstr> Overview</vt:lpstr>
      <vt:lpstr>Slide 3</vt:lpstr>
      <vt:lpstr> MetaLexer</vt:lpstr>
      <vt:lpstr>Slide 5</vt:lpstr>
      <vt:lpstr>Slide 6</vt:lpstr>
      <vt:lpstr>Slide 7</vt:lpstr>
      <vt:lpstr>Slide 8</vt:lpstr>
      <vt:lpstr>Slide 9</vt:lpstr>
      <vt:lpstr>Slide 10</vt:lpstr>
      <vt:lpstr>JFlex Lexing Structure</vt:lpstr>
      <vt:lpstr>Slide 12</vt:lpstr>
      <vt:lpstr>Slide 13</vt:lpstr>
      <vt:lpstr>Slide 14</vt:lpstr>
      <vt:lpstr>Example Structure of a MetaLexer Specification for MATLAB</vt:lpstr>
      <vt:lpstr>Extending a MetaLexer Specification for Matlab</vt:lpstr>
      <vt:lpstr>Sharing component specifications with MetaLexer</vt:lpstr>
      <vt:lpstr>Slide 18</vt:lpstr>
      <vt:lpstr>Slide 19</vt:lpstr>
      <vt:lpstr>Slide 20</vt:lpstr>
      <vt:lpstr>Slide 21</vt:lpstr>
      <vt:lpstr>Slide 22</vt:lpstr>
      <vt:lpstr>Slide 23</vt:lpstr>
      <vt:lpstr>Key problems to solve:</vt:lpstr>
      <vt:lpstr>Slide 25</vt:lpstr>
      <vt:lpstr>Implementing inheritance (structured weaving).</vt:lpstr>
      <vt:lpstr>Slide 27</vt:lpstr>
      <vt:lpstr>Slide 28</vt:lpstr>
      <vt:lpstr>Weaving in an inherited component</vt:lpstr>
      <vt:lpstr>Slide 30</vt:lpstr>
      <vt:lpstr>Slide 31</vt:lpstr>
      <vt:lpstr>MetaLexer  scanner implemented in MetaLexer</vt:lpstr>
      <vt:lpstr>Related Work for MetaLexer</vt:lpstr>
      <vt:lpstr>Metalexer Conclusions</vt:lpstr>
      <vt:lpstr> AspectMatlab</vt:lpstr>
      <vt:lpstr>Why AspectMatlab?</vt:lpstr>
      <vt:lpstr>What is an Aspect?</vt:lpstr>
      <vt:lpstr>Example:  Profiling Array Sparsity</vt:lpstr>
      <vt:lpstr>Background - MATLAB Class</vt:lpstr>
      <vt:lpstr>Aspect Definition</vt:lpstr>
      <vt:lpstr>Function and Operator Patterns</vt:lpstr>
      <vt:lpstr>Array Patterns</vt:lpstr>
      <vt:lpstr>Loop Patterns</vt:lpstr>
      <vt:lpstr>Scope Patterns</vt:lpstr>
      <vt:lpstr>Compound Patterns</vt:lpstr>
      <vt:lpstr>Before &amp; After Actions</vt:lpstr>
      <vt:lpstr>Context Exposure</vt:lpstr>
      <vt:lpstr>Around Actions</vt:lpstr>
      <vt:lpstr>Actions Weaving Order</vt:lpstr>
      <vt:lpstr>Compiler Structure</vt:lpstr>
      <vt:lpstr>Compiler Structure</vt:lpstr>
      <vt:lpstr>Name Resolution Analysis</vt:lpstr>
      <vt:lpstr>Scientific Use Cases</vt:lpstr>
      <vt:lpstr>Related Work for AspectMatlab</vt:lpstr>
      <vt:lpstr>Conclusions</vt:lpstr>
      <vt:lpstr>Typing Aspects</vt:lpstr>
      <vt:lpstr>Slide 57</vt:lpstr>
      <vt:lpstr>Slide 58</vt:lpstr>
      <vt:lpstr>Slide 59</vt:lpstr>
      <vt:lpstr>Slide 60</vt:lpstr>
      <vt:lpstr>Slide 61</vt:lpstr>
      <vt:lpstr>Slide 62</vt:lpstr>
      <vt:lpstr>Slide 63</vt:lpstr>
      <vt:lpstr>Simple Example</vt:lpstr>
      <vt:lpstr>Slide 65</vt:lpstr>
      <vt:lpstr>Capturing reflective information</vt:lpstr>
      <vt:lpstr>Capturing  dimensions and basetype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hp;Nurudeen Lameed</dc:creator>
  <cp:lastModifiedBy>Laurie Hendren</cp:lastModifiedBy>
  <cp:revision>819</cp:revision>
  <dcterms:created xsi:type="dcterms:W3CDTF">2011-03-12T02:22:38Z</dcterms:created>
  <dcterms:modified xsi:type="dcterms:W3CDTF">2011-07-01T13:03:11Z</dcterms:modified>
</cp:coreProperties>
</file>