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charts/chart3.xml" ContentType="application/vnd.openxmlformats-officedocument.drawingml.char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341" r:id="rId2"/>
    <p:sldId id="322" r:id="rId3"/>
    <p:sldId id="326" r:id="rId4"/>
    <p:sldId id="337" r:id="rId5"/>
    <p:sldId id="436" r:id="rId6"/>
    <p:sldId id="338" r:id="rId7"/>
    <p:sldId id="355" r:id="rId8"/>
    <p:sldId id="437" r:id="rId9"/>
    <p:sldId id="438" r:id="rId10"/>
    <p:sldId id="359" r:id="rId11"/>
    <p:sldId id="450" r:id="rId12"/>
    <p:sldId id="492" r:id="rId13"/>
    <p:sldId id="439" r:id="rId14"/>
    <p:sldId id="513" r:id="rId15"/>
    <p:sldId id="440" r:id="rId16"/>
    <p:sldId id="499" r:id="rId17"/>
    <p:sldId id="500" r:id="rId18"/>
    <p:sldId id="501" r:id="rId19"/>
    <p:sldId id="457" r:id="rId20"/>
    <p:sldId id="497" r:id="rId21"/>
    <p:sldId id="443" r:id="rId22"/>
    <p:sldId id="463" r:id="rId23"/>
    <p:sldId id="502" r:id="rId24"/>
    <p:sldId id="503" r:id="rId25"/>
    <p:sldId id="504" r:id="rId26"/>
    <p:sldId id="468" r:id="rId27"/>
    <p:sldId id="506" r:id="rId28"/>
    <p:sldId id="507" r:id="rId29"/>
    <p:sldId id="472" r:id="rId30"/>
    <p:sldId id="473" r:id="rId31"/>
    <p:sldId id="474" r:id="rId32"/>
    <p:sldId id="446" r:id="rId33"/>
    <p:sldId id="476" r:id="rId34"/>
    <p:sldId id="477" r:id="rId35"/>
    <p:sldId id="478" r:id="rId36"/>
    <p:sldId id="480" r:id="rId37"/>
    <p:sldId id="479" r:id="rId38"/>
    <p:sldId id="481" r:id="rId39"/>
    <p:sldId id="482" r:id="rId40"/>
    <p:sldId id="483" r:id="rId41"/>
    <p:sldId id="484" r:id="rId42"/>
    <p:sldId id="485" r:id="rId43"/>
    <p:sldId id="486" r:id="rId44"/>
    <p:sldId id="487" r:id="rId45"/>
    <p:sldId id="514" r:id="rId46"/>
    <p:sldId id="515" r:id="rId47"/>
    <p:sldId id="517" r:id="rId48"/>
    <p:sldId id="519" r:id="rId49"/>
    <p:sldId id="520" r:id="rId50"/>
    <p:sldId id="516" r:id="rId51"/>
    <p:sldId id="488" r:id="rId52"/>
    <p:sldId id="489" r:id="rId53"/>
    <p:sldId id="490" r:id="rId54"/>
    <p:sldId id="521" r:id="rId55"/>
    <p:sldId id="509" r:id="rId56"/>
    <p:sldId id="510" r:id="rId57"/>
    <p:sldId id="511" r:id="rId58"/>
    <p:sldId id="512" r:id="rId5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77" autoAdjust="0"/>
    <p:restoredTop sz="92333" autoAdjust="0"/>
  </p:normalViewPr>
  <p:slideViewPr>
    <p:cSldViewPr snapToObjects="1">
      <p:cViewPr>
        <p:scale>
          <a:sx n="80" d="100"/>
          <a:sy n="80" d="100"/>
        </p:scale>
        <p:origin x="-24" y="306"/>
      </p:cViewPr>
      <p:guideLst>
        <p:guide orient="horz" pos="3197"/>
        <p:guide pos="391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showGuides="1">
      <p:cViewPr>
        <p:scale>
          <a:sx n="100" d="100"/>
          <a:sy n="100" d="100"/>
        </p:scale>
        <p:origin x="-2496" y="162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CA"/>
  <c:chart>
    <c:title>
      <c:tx>
        <c:rich>
          <a:bodyPr/>
          <a:lstStyle/>
          <a:p>
            <a:pPr>
              <a:defRPr sz="2953" b="0"/>
            </a:pPr>
            <a:r>
              <a:rPr lang="en-CA"/>
              <a:t>Functions and Versions Compiled</a:t>
            </a:r>
          </a:p>
        </c:rich>
      </c:tx>
      <c:layout>
        <c:manualLayout>
          <c:xMode val="edge"/>
          <c:yMode val="edge"/>
          <c:x val="0.21462722514458366"/>
          <c:y val="1.9998745711091843E-2"/>
        </c:manualLayout>
      </c:layout>
    </c:title>
    <c:plotArea>
      <c:layout>
        <c:manualLayout>
          <c:xMode val="edge"/>
          <c:yMode val="edge"/>
          <c:x val="1.999927212705864E-2"/>
          <c:y val="0.1116280442928196"/>
          <c:w val="0.77511777501204049"/>
          <c:h val="0.84837446428499685"/>
        </c:manualLayout>
      </c:layout>
      <c:barChart>
        <c:barDir val="col"/>
        <c:grouping val="clustered"/>
        <c:ser>
          <c:idx val="0"/>
          <c:order val="0"/>
          <c:tx>
            <c:v># functions</c:v>
          </c:tx>
          <c:spPr>
            <a:solidFill>
              <a:srgbClr val="004586"/>
            </a:solidFill>
            <a:ln>
              <a:solidFill>
                <a:srgbClr val="000000"/>
              </a:solidFill>
              <a:prstDash val="solid"/>
            </a:ln>
          </c:spPr>
          <c:cat>
            <c:strLit>
              <c:ptCount val="20"/>
              <c:pt idx="0">
                <c:v>adpt</c:v>
              </c:pt>
              <c:pt idx="1">
                <c:v>clos</c:v>
              </c:pt>
              <c:pt idx="2">
                <c:v>dich</c:v>
              </c:pt>
              <c:pt idx="3">
                <c:v>diff</c:v>
              </c:pt>
              <c:pt idx="4">
                <c:v>edit</c:v>
              </c:pt>
              <c:pt idx="5">
                <c:v>fdtd</c:v>
              </c:pt>
              <c:pt idx="6">
                <c:v>fft</c:v>
              </c:pt>
              <c:pt idx="7">
                <c:v>fiff</c:v>
              </c:pt>
              <c:pt idx="8">
                <c:v>crni</c:v>
              </c:pt>
              <c:pt idx="9">
                <c:v>mbrt</c:v>
              </c:pt>
              <c:pt idx="10">
                <c:v>nb1d</c:v>
              </c:pt>
              <c:pt idx="11">
                <c:v>nb3d</c:v>
              </c:pt>
              <c:pt idx="12">
                <c:v>nnet</c:v>
              </c:pt>
              <c:pt idx="13">
                <c:v>capr</c:v>
              </c:pt>
              <c:pt idx="14">
                <c:v>nfrc</c:v>
              </c:pt>
              <c:pt idx="15">
                <c:v>schr</c:v>
              </c:pt>
              <c:pt idx="16">
                <c:v>play</c:v>
              </c:pt>
              <c:pt idx="17">
                <c:v>sdku</c:v>
              </c:pt>
              <c:pt idx="18">
                <c:v>svd</c:v>
              </c:pt>
              <c:pt idx="19">
                <c:v>beul</c:v>
              </c:pt>
            </c:strLit>
          </c:cat>
          <c:val>
            <c:numLit>
              <c:formatCode>General</c:formatCode>
              <c:ptCount val="20"/>
              <c:pt idx="0">
                <c:v>2</c:v>
              </c:pt>
              <c:pt idx="1">
                <c:v>2</c:v>
              </c:pt>
              <c:pt idx="2">
                <c:v>2</c:v>
              </c:pt>
              <c:pt idx="3">
                <c:v>2</c:v>
              </c:pt>
              <c:pt idx="4">
                <c:v>2</c:v>
              </c:pt>
              <c:pt idx="5">
                <c:v>2</c:v>
              </c:pt>
              <c:pt idx="6">
                <c:v>2</c:v>
              </c:pt>
              <c:pt idx="7">
                <c:v>2</c:v>
              </c:pt>
              <c:pt idx="8">
                <c:v>3</c:v>
              </c:pt>
              <c:pt idx="9">
                <c:v>3</c:v>
              </c:pt>
              <c:pt idx="10">
                <c:v>3</c:v>
              </c:pt>
              <c:pt idx="11">
                <c:v>3</c:v>
              </c:pt>
              <c:pt idx="12">
                <c:v>4</c:v>
              </c:pt>
              <c:pt idx="13">
                <c:v>5</c:v>
              </c:pt>
              <c:pt idx="14">
                <c:v>5</c:v>
              </c:pt>
              <c:pt idx="15">
                <c:v>8</c:v>
              </c:pt>
              <c:pt idx="16">
                <c:v>6</c:v>
              </c:pt>
              <c:pt idx="17">
                <c:v>9</c:v>
              </c:pt>
              <c:pt idx="18">
                <c:v>11</c:v>
              </c:pt>
              <c:pt idx="19">
                <c:v>9</c:v>
              </c:pt>
            </c:numLit>
          </c:val>
        </c:ser>
        <c:ser>
          <c:idx val="1"/>
          <c:order val="1"/>
          <c:tx>
            <c:v># versions</c:v>
          </c:tx>
          <c:spPr>
            <a:solidFill>
              <a:srgbClr val="FF420E"/>
            </a:solidFill>
            <a:ln>
              <a:solidFill>
                <a:srgbClr val="000000"/>
              </a:solidFill>
              <a:prstDash val="solid"/>
            </a:ln>
          </c:spPr>
          <c:cat>
            <c:strLit>
              <c:ptCount val="20"/>
              <c:pt idx="0">
                <c:v>adpt</c:v>
              </c:pt>
              <c:pt idx="1">
                <c:v>clos</c:v>
              </c:pt>
              <c:pt idx="2">
                <c:v>dich</c:v>
              </c:pt>
              <c:pt idx="3">
                <c:v>diff</c:v>
              </c:pt>
              <c:pt idx="4">
                <c:v>edit</c:v>
              </c:pt>
              <c:pt idx="5">
                <c:v>fdtd</c:v>
              </c:pt>
              <c:pt idx="6">
                <c:v>fft</c:v>
              </c:pt>
              <c:pt idx="7">
                <c:v>fiff</c:v>
              </c:pt>
              <c:pt idx="8">
                <c:v>crni</c:v>
              </c:pt>
              <c:pt idx="9">
                <c:v>mbrt</c:v>
              </c:pt>
              <c:pt idx="10">
                <c:v>nb1d</c:v>
              </c:pt>
              <c:pt idx="11">
                <c:v>nb3d</c:v>
              </c:pt>
              <c:pt idx="12">
                <c:v>nnet</c:v>
              </c:pt>
              <c:pt idx="13">
                <c:v>capr</c:v>
              </c:pt>
              <c:pt idx="14">
                <c:v>nfrc</c:v>
              </c:pt>
              <c:pt idx="15">
                <c:v>schr</c:v>
              </c:pt>
              <c:pt idx="16">
                <c:v>play</c:v>
              </c:pt>
              <c:pt idx="17">
                <c:v>sdku</c:v>
              </c:pt>
              <c:pt idx="18">
                <c:v>svd</c:v>
              </c:pt>
              <c:pt idx="19">
                <c:v>beul</c:v>
              </c:pt>
            </c:strLit>
          </c:cat>
          <c:val>
            <c:numLit>
              <c:formatCode>General</c:formatCode>
              <c:ptCount val="20"/>
              <c:pt idx="0">
                <c:v>2</c:v>
              </c:pt>
              <c:pt idx="1">
                <c:v>2</c:v>
              </c:pt>
              <c:pt idx="2">
                <c:v>2</c:v>
              </c:pt>
              <c:pt idx="3">
                <c:v>2</c:v>
              </c:pt>
              <c:pt idx="4">
                <c:v>2</c:v>
              </c:pt>
              <c:pt idx="5">
                <c:v>2</c:v>
              </c:pt>
              <c:pt idx="6">
                <c:v>2</c:v>
              </c:pt>
              <c:pt idx="7">
                <c:v>2</c:v>
              </c:pt>
              <c:pt idx="8">
                <c:v>3</c:v>
              </c:pt>
              <c:pt idx="9">
                <c:v>3</c:v>
              </c:pt>
              <c:pt idx="10">
                <c:v>3</c:v>
              </c:pt>
              <c:pt idx="11">
                <c:v>3</c:v>
              </c:pt>
              <c:pt idx="12">
                <c:v>4</c:v>
              </c:pt>
              <c:pt idx="13">
                <c:v>5</c:v>
              </c:pt>
              <c:pt idx="14">
                <c:v>5</c:v>
              </c:pt>
              <c:pt idx="15">
                <c:v>9</c:v>
              </c:pt>
              <c:pt idx="16">
                <c:v>10</c:v>
              </c:pt>
              <c:pt idx="17">
                <c:v>11</c:v>
              </c:pt>
              <c:pt idx="18">
                <c:v>15</c:v>
              </c:pt>
              <c:pt idx="19">
                <c:v>16</c:v>
              </c:pt>
            </c:numLit>
          </c:val>
        </c:ser>
        <c:axId val="147577088"/>
        <c:axId val="147575552"/>
      </c:barChart>
      <c:valAx>
        <c:axId val="147575552"/>
        <c:scaling>
          <c:orientation val="minMax"/>
        </c:scaling>
        <c:axPos val="l"/>
        <c:majorGridlines>
          <c:spPr>
            <a:ln>
              <a:solidFill>
                <a:srgbClr val="B3B3B3"/>
              </a:solidFill>
            </a:ln>
          </c:spPr>
        </c:majorGridlines>
        <c:numFmt formatCode="General" sourceLinked="0"/>
        <c:majorTickMark val="none"/>
        <c:tickLblPos val="nextTo"/>
        <c:spPr>
          <a:ln>
            <a:solidFill>
              <a:srgbClr val="B3B3B3"/>
            </a:solidFill>
          </a:ln>
        </c:spPr>
        <c:txPr>
          <a:bodyPr/>
          <a:lstStyle/>
          <a:p>
            <a:pPr>
              <a:defRPr sz="1817" b="0"/>
            </a:pPr>
            <a:endParaRPr lang="en-US"/>
          </a:p>
        </c:txPr>
        <c:crossAx val="147577088"/>
        <c:crosses val="autoZero"/>
        <c:crossBetween val="between"/>
      </c:valAx>
      <c:catAx>
        <c:axId val="147577088"/>
        <c:scaling>
          <c:orientation val="minMax"/>
        </c:scaling>
        <c:axPos val="b"/>
        <c:numFmt formatCode="General" sourceLinked="0"/>
        <c:majorTickMark val="none"/>
        <c:tickLblPos val="nextTo"/>
        <c:spPr>
          <a:ln>
            <a:solidFill>
              <a:srgbClr val="B3B3B3"/>
            </a:solidFill>
          </a:ln>
        </c:spPr>
        <c:txPr>
          <a:bodyPr/>
          <a:lstStyle/>
          <a:p>
            <a:pPr>
              <a:defRPr sz="1817" b="0"/>
            </a:pPr>
            <a:endParaRPr lang="en-US"/>
          </a:p>
        </c:txPr>
        <c:crossAx val="147575552"/>
        <c:crosses val="autoZero"/>
        <c:auto val="1"/>
        <c:lblAlgn val="ctr"/>
        <c:lblOffset val="100"/>
      </c:catAx>
      <c:spPr>
        <a:noFill/>
        <a:ln>
          <a:solidFill>
            <a:srgbClr val="B3B3B3"/>
          </a:solidFill>
          <a:prstDash val="solid"/>
        </a:ln>
      </c:spPr>
    </c:plotArea>
    <c:legend>
      <c:legendPos val="r"/>
      <c:layout/>
      <c:spPr>
        <a:noFill/>
        <a:ln>
          <a:noFill/>
        </a:ln>
      </c:spPr>
      <c:txPr>
        <a:bodyPr/>
        <a:lstStyle/>
        <a:p>
          <a:pPr>
            <a:defRPr sz="1817" b="0"/>
          </a:pPr>
          <a:endParaRPr lang="en-US"/>
        </a:p>
      </c:txPr>
    </c:legend>
    <c:plotVisOnly val="1"/>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CA"/>
  <c:chart>
    <c:title>
      <c:tx>
        <c:rich>
          <a:bodyPr/>
          <a:lstStyle/>
          <a:p>
            <a:pPr>
              <a:defRPr sz="3027" b="0"/>
            </a:pPr>
            <a:r>
              <a:rPr lang="en-CA"/>
              <a:t>JIT Speedup</a:t>
            </a:r>
          </a:p>
        </c:rich>
      </c:tx>
      <c:layout>
        <c:manualLayout>
          <c:xMode val="edge"/>
          <c:yMode val="edge"/>
          <c:x val="0.39271299225482798"/>
          <c:y val="2.0060119011103612E-2"/>
        </c:manualLayout>
      </c:layout>
    </c:title>
    <c:plotArea>
      <c:layout>
        <c:manualLayout>
          <c:xMode val="edge"/>
          <c:yMode val="edge"/>
          <c:x val="3.2689720373804632E-2"/>
          <c:y val="0.11152690019017239"/>
          <c:w val="0.75306352496272788"/>
          <c:h val="0.84080714202945961"/>
        </c:manualLayout>
      </c:layout>
      <c:barChart>
        <c:barDir val="col"/>
        <c:grouping val="clustered"/>
        <c:ser>
          <c:idx val="0"/>
          <c:order val="0"/>
          <c:tx>
            <c:v>Vs. Interp.</c:v>
          </c:tx>
          <c:spPr>
            <a:solidFill>
              <a:srgbClr val="004586"/>
            </a:solidFill>
            <a:ln>
              <a:solidFill>
                <a:srgbClr val="000000"/>
              </a:solidFill>
              <a:prstDash val="solid"/>
            </a:ln>
          </c:spPr>
          <c:cat>
            <c:strLit>
              <c:ptCount val="20"/>
              <c:pt idx="0">
                <c:v>capr</c:v>
              </c:pt>
              <c:pt idx="1">
                <c:v>dich</c:v>
              </c:pt>
              <c:pt idx="2">
                <c:v>fiff</c:v>
              </c:pt>
              <c:pt idx="3">
                <c:v>fft</c:v>
              </c:pt>
              <c:pt idx="4">
                <c:v>sdku</c:v>
              </c:pt>
              <c:pt idx="5">
                <c:v>mbrt</c:v>
              </c:pt>
              <c:pt idx="6">
                <c:v>clos</c:v>
              </c:pt>
              <c:pt idx="7">
                <c:v>nfrc</c:v>
              </c:pt>
              <c:pt idx="8">
                <c:v>edit</c:v>
              </c:pt>
              <c:pt idx="9">
                <c:v>diff</c:v>
              </c:pt>
              <c:pt idx="10">
                <c:v>crni</c:v>
              </c:pt>
              <c:pt idx="11">
                <c:v>play</c:v>
              </c:pt>
              <c:pt idx="12">
                <c:v>schr</c:v>
              </c:pt>
              <c:pt idx="13">
                <c:v>nnet</c:v>
              </c:pt>
              <c:pt idx="14">
                <c:v>nb1d</c:v>
              </c:pt>
              <c:pt idx="15">
                <c:v>adpt</c:v>
              </c:pt>
              <c:pt idx="16">
                <c:v>svd</c:v>
              </c:pt>
              <c:pt idx="17">
                <c:v>nb3d</c:v>
              </c:pt>
              <c:pt idx="18">
                <c:v>beul</c:v>
              </c:pt>
              <c:pt idx="19">
                <c:v>fdtd</c:v>
              </c:pt>
            </c:strLit>
          </c:cat>
          <c:val>
            <c:numLit>
              <c:formatCode>General</c:formatCode>
              <c:ptCount val="20"/>
              <c:pt idx="0">
                <c:v>477.64689772432354</c:v>
              </c:pt>
              <c:pt idx="1">
                <c:v>409.75139993579893</c:v>
              </c:pt>
              <c:pt idx="2">
                <c:v>284.60393983915139</c:v>
              </c:pt>
              <c:pt idx="3">
                <c:v>193.49808813389319</c:v>
              </c:pt>
              <c:pt idx="4">
                <c:v>13.062657866862224</c:v>
              </c:pt>
              <c:pt idx="5">
                <c:v>2.8449843549746601</c:v>
              </c:pt>
              <c:pt idx="6">
                <c:v>1.98686327862138</c:v>
              </c:pt>
              <c:pt idx="7">
                <c:v>1.6604108530596899</c:v>
              </c:pt>
              <c:pt idx="8">
                <c:v>1.4822440491798499</c:v>
              </c:pt>
              <c:pt idx="9">
                <c:v>1.3933148689405401</c:v>
              </c:pt>
              <c:pt idx="10">
                <c:v>1.3536875255499901</c:v>
              </c:pt>
              <c:pt idx="11">
                <c:v>1.2593613511203976</c:v>
              </c:pt>
              <c:pt idx="12">
                <c:v>1.2234199812594884</c:v>
              </c:pt>
              <c:pt idx="13">
                <c:v>1.05349594642634</c:v>
              </c:pt>
              <c:pt idx="14">
                <c:v>1.0344355674818615</c:v>
              </c:pt>
              <c:pt idx="15">
                <c:v>0.93611674521266997</c:v>
              </c:pt>
              <c:pt idx="16">
                <c:v>0.85183732881077701</c:v>
              </c:pt>
              <c:pt idx="17">
                <c:v>0.64686171130680303</c:v>
              </c:pt>
              <c:pt idx="18">
                <c:v>0.5093197085817005</c:v>
              </c:pt>
              <c:pt idx="19">
                <c:v>0.42641949236960691</c:v>
              </c:pt>
            </c:numLit>
          </c:val>
        </c:ser>
        <c:ser>
          <c:idx val="1"/>
          <c:order val="1"/>
          <c:tx>
            <c:v>Vs. Octave</c:v>
          </c:tx>
          <c:spPr>
            <a:solidFill>
              <a:srgbClr val="FF420E"/>
            </a:solidFill>
            <a:ln>
              <a:solidFill>
                <a:srgbClr val="000000"/>
              </a:solidFill>
              <a:prstDash val="solid"/>
            </a:ln>
          </c:spPr>
          <c:cat>
            <c:strLit>
              <c:ptCount val="20"/>
              <c:pt idx="0">
                <c:v>capr</c:v>
              </c:pt>
              <c:pt idx="1">
                <c:v>dich</c:v>
              </c:pt>
              <c:pt idx="2">
                <c:v>fiff</c:v>
              </c:pt>
              <c:pt idx="3">
                <c:v>fft</c:v>
              </c:pt>
              <c:pt idx="4">
                <c:v>sdku</c:v>
              </c:pt>
              <c:pt idx="5">
                <c:v>mbrt</c:v>
              </c:pt>
              <c:pt idx="6">
                <c:v>clos</c:v>
              </c:pt>
              <c:pt idx="7">
                <c:v>nfrc</c:v>
              </c:pt>
              <c:pt idx="8">
                <c:v>edit</c:v>
              </c:pt>
              <c:pt idx="9">
                <c:v>diff</c:v>
              </c:pt>
              <c:pt idx="10">
                <c:v>crni</c:v>
              </c:pt>
              <c:pt idx="11">
                <c:v>play</c:v>
              </c:pt>
              <c:pt idx="12">
                <c:v>schr</c:v>
              </c:pt>
              <c:pt idx="13">
                <c:v>nnet</c:v>
              </c:pt>
              <c:pt idx="14">
                <c:v>nb1d</c:v>
              </c:pt>
              <c:pt idx="15">
                <c:v>adpt</c:v>
              </c:pt>
              <c:pt idx="16">
                <c:v>svd</c:v>
              </c:pt>
              <c:pt idx="17">
                <c:v>nb3d</c:v>
              </c:pt>
              <c:pt idx="18">
                <c:v>beul</c:v>
              </c:pt>
              <c:pt idx="19">
                <c:v>fdtd</c:v>
              </c:pt>
            </c:strLit>
          </c:cat>
          <c:val>
            <c:numLit>
              <c:formatCode>General</c:formatCode>
              <c:ptCount val="20"/>
              <c:pt idx="0">
                <c:v>1499.3738107396498</c:v>
              </c:pt>
              <c:pt idx="1">
                <c:v>1517.3877376324099</c:v>
              </c:pt>
              <c:pt idx="2">
                <c:v>895.33673353481311</c:v>
              </c:pt>
              <c:pt idx="3">
                <c:v>689.03967905723152</c:v>
              </c:pt>
              <c:pt idx="4">
                <c:v>90.882424835003619</c:v>
              </c:pt>
              <c:pt idx="5">
                <c:v>8.5051784456580659</c:v>
              </c:pt>
              <c:pt idx="6">
                <c:v>2.5587348956961931</c:v>
              </c:pt>
              <c:pt idx="7">
                <c:v>5.1262763328458965</c:v>
              </c:pt>
              <c:pt idx="8">
                <c:v>7.1657489147219096</c:v>
              </c:pt>
              <c:pt idx="9">
                <c:v>3.9847136132730587</c:v>
              </c:pt>
              <c:pt idx="10">
                <c:v>4.2327433494329814</c:v>
              </c:pt>
              <c:pt idx="11">
                <c:v>8.6044317318647927</c:v>
              </c:pt>
              <c:pt idx="12">
                <c:v>0.93419819703383089</c:v>
              </c:pt>
              <c:pt idx="13">
                <c:v>3.812791532758887</c:v>
              </c:pt>
              <c:pt idx="14">
                <c:v>10.700981886930498</c:v>
              </c:pt>
              <c:pt idx="15">
                <c:v>3.421449024637587</c:v>
              </c:pt>
              <c:pt idx="16">
                <c:v>1.3278735691488501</c:v>
              </c:pt>
              <c:pt idx="17">
                <c:v>10.5155658810106</c:v>
              </c:pt>
              <c:pt idx="18">
                <c:v>2.4857015148400801</c:v>
              </c:pt>
              <c:pt idx="19">
                <c:v>8.5463402000239128</c:v>
              </c:pt>
            </c:numLit>
          </c:val>
        </c:ser>
        <c:axId val="147555840"/>
        <c:axId val="147545472"/>
      </c:barChart>
      <c:valAx>
        <c:axId val="147545472"/>
        <c:scaling>
          <c:logBase val="10"/>
          <c:orientation val="minMax"/>
        </c:scaling>
        <c:axPos val="l"/>
        <c:majorGridlines>
          <c:spPr>
            <a:ln>
              <a:solidFill>
                <a:srgbClr val="B3B3B3"/>
              </a:solidFill>
            </a:ln>
          </c:spPr>
        </c:majorGridlines>
        <c:title>
          <c:tx>
            <c:rich>
              <a:bodyPr/>
              <a:lstStyle/>
              <a:p>
                <a:pPr>
                  <a:defRPr sz="2096" b="0"/>
                </a:pPr>
                <a:r>
                  <a:rPr lang="en-CA"/>
                  <a:t>Rel. speedup (log. scale)</a:t>
                </a:r>
              </a:p>
            </c:rich>
          </c:tx>
          <c:layout>
            <c:manualLayout>
              <c:xMode val="edge"/>
              <c:yMode val="edge"/>
              <c:x val="2.003563506781577E-2"/>
              <c:y val="0.75056727944434221"/>
            </c:manualLayout>
          </c:layout>
        </c:title>
        <c:numFmt formatCode="General" sourceLinked="0"/>
        <c:majorTickMark val="none"/>
        <c:tickLblPos val="nextTo"/>
        <c:spPr>
          <a:ln>
            <a:solidFill>
              <a:srgbClr val="B3B3B3"/>
            </a:solidFill>
          </a:ln>
        </c:spPr>
        <c:txPr>
          <a:bodyPr/>
          <a:lstStyle/>
          <a:p>
            <a:pPr>
              <a:defRPr sz="1863" b="0"/>
            </a:pPr>
            <a:endParaRPr lang="en-US"/>
          </a:p>
        </c:txPr>
        <c:crossAx val="147555840"/>
        <c:crosses val="autoZero"/>
        <c:crossBetween val="between"/>
      </c:valAx>
      <c:catAx>
        <c:axId val="147555840"/>
        <c:scaling>
          <c:orientation val="minMax"/>
        </c:scaling>
        <c:axPos val="b"/>
        <c:title>
          <c:tx>
            <c:rich>
              <a:bodyPr/>
              <a:lstStyle/>
              <a:p>
                <a:pPr>
                  <a:defRPr sz="2096" b="0"/>
                </a:pPr>
                <a:r>
                  <a:rPr lang="en-CA"/>
                  <a:t>Benchmark</a:t>
                </a:r>
              </a:p>
            </c:rich>
          </c:tx>
          <c:layout>
            <c:manualLayout>
              <c:xMode val="edge"/>
              <c:yMode val="edge"/>
              <c:x val="0.35947783716955817"/>
              <c:y val="0.9096372751501276"/>
            </c:manualLayout>
          </c:layout>
        </c:title>
        <c:numFmt formatCode="General" sourceLinked="0"/>
        <c:majorTickMark val="none"/>
        <c:tickLblPos val="nextTo"/>
        <c:spPr>
          <a:ln>
            <a:solidFill>
              <a:srgbClr val="B3B3B3"/>
            </a:solidFill>
          </a:ln>
        </c:spPr>
        <c:txPr>
          <a:bodyPr/>
          <a:lstStyle/>
          <a:p>
            <a:pPr>
              <a:defRPr sz="1863" b="0"/>
            </a:pPr>
            <a:endParaRPr lang="en-US"/>
          </a:p>
        </c:txPr>
        <c:crossAx val="147545472"/>
        <c:crosses val="autoZero"/>
        <c:auto val="1"/>
        <c:lblAlgn val="ctr"/>
        <c:lblOffset val="100"/>
      </c:catAx>
      <c:spPr>
        <a:noFill/>
        <a:ln>
          <a:solidFill>
            <a:srgbClr val="B3B3B3"/>
          </a:solidFill>
          <a:prstDash val="solid"/>
        </a:ln>
      </c:spPr>
    </c:plotArea>
    <c:legend>
      <c:legendPos val="r"/>
      <c:spPr>
        <a:noFill/>
        <a:ln>
          <a:noFill/>
        </a:ln>
      </c:spPr>
      <c:txPr>
        <a:bodyPr/>
        <a:lstStyle/>
        <a:p>
          <a:pPr>
            <a:defRPr sz="1863" b="0"/>
          </a:pPr>
          <a:endParaRPr lang="en-US"/>
        </a:p>
      </c:txPr>
    </c:legend>
    <c:plotVisOnly val="1"/>
  </c:chart>
  <c:spPr>
    <a:ln>
      <a:no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CA"/>
  <c:chart>
    <c:title>
      <c:tx>
        <c:rich>
          <a:bodyPr/>
          <a:lstStyle/>
          <a:p>
            <a:pPr>
              <a:defRPr sz="2695" b="0"/>
            </a:pPr>
            <a:r>
              <a:rPr lang="en-CA"/>
              <a:t>JIT vs. MATLAB, Fortran</a:t>
            </a:r>
          </a:p>
        </c:rich>
      </c:tx>
      <c:layout>
        <c:manualLayout>
          <c:xMode val="edge"/>
          <c:yMode val="edge"/>
          <c:x val="0.30987741194770646"/>
          <c:y val="2.0059755851566614E-2"/>
        </c:manualLayout>
      </c:layout>
    </c:title>
    <c:plotArea>
      <c:layout>
        <c:manualLayout>
          <c:xMode val="edge"/>
          <c:yMode val="edge"/>
          <c:x val="3.2554349838894853E-2"/>
          <c:y val="0.10621288441302441"/>
          <c:w val="0.75408318210436642"/>
          <c:h val="0.85378954768841231"/>
        </c:manualLayout>
      </c:layout>
      <c:barChart>
        <c:barDir val="col"/>
        <c:grouping val="clustered"/>
        <c:ser>
          <c:idx val="0"/>
          <c:order val="0"/>
          <c:tx>
            <c:v>Vs. MATLAB</c:v>
          </c:tx>
          <c:spPr>
            <a:solidFill>
              <a:srgbClr val="004586"/>
            </a:solidFill>
            <a:ln>
              <a:solidFill>
                <a:srgbClr val="000000"/>
              </a:solidFill>
              <a:prstDash val="solid"/>
            </a:ln>
          </c:spPr>
          <c:cat>
            <c:strLit>
              <c:ptCount val="20"/>
              <c:pt idx="0">
                <c:v>sdku</c:v>
              </c:pt>
              <c:pt idx="1">
                <c:v>play</c:v>
              </c:pt>
              <c:pt idx="2">
                <c:v>nb1d</c:v>
              </c:pt>
              <c:pt idx="3">
                <c:v>capr</c:v>
              </c:pt>
              <c:pt idx="4">
                <c:v>dich</c:v>
              </c:pt>
              <c:pt idx="5">
                <c:v>fiff</c:v>
              </c:pt>
              <c:pt idx="6">
                <c:v>fft</c:v>
              </c:pt>
              <c:pt idx="7">
                <c:v>beul</c:v>
              </c:pt>
              <c:pt idx="8">
                <c:v>nnet</c:v>
              </c:pt>
              <c:pt idx="9">
                <c:v>schr</c:v>
              </c:pt>
              <c:pt idx="10">
                <c:v>nb3d</c:v>
              </c:pt>
              <c:pt idx="11">
                <c:v>nfrc</c:v>
              </c:pt>
              <c:pt idx="12">
                <c:v>svd</c:v>
              </c:pt>
              <c:pt idx="13">
                <c:v>edit</c:v>
              </c:pt>
              <c:pt idx="14">
                <c:v>adpt</c:v>
              </c:pt>
              <c:pt idx="15">
                <c:v>diff</c:v>
              </c:pt>
              <c:pt idx="16">
                <c:v>fdtd</c:v>
              </c:pt>
              <c:pt idx="17">
                <c:v>mbrt</c:v>
              </c:pt>
              <c:pt idx="18">
                <c:v>clos</c:v>
              </c:pt>
              <c:pt idx="19">
                <c:v>crni</c:v>
              </c:pt>
            </c:strLit>
          </c:cat>
          <c:val>
            <c:numLit>
              <c:formatCode>General</c:formatCode>
              <c:ptCount val="20"/>
              <c:pt idx="0">
                <c:v>7.9321274342051673</c:v>
              </c:pt>
              <c:pt idx="1">
                <c:v>2.5741193505507001</c:v>
              </c:pt>
              <c:pt idx="2">
                <c:v>2.4036104165396077</c:v>
              </c:pt>
              <c:pt idx="3">
                <c:v>2.3120790339283239</c:v>
              </c:pt>
              <c:pt idx="4">
                <c:v>1.6810999750329898</c:v>
              </c:pt>
              <c:pt idx="5">
                <c:v>1.2986870306334701</c:v>
              </c:pt>
              <c:pt idx="6">
                <c:v>1.2694320817401099</c:v>
              </c:pt>
              <c:pt idx="7">
                <c:v>1.0072397806206184</c:v>
              </c:pt>
              <c:pt idx="8">
                <c:v>0.91354726914491358</c:v>
              </c:pt>
              <c:pt idx="9">
                <c:v>0.83702219780929898</c:v>
              </c:pt>
              <c:pt idx="10">
                <c:v>0.39670008988984118</c:v>
              </c:pt>
              <c:pt idx="11">
                <c:v>0.3154832983186579</c:v>
              </c:pt>
              <c:pt idx="12">
                <c:v>0.28904134035349299</c:v>
              </c:pt>
              <c:pt idx="13">
                <c:v>0.20117159047868774</c:v>
              </c:pt>
              <c:pt idx="14">
                <c:v>0.19844299946310326</c:v>
              </c:pt>
              <c:pt idx="15">
                <c:v>0.17499117837002925</c:v>
              </c:pt>
              <c:pt idx="16">
                <c:v>0.16559748177073039</c:v>
              </c:pt>
              <c:pt idx="17">
                <c:v>0.13086688450392026</c:v>
              </c:pt>
              <c:pt idx="18">
                <c:v>0.11036455133269002</c:v>
              </c:pt>
              <c:pt idx="19">
                <c:v>5.2595121655790705E-3</c:v>
              </c:pt>
            </c:numLit>
          </c:val>
        </c:ser>
        <c:ser>
          <c:idx val="1"/>
          <c:order val="1"/>
          <c:tx>
            <c:v>Vs.Fortran</c:v>
          </c:tx>
          <c:spPr>
            <a:solidFill>
              <a:srgbClr val="FF420E"/>
            </a:solidFill>
            <a:ln>
              <a:solidFill>
                <a:srgbClr val="000000"/>
              </a:solidFill>
              <a:prstDash val="solid"/>
            </a:ln>
          </c:spPr>
          <c:cat>
            <c:strLit>
              <c:ptCount val="20"/>
              <c:pt idx="0">
                <c:v>sdku</c:v>
              </c:pt>
              <c:pt idx="1">
                <c:v>play</c:v>
              </c:pt>
              <c:pt idx="2">
                <c:v>nb1d</c:v>
              </c:pt>
              <c:pt idx="3">
                <c:v>capr</c:v>
              </c:pt>
              <c:pt idx="4">
                <c:v>dich</c:v>
              </c:pt>
              <c:pt idx="5">
                <c:v>fiff</c:v>
              </c:pt>
              <c:pt idx="6">
                <c:v>fft</c:v>
              </c:pt>
              <c:pt idx="7">
                <c:v>beul</c:v>
              </c:pt>
              <c:pt idx="8">
                <c:v>nnet</c:v>
              </c:pt>
              <c:pt idx="9">
                <c:v>schr</c:v>
              </c:pt>
              <c:pt idx="10">
                <c:v>nb3d</c:v>
              </c:pt>
              <c:pt idx="11">
                <c:v>nfrc</c:v>
              </c:pt>
              <c:pt idx="12">
                <c:v>svd</c:v>
              </c:pt>
              <c:pt idx="13">
                <c:v>edit</c:v>
              </c:pt>
              <c:pt idx="14">
                <c:v>adpt</c:v>
              </c:pt>
              <c:pt idx="15">
                <c:v>diff</c:v>
              </c:pt>
              <c:pt idx="16">
                <c:v>fdtd</c:v>
              </c:pt>
              <c:pt idx="17">
                <c:v>mbrt</c:v>
              </c:pt>
              <c:pt idx="18">
                <c:v>clos</c:v>
              </c:pt>
              <c:pt idx="19">
                <c:v>crni</c:v>
              </c:pt>
            </c:strLit>
          </c:cat>
          <c:val>
            <c:numLit>
              <c:formatCode>General</c:formatCode>
              <c:ptCount val="20"/>
              <c:pt idx="0">
                <c:v>0</c:v>
              </c:pt>
              <c:pt idx="1">
                <c:v>0</c:v>
              </c:pt>
              <c:pt idx="2">
                <c:v>0.18033689089467622</c:v>
              </c:pt>
              <c:pt idx="3">
                <c:v>0.35993144725318299</c:v>
              </c:pt>
              <c:pt idx="4">
                <c:v>0.67101219816670798</c:v>
              </c:pt>
              <c:pt idx="5">
                <c:v>0.18391274554165829</c:v>
              </c:pt>
              <c:pt idx="6">
                <c:v>0.71533336206356202</c:v>
              </c:pt>
              <c:pt idx="7">
                <c:v>0</c:v>
              </c:pt>
              <c:pt idx="8">
                <c:v>0</c:v>
              </c:pt>
              <c:pt idx="9">
                <c:v>0</c:v>
              </c:pt>
              <c:pt idx="10">
                <c:v>0.22976126391811497</c:v>
              </c:pt>
              <c:pt idx="11">
                <c:v>0</c:v>
              </c:pt>
              <c:pt idx="12">
                <c:v>0</c:v>
              </c:pt>
              <c:pt idx="13">
                <c:v>2.4037744369664756E-3</c:v>
              </c:pt>
              <c:pt idx="14">
                <c:v>5.3842129988665506E-2</c:v>
              </c:pt>
              <c:pt idx="15">
                <c:v>2.1639291872782122E-2</c:v>
              </c:pt>
              <c:pt idx="16">
                <c:v>1.4305370163764602E-2</c:v>
              </c:pt>
              <c:pt idx="17">
                <c:v>2.775865094851571E-2</c:v>
              </c:pt>
              <c:pt idx="18">
                <c:v>1.1514221012902701</c:v>
              </c:pt>
              <c:pt idx="19">
                <c:v>2.6934015171014656E-3</c:v>
              </c:pt>
            </c:numLit>
          </c:val>
        </c:ser>
        <c:axId val="147645184"/>
        <c:axId val="147630720"/>
      </c:barChart>
      <c:valAx>
        <c:axId val="147630720"/>
        <c:scaling>
          <c:logBase val="10"/>
          <c:orientation val="minMax"/>
        </c:scaling>
        <c:axPos val="l"/>
        <c:majorGridlines>
          <c:spPr>
            <a:ln>
              <a:solidFill>
                <a:srgbClr val="B3B3B3"/>
              </a:solidFill>
            </a:ln>
          </c:spPr>
        </c:majorGridlines>
        <c:title>
          <c:tx>
            <c:rich>
              <a:bodyPr/>
              <a:lstStyle/>
              <a:p>
                <a:pPr>
                  <a:defRPr sz="1866" b="0"/>
                </a:pPr>
                <a:r>
                  <a:rPr lang="en-CA"/>
                  <a:t>Rel. speedup (log. scale)</a:t>
                </a:r>
              </a:p>
            </c:rich>
          </c:tx>
          <c:layout>
            <c:manualLayout>
              <c:xMode val="edge"/>
              <c:yMode val="edge"/>
              <c:x val="2.0036294952038788E-2"/>
              <c:y val="0.75891709836749488"/>
            </c:manualLayout>
          </c:layout>
        </c:title>
        <c:numFmt formatCode="0.00" sourceLinked="0"/>
        <c:majorTickMark val="none"/>
        <c:tickLblPos val="nextTo"/>
        <c:spPr>
          <a:ln>
            <a:solidFill>
              <a:srgbClr val="B3B3B3"/>
            </a:solidFill>
          </a:ln>
        </c:spPr>
        <c:txPr>
          <a:bodyPr/>
          <a:lstStyle/>
          <a:p>
            <a:pPr>
              <a:defRPr sz="1659" b="0"/>
            </a:pPr>
            <a:endParaRPr lang="en-US"/>
          </a:p>
        </c:txPr>
        <c:crossAx val="147645184"/>
        <c:crosses val="autoZero"/>
        <c:crossBetween val="between"/>
      </c:valAx>
      <c:catAx>
        <c:axId val="147645184"/>
        <c:scaling>
          <c:orientation val="minMax"/>
        </c:scaling>
        <c:axPos val="b"/>
        <c:numFmt formatCode="General" sourceLinked="0"/>
        <c:majorTickMark val="none"/>
        <c:tickLblPos val="nextTo"/>
        <c:spPr>
          <a:ln>
            <a:solidFill>
              <a:srgbClr val="B3B3B3"/>
            </a:solidFill>
          </a:ln>
        </c:spPr>
        <c:txPr>
          <a:bodyPr/>
          <a:lstStyle/>
          <a:p>
            <a:pPr>
              <a:defRPr sz="1659" b="0"/>
            </a:pPr>
            <a:endParaRPr lang="en-US"/>
          </a:p>
        </c:txPr>
        <c:crossAx val="147630720"/>
        <c:crosses val="autoZero"/>
        <c:auto val="1"/>
        <c:lblAlgn val="ctr"/>
        <c:lblOffset val="100"/>
      </c:catAx>
      <c:spPr>
        <a:noFill/>
        <a:ln>
          <a:solidFill>
            <a:srgbClr val="B3B3B3"/>
          </a:solidFill>
          <a:prstDash val="solid"/>
        </a:ln>
      </c:spPr>
    </c:plotArea>
    <c:legend>
      <c:legendPos val="r"/>
      <c:spPr>
        <a:noFill/>
        <a:ln>
          <a:noFill/>
        </a:ln>
      </c:spPr>
      <c:txPr>
        <a:bodyPr/>
        <a:lstStyle/>
        <a:p>
          <a:pPr>
            <a:defRPr sz="1659" b="0"/>
          </a:pPr>
          <a:endParaRPr lang="en-US"/>
        </a:p>
      </c:txPr>
    </c:legend>
    <c:plotVisOnly val="1"/>
  </c:chart>
  <c:spPr>
    <a:ln>
      <a:noFill/>
    </a:ln>
  </c:sp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DF28D-FDFC-4A62-977F-E143C4C3BF91}" type="doc">
      <dgm:prSet loTypeId="urn:microsoft.com/office/officeart/2005/8/layout/gear1" loCatId="process" qsTypeId="urn:microsoft.com/office/officeart/2005/8/quickstyle/simple1" qsCatId="simple" csTypeId="urn:microsoft.com/office/officeart/2005/8/colors/accent1_2" csCatId="accent1" phldr="1"/>
      <dgm:spPr/>
    </dgm:pt>
    <dgm:pt modelId="{4F7294AD-9DF3-4C2F-ADA5-59789569B7C7}">
      <dgm:prSet phldrT="[Text]"/>
      <dgm:spPr/>
      <dgm:t>
        <a:bodyPr/>
        <a:lstStyle/>
        <a:p>
          <a:r>
            <a:rPr lang="en-CA" dirty="0" smtClean="0"/>
            <a:t>Back-ends</a:t>
          </a:r>
          <a:endParaRPr lang="en-CA" dirty="0"/>
        </a:p>
      </dgm:t>
    </dgm:pt>
    <dgm:pt modelId="{62930E11-5B7B-41D0-92F5-EC22E6AF57A6}" type="parTrans" cxnId="{59880921-03A5-454E-BAF5-38EA7F1589ED}">
      <dgm:prSet/>
      <dgm:spPr/>
      <dgm:t>
        <a:bodyPr/>
        <a:lstStyle/>
        <a:p>
          <a:endParaRPr lang="en-CA"/>
        </a:p>
      </dgm:t>
    </dgm:pt>
    <dgm:pt modelId="{6E2E7F33-EA7D-4909-A6BE-F7EC064B2EB6}" type="sibTrans" cxnId="{59880921-03A5-454E-BAF5-38EA7F1589ED}">
      <dgm:prSet/>
      <dgm:spPr/>
      <dgm:t>
        <a:bodyPr/>
        <a:lstStyle/>
        <a:p>
          <a:endParaRPr lang="en-CA"/>
        </a:p>
      </dgm:t>
    </dgm:pt>
    <dgm:pt modelId="{B853CBC0-C165-40AF-AFE3-E23AB851DC0F}">
      <dgm:prSet phldrT="[Text]" custT="1"/>
      <dgm:spPr/>
      <dgm:t>
        <a:bodyPr/>
        <a:lstStyle/>
        <a:p>
          <a:r>
            <a:rPr lang="en-CA" sz="1800" dirty="0" smtClean="0"/>
            <a:t>Analysis Frame-work</a:t>
          </a:r>
          <a:endParaRPr lang="en-CA" sz="1800" dirty="0"/>
        </a:p>
      </dgm:t>
    </dgm:pt>
    <dgm:pt modelId="{1AA621B2-EAC7-4F29-9EF8-824523F3B2AA}" type="parTrans" cxnId="{29DDE561-2F01-43C9-A829-BEC74C717615}">
      <dgm:prSet/>
      <dgm:spPr/>
      <dgm:t>
        <a:bodyPr/>
        <a:lstStyle/>
        <a:p>
          <a:endParaRPr lang="en-CA"/>
        </a:p>
      </dgm:t>
    </dgm:pt>
    <dgm:pt modelId="{42776D10-C399-4A83-B6F7-90B6EFEE18CE}" type="sibTrans" cxnId="{29DDE561-2F01-43C9-A829-BEC74C717615}">
      <dgm:prSet/>
      <dgm:spPr/>
      <dgm:t>
        <a:bodyPr/>
        <a:lstStyle/>
        <a:p>
          <a:endParaRPr lang="en-CA"/>
        </a:p>
      </dgm:t>
    </dgm:pt>
    <dgm:pt modelId="{A9B12E13-383B-47A7-9E02-A6CAFCAA5D93}">
      <dgm:prSet phldrT="[Text]" custT="1"/>
      <dgm:spPr/>
      <dgm:t>
        <a:bodyPr/>
        <a:lstStyle/>
        <a:p>
          <a:r>
            <a:rPr lang="en-CA" sz="2000" dirty="0" smtClean="0"/>
            <a:t>Front-end</a:t>
          </a:r>
          <a:endParaRPr lang="en-CA" sz="2000" dirty="0"/>
        </a:p>
      </dgm:t>
    </dgm:pt>
    <dgm:pt modelId="{6500E425-3C3A-48A8-B736-49B8B63CAAAC}" type="parTrans" cxnId="{FCDD1D46-F106-4C0A-A350-033DE99B38E5}">
      <dgm:prSet/>
      <dgm:spPr/>
      <dgm:t>
        <a:bodyPr/>
        <a:lstStyle/>
        <a:p>
          <a:endParaRPr lang="en-CA"/>
        </a:p>
      </dgm:t>
    </dgm:pt>
    <dgm:pt modelId="{DB0171FF-EB95-475E-BB69-6A78413A5F91}" type="sibTrans" cxnId="{FCDD1D46-F106-4C0A-A350-033DE99B38E5}">
      <dgm:prSet/>
      <dgm:spPr/>
      <dgm:t>
        <a:bodyPr/>
        <a:lstStyle/>
        <a:p>
          <a:endParaRPr lang="en-CA"/>
        </a:p>
      </dgm:t>
    </dgm:pt>
    <dgm:pt modelId="{88BEE09D-0850-4B8D-92D5-86C7FE328558}" type="pres">
      <dgm:prSet presAssocID="{C69DF28D-FDFC-4A62-977F-E143C4C3BF91}" presName="composite" presStyleCnt="0">
        <dgm:presLayoutVars>
          <dgm:chMax val="3"/>
          <dgm:animLvl val="lvl"/>
          <dgm:resizeHandles val="exact"/>
        </dgm:presLayoutVars>
      </dgm:prSet>
      <dgm:spPr/>
    </dgm:pt>
    <dgm:pt modelId="{12BB30A3-58D2-43B4-ACE4-C1D7D5F255C5}" type="pres">
      <dgm:prSet presAssocID="{4F7294AD-9DF3-4C2F-ADA5-59789569B7C7}" presName="gear1" presStyleLbl="node1" presStyleIdx="0" presStyleCnt="3">
        <dgm:presLayoutVars>
          <dgm:chMax val="1"/>
          <dgm:bulletEnabled val="1"/>
        </dgm:presLayoutVars>
      </dgm:prSet>
      <dgm:spPr/>
      <dgm:t>
        <a:bodyPr/>
        <a:lstStyle/>
        <a:p>
          <a:endParaRPr lang="en-CA"/>
        </a:p>
      </dgm:t>
    </dgm:pt>
    <dgm:pt modelId="{E3B73DF2-3841-4573-A1F1-CD2EB9D14A70}" type="pres">
      <dgm:prSet presAssocID="{4F7294AD-9DF3-4C2F-ADA5-59789569B7C7}" presName="gear1srcNode" presStyleLbl="node1" presStyleIdx="0" presStyleCnt="3"/>
      <dgm:spPr/>
      <dgm:t>
        <a:bodyPr/>
        <a:lstStyle/>
        <a:p>
          <a:endParaRPr lang="en-CA"/>
        </a:p>
      </dgm:t>
    </dgm:pt>
    <dgm:pt modelId="{F6E1D1CA-F5DF-4F03-9EAF-724633B10C1C}" type="pres">
      <dgm:prSet presAssocID="{4F7294AD-9DF3-4C2F-ADA5-59789569B7C7}" presName="gear1dstNode" presStyleLbl="node1" presStyleIdx="0" presStyleCnt="3"/>
      <dgm:spPr/>
      <dgm:t>
        <a:bodyPr/>
        <a:lstStyle/>
        <a:p>
          <a:endParaRPr lang="en-CA"/>
        </a:p>
      </dgm:t>
    </dgm:pt>
    <dgm:pt modelId="{18482C29-1BA0-472B-9BF2-658C85A0248E}" type="pres">
      <dgm:prSet presAssocID="{B853CBC0-C165-40AF-AFE3-E23AB851DC0F}" presName="gear2" presStyleLbl="node1" presStyleIdx="1" presStyleCnt="3">
        <dgm:presLayoutVars>
          <dgm:chMax val="1"/>
          <dgm:bulletEnabled val="1"/>
        </dgm:presLayoutVars>
      </dgm:prSet>
      <dgm:spPr/>
      <dgm:t>
        <a:bodyPr/>
        <a:lstStyle/>
        <a:p>
          <a:endParaRPr lang="en-CA"/>
        </a:p>
      </dgm:t>
    </dgm:pt>
    <dgm:pt modelId="{F56AC780-91E1-43B5-B522-E82D26F847C1}" type="pres">
      <dgm:prSet presAssocID="{B853CBC0-C165-40AF-AFE3-E23AB851DC0F}" presName="gear2srcNode" presStyleLbl="node1" presStyleIdx="1" presStyleCnt="3"/>
      <dgm:spPr/>
      <dgm:t>
        <a:bodyPr/>
        <a:lstStyle/>
        <a:p>
          <a:endParaRPr lang="en-CA"/>
        </a:p>
      </dgm:t>
    </dgm:pt>
    <dgm:pt modelId="{AEF053CA-1716-415B-9BE1-9B86C21F5CCF}" type="pres">
      <dgm:prSet presAssocID="{B853CBC0-C165-40AF-AFE3-E23AB851DC0F}" presName="gear2dstNode" presStyleLbl="node1" presStyleIdx="1" presStyleCnt="3"/>
      <dgm:spPr/>
      <dgm:t>
        <a:bodyPr/>
        <a:lstStyle/>
        <a:p>
          <a:endParaRPr lang="en-CA"/>
        </a:p>
      </dgm:t>
    </dgm:pt>
    <dgm:pt modelId="{E1A52CD4-D31B-4356-B631-E5DB856D974F}" type="pres">
      <dgm:prSet presAssocID="{A9B12E13-383B-47A7-9E02-A6CAFCAA5D93}" presName="gear3" presStyleLbl="node1" presStyleIdx="2" presStyleCnt="3"/>
      <dgm:spPr/>
      <dgm:t>
        <a:bodyPr/>
        <a:lstStyle/>
        <a:p>
          <a:endParaRPr lang="en-CA"/>
        </a:p>
      </dgm:t>
    </dgm:pt>
    <dgm:pt modelId="{5BC18B02-45E0-4B21-92D6-004D24E17E76}" type="pres">
      <dgm:prSet presAssocID="{A9B12E13-383B-47A7-9E02-A6CAFCAA5D93}" presName="gear3tx" presStyleLbl="node1" presStyleIdx="2" presStyleCnt="3">
        <dgm:presLayoutVars>
          <dgm:chMax val="1"/>
          <dgm:bulletEnabled val="1"/>
        </dgm:presLayoutVars>
      </dgm:prSet>
      <dgm:spPr/>
      <dgm:t>
        <a:bodyPr/>
        <a:lstStyle/>
        <a:p>
          <a:endParaRPr lang="en-CA"/>
        </a:p>
      </dgm:t>
    </dgm:pt>
    <dgm:pt modelId="{F59E713A-D738-4781-B256-BFCCE02D8055}" type="pres">
      <dgm:prSet presAssocID="{A9B12E13-383B-47A7-9E02-A6CAFCAA5D93}" presName="gear3srcNode" presStyleLbl="node1" presStyleIdx="2" presStyleCnt="3"/>
      <dgm:spPr/>
      <dgm:t>
        <a:bodyPr/>
        <a:lstStyle/>
        <a:p>
          <a:endParaRPr lang="en-CA"/>
        </a:p>
      </dgm:t>
    </dgm:pt>
    <dgm:pt modelId="{65B49D40-0500-4261-AB0D-064C03A2DE0A}" type="pres">
      <dgm:prSet presAssocID="{A9B12E13-383B-47A7-9E02-A6CAFCAA5D93}" presName="gear3dstNode" presStyleLbl="node1" presStyleIdx="2" presStyleCnt="3"/>
      <dgm:spPr/>
      <dgm:t>
        <a:bodyPr/>
        <a:lstStyle/>
        <a:p>
          <a:endParaRPr lang="en-CA"/>
        </a:p>
      </dgm:t>
    </dgm:pt>
    <dgm:pt modelId="{B99D310E-9692-4C01-A108-143087E76F51}" type="pres">
      <dgm:prSet presAssocID="{6E2E7F33-EA7D-4909-A6BE-F7EC064B2EB6}" presName="connector1" presStyleLbl="sibTrans2D1" presStyleIdx="0" presStyleCnt="3" custLinFactNeighborX="-4277" custLinFactNeighborY="-1252"/>
      <dgm:spPr/>
      <dgm:t>
        <a:bodyPr/>
        <a:lstStyle/>
        <a:p>
          <a:endParaRPr lang="en-CA"/>
        </a:p>
      </dgm:t>
    </dgm:pt>
    <dgm:pt modelId="{D60BAE80-F46F-4C9E-A99E-323A74477BF2}" type="pres">
      <dgm:prSet presAssocID="{42776D10-C399-4A83-B6F7-90B6EFEE18CE}" presName="connector2" presStyleLbl="sibTrans2D1" presStyleIdx="1" presStyleCnt="3"/>
      <dgm:spPr/>
      <dgm:t>
        <a:bodyPr/>
        <a:lstStyle/>
        <a:p>
          <a:endParaRPr lang="en-CA"/>
        </a:p>
      </dgm:t>
    </dgm:pt>
    <dgm:pt modelId="{27034856-C917-4518-8E9F-500E87CFA070}" type="pres">
      <dgm:prSet presAssocID="{DB0171FF-EB95-475E-BB69-6A78413A5F91}" presName="connector3" presStyleLbl="sibTrans2D1" presStyleIdx="2" presStyleCnt="3"/>
      <dgm:spPr/>
      <dgm:t>
        <a:bodyPr/>
        <a:lstStyle/>
        <a:p>
          <a:endParaRPr lang="en-CA"/>
        </a:p>
      </dgm:t>
    </dgm:pt>
  </dgm:ptLst>
  <dgm:cxnLst>
    <dgm:cxn modelId="{FCDD1D46-F106-4C0A-A350-033DE99B38E5}" srcId="{C69DF28D-FDFC-4A62-977F-E143C4C3BF91}" destId="{A9B12E13-383B-47A7-9E02-A6CAFCAA5D93}" srcOrd="2" destOrd="0" parTransId="{6500E425-3C3A-48A8-B736-49B8B63CAAAC}" sibTransId="{DB0171FF-EB95-475E-BB69-6A78413A5F91}"/>
    <dgm:cxn modelId="{AE22052D-B34B-4124-9A45-59691550139C}" type="presOf" srcId="{A9B12E13-383B-47A7-9E02-A6CAFCAA5D93}" destId="{E1A52CD4-D31B-4356-B631-E5DB856D974F}" srcOrd="0" destOrd="0" presId="urn:microsoft.com/office/officeart/2005/8/layout/gear1"/>
    <dgm:cxn modelId="{5289F8E3-10E1-417C-AC5E-451E7E2A161C}" type="presOf" srcId="{B853CBC0-C165-40AF-AFE3-E23AB851DC0F}" destId="{AEF053CA-1716-415B-9BE1-9B86C21F5CCF}" srcOrd="2" destOrd="0" presId="urn:microsoft.com/office/officeart/2005/8/layout/gear1"/>
    <dgm:cxn modelId="{2410395D-A775-498E-980D-6D3AF3602BD3}" type="presOf" srcId="{4F7294AD-9DF3-4C2F-ADA5-59789569B7C7}" destId="{E3B73DF2-3841-4573-A1F1-CD2EB9D14A70}" srcOrd="1" destOrd="0" presId="urn:microsoft.com/office/officeart/2005/8/layout/gear1"/>
    <dgm:cxn modelId="{29DDE561-2F01-43C9-A829-BEC74C717615}" srcId="{C69DF28D-FDFC-4A62-977F-E143C4C3BF91}" destId="{B853CBC0-C165-40AF-AFE3-E23AB851DC0F}" srcOrd="1" destOrd="0" parTransId="{1AA621B2-EAC7-4F29-9EF8-824523F3B2AA}" sibTransId="{42776D10-C399-4A83-B6F7-90B6EFEE18CE}"/>
    <dgm:cxn modelId="{38FF7A49-6964-4B40-86A0-D1096F8659BD}" type="presOf" srcId="{4F7294AD-9DF3-4C2F-ADA5-59789569B7C7}" destId="{12BB30A3-58D2-43B4-ACE4-C1D7D5F255C5}" srcOrd="0" destOrd="0" presId="urn:microsoft.com/office/officeart/2005/8/layout/gear1"/>
    <dgm:cxn modelId="{BE42866B-A264-419A-82B7-8A6E9521C450}" type="presOf" srcId="{C69DF28D-FDFC-4A62-977F-E143C4C3BF91}" destId="{88BEE09D-0850-4B8D-92D5-86C7FE328558}" srcOrd="0" destOrd="0" presId="urn:microsoft.com/office/officeart/2005/8/layout/gear1"/>
    <dgm:cxn modelId="{59880921-03A5-454E-BAF5-38EA7F1589ED}" srcId="{C69DF28D-FDFC-4A62-977F-E143C4C3BF91}" destId="{4F7294AD-9DF3-4C2F-ADA5-59789569B7C7}" srcOrd="0" destOrd="0" parTransId="{62930E11-5B7B-41D0-92F5-EC22E6AF57A6}" sibTransId="{6E2E7F33-EA7D-4909-A6BE-F7EC064B2EB6}"/>
    <dgm:cxn modelId="{D70670BD-8513-496F-BD28-D299C365F77D}" type="presOf" srcId="{B853CBC0-C165-40AF-AFE3-E23AB851DC0F}" destId="{18482C29-1BA0-472B-9BF2-658C85A0248E}" srcOrd="0" destOrd="0" presId="urn:microsoft.com/office/officeart/2005/8/layout/gear1"/>
    <dgm:cxn modelId="{00DAED50-6FD4-4310-AE8F-0D5652640F9A}" type="presOf" srcId="{6E2E7F33-EA7D-4909-A6BE-F7EC064B2EB6}" destId="{B99D310E-9692-4C01-A108-143087E76F51}" srcOrd="0" destOrd="0" presId="urn:microsoft.com/office/officeart/2005/8/layout/gear1"/>
    <dgm:cxn modelId="{EB822E3D-8ABA-4C5E-9909-771F9D043704}" type="presOf" srcId="{A9B12E13-383B-47A7-9E02-A6CAFCAA5D93}" destId="{5BC18B02-45E0-4B21-92D6-004D24E17E76}" srcOrd="1" destOrd="0" presId="urn:microsoft.com/office/officeart/2005/8/layout/gear1"/>
    <dgm:cxn modelId="{B05D1D78-9598-446B-B591-5EBE7D6408F9}" type="presOf" srcId="{A9B12E13-383B-47A7-9E02-A6CAFCAA5D93}" destId="{65B49D40-0500-4261-AB0D-064C03A2DE0A}" srcOrd="3" destOrd="0" presId="urn:microsoft.com/office/officeart/2005/8/layout/gear1"/>
    <dgm:cxn modelId="{6CAB6DEA-B264-4E34-B822-E62B651D04E1}" type="presOf" srcId="{DB0171FF-EB95-475E-BB69-6A78413A5F91}" destId="{27034856-C917-4518-8E9F-500E87CFA070}" srcOrd="0" destOrd="0" presId="urn:microsoft.com/office/officeart/2005/8/layout/gear1"/>
    <dgm:cxn modelId="{87E3F7F3-15A2-4947-B204-1B879C53FDC4}" type="presOf" srcId="{A9B12E13-383B-47A7-9E02-A6CAFCAA5D93}" destId="{F59E713A-D738-4781-B256-BFCCE02D8055}" srcOrd="2" destOrd="0" presId="urn:microsoft.com/office/officeart/2005/8/layout/gear1"/>
    <dgm:cxn modelId="{B828FA34-26CA-4492-83DB-1C4E3DF12536}" type="presOf" srcId="{4F7294AD-9DF3-4C2F-ADA5-59789569B7C7}" destId="{F6E1D1CA-F5DF-4F03-9EAF-724633B10C1C}" srcOrd="2" destOrd="0" presId="urn:microsoft.com/office/officeart/2005/8/layout/gear1"/>
    <dgm:cxn modelId="{88BE406D-21F0-499B-9CBE-03571FFEAA3E}" type="presOf" srcId="{42776D10-C399-4A83-B6F7-90B6EFEE18CE}" destId="{D60BAE80-F46F-4C9E-A99E-323A74477BF2}" srcOrd="0" destOrd="0" presId="urn:microsoft.com/office/officeart/2005/8/layout/gear1"/>
    <dgm:cxn modelId="{2AC6E0F7-2088-4449-A1EB-1D60860743C1}" type="presOf" srcId="{B853CBC0-C165-40AF-AFE3-E23AB851DC0F}" destId="{F56AC780-91E1-43B5-B522-E82D26F847C1}" srcOrd="1" destOrd="0" presId="urn:microsoft.com/office/officeart/2005/8/layout/gear1"/>
    <dgm:cxn modelId="{81F743AC-5E8D-4B94-BFBA-7EC3737FDA01}" type="presParOf" srcId="{88BEE09D-0850-4B8D-92D5-86C7FE328558}" destId="{12BB30A3-58D2-43B4-ACE4-C1D7D5F255C5}" srcOrd="0" destOrd="0" presId="urn:microsoft.com/office/officeart/2005/8/layout/gear1"/>
    <dgm:cxn modelId="{4C853910-CF37-4575-BF3E-4BF43D77A3AA}" type="presParOf" srcId="{88BEE09D-0850-4B8D-92D5-86C7FE328558}" destId="{E3B73DF2-3841-4573-A1F1-CD2EB9D14A70}" srcOrd="1" destOrd="0" presId="urn:microsoft.com/office/officeart/2005/8/layout/gear1"/>
    <dgm:cxn modelId="{006B15A7-819C-4897-864C-93BB5576478E}" type="presParOf" srcId="{88BEE09D-0850-4B8D-92D5-86C7FE328558}" destId="{F6E1D1CA-F5DF-4F03-9EAF-724633B10C1C}" srcOrd="2" destOrd="0" presId="urn:microsoft.com/office/officeart/2005/8/layout/gear1"/>
    <dgm:cxn modelId="{3D1C2462-0C72-4EF8-AA27-1FD7C2F64250}" type="presParOf" srcId="{88BEE09D-0850-4B8D-92D5-86C7FE328558}" destId="{18482C29-1BA0-472B-9BF2-658C85A0248E}" srcOrd="3" destOrd="0" presId="urn:microsoft.com/office/officeart/2005/8/layout/gear1"/>
    <dgm:cxn modelId="{CD2BB55F-9B62-4FE9-B86A-9565D910A93C}" type="presParOf" srcId="{88BEE09D-0850-4B8D-92D5-86C7FE328558}" destId="{F56AC780-91E1-43B5-B522-E82D26F847C1}" srcOrd="4" destOrd="0" presId="urn:microsoft.com/office/officeart/2005/8/layout/gear1"/>
    <dgm:cxn modelId="{1CDA79D4-EE48-4EFF-9325-2EAFB469F150}" type="presParOf" srcId="{88BEE09D-0850-4B8D-92D5-86C7FE328558}" destId="{AEF053CA-1716-415B-9BE1-9B86C21F5CCF}" srcOrd="5" destOrd="0" presId="urn:microsoft.com/office/officeart/2005/8/layout/gear1"/>
    <dgm:cxn modelId="{913D8227-E4B3-4D76-9D72-0FBE49CC43C5}" type="presParOf" srcId="{88BEE09D-0850-4B8D-92D5-86C7FE328558}" destId="{E1A52CD4-D31B-4356-B631-E5DB856D974F}" srcOrd="6" destOrd="0" presId="urn:microsoft.com/office/officeart/2005/8/layout/gear1"/>
    <dgm:cxn modelId="{29D569E2-4570-419F-9A22-8638065CA12A}" type="presParOf" srcId="{88BEE09D-0850-4B8D-92D5-86C7FE328558}" destId="{5BC18B02-45E0-4B21-92D6-004D24E17E76}" srcOrd="7" destOrd="0" presId="urn:microsoft.com/office/officeart/2005/8/layout/gear1"/>
    <dgm:cxn modelId="{7DC1988F-40E0-4A2E-AB66-1D8FD4F8C43C}" type="presParOf" srcId="{88BEE09D-0850-4B8D-92D5-86C7FE328558}" destId="{F59E713A-D738-4781-B256-BFCCE02D8055}" srcOrd="8" destOrd="0" presId="urn:microsoft.com/office/officeart/2005/8/layout/gear1"/>
    <dgm:cxn modelId="{9EB6A5C1-4EA0-48AE-AB98-83E48C0118D0}" type="presParOf" srcId="{88BEE09D-0850-4B8D-92D5-86C7FE328558}" destId="{65B49D40-0500-4261-AB0D-064C03A2DE0A}" srcOrd="9" destOrd="0" presId="urn:microsoft.com/office/officeart/2005/8/layout/gear1"/>
    <dgm:cxn modelId="{772D0A4E-7790-41D3-A5B2-B4C79DBDA901}" type="presParOf" srcId="{88BEE09D-0850-4B8D-92D5-86C7FE328558}" destId="{B99D310E-9692-4C01-A108-143087E76F51}" srcOrd="10" destOrd="0" presId="urn:microsoft.com/office/officeart/2005/8/layout/gear1"/>
    <dgm:cxn modelId="{1F8941E9-1E0B-4764-A11A-1CD35B9A6578}" type="presParOf" srcId="{88BEE09D-0850-4B8D-92D5-86C7FE328558}" destId="{D60BAE80-F46F-4C9E-A99E-323A74477BF2}" srcOrd="11" destOrd="0" presId="urn:microsoft.com/office/officeart/2005/8/layout/gear1"/>
    <dgm:cxn modelId="{3396D5A8-1B7F-4513-AB6E-738EAB0DBBD0}" type="presParOf" srcId="{88BEE09D-0850-4B8D-92D5-86C7FE328558}" destId="{27034856-C917-4518-8E9F-500E87CFA070}" srcOrd="12" destOrd="0" presId="urn:microsoft.com/office/officeart/2005/8/layout/gear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3BE79C-EB19-4C05-A10F-677A291ED05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F691641-1C1F-44C5-B7B3-9E1BA6CF01AE}">
      <dgm:prSet phldrT="[Text]" custT="1"/>
      <dgm:spPr>
        <a:solidFill>
          <a:schemeClr val="bg1">
            <a:lumMod val="85000"/>
          </a:schemeClr>
        </a:solidFill>
      </dgm:spPr>
      <dgm:t>
        <a:bodyPr/>
        <a:lstStyle/>
        <a:p>
          <a:r>
            <a:rPr lang="en-US" sz="2300" dirty="0" smtClean="0">
              <a:solidFill>
                <a:schemeClr val="tx1"/>
              </a:solidFill>
            </a:rPr>
            <a:t>Logical Arrays</a:t>
          </a:r>
          <a:endParaRPr lang="en-US" sz="2300" dirty="0">
            <a:solidFill>
              <a:schemeClr val="tx1"/>
            </a:solidFill>
          </a:endParaRPr>
        </a:p>
      </dgm:t>
    </dgm:pt>
    <dgm:pt modelId="{1BDD3975-6B69-48C4-B766-0FB0971AC5AF}" type="parTrans" cxnId="{C021D19C-81E1-4B19-BF69-752A18C76919}">
      <dgm:prSet/>
      <dgm:spPr/>
      <dgm:t>
        <a:bodyPr/>
        <a:lstStyle/>
        <a:p>
          <a:endParaRPr lang="en-US"/>
        </a:p>
      </dgm:t>
    </dgm:pt>
    <dgm:pt modelId="{E5AEF4C9-78FA-4ADE-9FA9-2F878C4276EF}" type="sibTrans" cxnId="{C021D19C-81E1-4B19-BF69-752A18C76919}">
      <dgm:prSet/>
      <dgm:spPr/>
      <dgm:t>
        <a:bodyPr/>
        <a:lstStyle/>
        <a:p>
          <a:endParaRPr lang="en-US"/>
        </a:p>
      </dgm:t>
    </dgm:pt>
    <dgm:pt modelId="{6E776EE6-81D1-491E-9E94-A9ABB8EE5E7E}">
      <dgm:prSet phldrT="[Text]" custT="1"/>
      <dgm:spPr>
        <a:solidFill>
          <a:schemeClr val="bg1">
            <a:lumMod val="85000"/>
          </a:schemeClr>
        </a:solidFill>
      </dgm:spPr>
      <dgm:t>
        <a:bodyPr/>
        <a:lstStyle/>
        <a:p>
          <a:r>
            <a:rPr lang="en-US" sz="2300" dirty="0" smtClean="0">
              <a:solidFill>
                <a:schemeClr val="tx1"/>
              </a:solidFill>
            </a:rPr>
            <a:t>Double-precision floating points</a:t>
          </a:r>
          <a:endParaRPr lang="en-US" sz="2300" dirty="0">
            <a:solidFill>
              <a:schemeClr val="tx1"/>
            </a:solidFill>
          </a:endParaRPr>
        </a:p>
      </dgm:t>
    </dgm:pt>
    <dgm:pt modelId="{F2FCDAF2-B879-460C-848C-6F54D814CE4D}" type="parTrans" cxnId="{EDB09D55-91C6-48FE-8A18-722E650ECCF3}">
      <dgm:prSet/>
      <dgm:spPr/>
      <dgm:t>
        <a:bodyPr/>
        <a:lstStyle/>
        <a:p>
          <a:endParaRPr lang="en-US"/>
        </a:p>
      </dgm:t>
    </dgm:pt>
    <dgm:pt modelId="{C0A1550E-ACEF-4EB8-ABC7-05C565B90C91}" type="sibTrans" cxnId="{EDB09D55-91C6-48FE-8A18-722E650ECCF3}">
      <dgm:prSet/>
      <dgm:spPr/>
      <dgm:t>
        <a:bodyPr/>
        <a:lstStyle/>
        <a:p>
          <a:endParaRPr lang="en-US"/>
        </a:p>
      </dgm:t>
    </dgm:pt>
    <dgm:pt modelId="{3C1E15F1-0F62-4506-AC08-1A516F7D96F8}">
      <dgm:prSet phldrT="[Text]" custT="1"/>
      <dgm:spPr>
        <a:solidFill>
          <a:schemeClr val="bg1">
            <a:lumMod val="85000"/>
          </a:schemeClr>
        </a:solidFill>
      </dgm:spPr>
      <dgm:t>
        <a:bodyPr/>
        <a:lstStyle/>
        <a:p>
          <a:r>
            <a:rPr lang="en-US" sz="2300" dirty="0" smtClean="0">
              <a:solidFill>
                <a:schemeClr val="tx1"/>
              </a:solidFill>
            </a:rPr>
            <a:t>Double-precision complex number matrices</a:t>
          </a:r>
          <a:endParaRPr lang="en-US" sz="2300" dirty="0">
            <a:solidFill>
              <a:schemeClr val="tx1"/>
            </a:solidFill>
          </a:endParaRPr>
        </a:p>
      </dgm:t>
    </dgm:pt>
    <dgm:pt modelId="{B2EED7C9-13B1-44FB-B3B4-196D4A07479F}" type="parTrans" cxnId="{6CDBA48D-D088-4F01-988E-B7BE8A53F261}">
      <dgm:prSet/>
      <dgm:spPr/>
      <dgm:t>
        <a:bodyPr/>
        <a:lstStyle/>
        <a:p>
          <a:endParaRPr lang="en-US"/>
        </a:p>
      </dgm:t>
    </dgm:pt>
    <dgm:pt modelId="{F5E4A301-7C1E-4F14-A46F-77C92FA0DD30}" type="sibTrans" cxnId="{6CDBA48D-D088-4F01-988E-B7BE8A53F261}">
      <dgm:prSet/>
      <dgm:spPr/>
      <dgm:t>
        <a:bodyPr/>
        <a:lstStyle/>
        <a:p>
          <a:endParaRPr lang="en-US"/>
        </a:p>
      </dgm:t>
    </dgm:pt>
    <dgm:pt modelId="{73639497-F502-41F8-8FC3-19D80422C558}">
      <dgm:prSet custT="1"/>
      <dgm:spPr>
        <a:solidFill>
          <a:schemeClr val="bg1">
            <a:lumMod val="85000"/>
          </a:schemeClr>
        </a:solidFill>
      </dgm:spPr>
      <dgm:t>
        <a:bodyPr/>
        <a:lstStyle/>
        <a:p>
          <a:r>
            <a:rPr lang="en-US" sz="2300" dirty="0" smtClean="0">
              <a:solidFill>
                <a:schemeClr val="tx1"/>
              </a:solidFill>
            </a:rPr>
            <a:t>Character Arrays</a:t>
          </a:r>
          <a:endParaRPr lang="en-US" sz="2300" dirty="0">
            <a:solidFill>
              <a:schemeClr val="tx1"/>
            </a:solidFill>
          </a:endParaRPr>
        </a:p>
      </dgm:t>
    </dgm:pt>
    <dgm:pt modelId="{D21D40E8-CF32-4806-9A62-362D9536C838}" type="parTrans" cxnId="{F78973D7-38F5-43C9-A9B1-8E6CD94E3C03}">
      <dgm:prSet/>
      <dgm:spPr/>
      <dgm:t>
        <a:bodyPr/>
        <a:lstStyle/>
        <a:p>
          <a:endParaRPr lang="en-US"/>
        </a:p>
      </dgm:t>
    </dgm:pt>
    <dgm:pt modelId="{165E451C-FE38-4B2E-859F-3C01782E897B}" type="sibTrans" cxnId="{F78973D7-38F5-43C9-A9B1-8E6CD94E3C03}">
      <dgm:prSet/>
      <dgm:spPr/>
      <dgm:t>
        <a:bodyPr/>
        <a:lstStyle/>
        <a:p>
          <a:endParaRPr lang="en-US"/>
        </a:p>
      </dgm:t>
    </dgm:pt>
    <dgm:pt modelId="{B4467D70-DFB6-4921-B749-3A889F8E0D91}">
      <dgm:prSet custT="1"/>
      <dgm:spPr>
        <a:solidFill>
          <a:schemeClr val="bg1">
            <a:lumMod val="85000"/>
          </a:schemeClr>
        </a:solidFill>
      </dgm:spPr>
      <dgm:t>
        <a:bodyPr/>
        <a:lstStyle/>
        <a:p>
          <a:r>
            <a:rPr lang="en-US" sz="2300" dirty="0" smtClean="0">
              <a:solidFill>
                <a:schemeClr val="tx1"/>
              </a:solidFill>
            </a:rPr>
            <a:t>Cell arrays</a:t>
          </a:r>
          <a:endParaRPr lang="en-US" sz="2300" dirty="0">
            <a:solidFill>
              <a:schemeClr val="tx1"/>
            </a:solidFill>
          </a:endParaRPr>
        </a:p>
      </dgm:t>
    </dgm:pt>
    <dgm:pt modelId="{CA086FCF-A359-4BFB-BE14-C55432925637}" type="parTrans" cxnId="{E6AE9A45-C728-4C77-AA84-57BEE3DFC517}">
      <dgm:prSet/>
      <dgm:spPr/>
      <dgm:t>
        <a:bodyPr/>
        <a:lstStyle/>
        <a:p>
          <a:endParaRPr lang="en-US"/>
        </a:p>
      </dgm:t>
    </dgm:pt>
    <dgm:pt modelId="{6E28516C-90E0-4C1B-86B6-01C08261C04C}" type="sibTrans" cxnId="{E6AE9A45-C728-4C77-AA84-57BEE3DFC517}">
      <dgm:prSet/>
      <dgm:spPr/>
      <dgm:t>
        <a:bodyPr/>
        <a:lstStyle/>
        <a:p>
          <a:endParaRPr lang="en-US"/>
        </a:p>
      </dgm:t>
    </dgm:pt>
    <dgm:pt modelId="{25864C76-8309-4EF9-AEDF-7BA341F56C93}">
      <dgm:prSet custT="1"/>
      <dgm:spPr>
        <a:solidFill>
          <a:schemeClr val="bg1">
            <a:lumMod val="85000"/>
          </a:schemeClr>
        </a:solidFill>
      </dgm:spPr>
      <dgm:t>
        <a:bodyPr/>
        <a:lstStyle/>
        <a:p>
          <a:r>
            <a:rPr lang="en-US" sz="2300" dirty="0" smtClean="0">
              <a:solidFill>
                <a:schemeClr val="tx1"/>
              </a:solidFill>
            </a:rPr>
            <a:t>Function Handles</a:t>
          </a:r>
          <a:endParaRPr lang="en-US" sz="2300" dirty="0">
            <a:solidFill>
              <a:schemeClr val="tx1"/>
            </a:solidFill>
          </a:endParaRPr>
        </a:p>
      </dgm:t>
    </dgm:pt>
    <dgm:pt modelId="{7264E909-7CD7-4E1B-A0FA-E4463F811DDD}" type="parTrans" cxnId="{D78E2503-02C7-4EDC-855B-70136C959046}">
      <dgm:prSet/>
      <dgm:spPr/>
      <dgm:t>
        <a:bodyPr/>
        <a:lstStyle/>
        <a:p>
          <a:endParaRPr lang="en-US"/>
        </a:p>
      </dgm:t>
    </dgm:pt>
    <dgm:pt modelId="{1CA5B359-0D8B-4C4C-BC09-B232B144E358}" type="sibTrans" cxnId="{D78E2503-02C7-4EDC-855B-70136C959046}">
      <dgm:prSet/>
      <dgm:spPr/>
      <dgm:t>
        <a:bodyPr/>
        <a:lstStyle/>
        <a:p>
          <a:endParaRPr lang="en-US"/>
        </a:p>
      </dgm:t>
    </dgm:pt>
    <dgm:pt modelId="{543BE632-99B8-4F10-8A58-110A5AC464BC}" type="pres">
      <dgm:prSet presAssocID="{AC3BE79C-EB19-4C05-A10F-677A291ED058}" presName="linear" presStyleCnt="0">
        <dgm:presLayoutVars>
          <dgm:dir/>
          <dgm:animLvl val="lvl"/>
          <dgm:resizeHandles val="exact"/>
        </dgm:presLayoutVars>
      </dgm:prSet>
      <dgm:spPr/>
      <dgm:t>
        <a:bodyPr/>
        <a:lstStyle/>
        <a:p>
          <a:endParaRPr lang="en-US"/>
        </a:p>
      </dgm:t>
    </dgm:pt>
    <dgm:pt modelId="{E2A4C57F-7667-413D-91E1-C1548EBF49C4}" type="pres">
      <dgm:prSet presAssocID="{EF691641-1C1F-44C5-B7B3-9E1BA6CF01AE}" presName="parentLin" presStyleCnt="0"/>
      <dgm:spPr/>
    </dgm:pt>
    <dgm:pt modelId="{92A78B13-76FA-41DA-A364-8E8156057B75}" type="pres">
      <dgm:prSet presAssocID="{EF691641-1C1F-44C5-B7B3-9E1BA6CF01AE}" presName="parentLeftMargin" presStyleLbl="node1" presStyleIdx="0" presStyleCnt="6"/>
      <dgm:spPr/>
      <dgm:t>
        <a:bodyPr/>
        <a:lstStyle/>
        <a:p>
          <a:endParaRPr lang="en-US"/>
        </a:p>
      </dgm:t>
    </dgm:pt>
    <dgm:pt modelId="{9B040DF2-624E-41C6-82A6-84CF63B95985}" type="pres">
      <dgm:prSet presAssocID="{EF691641-1C1F-44C5-B7B3-9E1BA6CF01AE}" presName="parentText" presStyleLbl="node1" presStyleIdx="0" presStyleCnt="6">
        <dgm:presLayoutVars>
          <dgm:chMax val="0"/>
          <dgm:bulletEnabled val="1"/>
        </dgm:presLayoutVars>
      </dgm:prSet>
      <dgm:spPr/>
      <dgm:t>
        <a:bodyPr/>
        <a:lstStyle/>
        <a:p>
          <a:endParaRPr lang="en-US"/>
        </a:p>
      </dgm:t>
    </dgm:pt>
    <dgm:pt modelId="{345C9682-62AA-4805-BFB6-C84F0C1EB681}" type="pres">
      <dgm:prSet presAssocID="{EF691641-1C1F-44C5-B7B3-9E1BA6CF01AE}" presName="negativeSpace" presStyleCnt="0"/>
      <dgm:spPr/>
    </dgm:pt>
    <dgm:pt modelId="{C695AA7F-E6AB-4620-8EDF-5731C24B07EC}" type="pres">
      <dgm:prSet presAssocID="{EF691641-1C1F-44C5-B7B3-9E1BA6CF01AE}" presName="childText" presStyleLbl="conFgAcc1" presStyleIdx="0" presStyleCnt="6">
        <dgm:presLayoutVars>
          <dgm:bulletEnabled val="1"/>
        </dgm:presLayoutVars>
      </dgm:prSet>
      <dgm:spPr>
        <a:ln>
          <a:solidFill>
            <a:schemeClr val="bg1">
              <a:lumMod val="75000"/>
            </a:schemeClr>
          </a:solidFill>
        </a:ln>
      </dgm:spPr>
    </dgm:pt>
    <dgm:pt modelId="{915CA2ED-F7FE-42E1-B037-2092B4B0356D}" type="pres">
      <dgm:prSet presAssocID="{E5AEF4C9-78FA-4ADE-9FA9-2F878C4276EF}" presName="spaceBetweenRectangles" presStyleCnt="0"/>
      <dgm:spPr/>
    </dgm:pt>
    <dgm:pt modelId="{B1D8AFA6-A753-4978-8A6D-19479D023361}" type="pres">
      <dgm:prSet presAssocID="{73639497-F502-41F8-8FC3-19D80422C558}" presName="parentLin" presStyleCnt="0"/>
      <dgm:spPr/>
    </dgm:pt>
    <dgm:pt modelId="{9EB0D567-928D-45FD-A884-1BC22C0474AB}" type="pres">
      <dgm:prSet presAssocID="{73639497-F502-41F8-8FC3-19D80422C558}" presName="parentLeftMargin" presStyleLbl="node1" presStyleIdx="0" presStyleCnt="6"/>
      <dgm:spPr/>
      <dgm:t>
        <a:bodyPr/>
        <a:lstStyle/>
        <a:p>
          <a:endParaRPr lang="en-US"/>
        </a:p>
      </dgm:t>
    </dgm:pt>
    <dgm:pt modelId="{9C591DFB-1526-4EB8-B20D-6A5074C5D4B1}" type="pres">
      <dgm:prSet presAssocID="{73639497-F502-41F8-8FC3-19D80422C558}" presName="parentText" presStyleLbl="node1" presStyleIdx="1" presStyleCnt="6">
        <dgm:presLayoutVars>
          <dgm:chMax val="0"/>
          <dgm:bulletEnabled val="1"/>
        </dgm:presLayoutVars>
      </dgm:prSet>
      <dgm:spPr/>
      <dgm:t>
        <a:bodyPr/>
        <a:lstStyle/>
        <a:p>
          <a:endParaRPr lang="en-US"/>
        </a:p>
      </dgm:t>
    </dgm:pt>
    <dgm:pt modelId="{17B2CDE2-F7DF-4031-9EE9-124B7103037C}" type="pres">
      <dgm:prSet presAssocID="{73639497-F502-41F8-8FC3-19D80422C558}" presName="negativeSpace" presStyleCnt="0"/>
      <dgm:spPr/>
    </dgm:pt>
    <dgm:pt modelId="{EEE9E5C1-231F-4B4F-9FC6-5EE370A1CE75}" type="pres">
      <dgm:prSet presAssocID="{73639497-F502-41F8-8FC3-19D80422C558}" presName="childText" presStyleLbl="conFgAcc1" presStyleIdx="1" presStyleCnt="6">
        <dgm:presLayoutVars>
          <dgm:bulletEnabled val="1"/>
        </dgm:presLayoutVars>
      </dgm:prSet>
      <dgm:spPr>
        <a:ln>
          <a:solidFill>
            <a:schemeClr val="bg1">
              <a:lumMod val="75000"/>
            </a:schemeClr>
          </a:solidFill>
        </a:ln>
      </dgm:spPr>
    </dgm:pt>
    <dgm:pt modelId="{88462A7E-4FAC-49C5-95CC-D24B4D01AF52}" type="pres">
      <dgm:prSet presAssocID="{165E451C-FE38-4B2E-859F-3C01782E897B}" presName="spaceBetweenRectangles" presStyleCnt="0"/>
      <dgm:spPr/>
    </dgm:pt>
    <dgm:pt modelId="{DE60A4D4-7E22-4110-8F69-4C1EB36CCDCE}" type="pres">
      <dgm:prSet presAssocID="{6E776EE6-81D1-491E-9E94-A9ABB8EE5E7E}" presName="parentLin" presStyleCnt="0"/>
      <dgm:spPr/>
    </dgm:pt>
    <dgm:pt modelId="{CC4B9E46-C5AE-4BA9-9D9C-B72CBD57CB43}" type="pres">
      <dgm:prSet presAssocID="{6E776EE6-81D1-491E-9E94-A9ABB8EE5E7E}" presName="parentLeftMargin" presStyleLbl="node1" presStyleIdx="1" presStyleCnt="6"/>
      <dgm:spPr/>
      <dgm:t>
        <a:bodyPr/>
        <a:lstStyle/>
        <a:p>
          <a:endParaRPr lang="en-US"/>
        </a:p>
      </dgm:t>
    </dgm:pt>
    <dgm:pt modelId="{1D83BB03-4F88-4E88-8A1D-DB83BBB41833}" type="pres">
      <dgm:prSet presAssocID="{6E776EE6-81D1-491E-9E94-A9ABB8EE5E7E}" presName="parentText" presStyleLbl="node1" presStyleIdx="2" presStyleCnt="6">
        <dgm:presLayoutVars>
          <dgm:chMax val="0"/>
          <dgm:bulletEnabled val="1"/>
        </dgm:presLayoutVars>
      </dgm:prSet>
      <dgm:spPr/>
      <dgm:t>
        <a:bodyPr/>
        <a:lstStyle/>
        <a:p>
          <a:endParaRPr lang="en-US"/>
        </a:p>
      </dgm:t>
    </dgm:pt>
    <dgm:pt modelId="{3FD91E80-44AE-4E0A-9D36-D80FAE797541}" type="pres">
      <dgm:prSet presAssocID="{6E776EE6-81D1-491E-9E94-A9ABB8EE5E7E}" presName="negativeSpace" presStyleCnt="0"/>
      <dgm:spPr/>
    </dgm:pt>
    <dgm:pt modelId="{8553EF8F-CD4F-4607-B5F3-B231B874597F}" type="pres">
      <dgm:prSet presAssocID="{6E776EE6-81D1-491E-9E94-A9ABB8EE5E7E}" presName="childText" presStyleLbl="conFgAcc1" presStyleIdx="2" presStyleCnt="6">
        <dgm:presLayoutVars>
          <dgm:bulletEnabled val="1"/>
        </dgm:presLayoutVars>
      </dgm:prSet>
      <dgm:spPr>
        <a:ln>
          <a:solidFill>
            <a:schemeClr val="bg1">
              <a:lumMod val="75000"/>
            </a:schemeClr>
          </a:solidFill>
        </a:ln>
      </dgm:spPr>
    </dgm:pt>
    <dgm:pt modelId="{9F808DA8-2230-4010-9B8F-1EC4E92D59DB}" type="pres">
      <dgm:prSet presAssocID="{C0A1550E-ACEF-4EB8-ABC7-05C565B90C91}" presName="spaceBetweenRectangles" presStyleCnt="0"/>
      <dgm:spPr/>
    </dgm:pt>
    <dgm:pt modelId="{DD739D4E-CC18-499E-9C95-E1EDBDE90109}" type="pres">
      <dgm:prSet presAssocID="{3C1E15F1-0F62-4506-AC08-1A516F7D96F8}" presName="parentLin" presStyleCnt="0"/>
      <dgm:spPr/>
    </dgm:pt>
    <dgm:pt modelId="{64CA8E90-3CCF-4D22-877E-5FEBC62C0ADA}" type="pres">
      <dgm:prSet presAssocID="{3C1E15F1-0F62-4506-AC08-1A516F7D96F8}" presName="parentLeftMargin" presStyleLbl="node1" presStyleIdx="2" presStyleCnt="6"/>
      <dgm:spPr/>
      <dgm:t>
        <a:bodyPr/>
        <a:lstStyle/>
        <a:p>
          <a:endParaRPr lang="en-US"/>
        </a:p>
      </dgm:t>
    </dgm:pt>
    <dgm:pt modelId="{610CF7D4-97FF-4760-B997-EFDF3E2440D1}" type="pres">
      <dgm:prSet presAssocID="{3C1E15F1-0F62-4506-AC08-1A516F7D96F8}" presName="parentText" presStyleLbl="node1" presStyleIdx="3" presStyleCnt="6">
        <dgm:presLayoutVars>
          <dgm:chMax val="0"/>
          <dgm:bulletEnabled val="1"/>
        </dgm:presLayoutVars>
      </dgm:prSet>
      <dgm:spPr/>
      <dgm:t>
        <a:bodyPr/>
        <a:lstStyle/>
        <a:p>
          <a:endParaRPr lang="en-US"/>
        </a:p>
      </dgm:t>
    </dgm:pt>
    <dgm:pt modelId="{04D83D5F-AC05-4AE2-8622-B81F30531F4B}" type="pres">
      <dgm:prSet presAssocID="{3C1E15F1-0F62-4506-AC08-1A516F7D96F8}" presName="negativeSpace" presStyleCnt="0"/>
      <dgm:spPr/>
    </dgm:pt>
    <dgm:pt modelId="{020248E6-9700-4575-A177-1F7A02722987}" type="pres">
      <dgm:prSet presAssocID="{3C1E15F1-0F62-4506-AC08-1A516F7D96F8}" presName="childText" presStyleLbl="conFgAcc1" presStyleIdx="3" presStyleCnt="6">
        <dgm:presLayoutVars>
          <dgm:bulletEnabled val="1"/>
        </dgm:presLayoutVars>
      </dgm:prSet>
      <dgm:spPr>
        <a:ln>
          <a:solidFill>
            <a:schemeClr val="bg1">
              <a:lumMod val="75000"/>
            </a:schemeClr>
          </a:solidFill>
        </a:ln>
      </dgm:spPr>
    </dgm:pt>
    <dgm:pt modelId="{8D98FF5B-6D14-46C5-88BE-4A48FAE5E4E5}" type="pres">
      <dgm:prSet presAssocID="{F5E4A301-7C1E-4F14-A46F-77C92FA0DD30}" presName="spaceBetweenRectangles" presStyleCnt="0"/>
      <dgm:spPr/>
    </dgm:pt>
    <dgm:pt modelId="{92F585C7-A649-49BC-A82B-018ABCD92909}" type="pres">
      <dgm:prSet presAssocID="{B4467D70-DFB6-4921-B749-3A889F8E0D91}" presName="parentLin" presStyleCnt="0"/>
      <dgm:spPr/>
    </dgm:pt>
    <dgm:pt modelId="{F8523884-6721-4A75-80E6-5337EE8D0399}" type="pres">
      <dgm:prSet presAssocID="{B4467D70-DFB6-4921-B749-3A889F8E0D91}" presName="parentLeftMargin" presStyleLbl="node1" presStyleIdx="3" presStyleCnt="6"/>
      <dgm:spPr/>
      <dgm:t>
        <a:bodyPr/>
        <a:lstStyle/>
        <a:p>
          <a:endParaRPr lang="en-US"/>
        </a:p>
      </dgm:t>
    </dgm:pt>
    <dgm:pt modelId="{7CB80414-6C60-444F-890C-8B1E401CB559}" type="pres">
      <dgm:prSet presAssocID="{B4467D70-DFB6-4921-B749-3A889F8E0D91}" presName="parentText" presStyleLbl="node1" presStyleIdx="4" presStyleCnt="6">
        <dgm:presLayoutVars>
          <dgm:chMax val="0"/>
          <dgm:bulletEnabled val="1"/>
        </dgm:presLayoutVars>
      </dgm:prSet>
      <dgm:spPr/>
      <dgm:t>
        <a:bodyPr/>
        <a:lstStyle/>
        <a:p>
          <a:endParaRPr lang="en-US"/>
        </a:p>
      </dgm:t>
    </dgm:pt>
    <dgm:pt modelId="{E5722855-7E6F-4CC2-BDCD-5B7F97C25A75}" type="pres">
      <dgm:prSet presAssocID="{B4467D70-DFB6-4921-B749-3A889F8E0D91}" presName="negativeSpace" presStyleCnt="0"/>
      <dgm:spPr/>
    </dgm:pt>
    <dgm:pt modelId="{6467D7C4-9D17-445D-8E25-BC240BCCD947}" type="pres">
      <dgm:prSet presAssocID="{B4467D70-DFB6-4921-B749-3A889F8E0D91}" presName="childText" presStyleLbl="conFgAcc1" presStyleIdx="4" presStyleCnt="6">
        <dgm:presLayoutVars>
          <dgm:bulletEnabled val="1"/>
        </dgm:presLayoutVars>
      </dgm:prSet>
      <dgm:spPr>
        <a:ln>
          <a:solidFill>
            <a:schemeClr val="bg1">
              <a:lumMod val="75000"/>
            </a:schemeClr>
          </a:solidFill>
        </a:ln>
      </dgm:spPr>
    </dgm:pt>
    <dgm:pt modelId="{32A4ED91-8716-434F-94FF-7420399BA89B}" type="pres">
      <dgm:prSet presAssocID="{6E28516C-90E0-4C1B-86B6-01C08261C04C}" presName="spaceBetweenRectangles" presStyleCnt="0"/>
      <dgm:spPr/>
    </dgm:pt>
    <dgm:pt modelId="{F4EA3BF2-6182-4D61-9FE2-394776692246}" type="pres">
      <dgm:prSet presAssocID="{25864C76-8309-4EF9-AEDF-7BA341F56C93}" presName="parentLin" presStyleCnt="0"/>
      <dgm:spPr/>
    </dgm:pt>
    <dgm:pt modelId="{C6617A66-007F-4F47-9EBF-0785AC0D194B}" type="pres">
      <dgm:prSet presAssocID="{25864C76-8309-4EF9-AEDF-7BA341F56C93}" presName="parentLeftMargin" presStyleLbl="node1" presStyleIdx="4" presStyleCnt="6"/>
      <dgm:spPr/>
      <dgm:t>
        <a:bodyPr/>
        <a:lstStyle/>
        <a:p>
          <a:endParaRPr lang="en-US"/>
        </a:p>
      </dgm:t>
    </dgm:pt>
    <dgm:pt modelId="{E9F8BBBD-4439-439D-8116-0B34D697C690}" type="pres">
      <dgm:prSet presAssocID="{25864C76-8309-4EF9-AEDF-7BA341F56C93}" presName="parentText" presStyleLbl="node1" presStyleIdx="5" presStyleCnt="6">
        <dgm:presLayoutVars>
          <dgm:chMax val="0"/>
          <dgm:bulletEnabled val="1"/>
        </dgm:presLayoutVars>
      </dgm:prSet>
      <dgm:spPr/>
      <dgm:t>
        <a:bodyPr/>
        <a:lstStyle/>
        <a:p>
          <a:endParaRPr lang="en-US"/>
        </a:p>
      </dgm:t>
    </dgm:pt>
    <dgm:pt modelId="{93419A23-0862-4F86-94E8-EA898E628735}" type="pres">
      <dgm:prSet presAssocID="{25864C76-8309-4EF9-AEDF-7BA341F56C93}" presName="negativeSpace" presStyleCnt="0"/>
      <dgm:spPr/>
    </dgm:pt>
    <dgm:pt modelId="{FE820225-8CD2-498A-8243-5AE14D3B56B9}" type="pres">
      <dgm:prSet presAssocID="{25864C76-8309-4EF9-AEDF-7BA341F56C93}" presName="childText" presStyleLbl="conFgAcc1" presStyleIdx="5" presStyleCnt="6">
        <dgm:presLayoutVars>
          <dgm:bulletEnabled val="1"/>
        </dgm:presLayoutVars>
      </dgm:prSet>
      <dgm:spPr>
        <a:ln>
          <a:solidFill>
            <a:schemeClr val="bg1">
              <a:lumMod val="75000"/>
            </a:schemeClr>
          </a:solidFill>
        </a:ln>
      </dgm:spPr>
    </dgm:pt>
  </dgm:ptLst>
  <dgm:cxnLst>
    <dgm:cxn modelId="{C021D19C-81E1-4B19-BF69-752A18C76919}" srcId="{AC3BE79C-EB19-4C05-A10F-677A291ED058}" destId="{EF691641-1C1F-44C5-B7B3-9E1BA6CF01AE}" srcOrd="0" destOrd="0" parTransId="{1BDD3975-6B69-48C4-B766-0FB0971AC5AF}" sibTransId="{E5AEF4C9-78FA-4ADE-9FA9-2F878C4276EF}"/>
    <dgm:cxn modelId="{2E6CBDD5-CEEB-4AAD-AA68-02E3FF048EEB}" type="presOf" srcId="{AC3BE79C-EB19-4C05-A10F-677A291ED058}" destId="{543BE632-99B8-4F10-8A58-110A5AC464BC}" srcOrd="0" destOrd="0" presId="urn:microsoft.com/office/officeart/2005/8/layout/list1"/>
    <dgm:cxn modelId="{A24A0F8D-27A0-4A8D-940C-26F971D9D8AC}" type="presOf" srcId="{EF691641-1C1F-44C5-B7B3-9E1BA6CF01AE}" destId="{9B040DF2-624E-41C6-82A6-84CF63B95985}" srcOrd="1" destOrd="0" presId="urn:microsoft.com/office/officeart/2005/8/layout/list1"/>
    <dgm:cxn modelId="{7B37E91D-620A-4B79-91A7-93E294C8815A}" type="presOf" srcId="{25864C76-8309-4EF9-AEDF-7BA341F56C93}" destId="{E9F8BBBD-4439-439D-8116-0B34D697C690}" srcOrd="1" destOrd="0" presId="urn:microsoft.com/office/officeart/2005/8/layout/list1"/>
    <dgm:cxn modelId="{A5336293-A31D-497E-BB34-7AD652D15ABF}" type="presOf" srcId="{6E776EE6-81D1-491E-9E94-A9ABB8EE5E7E}" destId="{1D83BB03-4F88-4E88-8A1D-DB83BBB41833}" srcOrd="1" destOrd="0" presId="urn:microsoft.com/office/officeart/2005/8/layout/list1"/>
    <dgm:cxn modelId="{51A38EF2-D298-4F42-B58B-298F384AF2FB}" type="presOf" srcId="{73639497-F502-41F8-8FC3-19D80422C558}" destId="{9C591DFB-1526-4EB8-B20D-6A5074C5D4B1}" srcOrd="1" destOrd="0" presId="urn:microsoft.com/office/officeart/2005/8/layout/list1"/>
    <dgm:cxn modelId="{D5FD5189-BD2B-4C46-BAE4-6CBE427854ED}" type="presOf" srcId="{B4467D70-DFB6-4921-B749-3A889F8E0D91}" destId="{F8523884-6721-4A75-80E6-5337EE8D0399}" srcOrd="0" destOrd="0" presId="urn:microsoft.com/office/officeart/2005/8/layout/list1"/>
    <dgm:cxn modelId="{EDB09D55-91C6-48FE-8A18-722E650ECCF3}" srcId="{AC3BE79C-EB19-4C05-A10F-677A291ED058}" destId="{6E776EE6-81D1-491E-9E94-A9ABB8EE5E7E}" srcOrd="2" destOrd="0" parTransId="{F2FCDAF2-B879-460C-848C-6F54D814CE4D}" sibTransId="{C0A1550E-ACEF-4EB8-ABC7-05C565B90C91}"/>
    <dgm:cxn modelId="{E6AE9A45-C728-4C77-AA84-57BEE3DFC517}" srcId="{AC3BE79C-EB19-4C05-A10F-677A291ED058}" destId="{B4467D70-DFB6-4921-B749-3A889F8E0D91}" srcOrd="4" destOrd="0" parTransId="{CA086FCF-A359-4BFB-BE14-C55432925637}" sibTransId="{6E28516C-90E0-4C1B-86B6-01C08261C04C}"/>
    <dgm:cxn modelId="{F80A8259-8D53-4AA9-9B62-AF227C79D2EE}" type="presOf" srcId="{EF691641-1C1F-44C5-B7B3-9E1BA6CF01AE}" destId="{92A78B13-76FA-41DA-A364-8E8156057B75}" srcOrd="0" destOrd="0" presId="urn:microsoft.com/office/officeart/2005/8/layout/list1"/>
    <dgm:cxn modelId="{C1BA8FD2-9346-4B17-8FD9-E06E43E95E81}" type="presOf" srcId="{3C1E15F1-0F62-4506-AC08-1A516F7D96F8}" destId="{610CF7D4-97FF-4760-B997-EFDF3E2440D1}" srcOrd="1" destOrd="0" presId="urn:microsoft.com/office/officeart/2005/8/layout/list1"/>
    <dgm:cxn modelId="{68B73D1E-8F7D-4C8D-A864-CA10018EA522}" type="presOf" srcId="{6E776EE6-81D1-491E-9E94-A9ABB8EE5E7E}" destId="{CC4B9E46-C5AE-4BA9-9D9C-B72CBD57CB43}" srcOrd="0" destOrd="0" presId="urn:microsoft.com/office/officeart/2005/8/layout/list1"/>
    <dgm:cxn modelId="{5BBE86B4-CA88-431F-A8F0-CF61DE45DD0E}" type="presOf" srcId="{73639497-F502-41F8-8FC3-19D80422C558}" destId="{9EB0D567-928D-45FD-A884-1BC22C0474AB}" srcOrd="0" destOrd="0" presId="urn:microsoft.com/office/officeart/2005/8/layout/list1"/>
    <dgm:cxn modelId="{D666FFA2-F6BF-4621-8C55-63640CF95137}" type="presOf" srcId="{25864C76-8309-4EF9-AEDF-7BA341F56C93}" destId="{C6617A66-007F-4F47-9EBF-0785AC0D194B}" srcOrd="0" destOrd="0" presId="urn:microsoft.com/office/officeart/2005/8/layout/list1"/>
    <dgm:cxn modelId="{FB3E858B-1CC8-442A-AAF9-5F355C94A21D}" type="presOf" srcId="{3C1E15F1-0F62-4506-AC08-1A516F7D96F8}" destId="{64CA8E90-3CCF-4D22-877E-5FEBC62C0ADA}" srcOrd="0" destOrd="0" presId="urn:microsoft.com/office/officeart/2005/8/layout/list1"/>
    <dgm:cxn modelId="{6CDBA48D-D088-4F01-988E-B7BE8A53F261}" srcId="{AC3BE79C-EB19-4C05-A10F-677A291ED058}" destId="{3C1E15F1-0F62-4506-AC08-1A516F7D96F8}" srcOrd="3" destOrd="0" parTransId="{B2EED7C9-13B1-44FB-B3B4-196D4A07479F}" sibTransId="{F5E4A301-7C1E-4F14-A46F-77C92FA0DD30}"/>
    <dgm:cxn modelId="{D78E2503-02C7-4EDC-855B-70136C959046}" srcId="{AC3BE79C-EB19-4C05-A10F-677A291ED058}" destId="{25864C76-8309-4EF9-AEDF-7BA341F56C93}" srcOrd="5" destOrd="0" parTransId="{7264E909-7CD7-4E1B-A0FA-E4463F811DDD}" sibTransId="{1CA5B359-0D8B-4C4C-BC09-B232B144E358}"/>
    <dgm:cxn modelId="{F78973D7-38F5-43C9-A9B1-8E6CD94E3C03}" srcId="{AC3BE79C-EB19-4C05-A10F-677A291ED058}" destId="{73639497-F502-41F8-8FC3-19D80422C558}" srcOrd="1" destOrd="0" parTransId="{D21D40E8-CF32-4806-9A62-362D9536C838}" sibTransId="{165E451C-FE38-4B2E-859F-3C01782E897B}"/>
    <dgm:cxn modelId="{89F1DE21-8DC2-4061-A2DF-960B64C7444C}" type="presOf" srcId="{B4467D70-DFB6-4921-B749-3A889F8E0D91}" destId="{7CB80414-6C60-444F-890C-8B1E401CB559}" srcOrd="1" destOrd="0" presId="urn:microsoft.com/office/officeart/2005/8/layout/list1"/>
    <dgm:cxn modelId="{EA9C11B9-2E78-4D6A-8440-DC6F37E9B0B4}" type="presParOf" srcId="{543BE632-99B8-4F10-8A58-110A5AC464BC}" destId="{E2A4C57F-7667-413D-91E1-C1548EBF49C4}" srcOrd="0" destOrd="0" presId="urn:microsoft.com/office/officeart/2005/8/layout/list1"/>
    <dgm:cxn modelId="{1E97F4D0-146E-4767-8376-EF4799501700}" type="presParOf" srcId="{E2A4C57F-7667-413D-91E1-C1548EBF49C4}" destId="{92A78B13-76FA-41DA-A364-8E8156057B75}" srcOrd="0" destOrd="0" presId="urn:microsoft.com/office/officeart/2005/8/layout/list1"/>
    <dgm:cxn modelId="{419FF322-F4D2-4AC4-AC83-447EADF6F972}" type="presParOf" srcId="{E2A4C57F-7667-413D-91E1-C1548EBF49C4}" destId="{9B040DF2-624E-41C6-82A6-84CF63B95985}" srcOrd="1" destOrd="0" presId="urn:microsoft.com/office/officeart/2005/8/layout/list1"/>
    <dgm:cxn modelId="{47382CFB-EA84-4280-BF7D-14C3B8BE509C}" type="presParOf" srcId="{543BE632-99B8-4F10-8A58-110A5AC464BC}" destId="{345C9682-62AA-4805-BFB6-C84F0C1EB681}" srcOrd="1" destOrd="0" presId="urn:microsoft.com/office/officeart/2005/8/layout/list1"/>
    <dgm:cxn modelId="{E3258A5D-1EF5-4A7E-A793-92BEA1E481D4}" type="presParOf" srcId="{543BE632-99B8-4F10-8A58-110A5AC464BC}" destId="{C695AA7F-E6AB-4620-8EDF-5731C24B07EC}" srcOrd="2" destOrd="0" presId="urn:microsoft.com/office/officeart/2005/8/layout/list1"/>
    <dgm:cxn modelId="{FC17F185-63BA-4413-8336-3849C103ABC2}" type="presParOf" srcId="{543BE632-99B8-4F10-8A58-110A5AC464BC}" destId="{915CA2ED-F7FE-42E1-B037-2092B4B0356D}" srcOrd="3" destOrd="0" presId="urn:microsoft.com/office/officeart/2005/8/layout/list1"/>
    <dgm:cxn modelId="{944E228F-8392-4C1B-875C-F093C7BB91AF}" type="presParOf" srcId="{543BE632-99B8-4F10-8A58-110A5AC464BC}" destId="{B1D8AFA6-A753-4978-8A6D-19479D023361}" srcOrd="4" destOrd="0" presId="urn:microsoft.com/office/officeart/2005/8/layout/list1"/>
    <dgm:cxn modelId="{2FA1FAD0-AC15-4720-BE6E-89EE57416E65}" type="presParOf" srcId="{B1D8AFA6-A753-4978-8A6D-19479D023361}" destId="{9EB0D567-928D-45FD-A884-1BC22C0474AB}" srcOrd="0" destOrd="0" presId="urn:microsoft.com/office/officeart/2005/8/layout/list1"/>
    <dgm:cxn modelId="{003638E9-E335-4A11-B48B-CCAC3E266F16}" type="presParOf" srcId="{B1D8AFA6-A753-4978-8A6D-19479D023361}" destId="{9C591DFB-1526-4EB8-B20D-6A5074C5D4B1}" srcOrd="1" destOrd="0" presId="urn:microsoft.com/office/officeart/2005/8/layout/list1"/>
    <dgm:cxn modelId="{D9FF2D3D-0A6B-4A73-9A96-DEFF173B4725}" type="presParOf" srcId="{543BE632-99B8-4F10-8A58-110A5AC464BC}" destId="{17B2CDE2-F7DF-4031-9EE9-124B7103037C}" srcOrd="5" destOrd="0" presId="urn:microsoft.com/office/officeart/2005/8/layout/list1"/>
    <dgm:cxn modelId="{58C624C4-B098-49CA-9C98-0EC07065CC33}" type="presParOf" srcId="{543BE632-99B8-4F10-8A58-110A5AC464BC}" destId="{EEE9E5C1-231F-4B4F-9FC6-5EE370A1CE75}" srcOrd="6" destOrd="0" presId="urn:microsoft.com/office/officeart/2005/8/layout/list1"/>
    <dgm:cxn modelId="{114FEA65-D568-44B3-8870-4763A43E6967}" type="presParOf" srcId="{543BE632-99B8-4F10-8A58-110A5AC464BC}" destId="{88462A7E-4FAC-49C5-95CC-D24B4D01AF52}" srcOrd="7" destOrd="0" presId="urn:microsoft.com/office/officeart/2005/8/layout/list1"/>
    <dgm:cxn modelId="{E9EAEC43-134A-405F-BBCA-83A859A90D05}" type="presParOf" srcId="{543BE632-99B8-4F10-8A58-110A5AC464BC}" destId="{DE60A4D4-7E22-4110-8F69-4C1EB36CCDCE}" srcOrd="8" destOrd="0" presId="urn:microsoft.com/office/officeart/2005/8/layout/list1"/>
    <dgm:cxn modelId="{A8A653B4-9ABA-4D67-BC37-EC18CEB692C5}" type="presParOf" srcId="{DE60A4D4-7E22-4110-8F69-4C1EB36CCDCE}" destId="{CC4B9E46-C5AE-4BA9-9D9C-B72CBD57CB43}" srcOrd="0" destOrd="0" presId="urn:microsoft.com/office/officeart/2005/8/layout/list1"/>
    <dgm:cxn modelId="{1CF15123-44F5-49E5-964D-CE097763A7B0}" type="presParOf" srcId="{DE60A4D4-7E22-4110-8F69-4C1EB36CCDCE}" destId="{1D83BB03-4F88-4E88-8A1D-DB83BBB41833}" srcOrd="1" destOrd="0" presId="urn:microsoft.com/office/officeart/2005/8/layout/list1"/>
    <dgm:cxn modelId="{61B73152-6447-4251-A84B-AFD2B3B0AC40}" type="presParOf" srcId="{543BE632-99B8-4F10-8A58-110A5AC464BC}" destId="{3FD91E80-44AE-4E0A-9D36-D80FAE797541}" srcOrd="9" destOrd="0" presId="urn:microsoft.com/office/officeart/2005/8/layout/list1"/>
    <dgm:cxn modelId="{D822FC79-24EA-418D-AB40-62F1A59734FC}" type="presParOf" srcId="{543BE632-99B8-4F10-8A58-110A5AC464BC}" destId="{8553EF8F-CD4F-4607-B5F3-B231B874597F}" srcOrd="10" destOrd="0" presId="urn:microsoft.com/office/officeart/2005/8/layout/list1"/>
    <dgm:cxn modelId="{D1C173CD-38FA-4197-ACAD-E54358F033F2}" type="presParOf" srcId="{543BE632-99B8-4F10-8A58-110A5AC464BC}" destId="{9F808DA8-2230-4010-9B8F-1EC4E92D59DB}" srcOrd="11" destOrd="0" presId="urn:microsoft.com/office/officeart/2005/8/layout/list1"/>
    <dgm:cxn modelId="{47F8A896-7035-430F-A14A-C921BDC4B49C}" type="presParOf" srcId="{543BE632-99B8-4F10-8A58-110A5AC464BC}" destId="{DD739D4E-CC18-499E-9C95-E1EDBDE90109}" srcOrd="12" destOrd="0" presId="urn:microsoft.com/office/officeart/2005/8/layout/list1"/>
    <dgm:cxn modelId="{22C89C8B-C573-4DEA-A5C7-BC01615EFC71}" type="presParOf" srcId="{DD739D4E-CC18-499E-9C95-E1EDBDE90109}" destId="{64CA8E90-3CCF-4D22-877E-5FEBC62C0ADA}" srcOrd="0" destOrd="0" presId="urn:microsoft.com/office/officeart/2005/8/layout/list1"/>
    <dgm:cxn modelId="{454CC7DA-12CD-479E-B0DE-7C3B18AEBCBA}" type="presParOf" srcId="{DD739D4E-CC18-499E-9C95-E1EDBDE90109}" destId="{610CF7D4-97FF-4760-B997-EFDF3E2440D1}" srcOrd="1" destOrd="0" presId="urn:microsoft.com/office/officeart/2005/8/layout/list1"/>
    <dgm:cxn modelId="{A16F7692-0D22-4663-9F5E-5BFA6C22EFA7}" type="presParOf" srcId="{543BE632-99B8-4F10-8A58-110A5AC464BC}" destId="{04D83D5F-AC05-4AE2-8622-B81F30531F4B}" srcOrd="13" destOrd="0" presId="urn:microsoft.com/office/officeart/2005/8/layout/list1"/>
    <dgm:cxn modelId="{9CBF7828-B73C-4653-8705-DF1FF221DE92}" type="presParOf" srcId="{543BE632-99B8-4F10-8A58-110A5AC464BC}" destId="{020248E6-9700-4575-A177-1F7A02722987}" srcOrd="14" destOrd="0" presId="urn:microsoft.com/office/officeart/2005/8/layout/list1"/>
    <dgm:cxn modelId="{1F9F6D3C-2107-4DB1-BAE7-2C2E2048D086}" type="presParOf" srcId="{543BE632-99B8-4F10-8A58-110A5AC464BC}" destId="{8D98FF5B-6D14-46C5-88BE-4A48FAE5E4E5}" srcOrd="15" destOrd="0" presId="urn:microsoft.com/office/officeart/2005/8/layout/list1"/>
    <dgm:cxn modelId="{00DE060D-6437-4E71-9467-87CFD530969E}" type="presParOf" srcId="{543BE632-99B8-4F10-8A58-110A5AC464BC}" destId="{92F585C7-A649-49BC-A82B-018ABCD92909}" srcOrd="16" destOrd="0" presId="urn:microsoft.com/office/officeart/2005/8/layout/list1"/>
    <dgm:cxn modelId="{16763A26-9ABC-4DFD-B94F-9F334639965C}" type="presParOf" srcId="{92F585C7-A649-49BC-A82B-018ABCD92909}" destId="{F8523884-6721-4A75-80E6-5337EE8D0399}" srcOrd="0" destOrd="0" presId="urn:microsoft.com/office/officeart/2005/8/layout/list1"/>
    <dgm:cxn modelId="{8EB64ABF-286F-4193-8923-B0E6D72174A7}" type="presParOf" srcId="{92F585C7-A649-49BC-A82B-018ABCD92909}" destId="{7CB80414-6C60-444F-890C-8B1E401CB559}" srcOrd="1" destOrd="0" presId="urn:microsoft.com/office/officeart/2005/8/layout/list1"/>
    <dgm:cxn modelId="{F09AD647-D44A-4F89-A53C-C79184183574}" type="presParOf" srcId="{543BE632-99B8-4F10-8A58-110A5AC464BC}" destId="{E5722855-7E6F-4CC2-BDCD-5B7F97C25A75}" srcOrd="17" destOrd="0" presId="urn:microsoft.com/office/officeart/2005/8/layout/list1"/>
    <dgm:cxn modelId="{5929E57C-A335-4508-A4B0-4B2BDE2D6677}" type="presParOf" srcId="{543BE632-99B8-4F10-8A58-110A5AC464BC}" destId="{6467D7C4-9D17-445D-8E25-BC240BCCD947}" srcOrd="18" destOrd="0" presId="urn:microsoft.com/office/officeart/2005/8/layout/list1"/>
    <dgm:cxn modelId="{60B7CAE4-DF5E-4D09-BE46-3397E95AA9FC}" type="presParOf" srcId="{543BE632-99B8-4F10-8A58-110A5AC464BC}" destId="{32A4ED91-8716-434F-94FF-7420399BA89B}" srcOrd="19" destOrd="0" presId="urn:microsoft.com/office/officeart/2005/8/layout/list1"/>
    <dgm:cxn modelId="{98E63DF1-12EF-4E60-89F6-0645E70C7B1C}" type="presParOf" srcId="{543BE632-99B8-4F10-8A58-110A5AC464BC}" destId="{F4EA3BF2-6182-4D61-9FE2-394776692246}" srcOrd="20" destOrd="0" presId="urn:microsoft.com/office/officeart/2005/8/layout/list1"/>
    <dgm:cxn modelId="{4E531BF2-A4EF-474A-B2D8-1E8ED0E9D90A}" type="presParOf" srcId="{F4EA3BF2-6182-4D61-9FE2-394776692246}" destId="{C6617A66-007F-4F47-9EBF-0785AC0D194B}" srcOrd="0" destOrd="0" presId="urn:microsoft.com/office/officeart/2005/8/layout/list1"/>
    <dgm:cxn modelId="{85707651-4019-4F34-ABCB-78802DFEC865}" type="presParOf" srcId="{F4EA3BF2-6182-4D61-9FE2-394776692246}" destId="{E9F8BBBD-4439-439D-8116-0B34D697C690}" srcOrd="1" destOrd="0" presId="urn:microsoft.com/office/officeart/2005/8/layout/list1"/>
    <dgm:cxn modelId="{D4ECAFCD-10ED-4375-A1B8-48BC4B8E2359}" type="presParOf" srcId="{543BE632-99B8-4F10-8A58-110A5AC464BC}" destId="{93419A23-0862-4F86-94E8-EA898E628735}" srcOrd="21" destOrd="0" presId="urn:microsoft.com/office/officeart/2005/8/layout/list1"/>
    <dgm:cxn modelId="{CACE8E00-6589-4AB3-81D4-775494A53841}" type="presParOf" srcId="{543BE632-99B8-4F10-8A58-110A5AC464BC}" destId="{FE820225-8CD2-498A-8243-5AE14D3B56B9}"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BB30A3-58D2-43B4-ACE4-C1D7D5F255C5}">
      <dsp:nvSpPr>
        <dsp:cNvPr id="0" name=""/>
        <dsp:cNvSpPr/>
      </dsp:nvSpPr>
      <dsp:spPr>
        <a:xfrm>
          <a:off x="2006600" y="1828800"/>
          <a:ext cx="2235200" cy="2235200"/>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CA" sz="3700" kern="1200" dirty="0" smtClean="0"/>
            <a:t>Back-ends</a:t>
          </a:r>
          <a:endParaRPr lang="en-CA" sz="3700" kern="1200" dirty="0"/>
        </a:p>
      </dsp:txBody>
      <dsp:txXfrm>
        <a:off x="2006600" y="1828800"/>
        <a:ext cx="2235200" cy="2235200"/>
      </dsp:txXfrm>
    </dsp:sp>
    <dsp:sp modelId="{18482C29-1BA0-472B-9BF2-658C85A0248E}">
      <dsp:nvSpPr>
        <dsp:cNvPr id="0" name=""/>
        <dsp:cNvSpPr/>
      </dsp:nvSpPr>
      <dsp:spPr>
        <a:xfrm>
          <a:off x="706120" y="1300480"/>
          <a:ext cx="1625600" cy="162560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CA" sz="1800" kern="1200" dirty="0" smtClean="0"/>
            <a:t>Analysis Frame-work</a:t>
          </a:r>
          <a:endParaRPr lang="en-CA" sz="1800" kern="1200" dirty="0"/>
        </a:p>
      </dsp:txBody>
      <dsp:txXfrm>
        <a:off x="706120" y="1300480"/>
        <a:ext cx="1625600" cy="1625600"/>
      </dsp:txXfrm>
    </dsp:sp>
    <dsp:sp modelId="{E1A52CD4-D31B-4356-B631-E5DB856D974F}">
      <dsp:nvSpPr>
        <dsp:cNvPr id="0" name=""/>
        <dsp:cNvSpPr/>
      </dsp:nvSpPr>
      <dsp:spPr>
        <a:xfrm rot="20700000">
          <a:off x="1616621" y="178981"/>
          <a:ext cx="1592756" cy="159275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CA" sz="2000" kern="1200" dirty="0" smtClean="0"/>
            <a:t>Front-end</a:t>
          </a:r>
          <a:endParaRPr lang="en-CA" sz="2000" kern="1200" dirty="0"/>
        </a:p>
      </dsp:txBody>
      <dsp:txXfrm>
        <a:off x="1965960" y="528320"/>
        <a:ext cx="894080" cy="894080"/>
      </dsp:txXfrm>
    </dsp:sp>
    <dsp:sp modelId="{B99D310E-9692-4C01-A108-143087E76F51}">
      <dsp:nvSpPr>
        <dsp:cNvPr id="0" name=""/>
        <dsp:cNvSpPr/>
      </dsp:nvSpPr>
      <dsp:spPr>
        <a:xfrm>
          <a:off x="1710938" y="1456500"/>
          <a:ext cx="2861056" cy="2861056"/>
        </a:xfrm>
        <a:prstGeom prst="circularArrow">
          <a:avLst>
            <a:gd name="adj1" fmla="val 4687"/>
            <a:gd name="adj2" fmla="val 299029"/>
            <a:gd name="adj3" fmla="val 2513083"/>
            <a:gd name="adj4" fmla="val 1586793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0BAE80-F46F-4C9E-A99E-323A74477BF2}">
      <dsp:nvSpPr>
        <dsp:cNvPr id="0" name=""/>
        <dsp:cNvSpPr/>
      </dsp:nvSpPr>
      <dsp:spPr>
        <a:xfrm>
          <a:off x="418229" y="941355"/>
          <a:ext cx="2078736" cy="207873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034856-C917-4518-8E9F-500E87CFA070}">
      <dsp:nvSpPr>
        <dsp:cNvPr id="0" name=""/>
        <dsp:cNvSpPr/>
      </dsp:nvSpPr>
      <dsp:spPr>
        <a:xfrm>
          <a:off x="1248200" y="-169332"/>
          <a:ext cx="2241296" cy="224129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03E1283-AAC9-4204-9DF6-6BAFD1B1EAA6}" type="datetime1">
              <a:rPr lang="en-US" smtClean="0"/>
              <a:t>7/1/2011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CA" smtClean="0"/>
              <a:t>Leverhulme Lecture #3</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4744A25-B2D1-4508-9541-0A7BE0236A43}" type="slidenum">
              <a:rPr lang="en-US" smtClean="0"/>
              <a:pPr/>
              <a:t>‹#›</a:t>
            </a:fld>
            <a:endParaRPr lang="en-US"/>
          </a:p>
        </p:txBody>
      </p:sp>
    </p:spTree>
    <p:extLst>
      <p:ext uri="{BB962C8B-B14F-4D97-AF65-F5344CB8AC3E}">
        <p14:creationId xmlns:p14="http://schemas.microsoft.com/office/powerpoint/2010/main" xmlns="" val="6050249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EEB6587-5BE7-46AD-AD9D-B9F77FB51581}" type="datetime1">
              <a:rPr lang="en-US" smtClean="0"/>
              <a:t>7/1/2011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CA" smtClean="0"/>
              <a:t>Leverhulme Lecture #3</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E805F76-E96C-4986-86F1-BF280B42C552}" type="slidenum">
              <a:rPr lang="en-US" smtClean="0"/>
              <a:pPr/>
              <a:t>‹#›</a:t>
            </a:fld>
            <a:endParaRPr lang="en-US"/>
          </a:p>
        </p:txBody>
      </p:sp>
    </p:spTree>
    <p:extLst>
      <p:ext uri="{BB962C8B-B14F-4D97-AF65-F5344CB8AC3E}">
        <p14:creationId xmlns:p14="http://schemas.microsoft.com/office/powerpoint/2010/main" xmlns="" val="415437517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MATLAB is a popular dynamic programming language used for scientific and numerical programming. As a language, it has evolved from a small scripting language intended as an interactive interface to numerical libraries, to a very popular language supporting many language features and libraries.  The overloaded syntax and dynamic nature of the language, plus the somewhat organic addition of language features over the years, makes static analysis of modern MATLAB quite challenging. </a:t>
            </a:r>
            <a:br>
              <a:rPr lang="en-CA" dirty="0" smtClean="0"/>
            </a:br>
            <a:r>
              <a:rPr lang="en-CA" dirty="0" smtClean="0"/>
              <a:t/>
            </a:r>
            <a:br>
              <a:rPr lang="en-CA" dirty="0" smtClean="0"/>
            </a:br>
            <a:r>
              <a:rPr lang="en-CA" dirty="0" smtClean="0"/>
              <a:t>In this talk I will motivate why it is important for programming language and compiler researchers to work on MATLAB and  I will provide a  high-level overview of </a:t>
            </a:r>
            <a:r>
              <a:rPr lang="en-CA" dirty="0" err="1" smtClean="0"/>
              <a:t>McLab</a:t>
            </a:r>
            <a:r>
              <a:rPr lang="en-CA" dirty="0" smtClean="0"/>
              <a:t>, a suite of compiler tools my group is developing at McGill.   The main technical focus of the talk will be on the foundational problem of resolving the meaning of an identifier in MATLAB.   To solve this problem we have developed two analyses,  a flow-insensitive "kind analysis" and a flow-sensitive "handle analysis".    I will present the analyses, some experimental results and show how the results of the analysis are required for other compiler tools. </a:t>
            </a:r>
            <a:br>
              <a:rPr lang="en-CA" dirty="0" smtClean="0"/>
            </a:b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97E27E98-08A1-4EC9-BEEE-10E80F7BC77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Date Placeholder 3"/>
          <p:cNvSpPr>
            <a:spLocks noGrp="1"/>
          </p:cNvSpPr>
          <p:nvPr>
            <p:ph type="dt" idx="10"/>
          </p:nvPr>
        </p:nvSpPr>
        <p:spPr/>
        <p:txBody>
          <a:bodyPr/>
          <a:lstStyle/>
          <a:p>
            <a:fld id="{781E0700-8C12-4B6D-A29A-CE1B096703C3}" type="datetime1">
              <a:rPr lang="en-US" smtClean="0"/>
              <a:t>7/1/2011</a:t>
            </a:fld>
            <a:endParaRPr lang="en-US"/>
          </a:p>
        </p:txBody>
      </p:sp>
      <p:sp>
        <p:nvSpPr>
          <p:cNvPr id="5" name="Footer Placeholder 4"/>
          <p:cNvSpPr>
            <a:spLocks noGrp="1"/>
          </p:cNvSpPr>
          <p:nvPr>
            <p:ph type="ftr" sz="quarter" idx="11"/>
          </p:nvPr>
        </p:nvSpPr>
        <p:spPr/>
        <p:txBody>
          <a:bodyPr/>
          <a:lstStyle/>
          <a:p>
            <a:r>
              <a:rPr lang="en-CA" smtClean="0"/>
              <a:t>Leverhulme Lecture #3</a:t>
            </a:r>
            <a:endParaRPr lang="en-US"/>
          </a:p>
        </p:txBody>
      </p:sp>
      <p:sp>
        <p:nvSpPr>
          <p:cNvPr id="6" name="Slide Number Placeholder 5"/>
          <p:cNvSpPr>
            <a:spLocks noGrp="1"/>
          </p:cNvSpPr>
          <p:nvPr>
            <p:ph type="sldNum" sz="quarter" idx="12"/>
          </p:nvPr>
        </p:nvSpPr>
        <p:spPr/>
        <p:txBody>
          <a:bodyPr/>
          <a:lstStyle/>
          <a:p>
            <a:fld id="{DE805F76-E96C-4986-86F1-BF280B42C552}"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McVM</a:t>
            </a:r>
            <a:r>
              <a:rPr lang="en-CA" dirty="0" smtClean="0"/>
              <a:t> is designed for flexibility</a:t>
            </a:r>
            <a:r>
              <a:rPr lang="en-CA" baseline="0" dirty="0" smtClean="0"/>
              <a:t> and high performance.</a:t>
            </a:r>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13</a:t>
            </a:fld>
            <a:endParaRPr lang="en-US"/>
          </a:p>
        </p:txBody>
      </p:sp>
      <p:sp>
        <p:nvSpPr>
          <p:cNvPr id="5" name="Date Placeholder 4"/>
          <p:cNvSpPr>
            <a:spLocks noGrp="1"/>
          </p:cNvSpPr>
          <p:nvPr>
            <p:ph type="dt" idx="11"/>
          </p:nvPr>
        </p:nvSpPr>
        <p:spPr/>
        <p:txBody>
          <a:bodyPr/>
          <a:lstStyle/>
          <a:p>
            <a:fld id="{9822328A-7E7F-4D6A-BCE4-4808CBF5F4E3}" type="datetime1">
              <a:rPr lang="en-US" smtClean="0"/>
              <a:t>7/1/2011</a:t>
            </a:fld>
            <a:endParaRPr lang="en-US"/>
          </a:p>
        </p:txBody>
      </p:sp>
      <p:sp>
        <p:nvSpPr>
          <p:cNvPr id="6" name="Footer Placeholder 5"/>
          <p:cNvSpPr>
            <a:spLocks noGrp="1"/>
          </p:cNvSpPr>
          <p:nvPr>
            <p:ph type="ftr" sz="quarter" idx="12"/>
          </p:nvPr>
        </p:nvSpPr>
        <p:spPr/>
        <p:txBody>
          <a:bodyPr/>
          <a:lstStyle/>
          <a:p>
            <a:r>
              <a:rPr lang="en-CA" smtClean="0"/>
              <a:t>Leverhulme Lecture #3</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McVM</a:t>
            </a:r>
            <a:r>
              <a:rPr lang="en-CA" dirty="0" smtClean="0"/>
              <a:t> is designed for flexibility</a:t>
            </a:r>
            <a:r>
              <a:rPr lang="en-CA" baseline="0" dirty="0" smtClean="0"/>
              <a:t> and high performance.</a:t>
            </a:r>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15</a:t>
            </a:fld>
            <a:endParaRPr lang="en-US"/>
          </a:p>
        </p:txBody>
      </p:sp>
      <p:sp>
        <p:nvSpPr>
          <p:cNvPr id="5" name="Date Placeholder 4"/>
          <p:cNvSpPr>
            <a:spLocks noGrp="1"/>
          </p:cNvSpPr>
          <p:nvPr>
            <p:ph type="dt" idx="11"/>
          </p:nvPr>
        </p:nvSpPr>
        <p:spPr/>
        <p:txBody>
          <a:bodyPr/>
          <a:lstStyle/>
          <a:p>
            <a:fld id="{3CEE5A8A-8A2C-48B7-BCB0-33BF51F1A7A8}" type="datetime1">
              <a:rPr lang="en-US" smtClean="0"/>
              <a:t>7/1/2011</a:t>
            </a:fld>
            <a:endParaRPr lang="en-US"/>
          </a:p>
        </p:txBody>
      </p:sp>
      <p:sp>
        <p:nvSpPr>
          <p:cNvPr id="6" name="Footer Placeholder 5"/>
          <p:cNvSpPr>
            <a:spLocks noGrp="1"/>
          </p:cNvSpPr>
          <p:nvPr>
            <p:ph type="ftr" sz="quarter" idx="12"/>
          </p:nvPr>
        </p:nvSpPr>
        <p:spPr/>
        <p:txBody>
          <a:bodyPr/>
          <a:lstStyle/>
          <a:p>
            <a:r>
              <a:rPr lang="en-CA" smtClean="0"/>
              <a:t>Leverhulme Lecture #3</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pPr lvl="0"/>
            <a:r>
              <a:rPr lang="en-CA"/>
              <a:t>In C/Java, type annotations at every declaration site.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52206"/>
          </a:xfrm>
        </p:spPr>
        <p:txBody>
          <a:bodyPr>
            <a:spAutoFit/>
          </a:bodyPr>
          <a:lstStyle/>
          <a:p>
            <a:pPr lvl="0">
              <a:buSzPct val="45000"/>
              <a:buFont typeface="StarSymbol"/>
              <a:buChar char="●"/>
            </a:pPr>
            <a:r>
              <a:rPr lang="en-CA" dirty="0"/>
              <a:t> Is it obvious what combinations of types </a:t>
            </a:r>
            <a:r>
              <a:rPr lang="en-CA" dirty="0" err="1"/>
              <a:t>sumvals</a:t>
            </a:r>
            <a:r>
              <a:rPr lang="en-CA" dirty="0"/>
              <a:t> can apply to in MATLAB?</a:t>
            </a:r>
          </a:p>
          <a:p>
            <a:pPr lvl="0">
              <a:buSzPct val="45000"/>
              <a:buFont typeface="StarSymbol"/>
              <a:buChar char="●"/>
            </a:pPr>
            <a:r>
              <a:rPr lang="en-CA" dirty="0"/>
              <a:t> What makes MATLAB difficult to optimize</a:t>
            </a:r>
          </a:p>
          <a:p>
            <a:pPr marL="204919" lvl="1" indent="-204919" hangingPunct="0">
              <a:buSzPct val="45000"/>
              <a:buFont typeface="StarSymbol"/>
              <a:buChar char="●"/>
            </a:pPr>
            <a:r>
              <a:rPr lang="en-CA" sz="1900" dirty="0">
                <a:latin typeface="Arial" pitchFamily="18"/>
              </a:rPr>
              <a:t>Dynamic typing</a:t>
            </a:r>
          </a:p>
          <a:p>
            <a:pPr marL="204919" lvl="2" indent="-204919" hangingPunct="0">
              <a:buSzPct val="45000"/>
              <a:buFont typeface="StarSymbol"/>
              <a:buChar char="●"/>
            </a:pPr>
            <a:r>
              <a:rPr lang="en-CA" sz="1900" dirty="0">
                <a:latin typeface="Arial" pitchFamily="18"/>
              </a:rPr>
              <a:t>No type annotations</a:t>
            </a:r>
          </a:p>
          <a:p>
            <a:pPr marL="204919" lvl="2" indent="-204919" hangingPunct="0">
              <a:buSzPct val="45000"/>
              <a:buFont typeface="StarSymbol"/>
              <a:buChar char="●"/>
            </a:pPr>
            <a:r>
              <a:rPr lang="en-CA" sz="1900" dirty="0">
                <a:latin typeface="Arial" pitchFamily="18"/>
              </a:rPr>
              <a:t>A single variable could represent many times</a:t>
            </a:r>
          </a:p>
          <a:p>
            <a:pPr marL="204919" lvl="2" indent="-204919" hangingPunct="0">
              <a:buSzPct val="45000"/>
              <a:buFont typeface="StarSymbol"/>
              <a:buChar char="●"/>
            </a:pPr>
            <a:r>
              <a:rPr lang="en-CA" sz="1900" dirty="0">
                <a:latin typeface="Arial" pitchFamily="18"/>
              </a:rPr>
              <a:t>Variables can change type at run-time</a:t>
            </a:r>
          </a:p>
          <a:p>
            <a:pPr marL="204919" lvl="3" indent="-204919" hangingPunct="0">
              <a:buSzPct val="45000"/>
              <a:buFont typeface="StarSymbol"/>
              <a:buChar char="●"/>
            </a:pPr>
            <a:r>
              <a:rPr lang="en-CA" sz="1900" dirty="0">
                <a:latin typeface="Arial" pitchFamily="18"/>
              </a:rPr>
              <a:t>Semantically: merely references to boxed objects</a:t>
            </a:r>
          </a:p>
          <a:p>
            <a:pPr marL="204919" lvl="1" indent="-204919" hangingPunct="0">
              <a:buSzPct val="45000"/>
              <a:buFont typeface="StarSymbol"/>
              <a:buChar char="●"/>
            </a:pPr>
            <a:r>
              <a:rPr lang="en-CA" sz="1900" dirty="0">
                <a:latin typeface="Arial" pitchFamily="18"/>
              </a:rPr>
              <a:t>Other dynamic features: </a:t>
            </a:r>
            <a:r>
              <a:rPr lang="en-CA" sz="1900" dirty="0" err="1">
                <a:latin typeface="Arial" pitchFamily="18"/>
              </a:rPr>
              <a:t>eval</a:t>
            </a:r>
            <a:r>
              <a:rPr lang="en-CA" sz="1900" dirty="0">
                <a:latin typeface="Arial" pitchFamily="18"/>
              </a:rPr>
              <a:t>, </a:t>
            </a:r>
            <a:r>
              <a:rPr lang="en-CA" sz="1900" dirty="0" err="1">
                <a:latin typeface="Arial" pitchFamily="18"/>
              </a:rPr>
              <a:t>cd</a:t>
            </a:r>
            <a:endParaRPr lang="en-CA" sz="1900" dirty="0">
              <a:latin typeface="Arial" pitchFamily="18"/>
            </a:endParaRPr>
          </a:p>
          <a:p>
            <a:pPr marL="204919" lvl="2" indent="-204919" hangingPunct="0">
              <a:buSzPct val="45000"/>
              <a:buFont typeface="StarSymbol"/>
              <a:buChar char="●"/>
            </a:pPr>
            <a:r>
              <a:rPr lang="en-CA" sz="1900" dirty="0" err="1">
                <a:latin typeface="Arial" pitchFamily="18"/>
              </a:rPr>
              <a:t>cd</a:t>
            </a:r>
            <a:r>
              <a:rPr lang="en-CA" sz="1900" dirty="0">
                <a:latin typeface="Arial" pitchFamily="18"/>
              </a:rPr>
              <a:t>/</a:t>
            </a:r>
            <a:r>
              <a:rPr lang="en-CA" sz="1900" dirty="0" err="1">
                <a:latin typeface="Arial" pitchFamily="18"/>
              </a:rPr>
              <a:t>eval</a:t>
            </a:r>
            <a:r>
              <a:rPr lang="en-CA" sz="1900" dirty="0">
                <a:latin typeface="Arial" pitchFamily="18"/>
              </a:rPr>
              <a:t> constructs cause loss of information</a:t>
            </a:r>
          </a:p>
          <a:p>
            <a:pPr marL="204919" lvl="2" indent="-204919" hangingPunct="0">
              <a:buSzPct val="45000"/>
              <a:buFont typeface="StarSymbol"/>
              <a:buChar char="●"/>
            </a:pPr>
            <a:endParaRPr lang="en-CA" sz="1900" dirty="0">
              <a:latin typeface="Arial" pitchFamily="1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How</a:t>
            </a:r>
            <a:r>
              <a:rPr lang="en-CA" baseline="0" dirty="0" smtClean="0"/>
              <a:t> does the JIT compiler execute a function? Given a function called with some argument types; </a:t>
            </a:r>
            <a:r>
              <a:rPr lang="en-CA" baseline="0" dirty="0" err="1" smtClean="0"/>
              <a:t>McVM</a:t>
            </a:r>
            <a:r>
              <a:rPr lang="en-CA" baseline="0" dirty="0" smtClean="0"/>
              <a:t> checks if a compiled code exists that match the call, in terms of the types of the arguments and proceed as shown. </a:t>
            </a:r>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21</a:t>
            </a:fld>
            <a:endParaRPr lang="en-US"/>
          </a:p>
        </p:txBody>
      </p:sp>
      <p:sp>
        <p:nvSpPr>
          <p:cNvPr id="5" name="Date Placeholder 4"/>
          <p:cNvSpPr>
            <a:spLocks noGrp="1"/>
          </p:cNvSpPr>
          <p:nvPr>
            <p:ph type="dt" idx="11"/>
          </p:nvPr>
        </p:nvSpPr>
        <p:spPr/>
        <p:txBody>
          <a:bodyPr/>
          <a:lstStyle/>
          <a:p>
            <a:fld id="{2B98C1C5-151B-46D1-8715-C0D9383A489F}" type="datetime1">
              <a:rPr lang="en-US" smtClean="0"/>
              <a:t>7/1/2011</a:t>
            </a:fld>
            <a:endParaRPr lang="en-US"/>
          </a:p>
        </p:txBody>
      </p:sp>
      <p:sp>
        <p:nvSpPr>
          <p:cNvPr id="6" name="Footer Placeholder 5"/>
          <p:cNvSpPr>
            <a:spLocks noGrp="1"/>
          </p:cNvSpPr>
          <p:nvPr>
            <p:ph type="ftr" sz="quarter" idx="12"/>
          </p:nvPr>
        </p:nvSpPr>
        <p:spPr/>
        <p:txBody>
          <a:bodyPr/>
          <a:lstStyle/>
          <a:p>
            <a:r>
              <a:rPr lang="en-CA" smtClean="0"/>
              <a:t>Leverhulme Lecture #3</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8"/>
            <a:ext cx="5851821" cy="3652425"/>
          </a:xfrm>
        </p:spPr>
        <p:txBody>
          <a:bodyPr>
            <a:spAutoFit/>
          </a:bodyPr>
          <a:lstStyle/>
          <a:p>
            <a:pPr lvl="0">
              <a:buSzPct val="45000"/>
              <a:buFont typeface="StarSymbol"/>
              <a:buChar char="●"/>
            </a:pPr>
            <a:r>
              <a:rPr lang="en-CA" dirty="0"/>
              <a:t> Capture of function </a:t>
            </a:r>
            <a:r>
              <a:rPr lang="en-CA" dirty="0" err="1"/>
              <a:t>param</a:t>
            </a:r>
            <a:r>
              <a:rPr lang="en-CA" dirty="0"/>
              <a:t>. types</a:t>
            </a:r>
          </a:p>
          <a:p>
            <a:pPr marL="204919" lvl="1" indent="-204919" hangingPunct="0">
              <a:buSzPct val="45000"/>
              <a:buFont typeface="StarSymbol"/>
              <a:buChar char="●"/>
            </a:pPr>
            <a:r>
              <a:rPr lang="en-CA" sz="1900" dirty="0">
                <a:latin typeface="Arial" pitchFamily="18"/>
              </a:rPr>
              <a:t>Done by interpreter</a:t>
            </a:r>
          </a:p>
          <a:p>
            <a:pPr lvl="0">
              <a:buSzPct val="45000"/>
              <a:buFont typeface="StarSymbol"/>
              <a:buChar char="●"/>
            </a:pPr>
            <a:r>
              <a:rPr lang="en-CA" dirty="0"/>
              <a:t> Inference of local var. types</a:t>
            </a:r>
          </a:p>
          <a:p>
            <a:pPr marL="204919" lvl="1" indent="-204919" hangingPunct="0">
              <a:buSzPct val="45000"/>
              <a:buFont typeface="StarSymbol"/>
              <a:buChar char="●"/>
            </a:pPr>
            <a:r>
              <a:rPr lang="en-CA" sz="1900" dirty="0">
                <a:latin typeface="Arial" pitchFamily="18"/>
              </a:rPr>
              <a:t>Abstract interpretation</a:t>
            </a:r>
          </a:p>
          <a:p>
            <a:pPr lvl="0">
              <a:buSzPct val="45000"/>
              <a:buFont typeface="StarSymbol"/>
              <a:buChar char="●"/>
            </a:pPr>
            <a:r>
              <a:rPr lang="en-CA" dirty="0"/>
              <a:t> Specialization</a:t>
            </a:r>
          </a:p>
          <a:p>
            <a:pPr marL="204919" lvl="1" indent="-204919" hangingPunct="0">
              <a:buSzPct val="45000"/>
              <a:buFont typeface="StarSymbol"/>
              <a:buChar char="●"/>
            </a:pPr>
            <a:r>
              <a:rPr lang="en-CA" sz="1900" dirty="0">
                <a:latin typeface="Arial" pitchFamily="18"/>
              </a:rPr>
              <a:t>Procedure cloning</a:t>
            </a:r>
          </a:p>
          <a:p>
            <a:pPr marL="204919" lvl="1" indent="-204919" hangingPunct="0">
              <a:buSzPct val="45000"/>
              <a:buFont typeface="StarSymbol"/>
              <a:buChar char="●"/>
            </a:pPr>
            <a:r>
              <a:rPr lang="en-CA" sz="1900" dirty="0">
                <a:latin typeface="Arial" pitchFamily="18"/>
              </a:rPr>
              <a:t>Partial evaluation </a:t>
            </a:r>
            <a:r>
              <a:rPr lang="en-CA" sz="1900" dirty="0" err="1">
                <a:latin typeface="Arial" pitchFamily="18"/>
              </a:rPr>
              <a:t>w.r.t</a:t>
            </a:r>
            <a:r>
              <a:rPr lang="en-CA" sz="1900" dirty="0">
                <a:latin typeface="Arial" pitchFamily="18"/>
              </a:rPr>
              <a:t>. type information</a:t>
            </a:r>
          </a:p>
          <a:p>
            <a:pPr marL="204919" lvl="1" indent="-204919" hangingPunct="0">
              <a:buSzPct val="45000"/>
              <a:buFont typeface="StarSymbol"/>
              <a:buChar char="●"/>
            </a:pPr>
            <a:endParaRPr lang="en-CA" sz="1900" dirty="0">
              <a:latin typeface="Arial" pitchFamily="18"/>
            </a:endParaRPr>
          </a:p>
          <a:p>
            <a:pPr lvl="0"/>
            <a:r>
              <a:rPr lang="en-CA" dirty="0">
                <a:solidFill>
                  <a:srgbClr val="000000"/>
                </a:solidFill>
              </a:rPr>
              <a:t>Just-In-Time Specialization</a:t>
            </a:r>
            <a:br>
              <a:rPr lang="en-CA" dirty="0">
                <a:solidFill>
                  <a:srgbClr val="000000"/>
                </a:solidFill>
              </a:rPr>
            </a:br>
            <a:r>
              <a:rPr lang="en-CA" dirty="0">
                <a:solidFill>
                  <a:srgbClr val="000000"/>
                </a:solidFill>
              </a:rPr>
              <a:t>Show how interpreter runs into a call, calls JIT,</a:t>
            </a:r>
            <a:br>
              <a:rPr lang="en-CA" dirty="0">
                <a:solidFill>
                  <a:srgbClr val="000000"/>
                </a:solidFill>
              </a:rPr>
            </a:br>
            <a:r>
              <a:rPr lang="en-CA" dirty="0">
                <a:solidFill>
                  <a:srgbClr val="000000"/>
                </a:solidFill>
              </a:rPr>
              <a:t>JIT does inference</a:t>
            </a:r>
            <a:br>
              <a:rPr lang="en-CA" dirty="0">
                <a:solidFill>
                  <a:srgbClr val="000000"/>
                </a:solidFill>
              </a:rPr>
            </a:br>
            <a:r>
              <a:rPr lang="en-CA" dirty="0">
                <a:solidFill>
                  <a:srgbClr val="000000"/>
                </a:solidFill>
              </a:rPr>
              <a:t>JIT does specialization</a:t>
            </a:r>
            <a:br>
              <a:rPr lang="en-CA" dirty="0">
                <a:solidFill>
                  <a:srgbClr val="000000"/>
                </a:solidFill>
              </a:rPr>
            </a:br>
            <a:r>
              <a:rPr lang="en-CA" dirty="0">
                <a:solidFill>
                  <a:srgbClr val="000000"/>
                </a:solidFill>
              </a:rPr>
              <a:t>Specialized function is executed</a:t>
            </a:r>
            <a:br>
              <a:rPr lang="en-CA" dirty="0">
                <a:solidFill>
                  <a:srgbClr val="000000"/>
                </a:solidFill>
              </a:rPr>
            </a:br>
            <a:r>
              <a:rPr lang="en-CA" dirty="0">
                <a:solidFill>
                  <a:srgbClr val="000000"/>
                </a:solidFill>
              </a:rPr>
              <a:t>Return to call point</a:t>
            </a:r>
            <a:br>
              <a:rPr lang="en-CA" dirty="0">
                <a:solidFill>
                  <a:srgbClr val="000000"/>
                </a:solidFill>
              </a:rPr>
            </a:br>
            <a:endParaRPr lang="en-CA" dirty="0">
              <a:solidFill>
                <a:srgbClr val="000000"/>
              </a:solidFill>
            </a:endParaRPr>
          </a:p>
          <a:p>
            <a:pPr lvl="0"/>
            <a:r>
              <a:rPr lang="en-CA" dirty="0">
                <a:solidFill>
                  <a:srgbClr val="000000"/>
                </a:solidFill>
              </a:rPr>
              <a:t>This can trigger indirect specializations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pPr lvl="0"/>
            <a:r>
              <a:rPr lang="en-CA"/>
              <a:t>Mention lookup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talk</a:t>
            </a:r>
            <a:r>
              <a:rPr lang="en-CA" baseline="0" dirty="0" smtClean="0"/>
              <a:t> </a:t>
            </a:r>
            <a:r>
              <a:rPr lang="en-CA" dirty="0" smtClean="0"/>
              <a:t>starts with an exploration of why it is important for compiler/PL researchers to work</a:t>
            </a:r>
            <a:r>
              <a:rPr lang="en-CA" baseline="0" dirty="0" smtClean="0"/>
              <a:t> on MATLAB and languages like MATLAB.  </a:t>
            </a:r>
          </a:p>
          <a:p>
            <a:endParaRPr lang="en-CA" baseline="0" dirty="0" smtClean="0"/>
          </a:p>
          <a:p>
            <a:r>
              <a:rPr lang="en-CA" baseline="0" dirty="0" smtClean="0"/>
              <a:t>We then proceed to an introduction to the MATLAB language,  and we illustrate some of the challenges of dealing with MATLAB.</a:t>
            </a:r>
          </a:p>
          <a:p>
            <a:endParaRPr lang="en-CA" baseline="0" dirty="0" smtClean="0"/>
          </a:p>
        </p:txBody>
      </p:sp>
      <p:sp>
        <p:nvSpPr>
          <p:cNvPr id="4" name="Slide Number Placeholder 3"/>
          <p:cNvSpPr>
            <a:spLocks noGrp="1"/>
          </p:cNvSpPr>
          <p:nvPr>
            <p:ph type="sldNum" sz="quarter" idx="10"/>
          </p:nvPr>
        </p:nvSpPr>
        <p:spPr/>
        <p:txBody>
          <a:bodyPr/>
          <a:lstStyle/>
          <a:p>
            <a:fld id="{DE805F76-E96C-4986-86F1-BF280B42C552}" type="slidenum">
              <a:rPr lang="en-US" smtClean="0"/>
              <a:pPr/>
              <a:t>2</a:t>
            </a:fld>
            <a:endParaRPr lang="en-US"/>
          </a:p>
        </p:txBody>
      </p:sp>
      <p:sp>
        <p:nvSpPr>
          <p:cNvPr id="6" name="Footer Placeholder 5"/>
          <p:cNvSpPr>
            <a:spLocks noGrp="1"/>
          </p:cNvSpPr>
          <p:nvPr>
            <p:ph type="ftr" sz="quarter" idx="12"/>
          </p:nvPr>
        </p:nvSpPr>
        <p:spPr/>
        <p:txBody>
          <a:bodyPr/>
          <a:lstStyle/>
          <a:p>
            <a:r>
              <a:rPr lang="en-CA" smtClean="0"/>
              <a:t>Leverhulme Lecture #3</a:t>
            </a:r>
            <a:endParaRPr lang="en-US"/>
          </a:p>
        </p:txBody>
      </p:sp>
      <p:sp>
        <p:nvSpPr>
          <p:cNvPr id="7" name="Date Placeholder 6"/>
          <p:cNvSpPr>
            <a:spLocks noGrp="1"/>
          </p:cNvSpPr>
          <p:nvPr>
            <p:ph type="dt" idx="13"/>
          </p:nvPr>
        </p:nvSpPr>
        <p:spPr/>
        <p:txBody>
          <a:bodyPr/>
          <a:lstStyle/>
          <a:p>
            <a:fld id="{E7888877-141F-4419-A49B-0E7A346FDE18}" type="datetime1">
              <a:rPr lang="en-US" smtClean="0"/>
              <a:t>7/1/2011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 key</a:t>
            </a:r>
            <a:r>
              <a:rPr lang="en-CA" baseline="0" dirty="0" smtClean="0"/>
              <a:t> analysis performed </a:t>
            </a:r>
            <a:r>
              <a:rPr lang="en-CA" baseline="0" dirty="0" err="1" smtClean="0"/>
              <a:t>McVM</a:t>
            </a:r>
            <a:r>
              <a:rPr lang="en-CA" baseline="0" dirty="0" smtClean="0"/>
              <a:t> is the type inference analysis …</a:t>
            </a:r>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32</a:t>
            </a:fld>
            <a:endParaRPr lang="en-US"/>
          </a:p>
        </p:txBody>
      </p:sp>
      <p:sp>
        <p:nvSpPr>
          <p:cNvPr id="5" name="Date Placeholder 4"/>
          <p:cNvSpPr>
            <a:spLocks noGrp="1"/>
          </p:cNvSpPr>
          <p:nvPr>
            <p:ph type="dt" idx="11"/>
          </p:nvPr>
        </p:nvSpPr>
        <p:spPr/>
        <p:txBody>
          <a:bodyPr/>
          <a:lstStyle/>
          <a:p>
            <a:fld id="{01860EE4-ECD7-446E-A3AC-DED892BA999E}" type="datetime1">
              <a:rPr lang="en-US" smtClean="0"/>
              <a:t>7/1/2011</a:t>
            </a:fld>
            <a:endParaRPr lang="en-US"/>
          </a:p>
        </p:txBody>
      </p:sp>
      <p:sp>
        <p:nvSpPr>
          <p:cNvPr id="6" name="Footer Placeholder 5"/>
          <p:cNvSpPr>
            <a:spLocks noGrp="1"/>
          </p:cNvSpPr>
          <p:nvPr>
            <p:ph type="ftr" sz="quarter" idx="12"/>
          </p:nvPr>
        </p:nvSpPr>
        <p:spPr/>
        <p:txBody>
          <a:bodyPr/>
          <a:lstStyle/>
          <a:p>
            <a:r>
              <a:rPr lang="en-CA" smtClean="0"/>
              <a:t>Leverhulme Lecture #3</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651604"/>
          </a:xfrm>
        </p:spPr>
        <p:txBody>
          <a:bodyPr>
            <a:spAutoFit/>
          </a:bodyPr>
          <a:lstStyle/>
          <a:p>
            <a:pPr lvl="0">
              <a:buSzPct val="45000"/>
              <a:buFont typeface="StarSymbol"/>
              <a:buChar char="●"/>
            </a:pPr>
            <a:r>
              <a:rPr lang="en-CA"/>
              <a:t> Collection of simple abstractions, specific features computed in parallel</a:t>
            </a:r>
          </a:p>
          <a:p>
            <a:pPr lvl="0">
              <a:buSzPct val="45000"/>
              <a:buFont typeface="StarSymbol"/>
              <a:buChar char="●"/>
            </a:pPr>
            <a:r>
              <a:rPr lang="en-CA"/>
              <a:t> Why is each field useful to know?</a:t>
            </a:r>
          </a:p>
          <a:p>
            <a:pPr lvl="0">
              <a:buSzPct val="45000"/>
              <a:buFont typeface="StarSymbol"/>
              <a:buChar char="●"/>
            </a:pPr>
            <a:r>
              <a:rPr lang="en-CA">
                <a:solidFill>
                  <a:srgbClr val="000000"/>
                </a:solidFill>
              </a:rPr>
              <a:t> Spend more time, why is each abstraction important***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651604"/>
          </a:xfrm>
        </p:spPr>
        <p:txBody>
          <a:bodyPr>
            <a:spAutoFit/>
          </a:bodyPr>
          <a:lstStyle/>
          <a:p>
            <a:pPr lvl="0"/>
            <a:r>
              <a:rPr lang="en-CA">
                <a:solidFill>
                  <a:srgbClr val="000000"/>
                </a:solidFill>
              </a:rPr>
              <a:t>Why is overallType double here?</a:t>
            </a:r>
          </a:p>
          <a:p>
            <a:pPr lvl="0"/>
            <a:endParaRPr lang="en-CA">
              <a:solidFill>
                <a:srgbClr val="000000"/>
              </a:solidFill>
            </a:endParaRPr>
          </a:p>
          <a:p>
            <a:pPr lvl="0"/>
            <a:r>
              <a:rPr lang="en-CA">
                <a:solidFill>
                  <a:srgbClr val="000000"/>
                </a:solidFill>
              </a:rPr>
              <a:t>Why is it 2D?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466938"/>
          </a:xfrm>
        </p:spPr>
        <p:txBody>
          <a:bodyPr>
            <a:spAutoFit/>
          </a:bodyPr>
          <a:lstStyle/>
          <a:p>
            <a:pPr lvl="0">
              <a:buSzPct val="45000"/>
              <a:buFont typeface="StarSymbol"/>
              <a:buChar char="●"/>
            </a:pPr>
            <a:r>
              <a:rPr lang="en-CA"/>
              <a:t> Collection of simple abstractions, specific features computed in parallel</a:t>
            </a:r>
          </a:p>
          <a:p>
            <a:pPr lvl="0">
              <a:buSzPct val="45000"/>
              <a:buFont typeface="StarSymbol"/>
              <a:buChar char="●"/>
            </a:pPr>
            <a:r>
              <a:rPr lang="en-CA"/>
              <a:t> Why is each field useful to know?</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466938"/>
          </a:xfrm>
        </p:spPr>
        <p:txBody>
          <a:bodyPr>
            <a:spAutoFit/>
          </a:bodyPr>
          <a:lstStyle/>
          <a:p>
            <a:pPr lvl="0">
              <a:buSzPct val="45000"/>
              <a:buFont typeface="StarSymbol"/>
              <a:buChar char="●"/>
            </a:pPr>
            <a:r>
              <a:rPr lang="en-CA"/>
              <a:t> Assumes compiler will want to generate one optimized path for each overall type</a:t>
            </a:r>
          </a:p>
          <a:p>
            <a:pPr lvl="0">
              <a:buSzPct val="45000"/>
              <a:buFont typeface="StarSymbol"/>
              <a:buChar char="●"/>
            </a:pPr>
            <a:r>
              <a:rPr lang="en-CA"/>
              <a:t> Avoids type set size explosion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466938"/>
          </a:xfrm>
        </p:spPr>
        <p:txBody>
          <a:bodyPr>
            <a:spAutoFit/>
          </a:bodyPr>
          <a:lstStyle/>
          <a:p>
            <a:pPr lvl="0">
              <a:buSzPct val="45000"/>
              <a:buFont typeface="StarSymbol"/>
              <a:buChar char="●"/>
            </a:pPr>
            <a:r>
              <a:rPr lang="en-CA"/>
              <a:t> Assumes compiler will want to generate one optimized path for each overall type</a:t>
            </a:r>
          </a:p>
          <a:p>
            <a:pPr lvl="0">
              <a:buSzPct val="45000"/>
              <a:buFont typeface="StarSymbol"/>
              <a:buChar char="●"/>
            </a:pPr>
            <a:r>
              <a:rPr lang="en-CA"/>
              <a:t> Avoids type set size explosion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651604"/>
          </a:xfrm>
        </p:spPr>
        <p:txBody>
          <a:bodyPr>
            <a:spAutoFit/>
          </a:bodyPr>
          <a:lstStyle/>
          <a:p>
            <a:pPr lvl="0"/>
            <a:r>
              <a:rPr lang="en-CA"/>
              <a:t>Tell people if big or small is better</a:t>
            </a:r>
          </a:p>
          <a:p>
            <a:pPr lvl="0"/>
            <a:endParaRPr lang="en-CA"/>
          </a:p>
          <a:p>
            <a:pPr lvl="0"/>
            <a:r>
              <a:rPr lang="en-CA"/>
              <a:t>Top sets are bad, why?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Scientist in upper right ... Many different applications to program,</a:t>
            </a:r>
            <a:r>
              <a:rPr lang="en-CA" baseline="0" dirty="0" smtClean="0"/>
              <a:t>  which language to pick?   Increasingly picking dynamic or scripting languages.   Many scientific and engineering computations use MATLAB.</a:t>
            </a:r>
          </a:p>
          <a:p>
            <a:endParaRPr lang="en-CA" baseline="0" dirty="0" smtClean="0"/>
          </a:p>
          <a:p>
            <a:r>
              <a:rPr lang="en-CA" baseline="0" dirty="0" smtClean="0"/>
              <a:t>Computer Scientist,  Compiler writer, lower left.   Has worked on compilers and tools for object-oriented and aspect-oriented languages ... But scientists are not interested in these languages.</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3</a:t>
            </a:fld>
            <a:endParaRPr lang="en-US" dirty="0"/>
          </a:p>
        </p:txBody>
      </p:sp>
      <p:sp>
        <p:nvSpPr>
          <p:cNvPr id="6" name="Footer Placeholder 5"/>
          <p:cNvSpPr>
            <a:spLocks noGrp="1"/>
          </p:cNvSpPr>
          <p:nvPr>
            <p:ph type="ftr" sz="quarter" idx="12"/>
          </p:nvPr>
        </p:nvSpPr>
        <p:spPr/>
        <p:txBody>
          <a:bodyPr/>
          <a:lstStyle/>
          <a:p>
            <a:r>
              <a:rPr lang="en-CA" smtClean="0"/>
              <a:t>Leverhulme Lecture #3</a:t>
            </a:r>
            <a:endParaRPr lang="en-US"/>
          </a:p>
        </p:txBody>
      </p:sp>
      <p:sp>
        <p:nvSpPr>
          <p:cNvPr id="7" name="Date Placeholder 6"/>
          <p:cNvSpPr>
            <a:spLocks noGrp="1"/>
          </p:cNvSpPr>
          <p:nvPr>
            <p:ph type="dt" idx="13"/>
          </p:nvPr>
        </p:nvSpPr>
        <p:spPr/>
        <p:txBody>
          <a:bodyPr/>
          <a:lstStyle/>
          <a:p>
            <a:fld id="{8FEE16F2-F819-4691-8BF5-FD1ABF6FA35E}" type="datetime1">
              <a:rPr lang="en-US" smtClean="0"/>
              <a:t>7/1/2011</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466938"/>
          </a:xfrm>
        </p:spPr>
        <p:txBody>
          <a:bodyPr>
            <a:spAutoFit/>
          </a:bodyPr>
          <a:lstStyle/>
          <a:p>
            <a:pPr lvl="0"/>
            <a:r>
              <a:rPr lang="en-CA" dirty="0">
                <a:solidFill>
                  <a:srgbClr val="000000"/>
                </a:solidFill>
              </a:rPr>
              <a:t>Why some red bars missing:</a:t>
            </a:r>
          </a:p>
          <a:p>
            <a:pPr lvl="0"/>
            <a:r>
              <a:rPr lang="en-CA" dirty="0">
                <a:solidFill>
                  <a:srgbClr val="000000"/>
                </a:solidFill>
              </a:rPr>
              <a:t>	</a:t>
            </a:r>
            <a:r>
              <a:rPr lang="en-CA" dirty="0" err="1">
                <a:solidFill>
                  <a:srgbClr val="000000"/>
                </a:solidFill>
              </a:rPr>
              <a:t>McFor</a:t>
            </a:r>
            <a:r>
              <a:rPr lang="en-CA" dirty="0">
                <a:solidFill>
                  <a:srgbClr val="000000"/>
                </a:solidFill>
              </a:rPr>
              <a:t> makes many assumptions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endParaRPr lang="en-C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pPr lvl="0"/>
            <a:r>
              <a:rPr lang="en-CA"/>
              <a:t>How is related work different from your work?</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endParaRPr lang="en-C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519" y="4560397"/>
            <a:ext cx="5851821" cy="282272"/>
          </a:xfrm>
        </p:spPr>
        <p:txBody>
          <a:bodyPr>
            <a:spAutoFit/>
          </a:bodyPr>
          <a:lstStyle/>
          <a:p>
            <a:endParaRPr lang="en-C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McVM</a:t>
            </a:r>
            <a:r>
              <a:rPr lang="en-CA" dirty="0" smtClean="0"/>
              <a:t> converts</a:t>
            </a:r>
            <a:r>
              <a:rPr lang="en-CA" baseline="0" dirty="0" smtClean="0"/>
              <a:t> source code into a form more amenable to analyses. It is similar in form to a three address code.</a:t>
            </a:r>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55</a:t>
            </a:fld>
            <a:endParaRPr lang="en-US"/>
          </a:p>
        </p:txBody>
      </p:sp>
      <p:sp>
        <p:nvSpPr>
          <p:cNvPr id="5" name="Date Placeholder 4"/>
          <p:cNvSpPr>
            <a:spLocks noGrp="1"/>
          </p:cNvSpPr>
          <p:nvPr>
            <p:ph type="dt" idx="11"/>
          </p:nvPr>
        </p:nvSpPr>
        <p:spPr/>
        <p:txBody>
          <a:bodyPr/>
          <a:lstStyle/>
          <a:p>
            <a:fld id="{129AD88C-D61F-4B32-B157-12A087A852ED}" type="datetime1">
              <a:rPr lang="en-US" smtClean="0"/>
              <a:t>7/1/2011</a:t>
            </a:fld>
            <a:endParaRPr lang="en-US"/>
          </a:p>
        </p:txBody>
      </p:sp>
      <p:sp>
        <p:nvSpPr>
          <p:cNvPr id="6" name="Footer Placeholder 5"/>
          <p:cNvSpPr>
            <a:spLocks noGrp="1"/>
          </p:cNvSpPr>
          <p:nvPr>
            <p:ph type="ftr" sz="quarter" idx="12"/>
          </p:nvPr>
        </p:nvSpPr>
        <p:spPr/>
        <p:txBody>
          <a:bodyPr/>
          <a:lstStyle/>
          <a:p>
            <a:r>
              <a:rPr lang="en-CA" smtClean="0"/>
              <a:t>Leverhulme Lecture #3</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box on the left-hand</a:t>
            </a:r>
            <a:r>
              <a:rPr lang="en-CA" baseline="0" dirty="0" smtClean="0"/>
              <a:t> side shows the code of an .m file. This is transformed into the box on the right : the corresponding function in internal IR form.</a:t>
            </a:r>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56</a:t>
            </a:fld>
            <a:endParaRPr lang="en-US"/>
          </a:p>
        </p:txBody>
      </p:sp>
      <p:sp>
        <p:nvSpPr>
          <p:cNvPr id="5" name="Date Placeholder 4"/>
          <p:cNvSpPr>
            <a:spLocks noGrp="1"/>
          </p:cNvSpPr>
          <p:nvPr>
            <p:ph type="dt" idx="11"/>
          </p:nvPr>
        </p:nvSpPr>
        <p:spPr/>
        <p:txBody>
          <a:bodyPr/>
          <a:lstStyle/>
          <a:p>
            <a:fld id="{47C10EAA-A300-4BE7-8AA9-002473366CB5}" type="datetime1">
              <a:rPr lang="en-US" smtClean="0"/>
              <a:t>7/1/2011</a:t>
            </a:fld>
            <a:endParaRPr lang="en-US"/>
          </a:p>
        </p:txBody>
      </p:sp>
      <p:sp>
        <p:nvSpPr>
          <p:cNvPr id="6" name="Footer Placeholder 5"/>
          <p:cNvSpPr>
            <a:spLocks noGrp="1"/>
          </p:cNvSpPr>
          <p:nvPr>
            <p:ph type="ftr" sz="quarter" idx="12"/>
          </p:nvPr>
        </p:nvSpPr>
        <p:spPr/>
        <p:txBody>
          <a:bodyPr/>
          <a:lstStyle/>
          <a:p>
            <a:r>
              <a:rPr lang="en-CA" smtClean="0"/>
              <a:t>Leverhulme Lecture #3</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PL and compiler researchers need to consider the scientific</a:t>
            </a:r>
            <a:r>
              <a:rPr lang="en-CA" baseline="0" dirty="0" smtClean="0"/>
              <a:t> community and their perspective.</a:t>
            </a:r>
          </a:p>
          <a:p>
            <a:endParaRPr lang="en-CA" baseline="0" dirty="0" smtClean="0"/>
          </a:p>
          <a:p>
            <a:r>
              <a:rPr lang="en-CA" baseline="0" dirty="0" smtClean="0"/>
              <a:t>What can we do to enhance their programming experience, while still doing interesting research from a CS perspective?</a:t>
            </a:r>
          </a:p>
          <a:p>
            <a:endParaRPr lang="en-CA" baseline="0" dirty="0" smtClean="0"/>
          </a:p>
          <a:p>
            <a:r>
              <a:rPr lang="en-CA" baseline="0" dirty="0" smtClean="0"/>
              <a:t>Does the PL/compiler community need to broaden their perspective of what is useful/good research?</a:t>
            </a:r>
            <a:endParaRPr lang="en-CA" dirty="0"/>
          </a:p>
        </p:txBody>
      </p:sp>
      <p:sp>
        <p:nvSpPr>
          <p:cNvPr id="4" name="Footer Placeholder 3"/>
          <p:cNvSpPr>
            <a:spLocks noGrp="1"/>
          </p:cNvSpPr>
          <p:nvPr>
            <p:ph type="ftr" sz="quarter" idx="10"/>
          </p:nvPr>
        </p:nvSpPr>
        <p:spPr/>
        <p:txBody>
          <a:bodyPr/>
          <a:lstStyle/>
          <a:p>
            <a:r>
              <a:rPr lang="en-CA" smtClean="0"/>
              <a:t>Leverhulme Lecture #3</a:t>
            </a:r>
            <a:endParaRPr lang="en-US"/>
          </a:p>
        </p:txBody>
      </p:sp>
      <p:sp>
        <p:nvSpPr>
          <p:cNvPr id="5" name="Slide Number Placeholder 4"/>
          <p:cNvSpPr>
            <a:spLocks noGrp="1"/>
          </p:cNvSpPr>
          <p:nvPr>
            <p:ph type="sldNum" sz="quarter" idx="11"/>
          </p:nvPr>
        </p:nvSpPr>
        <p:spPr/>
        <p:txBody>
          <a:bodyPr/>
          <a:lstStyle/>
          <a:p>
            <a:fld id="{DE805F76-E96C-4986-86F1-BF280B42C552}" type="slidenum">
              <a:rPr lang="en-US" smtClean="0"/>
              <a:pPr/>
              <a:t>4</a:t>
            </a:fld>
            <a:endParaRPr lang="en-US"/>
          </a:p>
        </p:txBody>
      </p:sp>
      <p:sp>
        <p:nvSpPr>
          <p:cNvPr id="6" name="Date Placeholder 5"/>
          <p:cNvSpPr>
            <a:spLocks noGrp="1"/>
          </p:cNvSpPr>
          <p:nvPr>
            <p:ph type="dt" idx="12"/>
          </p:nvPr>
        </p:nvSpPr>
        <p:spPr/>
        <p:txBody>
          <a:bodyPr/>
          <a:lstStyle/>
          <a:p>
            <a:fld id="{C640F90E-403F-4A33-AA48-C990B1DBC453}" type="datetime1">
              <a:rPr lang="en-US" smtClean="0"/>
              <a:t>7/1/2011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figure shows a</a:t>
            </a:r>
            <a:r>
              <a:rPr lang="en-CA" baseline="0" dirty="0" smtClean="0"/>
              <a:t> simplified UML class diagram for the </a:t>
            </a:r>
            <a:r>
              <a:rPr lang="en-CA" baseline="0" dirty="0" err="1" smtClean="0"/>
              <a:t>McVM</a:t>
            </a:r>
            <a:r>
              <a:rPr lang="en-CA" baseline="0" dirty="0" smtClean="0"/>
              <a:t> project. At the root of class hierarchy is the </a:t>
            </a:r>
            <a:r>
              <a:rPr lang="en-CA" baseline="0" dirty="0" err="1" smtClean="0"/>
              <a:t>IIRNode</a:t>
            </a:r>
            <a:r>
              <a:rPr lang="en-CA" baseline="0" dirty="0" smtClean="0"/>
              <a:t>. There are a number of statements and expressions as well.</a:t>
            </a:r>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57</a:t>
            </a:fld>
            <a:endParaRPr lang="en-US"/>
          </a:p>
        </p:txBody>
      </p:sp>
      <p:sp>
        <p:nvSpPr>
          <p:cNvPr id="5" name="Date Placeholder 4"/>
          <p:cNvSpPr>
            <a:spLocks noGrp="1"/>
          </p:cNvSpPr>
          <p:nvPr>
            <p:ph type="dt" idx="11"/>
          </p:nvPr>
        </p:nvSpPr>
        <p:spPr/>
        <p:txBody>
          <a:bodyPr/>
          <a:lstStyle/>
          <a:p>
            <a:fld id="{826E445A-E4C8-4DF3-8BFC-92EC806D4793}" type="datetime1">
              <a:rPr lang="en-US" smtClean="0"/>
              <a:t>7/1/2011</a:t>
            </a:fld>
            <a:endParaRPr lang="en-US"/>
          </a:p>
        </p:txBody>
      </p:sp>
      <p:sp>
        <p:nvSpPr>
          <p:cNvPr id="6" name="Footer Placeholder 5"/>
          <p:cNvSpPr>
            <a:spLocks noGrp="1"/>
          </p:cNvSpPr>
          <p:nvPr>
            <p:ph type="ftr" sz="quarter" idx="12"/>
          </p:nvPr>
        </p:nvSpPr>
        <p:spPr/>
        <p:txBody>
          <a:bodyPr/>
          <a:lstStyle/>
          <a:p>
            <a:r>
              <a:rPr lang="en-CA" smtClean="0"/>
              <a:t>Leverhulme Lecture #3</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These are</a:t>
            </a:r>
            <a:r>
              <a:rPr lang="en-CA" baseline="0" dirty="0" smtClean="0"/>
              <a:t> the currently supported types in </a:t>
            </a:r>
            <a:r>
              <a:rPr lang="en-CA" baseline="0" dirty="0" err="1" smtClean="0"/>
              <a:t>McVM</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58</a:t>
            </a:fld>
            <a:endParaRPr lang="en-US"/>
          </a:p>
        </p:txBody>
      </p:sp>
      <p:sp>
        <p:nvSpPr>
          <p:cNvPr id="5" name="Date Placeholder 4"/>
          <p:cNvSpPr>
            <a:spLocks noGrp="1"/>
          </p:cNvSpPr>
          <p:nvPr>
            <p:ph type="dt" idx="11"/>
          </p:nvPr>
        </p:nvSpPr>
        <p:spPr/>
        <p:txBody>
          <a:bodyPr/>
          <a:lstStyle/>
          <a:p>
            <a:fld id="{8E980B6E-A1D7-4B60-A10C-B77CD9D8B105}" type="datetime1">
              <a:rPr lang="en-US" smtClean="0"/>
              <a:t>7/1/2011</a:t>
            </a:fld>
            <a:endParaRPr lang="en-US"/>
          </a:p>
        </p:txBody>
      </p:sp>
      <p:sp>
        <p:nvSpPr>
          <p:cNvPr id="6" name="Footer Placeholder 5"/>
          <p:cNvSpPr>
            <a:spLocks noGrp="1"/>
          </p:cNvSpPr>
          <p:nvPr>
            <p:ph type="ftr" sz="quarter" idx="12"/>
          </p:nvPr>
        </p:nvSpPr>
        <p:spPr/>
        <p:txBody>
          <a:bodyPr/>
          <a:lstStyle/>
          <a:p>
            <a:r>
              <a:rPr lang="en-CA" smtClean="0"/>
              <a:t>Leverhulme Lecture #3</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McLAB</a:t>
            </a:r>
            <a:r>
              <a:rPr lang="en-CA" baseline="0" dirty="0" smtClean="0"/>
              <a:t> is intended to be a clean interface that compiler/PL/SE people are happy to deal with.   Allow us to produce tools useful to the scientist.</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5</a:t>
            </a:fld>
            <a:endParaRPr lang="en-US" dirty="0"/>
          </a:p>
        </p:txBody>
      </p:sp>
      <p:sp>
        <p:nvSpPr>
          <p:cNvPr id="6" name="Footer Placeholder 5"/>
          <p:cNvSpPr>
            <a:spLocks noGrp="1"/>
          </p:cNvSpPr>
          <p:nvPr>
            <p:ph type="ftr" sz="quarter" idx="12"/>
          </p:nvPr>
        </p:nvSpPr>
        <p:spPr/>
        <p:txBody>
          <a:bodyPr/>
          <a:lstStyle/>
          <a:p>
            <a:r>
              <a:rPr lang="en-CA" smtClean="0"/>
              <a:t>Leverhulme Lecture #3</a:t>
            </a:r>
            <a:endParaRPr lang="en-US"/>
          </a:p>
        </p:txBody>
      </p:sp>
      <p:sp>
        <p:nvSpPr>
          <p:cNvPr id="7" name="Date Placeholder 6"/>
          <p:cNvSpPr>
            <a:spLocks noGrp="1"/>
          </p:cNvSpPr>
          <p:nvPr>
            <p:ph type="dt" idx="13"/>
          </p:nvPr>
        </p:nvSpPr>
        <p:spPr/>
        <p:txBody>
          <a:bodyPr/>
          <a:lstStyle/>
          <a:p>
            <a:fld id="{46EA8EB5-0424-4E45-A7F2-E2BA44EEF3EA}" type="datetime1">
              <a:rPr lang="en-US" smtClean="0"/>
              <a:t>7/1/2011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Our goals are to provide an infrastructure</a:t>
            </a:r>
            <a:r>
              <a:rPr lang="en-CA" baseline="0" dirty="0" smtClean="0"/>
              <a:t> that supports the research for MATLAB, and to do such research ourselves.</a:t>
            </a:r>
            <a:endParaRPr lang="en-CA" dirty="0"/>
          </a:p>
        </p:txBody>
      </p:sp>
      <p:sp>
        <p:nvSpPr>
          <p:cNvPr id="4" name="Date Placeholder 3"/>
          <p:cNvSpPr>
            <a:spLocks noGrp="1"/>
          </p:cNvSpPr>
          <p:nvPr>
            <p:ph type="dt" idx="10"/>
          </p:nvPr>
        </p:nvSpPr>
        <p:spPr/>
        <p:txBody>
          <a:bodyPr/>
          <a:lstStyle/>
          <a:p>
            <a:fld id="{B303DA06-FF84-4DF2-85C0-2AD452B7A3D6}" type="datetime1">
              <a:rPr lang="en-US" smtClean="0"/>
              <a:t>7/1/2011</a:t>
            </a:fld>
            <a:endParaRPr lang="en-US"/>
          </a:p>
        </p:txBody>
      </p:sp>
      <p:sp>
        <p:nvSpPr>
          <p:cNvPr id="5" name="Footer Placeholder 4"/>
          <p:cNvSpPr>
            <a:spLocks noGrp="1"/>
          </p:cNvSpPr>
          <p:nvPr>
            <p:ph type="ftr" sz="quarter" idx="11"/>
          </p:nvPr>
        </p:nvSpPr>
        <p:spPr/>
        <p:txBody>
          <a:bodyPr/>
          <a:lstStyle/>
          <a:p>
            <a:r>
              <a:rPr lang="en-CA" smtClean="0"/>
              <a:t>Leverhulme Lecture #3</a:t>
            </a:r>
            <a:endParaRPr lang="en-US"/>
          </a:p>
        </p:txBody>
      </p:sp>
      <p:sp>
        <p:nvSpPr>
          <p:cNvPr id="6" name="Slide Number Placeholder 5"/>
          <p:cNvSpPr>
            <a:spLocks noGrp="1"/>
          </p:cNvSpPr>
          <p:nvPr>
            <p:ph type="sldNum" sz="quarter" idx="12"/>
          </p:nvPr>
        </p:nvSpPr>
        <p:spPr/>
        <p:txBody>
          <a:bodyPr/>
          <a:lstStyle/>
          <a:p>
            <a:fld id="{DE805F76-E96C-4986-86F1-BF280B42C55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Talk about front-end</a:t>
            </a:r>
            <a:r>
              <a:rPr lang="en-CA" baseline="0" dirty="0" smtClean="0"/>
              <a:t> and back-ends,  then focus on middle part – topic of this talk.</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Implemented in Java and Java-based</a:t>
            </a:r>
            <a:r>
              <a:rPr lang="en-CA" baseline="0" dirty="0" smtClean="0"/>
              <a:t> tools.</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Kind Analysis implemented</a:t>
            </a:r>
            <a:r>
              <a:rPr lang="en-CA" baseline="0" dirty="0" smtClean="0"/>
              <a:t> on </a:t>
            </a:r>
            <a:r>
              <a:rPr lang="en-CA" baseline="0" dirty="0" err="1" smtClean="0"/>
              <a:t>McAST</a:t>
            </a:r>
            <a:r>
              <a:rPr lang="en-CA" baseline="0" dirty="0" smtClean="0"/>
              <a:t>,  handle analysis implemented on </a:t>
            </a:r>
            <a:r>
              <a:rPr lang="en-CA" baseline="0" dirty="0" err="1" smtClean="0"/>
              <a:t>McLAST</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914400" cy="365125"/>
          </a:xfrm>
        </p:spPr>
        <p:txBody>
          <a:bodyPr/>
          <a:lstStyle/>
          <a:p>
            <a:fld id="{EE047A16-CB31-4105-AE7E-24A4EE78EE1A}" type="datetime1">
              <a:rPr lang="en-US" smtClean="0"/>
              <a:pPr/>
              <a:t>7/1/2011</a:t>
            </a:fld>
            <a:endParaRPr lang="en-US"/>
          </a:p>
        </p:txBody>
      </p:sp>
      <p:sp>
        <p:nvSpPr>
          <p:cNvPr id="5" name="Footer Placeholder 4"/>
          <p:cNvSpPr>
            <a:spLocks noGrp="1"/>
          </p:cNvSpPr>
          <p:nvPr>
            <p:ph type="ftr" sz="quarter" idx="11"/>
          </p:nvPr>
        </p:nvSpPr>
        <p:spPr>
          <a:xfrm>
            <a:off x="2286000" y="6356350"/>
            <a:ext cx="4495800" cy="365125"/>
          </a:xfrm>
        </p:spPr>
        <p:txBody>
          <a:bodyPr/>
          <a:lstStyle/>
          <a:p>
            <a:r>
              <a:rPr lang="en-US" smtClean="0"/>
              <a:t>McLAB, Leverhulme Lecture #3, Laurie Hendren</a:t>
            </a:r>
            <a:endParaRPr lang="en-US"/>
          </a:p>
        </p:txBody>
      </p:sp>
      <p:sp>
        <p:nvSpPr>
          <p:cNvPr id="6" name="Slide Number Placeholder 5"/>
          <p:cNvSpPr>
            <a:spLocks noGrp="1"/>
          </p:cNvSpPr>
          <p:nvPr>
            <p:ph type="sldNum" sz="quarter" idx="12"/>
          </p:nvPr>
        </p:nvSpPr>
        <p:spPr>
          <a:xfrm>
            <a:off x="7772400" y="6356350"/>
            <a:ext cx="9144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p14="http://schemas.microsoft.com/office/powerpoint/2010/main" xmlns="" val="8901354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143000"/>
            <a:ext cx="8229600" cy="4983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838200" cy="365125"/>
          </a:xfrm>
        </p:spPr>
        <p:txBody>
          <a:bodyPr/>
          <a:lstStyle/>
          <a:p>
            <a:fld id="{554688F1-2142-461C-9961-1017727DDE8B}" type="datetime1">
              <a:rPr lang="en-US" smtClean="0"/>
              <a:pPr/>
              <a:t>7/1/2011</a:t>
            </a:fld>
            <a:endParaRPr lang="en-US"/>
          </a:p>
        </p:txBody>
      </p:sp>
      <p:sp>
        <p:nvSpPr>
          <p:cNvPr id="5" name="Footer Placeholder 4"/>
          <p:cNvSpPr>
            <a:spLocks noGrp="1"/>
          </p:cNvSpPr>
          <p:nvPr>
            <p:ph type="ftr" sz="quarter" idx="11"/>
          </p:nvPr>
        </p:nvSpPr>
        <p:spPr>
          <a:xfrm>
            <a:off x="1828800" y="6356350"/>
            <a:ext cx="5181600" cy="365125"/>
          </a:xfrm>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
        <p:nvSpPr>
          <p:cNvPr id="7" name="Title 1"/>
          <p:cNvSpPr txBox="1">
            <a:spLocks/>
          </p:cNvSpPr>
          <p:nvPr userDrawn="1"/>
        </p:nvSpPr>
        <p:spPr>
          <a:xfrm>
            <a:off x="457200" y="274638"/>
            <a:ext cx="8229600" cy="715962"/>
          </a:xfrm>
          <a:prstGeom prst="rect">
            <a:avLst/>
          </a:prstGeom>
          <a:solidFill>
            <a:srgbClr val="002060"/>
          </a:solidFill>
        </p:spPr>
        <p:txBody>
          <a:bodyPr vert="horz" lIns="91440" tIns="45720" rIns="91440" bIns="45720" rtlCol="0" anchor="ctr">
            <a:normAutofit/>
          </a:bodyPr>
          <a:lstStyle>
            <a:lvl1pPr>
              <a:defRPr sz="3600">
                <a:solidFill>
                  <a:schemeClr val="bg1"/>
                </a:solidFill>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bg1"/>
                </a:solidFill>
                <a:effectLst/>
                <a:uLnTx/>
                <a:uFillTx/>
                <a:latin typeface="+mj-lt"/>
                <a:ea typeface="+mj-ea"/>
                <a:cs typeface="+mj-cs"/>
              </a:rPr>
              <a:t>Click to edit Master title style</a:t>
            </a:r>
            <a:endParaRPr kumimoji="0" lang="en-US" sz="36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18072097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838200" cy="365125"/>
          </a:xfrm>
        </p:spPr>
        <p:txBody>
          <a:bodyPr/>
          <a:lstStyle/>
          <a:p>
            <a:fld id="{8CE4AF1C-F9F4-4BF4-B6A1-798A92D0A6C7}" type="datetime1">
              <a:rPr lang="en-US" smtClean="0"/>
              <a:pPr/>
              <a:t>7/1/2011</a:t>
            </a:fld>
            <a:endParaRPr lang="en-US"/>
          </a:p>
        </p:txBody>
      </p:sp>
      <p:sp>
        <p:nvSpPr>
          <p:cNvPr id="5" name="Footer Placeholder 4"/>
          <p:cNvSpPr>
            <a:spLocks noGrp="1"/>
          </p:cNvSpPr>
          <p:nvPr>
            <p:ph type="ftr" sz="quarter" idx="11"/>
          </p:nvPr>
        </p:nvSpPr>
        <p:spPr>
          <a:xfrm>
            <a:off x="1828800" y="6356350"/>
            <a:ext cx="5257800" cy="365125"/>
          </a:xfrm>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a:xfrm>
            <a:off x="7772400" y="6356350"/>
            <a:ext cx="9144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p14="http://schemas.microsoft.com/office/powerpoint/2010/main" xmlns="" val="24532466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rgbClr val="002060"/>
          </a:solidFill>
        </p:spPr>
        <p:txBody>
          <a:bodyPr/>
          <a:lstStyle>
            <a:lvl1pPr>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1066800" cy="365125"/>
          </a:xfrm>
        </p:spPr>
        <p:txBody>
          <a:bodyPr/>
          <a:lstStyle/>
          <a:p>
            <a:fld id="{C37AAFCC-6761-44CA-8AD5-4C5EDF9A3935}" type="datetime1">
              <a:rPr lang="en-US" smtClean="0"/>
              <a:pPr/>
              <a:t>7/1/2011</a:t>
            </a:fld>
            <a:endParaRPr lang="en-US" dirty="0"/>
          </a:p>
        </p:txBody>
      </p:sp>
      <p:sp>
        <p:nvSpPr>
          <p:cNvPr id="5" name="Footer Placeholder 4"/>
          <p:cNvSpPr>
            <a:spLocks noGrp="1"/>
          </p:cNvSpPr>
          <p:nvPr>
            <p:ph type="ftr" sz="quarter" idx="11"/>
          </p:nvPr>
        </p:nvSpPr>
        <p:spPr>
          <a:xfrm>
            <a:off x="1828800" y="6356350"/>
            <a:ext cx="4953000" cy="365125"/>
          </a:xfrm>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a:xfrm>
            <a:off x="7696200" y="6356350"/>
            <a:ext cx="990600" cy="365125"/>
          </a:xfrm>
        </p:spPr>
        <p:txBody>
          <a:bodyPr/>
          <a:lstStyle/>
          <a:p>
            <a:fld id="{ECE31B81-7C2C-4D8B-B6F0-1768517459BF}" type="slidenum">
              <a:rPr lang="en-US" smtClean="0"/>
              <a:pPr/>
              <a:t>‹#›</a:t>
            </a:fld>
            <a:endParaRPr lang="en-US" dirty="0"/>
          </a:p>
        </p:txBody>
      </p:sp>
    </p:spTree>
    <p:extLst>
      <p:ext uri="{BB962C8B-B14F-4D97-AF65-F5344CB8AC3E}">
        <p14:creationId xmlns:p14="http://schemas.microsoft.com/office/powerpoint/2010/main" xmlns="" val="42201734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1143000" cy="365125"/>
          </a:xfrm>
        </p:spPr>
        <p:txBody>
          <a:bodyPr/>
          <a:lstStyle/>
          <a:p>
            <a:fld id="{6F039B3B-D299-4A33-B9C2-FEBF3B6DC258}" type="datetime1">
              <a:rPr lang="en-US" smtClean="0"/>
              <a:pPr/>
              <a:t>7/1/2011</a:t>
            </a:fld>
            <a:endParaRPr lang="en-US"/>
          </a:p>
        </p:txBody>
      </p:sp>
      <p:sp>
        <p:nvSpPr>
          <p:cNvPr id="5" name="Footer Placeholder 4"/>
          <p:cNvSpPr>
            <a:spLocks noGrp="1"/>
          </p:cNvSpPr>
          <p:nvPr>
            <p:ph type="ftr" sz="quarter" idx="11"/>
          </p:nvPr>
        </p:nvSpPr>
        <p:spPr>
          <a:xfrm>
            <a:off x="2057400" y="6356350"/>
            <a:ext cx="4953000" cy="365125"/>
          </a:xfrm>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a:xfrm>
            <a:off x="7696200" y="6356350"/>
            <a:ext cx="9906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p14="http://schemas.microsoft.com/office/powerpoint/2010/main" xmlns="" val="12104803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990600" cy="365125"/>
          </a:xfrm>
        </p:spPr>
        <p:txBody>
          <a:bodyPr/>
          <a:lstStyle/>
          <a:p>
            <a:fld id="{9230E1D6-878D-4CEE-9F39-CBF2C88BA3C7}" type="datetime1">
              <a:rPr lang="en-US" smtClean="0"/>
              <a:pPr/>
              <a:t>7/1/2011</a:t>
            </a:fld>
            <a:endParaRPr lang="en-US"/>
          </a:p>
        </p:txBody>
      </p:sp>
      <p:sp>
        <p:nvSpPr>
          <p:cNvPr id="6" name="Footer Placeholder 5"/>
          <p:cNvSpPr>
            <a:spLocks noGrp="1"/>
          </p:cNvSpPr>
          <p:nvPr>
            <p:ph type="ftr" sz="quarter" idx="11"/>
          </p:nvPr>
        </p:nvSpPr>
        <p:spPr>
          <a:xfrm>
            <a:off x="1981200" y="6356350"/>
            <a:ext cx="4724400" cy="365125"/>
          </a:xfrm>
        </p:spPr>
        <p:txBody>
          <a:bodyPr/>
          <a:lstStyle/>
          <a:p>
            <a:r>
              <a:rPr lang="en-US" smtClean="0"/>
              <a:t>McLAB, Leverhulme Lecture #3, Laurie Hendren</a:t>
            </a:r>
            <a:endParaRPr lang="en-US" dirty="0"/>
          </a:p>
        </p:txBody>
      </p:sp>
      <p:sp>
        <p:nvSpPr>
          <p:cNvPr id="7" name="Slide Number Placeholder 6"/>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
        <p:nvSpPr>
          <p:cNvPr id="10" name="Text Placeholder 9"/>
          <p:cNvSpPr>
            <a:spLocks noGrp="1"/>
          </p:cNvSpPr>
          <p:nvPr>
            <p:ph type="body" sz="quarter" idx="13" hasCustomPrompt="1"/>
          </p:nvPr>
        </p:nvSpPr>
        <p:spPr>
          <a:xfrm>
            <a:off x="381000" y="228600"/>
            <a:ext cx="8229600" cy="609600"/>
          </a:xfrm>
          <a:solidFill>
            <a:srgbClr val="002060"/>
          </a:solidFill>
        </p:spPr>
        <p:txBody>
          <a:bodyPr>
            <a:normAutofit/>
          </a:bodyPr>
          <a:lstStyle>
            <a:lvl1pPr algn="ctr">
              <a:buNone/>
              <a:defRPr sz="3600" baseline="0">
                <a:solidFill>
                  <a:schemeClr val="bg1"/>
                </a:solidFill>
                <a:latin typeface="+mj-lt"/>
              </a:defRPr>
            </a:lvl1pPr>
          </a:lstStyle>
          <a:p>
            <a:pPr lvl="0"/>
            <a:r>
              <a:rPr lang="en-US" dirty="0" smtClean="0"/>
              <a:t>Click to edit Title</a:t>
            </a:r>
          </a:p>
        </p:txBody>
      </p:sp>
    </p:spTree>
    <p:extLst>
      <p:ext uri="{BB962C8B-B14F-4D97-AF65-F5344CB8AC3E}">
        <p14:creationId xmlns:p14="http://schemas.microsoft.com/office/powerpoint/2010/main" xmlns="" val="8541827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523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4994"/>
            <a:ext cx="4040188" cy="427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1523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854994"/>
            <a:ext cx="4041775" cy="427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356350"/>
            <a:ext cx="990600" cy="365125"/>
          </a:xfrm>
        </p:spPr>
        <p:txBody>
          <a:bodyPr/>
          <a:lstStyle/>
          <a:p>
            <a:fld id="{BCDE700C-56C6-4229-B741-2C28FDCA1586}" type="datetime1">
              <a:rPr lang="en-US" smtClean="0"/>
              <a:pPr/>
              <a:t>7/1/2011</a:t>
            </a:fld>
            <a:endParaRPr lang="en-US"/>
          </a:p>
        </p:txBody>
      </p:sp>
      <p:sp>
        <p:nvSpPr>
          <p:cNvPr id="8" name="Footer Placeholder 7"/>
          <p:cNvSpPr>
            <a:spLocks noGrp="1"/>
          </p:cNvSpPr>
          <p:nvPr>
            <p:ph type="ftr" sz="quarter" idx="11"/>
          </p:nvPr>
        </p:nvSpPr>
        <p:spPr>
          <a:xfrm>
            <a:off x="2133600" y="6356350"/>
            <a:ext cx="4724400" cy="365125"/>
          </a:xfrm>
        </p:spPr>
        <p:txBody>
          <a:bodyPr/>
          <a:lstStyle/>
          <a:p>
            <a:r>
              <a:rPr lang="en-US" smtClean="0"/>
              <a:t>McLAB, Leverhulme Lecture #3, Laurie Hendren</a:t>
            </a:r>
            <a:endParaRPr lang="en-US" dirty="0"/>
          </a:p>
        </p:txBody>
      </p:sp>
      <p:sp>
        <p:nvSpPr>
          <p:cNvPr id="9" name="Slide Number Placeholder 8"/>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
        <p:nvSpPr>
          <p:cNvPr id="12" name="Text Placeholder 11"/>
          <p:cNvSpPr>
            <a:spLocks noGrp="1"/>
          </p:cNvSpPr>
          <p:nvPr>
            <p:ph type="body" sz="quarter" idx="13" hasCustomPrompt="1"/>
          </p:nvPr>
        </p:nvSpPr>
        <p:spPr>
          <a:xfrm>
            <a:off x="457200" y="152400"/>
            <a:ext cx="8229600" cy="715962"/>
          </a:xfrm>
          <a:solidFill>
            <a:srgbClr val="002060"/>
          </a:solidFill>
        </p:spPr>
        <p:txBody>
          <a:bodyPr/>
          <a:lstStyle>
            <a:lvl1pPr algn="ctr">
              <a:buNone/>
              <a:defRPr sz="3600">
                <a:solidFill>
                  <a:schemeClr val="bg1"/>
                </a:solidFill>
                <a:latin typeface="+mj-lt"/>
              </a:defRPr>
            </a:lvl1pPr>
            <a:lvl2pPr>
              <a:buNone/>
              <a:defRPr/>
            </a:lvl2pPr>
            <a:lvl3pPr>
              <a:buNone/>
              <a:defRPr/>
            </a:lvl3pPr>
          </a:lstStyle>
          <a:p>
            <a:pPr lvl="0"/>
            <a:r>
              <a:rPr lang="en-US" dirty="0" smtClean="0"/>
              <a:t> Click to edit Master title</a:t>
            </a:r>
          </a:p>
        </p:txBody>
      </p:sp>
    </p:spTree>
    <p:extLst>
      <p:ext uri="{BB962C8B-B14F-4D97-AF65-F5344CB8AC3E}">
        <p14:creationId xmlns:p14="http://schemas.microsoft.com/office/powerpoint/2010/main" xmlns="" val="1855759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04800" y="6356350"/>
            <a:ext cx="990600" cy="365125"/>
          </a:xfrm>
        </p:spPr>
        <p:txBody>
          <a:bodyPr/>
          <a:lstStyle/>
          <a:p>
            <a:fld id="{E427E63D-89C9-4CD3-8AF9-EE154ADCD5BA}" type="datetime1">
              <a:rPr lang="en-US" smtClean="0"/>
              <a:pPr/>
              <a:t>7/1/2011</a:t>
            </a:fld>
            <a:endParaRPr lang="en-US"/>
          </a:p>
        </p:txBody>
      </p:sp>
      <p:sp>
        <p:nvSpPr>
          <p:cNvPr id="4" name="Footer Placeholder 3"/>
          <p:cNvSpPr>
            <a:spLocks noGrp="1"/>
          </p:cNvSpPr>
          <p:nvPr>
            <p:ph type="ftr" sz="quarter" idx="11"/>
          </p:nvPr>
        </p:nvSpPr>
        <p:spPr>
          <a:xfrm>
            <a:off x="1828800" y="6356350"/>
            <a:ext cx="5257800" cy="365125"/>
          </a:xfrm>
        </p:spPr>
        <p:txBody>
          <a:bodyPr/>
          <a:lstStyle/>
          <a:p>
            <a:r>
              <a:rPr lang="en-US" smtClean="0"/>
              <a:t>McLAB, Leverhulme Lecture #3, Laurie Hendren</a:t>
            </a:r>
            <a:endParaRPr lang="en-US" dirty="0"/>
          </a:p>
        </p:txBody>
      </p:sp>
      <p:sp>
        <p:nvSpPr>
          <p:cNvPr id="5" name="Slide Number Placeholder 4"/>
          <p:cNvSpPr>
            <a:spLocks noGrp="1"/>
          </p:cNvSpPr>
          <p:nvPr>
            <p:ph type="sldNum" sz="quarter" idx="12"/>
          </p:nvPr>
        </p:nvSpPr>
        <p:spPr>
          <a:xfrm>
            <a:off x="7772400" y="6356350"/>
            <a:ext cx="914400" cy="365125"/>
          </a:xfrm>
        </p:spPr>
        <p:txBody>
          <a:bodyPr/>
          <a:lstStyle/>
          <a:p>
            <a:r>
              <a:rPr lang="en-US" dirty="0" smtClean="0"/>
              <a:t>Intro  - </a:t>
            </a:r>
            <a:fld id="{ECE31B81-7C2C-4D8B-B6F0-1768517459BF}" type="slidenum">
              <a:rPr lang="en-US" smtClean="0"/>
              <a:pPr/>
              <a:t>‹#›</a:t>
            </a:fld>
            <a:endParaRPr lang="en-US" dirty="0"/>
          </a:p>
        </p:txBody>
      </p:sp>
      <p:sp>
        <p:nvSpPr>
          <p:cNvPr id="8" name="Text Placeholder 7"/>
          <p:cNvSpPr>
            <a:spLocks noGrp="1"/>
          </p:cNvSpPr>
          <p:nvPr>
            <p:ph type="body" sz="quarter" idx="13"/>
          </p:nvPr>
        </p:nvSpPr>
        <p:spPr>
          <a:xfrm>
            <a:off x="304800" y="152400"/>
            <a:ext cx="8610600" cy="609600"/>
          </a:xfrm>
          <a:solidFill>
            <a:srgbClr val="002060"/>
          </a:solidFill>
        </p:spPr>
        <p:txBody>
          <a:bodyPr>
            <a:normAutofit/>
          </a:bodyPr>
          <a:lstStyle>
            <a:lvl1pPr algn="ctr">
              <a:buNone/>
              <a:defRPr sz="3600">
                <a:solidFill>
                  <a:schemeClr val="bg1"/>
                </a:solidFill>
                <a:latin typeface="+mj-lt"/>
              </a:defRPr>
            </a:lvl1pPr>
          </a:lstStyle>
          <a:p>
            <a:pPr lvl="0"/>
            <a:r>
              <a:rPr lang="en-US" dirty="0" smtClean="0"/>
              <a:t>Click to edit Master text styles</a:t>
            </a:r>
          </a:p>
        </p:txBody>
      </p:sp>
    </p:spTree>
    <p:extLst>
      <p:ext uri="{BB962C8B-B14F-4D97-AF65-F5344CB8AC3E}">
        <p14:creationId xmlns:p14="http://schemas.microsoft.com/office/powerpoint/2010/main" xmlns="" val="426541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914400" cy="365125"/>
          </a:xfrm>
        </p:spPr>
        <p:txBody>
          <a:bodyPr/>
          <a:lstStyle/>
          <a:p>
            <a:fld id="{EB30CD45-6F38-4D77-9594-335C823B7F80}" type="datetime1">
              <a:rPr lang="en-US" smtClean="0"/>
              <a:pPr/>
              <a:t>7/1/2011</a:t>
            </a:fld>
            <a:endParaRPr lang="en-US"/>
          </a:p>
        </p:txBody>
      </p:sp>
      <p:sp>
        <p:nvSpPr>
          <p:cNvPr id="3" name="Footer Placeholder 2"/>
          <p:cNvSpPr>
            <a:spLocks noGrp="1"/>
          </p:cNvSpPr>
          <p:nvPr>
            <p:ph type="ftr" sz="quarter" idx="11"/>
          </p:nvPr>
        </p:nvSpPr>
        <p:spPr>
          <a:xfrm>
            <a:off x="1752600" y="6356350"/>
            <a:ext cx="5867400" cy="365125"/>
          </a:xfrm>
        </p:spPr>
        <p:txBody>
          <a:bodyPr/>
          <a:lstStyle/>
          <a:p>
            <a:r>
              <a:rPr lang="en-US" smtClean="0"/>
              <a:t>McLAB, Leverhulme Lecture #3, Laurie Hendren</a:t>
            </a:r>
            <a:endParaRPr lang="en-US" dirty="0"/>
          </a:p>
        </p:txBody>
      </p:sp>
      <p:sp>
        <p:nvSpPr>
          <p:cNvPr id="4" name="Slide Number Placeholder 3"/>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p14="http://schemas.microsoft.com/office/powerpoint/2010/main" xmlns="" val="28558531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1066800" cy="365125"/>
          </a:xfrm>
        </p:spPr>
        <p:txBody>
          <a:bodyPr/>
          <a:lstStyle/>
          <a:p>
            <a:fld id="{FF693A61-A7D7-4AAD-8837-ED3DDFA95465}" type="datetime1">
              <a:rPr lang="en-US" smtClean="0"/>
              <a:pPr/>
              <a:t>7/1/2011</a:t>
            </a:fld>
            <a:endParaRPr lang="en-US"/>
          </a:p>
        </p:txBody>
      </p:sp>
      <p:sp>
        <p:nvSpPr>
          <p:cNvPr id="6" name="Footer Placeholder 5"/>
          <p:cNvSpPr>
            <a:spLocks noGrp="1"/>
          </p:cNvSpPr>
          <p:nvPr>
            <p:ph type="ftr" sz="quarter" idx="11"/>
          </p:nvPr>
        </p:nvSpPr>
        <p:spPr>
          <a:xfrm>
            <a:off x="2209800" y="6356350"/>
            <a:ext cx="4953000" cy="365125"/>
          </a:xfrm>
        </p:spPr>
        <p:txBody>
          <a:bodyPr/>
          <a:lstStyle/>
          <a:p>
            <a:r>
              <a:rPr lang="en-US" smtClean="0"/>
              <a:t>McLAB, Leverhulme Lecture #3, Laurie Hendren</a:t>
            </a:r>
            <a:endParaRPr lang="en-US" dirty="0"/>
          </a:p>
        </p:txBody>
      </p:sp>
      <p:sp>
        <p:nvSpPr>
          <p:cNvPr id="7" name="Slide Number Placeholder 6"/>
          <p:cNvSpPr>
            <a:spLocks noGrp="1"/>
          </p:cNvSpPr>
          <p:nvPr>
            <p:ph type="sldNum" sz="quarter" idx="12"/>
          </p:nvPr>
        </p:nvSpPr>
        <p:spPr>
          <a:xfrm>
            <a:off x="7848600" y="6356350"/>
            <a:ext cx="838200" cy="365125"/>
          </a:xfrm>
        </p:spPr>
        <p:txBody>
          <a:bodyPr/>
          <a:lstStyle/>
          <a:p>
            <a:fld id="{ECE31B81-7C2C-4D8B-B6F0-1768517459BF}" type="slidenum">
              <a:rPr lang="en-US" smtClean="0"/>
              <a:pPr/>
              <a:t>‹#›</a:t>
            </a:fld>
            <a:endParaRPr lang="en-US"/>
          </a:p>
        </p:txBody>
      </p:sp>
    </p:spTree>
    <p:extLst>
      <p:ext uri="{BB962C8B-B14F-4D97-AF65-F5344CB8AC3E}">
        <p14:creationId xmlns:p14="http://schemas.microsoft.com/office/powerpoint/2010/main" xmlns="" val="24341080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990600" cy="365125"/>
          </a:xfrm>
        </p:spPr>
        <p:txBody>
          <a:bodyPr/>
          <a:lstStyle/>
          <a:p>
            <a:fld id="{A026FF17-9411-42EB-A3C3-07667C2C3ABF}" type="datetime1">
              <a:rPr lang="en-US" smtClean="0"/>
              <a:pPr/>
              <a:t>7/1/2011</a:t>
            </a:fld>
            <a:endParaRPr lang="en-US"/>
          </a:p>
        </p:txBody>
      </p:sp>
      <p:sp>
        <p:nvSpPr>
          <p:cNvPr id="6" name="Footer Placeholder 5"/>
          <p:cNvSpPr>
            <a:spLocks noGrp="1"/>
          </p:cNvSpPr>
          <p:nvPr>
            <p:ph type="ftr" sz="quarter" idx="11"/>
          </p:nvPr>
        </p:nvSpPr>
        <p:spPr>
          <a:xfrm>
            <a:off x="2057400" y="6356350"/>
            <a:ext cx="4953000" cy="365125"/>
          </a:xfrm>
        </p:spPr>
        <p:txBody>
          <a:bodyPr/>
          <a:lstStyle/>
          <a:p>
            <a:r>
              <a:rPr lang="en-US" smtClean="0"/>
              <a:t>McLAB, Leverhulme Lecture #3, Laurie Hendren</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CE31B81-7C2C-4D8B-B6F0-1768517459BF}" type="slidenum">
              <a:rPr lang="en-US" smtClean="0"/>
              <a:pPr/>
              <a:t>‹#›</a:t>
            </a:fld>
            <a:endParaRPr lang="en-US"/>
          </a:p>
        </p:txBody>
      </p:sp>
    </p:spTree>
    <p:extLst>
      <p:ext uri="{BB962C8B-B14F-4D97-AF65-F5344CB8AC3E}">
        <p14:creationId xmlns:p14="http://schemas.microsoft.com/office/powerpoint/2010/main" xmlns="" val="1436753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990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24DB-8D9C-4434-A627-634498260A89}" type="datetime1">
              <a:rPr lang="en-US" smtClean="0"/>
              <a:pPr/>
              <a:t>7/1/2011</a:t>
            </a:fld>
            <a:endParaRPr lang="en-US"/>
          </a:p>
        </p:txBody>
      </p:sp>
      <p:sp>
        <p:nvSpPr>
          <p:cNvPr id="5" name="Footer Placeholder 4"/>
          <p:cNvSpPr>
            <a:spLocks noGrp="1"/>
          </p:cNvSpPr>
          <p:nvPr>
            <p:ph type="ftr" sz="quarter" idx="3"/>
          </p:nvPr>
        </p:nvSpPr>
        <p:spPr>
          <a:xfrm>
            <a:off x="2057400" y="6356350"/>
            <a:ext cx="5181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McLAB, Leverhulme Lecture #3, Laurie Hendren</a:t>
            </a:r>
            <a:endParaRPr lang="en-US" dirty="0"/>
          </a:p>
        </p:txBody>
      </p:sp>
      <p:sp>
        <p:nvSpPr>
          <p:cNvPr id="6" name="Slide Number Placeholder 5"/>
          <p:cNvSpPr>
            <a:spLocks noGrp="1"/>
          </p:cNvSpPr>
          <p:nvPr>
            <p:ph type="sldNum" sz="quarter" idx="4"/>
          </p:nvPr>
        </p:nvSpPr>
        <p:spPr>
          <a:xfrm>
            <a:off x="7848600" y="6356350"/>
            <a:ext cx="838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Intro - </a:t>
            </a:r>
            <a:fld id="{ECE31B81-7C2C-4D8B-B6F0-1768517459BF}" type="slidenum">
              <a:rPr lang="en-US" smtClean="0"/>
              <a:pPr/>
              <a:t>‹#›</a:t>
            </a:fld>
            <a:endParaRPr lang="en-US" dirty="0"/>
          </a:p>
        </p:txBody>
      </p:sp>
    </p:spTree>
    <p:extLst>
      <p:ext uri="{BB962C8B-B14F-4D97-AF65-F5344CB8AC3E}">
        <p14:creationId xmlns:p14="http://schemas.microsoft.com/office/powerpoint/2010/main" xmlns="" val="146738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e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539552" y="304800"/>
            <a:ext cx="5184031" cy="1656184"/>
          </a:xfrm>
        </p:spPr>
        <p:txBody>
          <a:bodyPr>
            <a:noAutofit/>
          </a:bodyPr>
          <a:lstStyle/>
          <a:p>
            <a:r>
              <a:rPr sz="4000" i="1" dirty="0" err="1" smtClean="0"/>
              <a:t>Mc</a:t>
            </a:r>
            <a:r>
              <a:rPr sz="4000" dirty="0" err="1" smtClean="0"/>
              <a:t>LAB</a:t>
            </a:r>
            <a:r>
              <a:rPr sz="4000" dirty="0" smtClean="0"/>
              <a:t>:</a:t>
            </a:r>
            <a:r>
              <a:rPr lang="en-CA" sz="4000" dirty="0" smtClean="0"/>
              <a:t>  A toolkit for static and dynamic compilers for MATLAB</a:t>
            </a:r>
            <a:endParaRPr sz="4000" dirty="0"/>
          </a:p>
        </p:txBody>
      </p:sp>
      <p:sp>
        <p:nvSpPr>
          <p:cNvPr id="6" name="Rectangle 5"/>
          <p:cNvSpPr/>
          <p:nvPr/>
        </p:nvSpPr>
        <p:spPr>
          <a:xfrm>
            <a:off x="3069828" y="4241999"/>
            <a:ext cx="4702572" cy="2139047"/>
          </a:xfrm>
          <a:prstGeom prst="rect">
            <a:avLst/>
          </a:prstGeom>
        </p:spPr>
        <p:txBody>
          <a:bodyPr wrap="square">
            <a:spAutoFit/>
          </a:bodyPr>
          <a:lstStyle/>
          <a:p>
            <a:pPr lvl="0"/>
            <a:r>
              <a:rPr lang="en-US" sz="2800" b="1" dirty="0" smtClean="0">
                <a:ln w="12700">
                  <a:solidFill>
                    <a:schemeClr val="accent1">
                      <a:shade val="2500"/>
                      <a:alpha val="6500"/>
                    </a:schemeClr>
                  </a:solidFill>
                  <a:prstDash val="solid"/>
                </a:ln>
                <a:effectLst>
                  <a:outerShdw blurRad="50800" dist="38100" dir="5400000" algn="tl" rotWithShape="0">
                    <a:srgbClr val="000000">
                      <a:alpha val="40000"/>
                    </a:srgbClr>
                  </a:outerShdw>
                </a:effectLst>
              </a:rPr>
              <a:t>Laurie </a:t>
            </a:r>
            <a:r>
              <a:rPr lang="en-US" sz="2800" b="1" dirty="0" err="1" smtClean="0">
                <a:ln w="12700">
                  <a:solidFill>
                    <a:schemeClr val="accent1">
                      <a:shade val="2500"/>
                      <a:alpha val="6500"/>
                    </a:schemeClr>
                  </a:solidFill>
                  <a:prstDash val="solid"/>
                </a:ln>
                <a:effectLst>
                  <a:outerShdw blurRad="50800" dist="38100" dir="5400000" algn="tl" rotWithShape="0">
                    <a:srgbClr val="000000">
                      <a:alpha val="40000"/>
                    </a:srgbClr>
                  </a:outerShdw>
                </a:effectLst>
              </a:rPr>
              <a:t>Hendren</a:t>
            </a:r>
            <a:r>
              <a:rPr lang="en-US" sz="2800" b="1" dirty="0" smtClean="0">
                <a:ln w="12700">
                  <a:solidFill>
                    <a:schemeClr val="accent1">
                      <a:shade val="2500"/>
                      <a:alpha val="6500"/>
                    </a:schemeClr>
                  </a:solidFill>
                  <a:prstDash val="solid"/>
                </a:ln>
                <a:effectLst>
                  <a:outerShdw blurRad="50800" dist="38100" dir="5400000" algn="tl" rotWithShape="0">
                    <a:srgbClr val="000000">
                      <a:alpha val="40000"/>
                    </a:srgbClr>
                  </a:outerShdw>
                </a:effectLst>
              </a:rPr>
              <a:t> </a:t>
            </a:r>
          </a:p>
          <a:p>
            <a:pPr lvl="0"/>
            <a:r>
              <a:rPr lang="en-US" sz="2100" b="1" dirty="0"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rPr>
              <a:t>McGill University</a:t>
            </a:r>
          </a:p>
          <a:p>
            <a:pPr lvl="0"/>
            <a:endParaRPr lang="en-US" sz="2100" b="1" dirty="0"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endParaRPr>
          </a:p>
          <a:p>
            <a:pPr lvl="0"/>
            <a:r>
              <a:rPr lang="en-US" sz="2100" b="1" dirty="0" err="1"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rPr>
              <a:t>Leverhulme</a:t>
            </a:r>
            <a:r>
              <a:rPr lang="en-US" sz="2100" b="1" dirty="0"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rPr>
              <a:t> Visiting Professor </a:t>
            </a:r>
          </a:p>
          <a:p>
            <a:pPr lvl="0"/>
            <a:r>
              <a:rPr lang="en-US" sz="2100" b="1" dirty="0"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rPr>
              <a:t>Department of Computer Science</a:t>
            </a:r>
          </a:p>
          <a:p>
            <a:pPr lvl="0"/>
            <a:r>
              <a:rPr lang="en-US" sz="2100" b="1" dirty="0" smtClean="0">
                <a:ln w="12700">
                  <a:solidFill>
                    <a:srgbClr val="6EA0B0">
                      <a:shade val="2500"/>
                      <a:alpha val="6500"/>
                    </a:srgbClr>
                  </a:solidFill>
                  <a:prstDash val="solid"/>
                </a:ln>
                <a:effectLst>
                  <a:outerShdw blurRad="50800" dist="38100" dir="5400000" algn="tl" rotWithShape="0">
                    <a:srgbClr val="000000">
                      <a:alpha val="40000"/>
                    </a:srgbClr>
                  </a:outerShdw>
                </a:effectLst>
                <a:latin typeface="Arial"/>
              </a:rPr>
              <a:t>University of Oxford</a:t>
            </a:r>
            <a:endParaRPr lang="en-US" dirty="0"/>
          </a:p>
        </p:txBody>
      </p:sp>
      <p:pic>
        <p:nvPicPr>
          <p:cNvPr id="4" name="Picture 3" descr="mclabbig.png"/>
          <p:cNvPicPr>
            <a:picLocks noChangeAspect="1"/>
          </p:cNvPicPr>
          <p:nvPr/>
        </p:nvPicPr>
        <p:blipFill>
          <a:blip r:embed="rId4" cstate="print"/>
          <a:stretch>
            <a:fillRect/>
          </a:stretch>
        </p:blipFill>
        <p:spPr>
          <a:xfrm>
            <a:off x="914400" y="2132856"/>
            <a:ext cx="2084660" cy="2078564"/>
          </a:xfrm>
          <a:prstGeom prst="rect">
            <a:avLst/>
          </a:prstGeom>
          <a:solidFill>
            <a:schemeClr val="tx1"/>
          </a:solidFill>
        </p:spPr>
      </p:pic>
      <p:sp>
        <p:nvSpPr>
          <p:cNvPr id="7" name="TextBox 6"/>
          <p:cNvSpPr txBox="1"/>
          <p:nvPr>
            <p:custDataLst>
              <p:tags r:id="rId1"/>
            </p:custDataLst>
          </p:nvPr>
        </p:nvSpPr>
        <p:spPr>
          <a:xfrm>
            <a:off x="0" y="7112000"/>
            <a:ext cx="9144000" cy="646331"/>
          </a:xfrm>
          <a:prstGeom prst="rect">
            <a:avLst/>
          </a:prstGeom>
          <a:noFill/>
        </p:spPr>
        <p:txBody>
          <a:bodyPr vert="horz" rtlCol="0">
            <a:spAutoFit/>
          </a:bodyPr>
          <a:lstStyle/>
          <a:p>
            <a:r>
              <a:rPr lang="en-CA" smtClean="0"/>
              <a:t>TexPoint fonts used in EMF. </a:t>
            </a:r>
          </a:p>
          <a:p>
            <a:r>
              <a:rPr lang="en-CA" smtClean="0"/>
              <a:t>Read the TexPoint manual before you delete this box.: </a:t>
            </a:r>
            <a:r>
              <a:rPr lang="en-CA" smtClean="0">
                <a:latin typeface="CMMI10"/>
              </a:rPr>
              <a:t>A</a:t>
            </a:r>
            <a:r>
              <a:rPr lang="en-CA" smtClean="0">
                <a:latin typeface="CMR10"/>
              </a:rPr>
              <a:t>A</a:t>
            </a:r>
            <a:r>
              <a:rPr lang="en-CA" smtClean="0">
                <a:latin typeface="CMSY10ORIG"/>
              </a:rPr>
              <a:t>A</a:t>
            </a:r>
            <a:r>
              <a:rPr lang="en-CA" smtClean="0">
                <a:latin typeface="CMCSC10"/>
              </a:rPr>
              <a:t>A</a:t>
            </a:r>
            <a:r>
              <a:rPr lang="en-CA" smtClean="0">
                <a:latin typeface="CMR12"/>
              </a:rPr>
              <a:t>A</a:t>
            </a:r>
            <a:r>
              <a:rPr lang="en-CA" smtClean="0">
                <a:latin typeface="CMMI12"/>
              </a:rPr>
              <a:t>A</a:t>
            </a:r>
            <a:r>
              <a:rPr lang="en-CA" smtClean="0">
                <a:latin typeface="CMR7"/>
              </a:rPr>
              <a:t>A</a:t>
            </a:r>
            <a:r>
              <a:rPr lang="en-CA" smtClean="0">
                <a:latin typeface="CMTT10"/>
              </a:rPr>
              <a:t>A</a:t>
            </a:r>
            <a:r>
              <a:rPr lang="en-CA" smtClean="0">
                <a:latin typeface="CMITT10"/>
              </a:rPr>
              <a:t>A</a:t>
            </a:r>
            <a:endParaRPr lang="en-CA"/>
          </a:p>
        </p:txBody>
      </p:sp>
      <p:sp>
        <p:nvSpPr>
          <p:cNvPr id="8" name="TextBox 7"/>
          <p:cNvSpPr txBox="1"/>
          <p:nvPr/>
        </p:nvSpPr>
        <p:spPr>
          <a:xfrm>
            <a:off x="6019800" y="548680"/>
            <a:ext cx="2887017" cy="3693319"/>
          </a:xfrm>
          <a:prstGeom prst="rect">
            <a:avLst/>
          </a:prstGeom>
          <a:solidFill>
            <a:schemeClr val="bg1">
              <a:lumMod val="65000"/>
            </a:schemeClr>
          </a:solidFill>
        </p:spPr>
        <p:txBody>
          <a:bodyPr wrap="square" rtlCol="0">
            <a:spAutoFit/>
          </a:bodyPr>
          <a:lstStyle/>
          <a:p>
            <a:r>
              <a:rPr lang="en-CA" b="1" dirty="0" err="1" smtClean="0"/>
              <a:t>Amina</a:t>
            </a:r>
            <a:r>
              <a:rPr lang="en-CA" b="1" dirty="0" smtClean="0"/>
              <a:t> </a:t>
            </a:r>
            <a:r>
              <a:rPr lang="en-CA" b="1" dirty="0" err="1" smtClean="0"/>
              <a:t>Aslam</a:t>
            </a:r>
            <a:endParaRPr lang="en-CA" b="1" dirty="0" smtClean="0"/>
          </a:p>
          <a:p>
            <a:r>
              <a:rPr lang="en-CA" b="1" dirty="0" err="1" smtClean="0"/>
              <a:t>Toheed</a:t>
            </a:r>
            <a:r>
              <a:rPr lang="en-CA" b="1" dirty="0" smtClean="0"/>
              <a:t> </a:t>
            </a:r>
            <a:r>
              <a:rPr lang="en-CA" b="1" dirty="0" err="1" smtClean="0"/>
              <a:t>Aslam</a:t>
            </a:r>
            <a:endParaRPr lang="en-CA" b="1" dirty="0" smtClean="0"/>
          </a:p>
          <a:p>
            <a:r>
              <a:rPr lang="en-CA" b="1" dirty="0" smtClean="0"/>
              <a:t>Andrew Casey</a:t>
            </a:r>
          </a:p>
          <a:p>
            <a:r>
              <a:rPr lang="en-CA" b="1" dirty="0" err="1" smtClean="0"/>
              <a:t>Maxime</a:t>
            </a:r>
            <a:r>
              <a:rPr lang="en-CA" b="1" dirty="0" smtClean="0"/>
              <a:t> Chevalier- </a:t>
            </a:r>
            <a:r>
              <a:rPr lang="en-CA" b="1" dirty="0" err="1" smtClean="0"/>
              <a:t>Boisvert</a:t>
            </a:r>
            <a:endParaRPr lang="en-CA" b="1" dirty="0" smtClean="0"/>
          </a:p>
          <a:p>
            <a:r>
              <a:rPr lang="en-CA" b="1" dirty="0" smtClean="0"/>
              <a:t>Jesse Doherty</a:t>
            </a:r>
          </a:p>
          <a:p>
            <a:r>
              <a:rPr lang="en-CA" b="1" dirty="0" smtClean="0"/>
              <a:t>Anton </a:t>
            </a:r>
            <a:r>
              <a:rPr lang="en-CA" b="1" dirty="0" err="1" smtClean="0"/>
              <a:t>Dubrau</a:t>
            </a:r>
            <a:endParaRPr lang="en-CA" b="1" dirty="0" smtClean="0"/>
          </a:p>
          <a:p>
            <a:r>
              <a:rPr lang="en-CA" b="1" dirty="0" err="1" smtClean="0"/>
              <a:t>Rahul</a:t>
            </a:r>
            <a:r>
              <a:rPr lang="en-CA" b="1" dirty="0" smtClean="0"/>
              <a:t> </a:t>
            </a:r>
            <a:r>
              <a:rPr lang="en-CA" b="1" dirty="0" err="1" smtClean="0"/>
              <a:t>Garg</a:t>
            </a:r>
            <a:endParaRPr lang="en-CA" b="1" dirty="0" smtClean="0"/>
          </a:p>
          <a:p>
            <a:r>
              <a:rPr lang="en-CA" b="1" dirty="0" err="1" smtClean="0"/>
              <a:t>Maja</a:t>
            </a:r>
            <a:r>
              <a:rPr lang="en-CA" b="1" dirty="0" smtClean="0"/>
              <a:t> </a:t>
            </a:r>
            <a:r>
              <a:rPr lang="en-CA" b="1" dirty="0" err="1" smtClean="0"/>
              <a:t>Frydrychowicz</a:t>
            </a:r>
            <a:endParaRPr lang="en-CA" b="1" dirty="0" smtClean="0"/>
          </a:p>
          <a:p>
            <a:r>
              <a:rPr lang="en-CA" b="1" dirty="0" err="1" smtClean="0"/>
              <a:t>Nurudeen</a:t>
            </a:r>
            <a:r>
              <a:rPr lang="en-CA" b="1" dirty="0" smtClean="0"/>
              <a:t> </a:t>
            </a:r>
            <a:r>
              <a:rPr lang="en-CA" b="1" dirty="0" err="1" smtClean="0"/>
              <a:t>Lameed</a:t>
            </a:r>
            <a:endParaRPr lang="en-CA" b="1" dirty="0" smtClean="0"/>
          </a:p>
          <a:p>
            <a:r>
              <a:rPr lang="en-CA" b="1" dirty="0" smtClean="0"/>
              <a:t>Jun Li</a:t>
            </a:r>
          </a:p>
          <a:p>
            <a:r>
              <a:rPr lang="en-CA" b="1" dirty="0" err="1" smtClean="0"/>
              <a:t>Soroush</a:t>
            </a:r>
            <a:r>
              <a:rPr lang="en-CA" b="1" dirty="0" smtClean="0"/>
              <a:t> </a:t>
            </a:r>
            <a:r>
              <a:rPr lang="en-CA" b="1" dirty="0" err="1" smtClean="0"/>
              <a:t>Radpour</a:t>
            </a:r>
            <a:endParaRPr lang="en-CA" b="1" dirty="0" smtClean="0"/>
          </a:p>
          <a:p>
            <a:r>
              <a:rPr lang="en-CA" b="1" dirty="0" smtClean="0"/>
              <a:t>Olivier </a:t>
            </a:r>
            <a:r>
              <a:rPr lang="en-CA" b="1" dirty="0" err="1" smtClean="0"/>
              <a:t>Savary</a:t>
            </a:r>
            <a:endParaRPr lang="en-CA" b="1" dirty="0" smtClean="0"/>
          </a:p>
          <a:p>
            <a:endParaRPr lang="en-CA" dirty="0"/>
          </a:p>
        </p:txBody>
      </p:sp>
      <p:sp>
        <p:nvSpPr>
          <p:cNvPr id="9" name="Date Placeholder 8"/>
          <p:cNvSpPr>
            <a:spLocks noGrp="1"/>
          </p:cNvSpPr>
          <p:nvPr>
            <p:ph type="dt" sz="half" idx="10"/>
          </p:nvPr>
        </p:nvSpPr>
        <p:spPr/>
        <p:txBody>
          <a:bodyPr/>
          <a:lstStyle/>
          <a:p>
            <a:fld id="{E4E14A2D-754B-4C45-A302-42A826F01332}" type="datetime1">
              <a:rPr lang="en-US" smtClean="0"/>
              <a:pPr/>
              <a:t>7/1/2011</a:t>
            </a:fld>
            <a:endParaRPr lang="en-US"/>
          </a:p>
        </p:txBody>
      </p:sp>
      <p:sp>
        <p:nvSpPr>
          <p:cNvPr id="10" name="Slide Number Placeholder 9"/>
          <p:cNvSpPr>
            <a:spLocks noGrp="1"/>
          </p:cNvSpPr>
          <p:nvPr>
            <p:ph type="sldNum" sz="quarter" idx="12"/>
          </p:nvPr>
        </p:nvSpPr>
        <p:spPr/>
        <p:txBody>
          <a:bodyPr/>
          <a:lstStyle/>
          <a:p>
            <a:r>
              <a:rPr lang="en-US" dirty="0" smtClean="0"/>
              <a:t>Intro - </a:t>
            </a:r>
            <a:fld id="{ECE31B81-7C2C-4D8B-B6F0-1768517459BF}" type="slidenum">
              <a:rPr lang="en-US" smtClean="0"/>
              <a:pPr/>
              <a:t>1</a:t>
            </a:fld>
            <a:endParaRPr lang="en-US" dirty="0"/>
          </a:p>
        </p:txBody>
      </p:sp>
      <p:sp>
        <p:nvSpPr>
          <p:cNvPr id="11" name="Footer Placeholder 10"/>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advTm="1337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56176" y="260649"/>
            <a:ext cx="2835424" cy="1938992"/>
          </a:xfrm>
          <a:prstGeom prst="rect">
            <a:avLst/>
          </a:prstGeom>
        </p:spPr>
        <p:txBody>
          <a:bodyPr wrap="square">
            <a:spAutoFit/>
          </a:bodyPr>
          <a:lstStyle/>
          <a:p>
            <a:pPr algn="ctr"/>
            <a:r>
              <a:rPr lang="en-US" sz="4000" b="1" dirty="0" smtClean="0">
                <a:ln w="12700">
                  <a:solidFill>
                    <a:srgbClr val="6EA0B0">
                      <a:shade val="2500"/>
                      <a:alpha val="6500"/>
                    </a:srgbClr>
                  </a:solidFill>
                  <a:prstDash val="solid"/>
                </a:ln>
                <a:solidFill>
                  <a:srgbClr val="002060"/>
                </a:solidFill>
                <a:effectLst>
                  <a:innerShdw blurRad="50800" dist="50800" dir="13500000">
                    <a:srgbClr val="000000">
                      <a:alpha val="45000"/>
                    </a:srgbClr>
                  </a:innerShdw>
                </a:effectLst>
                <a:latin typeface="Franklin Gothic Book"/>
              </a:rPr>
              <a:t>How to build the back-ends?</a:t>
            </a:r>
          </a:p>
        </p:txBody>
      </p:sp>
      <p:sp>
        <p:nvSpPr>
          <p:cNvPr id="6" name="Slide Number Placeholder 5"/>
          <p:cNvSpPr>
            <a:spLocks noGrp="1"/>
          </p:cNvSpPr>
          <p:nvPr>
            <p:ph type="sldNum" sz="quarter" idx="12"/>
          </p:nvPr>
        </p:nvSpPr>
        <p:spPr/>
        <p:txBody>
          <a:bodyPr/>
          <a:lstStyle/>
          <a:p>
            <a:fld id="{E1ACA1A9-5D0D-4912-8B92-F352DF36540E}" type="slidenum">
              <a:rPr lang="en-CA" smtClean="0"/>
              <a:pPr/>
              <a:t>10</a:t>
            </a:fld>
            <a:endParaRPr lang="en-CA" dirty="0"/>
          </a:p>
        </p:txBody>
      </p:sp>
      <p:sp>
        <p:nvSpPr>
          <p:cNvPr id="5" name="TextBox 4"/>
          <p:cNvSpPr txBox="1"/>
          <p:nvPr/>
        </p:nvSpPr>
        <p:spPr>
          <a:xfrm>
            <a:off x="6156176" y="3429000"/>
            <a:ext cx="2835424" cy="1938992"/>
          </a:xfrm>
          <a:prstGeom prst="rect">
            <a:avLst/>
          </a:prstGeom>
          <a:solidFill>
            <a:schemeClr val="bg1">
              <a:lumMod val="65000"/>
            </a:schemeClr>
          </a:solidFill>
        </p:spPr>
        <p:txBody>
          <a:bodyPr wrap="square" rtlCol="0">
            <a:spAutoFit/>
          </a:bodyPr>
          <a:lstStyle/>
          <a:p>
            <a:pPr>
              <a:buFont typeface="Arial" pitchFamily="34" charset="0"/>
              <a:buChar char="•"/>
            </a:pPr>
            <a:r>
              <a:rPr lang="en-CA" sz="2400" dirty="0" smtClean="0"/>
              <a:t> No official language      specification.</a:t>
            </a:r>
          </a:p>
          <a:p>
            <a:pPr>
              <a:buFont typeface="Arial" pitchFamily="34" charset="0"/>
              <a:buChar char="•"/>
            </a:pPr>
            <a:r>
              <a:rPr lang="en-CA" sz="2400" dirty="0" smtClean="0"/>
              <a:t> Closed-source implementations, including the library.</a:t>
            </a:r>
          </a:p>
        </p:txBody>
      </p:sp>
      <p:sp>
        <p:nvSpPr>
          <p:cNvPr id="7" name="Date Placeholder 6"/>
          <p:cNvSpPr>
            <a:spLocks noGrp="1"/>
          </p:cNvSpPr>
          <p:nvPr>
            <p:ph type="dt" sz="half" idx="10"/>
          </p:nvPr>
        </p:nvSpPr>
        <p:spPr/>
        <p:txBody>
          <a:bodyPr/>
          <a:lstStyle/>
          <a:p>
            <a:fld id="{F6FFEF18-1C85-445B-B456-451451F86CB1}" type="datetime1">
              <a:rPr lang="en-US" smtClean="0"/>
              <a:pPr/>
              <a:t>7/1/2011</a:t>
            </a:fld>
            <a:endParaRPr lang="en-US"/>
          </a:p>
        </p:txBody>
      </p:sp>
      <p:sp>
        <p:nvSpPr>
          <p:cNvPr id="8" name="Footer Placeholder 7"/>
          <p:cNvSpPr>
            <a:spLocks noGrp="1"/>
          </p:cNvSpPr>
          <p:nvPr>
            <p:ph type="ftr" sz="quarter" idx="11"/>
          </p:nvPr>
        </p:nvSpPr>
        <p:spPr/>
        <p:txBody>
          <a:bodyPr/>
          <a:lstStyle/>
          <a:p>
            <a:r>
              <a:rPr lang="en-US" smtClean="0"/>
              <a:t>McLAB, Leverhulme Lecture #3, Laurie Hendren</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28600" y="473075"/>
            <a:ext cx="5620963" cy="5883275"/>
          </a:xfrm>
          <a:prstGeom prst="rect">
            <a:avLst/>
          </a:prstGeom>
          <a:noFill/>
          <a:ln w="9525">
            <a:noFill/>
            <a:miter lim="800000"/>
            <a:headEnd/>
            <a:tailEnd/>
          </a:ln>
        </p:spPr>
      </p:pic>
    </p:spTree>
  </p:cSld>
  <p:clrMapOvr>
    <a:masterClrMapping/>
  </p:clrMapOvr>
  <p:transition spd="slow" advTm="1689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rgbClr val="C00000"/>
          </a:solidFill>
        </p:spPr>
        <p:txBody>
          <a:bodyPr/>
          <a:lstStyle/>
          <a:p>
            <a:r>
              <a:rPr lang="en-CA" dirty="0" smtClean="0"/>
              <a:t>Back-end #1:  MATLAB generator</a:t>
            </a:r>
            <a:endParaRPr lang="en-CA" dirty="0"/>
          </a:p>
        </p:txBody>
      </p:sp>
      <p:sp>
        <p:nvSpPr>
          <p:cNvPr id="6" name="Content Placeholder 5"/>
          <p:cNvSpPr>
            <a:spLocks noGrp="1"/>
          </p:cNvSpPr>
          <p:nvPr>
            <p:ph idx="1"/>
          </p:nvPr>
        </p:nvSpPr>
        <p:spPr/>
        <p:txBody>
          <a:bodyPr/>
          <a:lstStyle/>
          <a:p>
            <a:r>
              <a:rPr lang="en-CA" dirty="0" err="1" smtClean="0"/>
              <a:t>McLAB</a:t>
            </a:r>
            <a:r>
              <a:rPr lang="en-CA" dirty="0" smtClean="0"/>
              <a:t> can be used as a source-to-source translator:</a:t>
            </a:r>
          </a:p>
          <a:p>
            <a:pPr lvl="1"/>
            <a:r>
              <a:rPr lang="en-CA" dirty="0" smtClean="0"/>
              <a:t>source-level optimizations like loop unrolling</a:t>
            </a:r>
          </a:p>
          <a:p>
            <a:pPr lvl="1"/>
            <a:r>
              <a:rPr lang="en-CA" dirty="0" smtClean="0"/>
              <a:t>source-level refactoring tool</a:t>
            </a:r>
          </a:p>
          <a:p>
            <a:r>
              <a:rPr lang="en-CA" dirty="0" err="1" smtClean="0"/>
              <a:t>McLAB</a:t>
            </a:r>
            <a:r>
              <a:rPr lang="en-CA" dirty="0" smtClean="0"/>
              <a:t> can generate:</a:t>
            </a:r>
          </a:p>
          <a:p>
            <a:pPr lvl="1"/>
            <a:r>
              <a:rPr lang="en-CA" dirty="0" smtClean="0"/>
              <a:t>xml files (used to communicate with </a:t>
            </a:r>
            <a:r>
              <a:rPr lang="en-CA" dirty="0" err="1" smtClean="0"/>
              <a:t>McVM</a:t>
            </a:r>
            <a:r>
              <a:rPr lang="en-CA" dirty="0" smtClean="0"/>
              <a:t>)</a:t>
            </a:r>
          </a:p>
          <a:p>
            <a:pPr lvl="1"/>
            <a:r>
              <a:rPr lang="en-CA" dirty="0" smtClean="0"/>
              <a:t>text .m files</a:t>
            </a:r>
          </a:p>
          <a:p>
            <a:r>
              <a:rPr lang="en-CA" dirty="0" smtClean="0"/>
              <a:t>Comments are maintained to enable readable output.</a:t>
            </a:r>
            <a:endParaRPr lang="en-CA" dirty="0"/>
          </a:p>
        </p:txBody>
      </p:sp>
      <p:sp>
        <p:nvSpPr>
          <p:cNvPr id="2" name="Date Placeholder 1"/>
          <p:cNvSpPr>
            <a:spLocks noGrp="1"/>
          </p:cNvSpPr>
          <p:nvPr>
            <p:ph type="dt" sz="half" idx="10"/>
          </p:nvPr>
        </p:nvSpPr>
        <p:spPr/>
        <p:txBody>
          <a:bodyPr/>
          <a:lstStyle/>
          <a:p>
            <a:fld id="{1D2F4F7B-BCCB-458C-964B-C4E2B719DC80}" type="datetime1">
              <a:rPr lang="en-US" smtClean="0"/>
              <a:pPr/>
              <a:t>7/1/2011</a:t>
            </a:fld>
            <a:endParaRPr lang="en-US"/>
          </a:p>
        </p:txBody>
      </p:sp>
      <p:sp>
        <p:nvSpPr>
          <p:cNvPr id="3" name="Footer Placeholder 2"/>
          <p:cNvSpPr>
            <a:spLocks noGrp="1"/>
          </p:cNvSpPr>
          <p:nvPr>
            <p:ph type="ftr" sz="quarter" idx="11"/>
          </p:nvPr>
        </p:nvSpPr>
        <p:spPr/>
        <p:txBody>
          <a:bodyPr/>
          <a:lstStyle/>
          <a:p>
            <a:r>
              <a:rPr lang="en-US" smtClean="0"/>
              <a:t>McLAB, Leverhulme Lecture #3, Laurie Hendren</a:t>
            </a:r>
            <a:endParaRPr lang="en-US" dirty="0"/>
          </a:p>
        </p:txBody>
      </p:sp>
      <p:sp>
        <p:nvSpPr>
          <p:cNvPr id="4" name="Slide Number Placeholder 3"/>
          <p:cNvSpPr>
            <a:spLocks noGrp="1"/>
          </p:cNvSpPr>
          <p:nvPr>
            <p:ph type="sldNum" sz="quarter" idx="12"/>
          </p:nvPr>
        </p:nvSpPr>
        <p:spPr/>
        <p:txBody>
          <a:bodyPr/>
          <a:lstStyle/>
          <a:p>
            <a:r>
              <a:rPr lang="en-US" smtClean="0"/>
              <a:t>Intro - </a:t>
            </a:r>
            <a:fld id="{ECE31B81-7C2C-4D8B-B6F0-1768517459BF}" type="slidenum">
              <a:rPr lang="en-US" smtClean="0"/>
              <a:pPr/>
              <a:t>11</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canDilbertJIT.jpg"/>
          <p:cNvPicPr>
            <a:picLocks noGrp="1" noChangeAspect="1"/>
          </p:cNvPicPr>
          <p:nvPr>
            <p:ph sz="half" idx="1"/>
          </p:nvPr>
        </p:nvPicPr>
        <p:blipFill>
          <a:blip r:embed="rId3" cstate="print"/>
          <a:stretch>
            <a:fillRect/>
          </a:stretch>
        </p:blipFill>
        <p:spPr>
          <a:xfrm>
            <a:off x="914400" y="990600"/>
            <a:ext cx="6477000" cy="2334243"/>
          </a:xfrm>
        </p:spPr>
      </p:pic>
      <p:sp>
        <p:nvSpPr>
          <p:cNvPr id="8" name="Content Placeholder 7"/>
          <p:cNvSpPr>
            <a:spLocks noGrp="1"/>
          </p:cNvSpPr>
          <p:nvPr>
            <p:ph sz="half" idx="2"/>
          </p:nvPr>
        </p:nvSpPr>
        <p:spPr>
          <a:xfrm>
            <a:off x="381000" y="3962400"/>
            <a:ext cx="8229600" cy="2133600"/>
          </a:xfrm>
        </p:spPr>
        <p:txBody>
          <a:bodyPr/>
          <a:lstStyle/>
          <a:p>
            <a:r>
              <a:rPr lang="en-CA" dirty="0" smtClean="0"/>
              <a:t>Based on </a:t>
            </a:r>
            <a:r>
              <a:rPr lang="en-CA" dirty="0" err="1" smtClean="0"/>
              <a:t>Maxime</a:t>
            </a:r>
            <a:r>
              <a:rPr lang="en-CA" dirty="0" smtClean="0"/>
              <a:t> Chevalier-</a:t>
            </a:r>
            <a:r>
              <a:rPr lang="en-CA" dirty="0" err="1" smtClean="0"/>
              <a:t>Boisvert's</a:t>
            </a:r>
            <a:r>
              <a:rPr lang="en-CA" dirty="0" smtClean="0"/>
              <a:t> M.Sc. thesis, McGill,  published in CC 2010.</a:t>
            </a:r>
          </a:p>
          <a:p>
            <a:r>
              <a:rPr lang="en-CA" dirty="0" smtClean="0"/>
              <a:t>Currently being extended by </a:t>
            </a:r>
            <a:r>
              <a:rPr lang="en-CA" dirty="0" err="1" smtClean="0"/>
              <a:t>Nurudeen</a:t>
            </a:r>
            <a:r>
              <a:rPr lang="en-CA" dirty="0" smtClean="0"/>
              <a:t> </a:t>
            </a:r>
            <a:r>
              <a:rPr lang="en-CA" dirty="0" err="1" smtClean="0"/>
              <a:t>Lameed</a:t>
            </a:r>
            <a:r>
              <a:rPr lang="en-CA" dirty="0" smtClean="0"/>
              <a:t> and </a:t>
            </a:r>
            <a:r>
              <a:rPr lang="en-CA" dirty="0" err="1" smtClean="0"/>
              <a:t>Rahul</a:t>
            </a:r>
            <a:r>
              <a:rPr lang="en-CA" dirty="0" smtClean="0"/>
              <a:t> </a:t>
            </a:r>
            <a:r>
              <a:rPr lang="en-CA" dirty="0" err="1" smtClean="0"/>
              <a:t>Garg</a:t>
            </a:r>
            <a:r>
              <a:rPr lang="en-CA" dirty="0" smtClean="0"/>
              <a:t>,  Ph.D. candidates, McGill.</a:t>
            </a:r>
          </a:p>
        </p:txBody>
      </p:sp>
      <p:sp>
        <p:nvSpPr>
          <p:cNvPr id="4" name="Date Placeholder 3"/>
          <p:cNvSpPr>
            <a:spLocks noGrp="1"/>
          </p:cNvSpPr>
          <p:nvPr>
            <p:ph type="dt" sz="half" idx="10"/>
          </p:nvPr>
        </p:nvSpPr>
        <p:spPr/>
        <p:txBody>
          <a:bodyPr/>
          <a:lstStyle/>
          <a:p>
            <a:fld id="{0DD4B98D-7B7D-496D-ACE0-E35B13AC3190}"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12</a:t>
            </a:fld>
            <a:endParaRPr lang="en-US" dirty="0"/>
          </a:p>
        </p:txBody>
      </p:sp>
      <p:sp>
        <p:nvSpPr>
          <p:cNvPr id="9" name="Text Placeholder 8"/>
          <p:cNvSpPr>
            <a:spLocks noGrp="1"/>
          </p:cNvSpPr>
          <p:nvPr>
            <p:ph type="body" sz="quarter" idx="13"/>
          </p:nvPr>
        </p:nvSpPr>
        <p:spPr>
          <a:solidFill>
            <a:srgbClr val="C00000"/>
          </a:solidFill>
        </p:spPr>
        <p:txBody>
          <a:bodyPr>
            <a:normAutofit lnSpcReduction="10000"/>
          </a:bodyPr>
          <a:lstStyle/>
          <a:p>
            <a:r>
              <a:rPr lang="en-CA" dirty="0" smtClean="0"/>
              <a:t>Back-end #2: </a:t>
            </a:r>
            <a:r>
              <a:rPr lang="en-CA" dirty="0" err="1" smtClean="0"/>
              <a:t>McVM</a:t>
            </a:r>
            <a:r>
              <a:rPr lang="en-CA" dirty="0" smtClean="0"/>
              <a:t> with JIT compiler</a:t>
            </a:r>
            <a:endParaRPr lang="en-CA"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McVM-McJIT</a:t>
            </a:r>
            <a:endParaRPr lang="en-CA" dirty="0"/>
          </a:p>
        </p:txBody>
      </p:sp>
      <p:sp>
        <p:nvSpPr>
          <p:cNvPr id="4" name="Date Placeholder 3"/>
          <p:cNvSpPr>
            <a:spLocks noGrp="1"/>
          </p:cNvSpPr>
          <p:nvPr>
            <p:ph type="dt" sz="half" idx="10"/>
          </p:nvPr>
        </p:nvSpPr>
        <p:spPr/>
        <p:txBody>
          <a:bodyPr/>
          <a:lstStyle/>
          <a:p>
            <a:fld id="{65947BB1-7174-45BB-B1D8-4C2A1018A774}"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a:xfrm>
            <a:off x="7924800" y="6356350"/>
            <a:ext cx="1005840" cy="365125"/>
          </a:xfrm>
        </p:spPr>
        <p:txBody>
          <a:bodyPr/>
          <a:lstStyle/>
          <a:p>
            <a:r>
              <a:rPr lang="en-US" dirty="0" err="1" smtClean="0"/>
              <a:t>Backends</a:t>
            </a:r>
            <a:r>
              <a:rPr lang="en-US" dirty="0" smtClean="0"/>
              <a:t>- </a:t>
            </a:r>
            <a:fld id="{ECE31B81-7C2C-4D8B-B6F0-1768517459BF}" type="slidenum">
              <a:rPr lang="en-US" smtClean="0"/>
              <a:pPr/>
              <a:t>13</a:t>
            </a:fld>
            <a:endParaRPr lang="en-US" dirty="0"/>
          </a:p>
        </p:txBody>
      </p:sp>
      <p:sp>
        <p:nvSpPr>
          <p:cNvPr id="7" name="Content Placeholder 6"/>
          <p:cNvSpPr>
            <a:spLocks noGrp="1"/>
          </p:cNvSpPr>
          <p:nvPr>
            <p:ph idx="1"/>
          </p:nvPr>
        </p:nvSpPr>
        <p:spPr>
          <a:xfrm>
            <a:off x="457200" y="1447800"/>
            <a:ext cx="8229600" cy="4800600"/>
          </a:xfrm>
        </p:spPr>
        <p:txBody>
          <a:bodyPr>
            <a:normAutofit/>
          </a:bodyPr>
          <a:lstStyle/>
          <a:p>
            <a:r>
              <a:rPr lang="en-US" dirty="0" smtClean="0"/>
              <a:t>The dynamic nature of MATLAB makes it very suitable for a VM/JIT.  </a:t>
            </a:r>
          </a:p>
          <a:p>
            <a:r>
              <a:rPr lang="en-US" dirty="0" err="1" smtClean="0"/>
              <a:t>MathWorks</a:t>
            </a:r>
            <a:r>
              <a:rPr lang="en-US" dirty="0" smtClean="0"/>
              <a:t>' implementation does have a JIT, although technical details are not known.</a:t>
            </a:r>
          </a:p>
          <a:p>
            <a:r>
              <a:rPr lang="en-US" dirty="0" smtClean="0"/>
              <a:t> </a:t>
            </a:r>
            <a:r>
              <a:rPr lang="en-US" dirty="0" err="1" smtClean="0"/>
              <a:t>McVM</a:t>
            </a:r>
            <a:r>
              <a:rPr lang="en-US" dirty="0" smtClean="0"/>
              <a:t>/</a:t>
            </a:r>
            <a:r>
              <a:rPr lang="en-US" dirty="0" err="1" smtClean="0"/>
              <a:t>McJIT</a:t>
            </a:r>
            <a:r>
              <a:rPr lang="en-US" dirty="0" smtClean="0"/>
              <a:t> is an open implementation aimed at supporting research into dynamic optimization techniques for MATLAB.</a:t>
            </a:r>
          </a:p>
          <a:p>
            <a:pPr>
              <a:buNone/>
            </a:pPr>
            <a:endParaRPr lang="en-US" dirty="0" smtClean="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Design Choices for JITs</a:t>
            </a:r>
            <a:endParaRPr lang="en-CA"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CA" dirty="0" smtClean="0"/>
              <a:t>Interpreter + JIT compiler with various levels of optimizations.</a:t>
            </a:r>
          </a:p>
          <a:p>
            <a:pPr marL="514350" indent="-514350">
              <a:buFont typeface="+mj-lt"/>
              <a:buAutoNum type="arabicPeriod"/>
            </a:pPr>
            <a:r>
              <a:rPr lang="en-CA" dirty="0" smtClean="0"/>
              <a:t>Fast JIT for naïve code generation + optimizing  JIT with various levels of optimizations.</a:t>
            </a:r>
          </a:p>
          <a:p>
            <a:pPr marL="514350" indent="-514350">
              <a:buNone/>
            </a:pPr>
            <a:endParaRPr lang="en-CA" dirty="0" smtClean="0"/>
          </a:p>
          <a:p>
            <a:r>
              <a:rPr lang="en-CA" dirty="0" err="1" smtClean="0"/>
              <a:t>McVM</a:t>
            </a:r>
            <a:r>
              <a:rPr lang="en-CA" dirty="0" smtClean="0"/>
              <a:t> uses the 1</a:t>
            </a:r>
            <a:r>
              <a:rPr lang="en-CA" baseline="30000" dirty="0" smtClean="0"/>
              <a:t>st</a:t>
            </a:r>
            <a:r>
              <a:rPr lang="en-CA" dirty="0" smtClean="0"/>
              <a:t> option because it simplifies adding new features,  if a feature is not yet supported by the JIT it can back-up to the interpreter implementation, which is easy to provide.</a:t>
            </a:r>
            <a:endParaRPr lang="en-CA" dirty="0"/>
          </a:p>
        </p:txBody>
      </p:sp>
      <p:sp>
        <p:nvSpPr>
          <p:cNvPr id="4" name="Date Placeholder 3"/>
          <p:cNvSpPr>
            <a:spLocks noGrp="1"/>
          </p:cNvSpPr>
          <p:nvPr>
            <p:ph type="dt" sz="half" idx="10"/>
          </p:nvPr>
        </p:nvSpPr>
        <p:spPr/>
        <p:txBody>
          <a:bodyPr/>
          <a:lstStyle/>
          <a:p>
            <a:fld id="{C22AB4C2-5553-4ABD-BAFB-27452AF8FBB5}"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dirty="0" err="1" smtClean="0"/>
              <a:t>McLAB</a:t>
            </a:r>
            <a:r>
              <a:rPr lang="en-US" dirty="0" smtClean="0"/>
              <a:t>, </a:t>
            </a:r>
            <a:r>
              <a:rPr lang="en-US" dirty="0" err="1" smtClean="0"/>
              <a:t>Leverhulme</a:t>
            </a:r>
            <a:r>
              <a:rPr lang="en-US" dirty="0" smtClean="0"/>
              <a:t> Lecture #3, Laurie </a:t>
            </a:r>
            <a:r>
              <a:rPr lang="en-US" dirty="0" err="1" smtClean="0"/>
              <a:t>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14</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McVM</a:t>
            </a:r>
            <a:r>
              <a:rPr lang="en-US" dirty="0" smtClean="0"/>
              <a:t> Design</a:t>
            </a:r>
            <a:endParaRPr lang="en-CA" dirty="0"/>
          </a:p>
        </p:txBody>
      </p:sp>
      <p:sp>
        <p:nvSpPr>
          <p:cNvPr id="4" name="Date Placeholder 3"/>
          <p:cNvSpPr>
            <a:spLocks noGrp="1"/>
          </p:cNvSpPr>
          <p:nvPr>
            <p:ph type="dt" sz="half" idx="10"/>
          </p:nvPr>
        </p:nvSpPr>
        <p:spPr/>
        <p:txBody>
          <a:bodyPr/>
          <a:lstStyle/>
          <a:p>
            <a:fld id="{B6F2FB17-9816-40C4-87E7-317CBA531ED4}"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Leverhulme Lecture #3, Laurie Hendren</a:t>
            </a:r>
            <a:endParaRPr lang="en-US"/>
          </a:p>
        </p:txBody>
      </p:sp>
      <p:sp>
        <p:nvSpPr>
          <p:cNvPr id="6" name="Slide Number Placeholder 5"/>
          <p:cNvSpPr>
            <a:spLocks noGrp="1"/>
          </p:cNvSpPr>
          <p:nvPr>
            <p:ph type="sldNum" sz="quarter" idx="12"/>
          </p:nvPr>
        </p:nvSpPr>
        <p:spPr>
          <a:xfrm>
            <a:off x="7924800" y="6356350"/>
            <a:ext cx="1005840" cy="365125"/>
          </a:xfrm>
        </p:spPr>
        <p:txBody>
          <a:bodyPr/>
          <a:lstStyle/>
          <a:p>
            <a:r>
              <a:rPr lang="en-US" dirty="0" err="1" smtClean="0"/>
              <a:t>Backends</a:t>
            </a:r>
            <a:r>
              <a:rPr lang="en-US" dirty="0" smtClean="0"/>
              <a:t>- </a:t>
            </a:r>
            <a:fld id="{ECE31B81-7C2C-4D8B-B6F0-1768517459BF}" type="slidenum">
              <a:rPr lang="en-US" smtClean="0"/>
              <a:pPr/>
              <a:t>15</a:t>
            </a:fld>
            <a:endParaRPr lang="en-US" dirty="0"/>
          </a:p>
        </p:txBody>
      </p:sp>
      <p:sp>
        <p:nvSpPr>
          <p:cNvPr id="7" name="Content Placeholder 6"/>
          <p:cNvSpPr>
            <a:spLocks noGrp="1"/>
          </p:cNvSpPr>
          <p:nvPr>
            <p:ph idx="1"/>
          </p:nvPr>
        </p:nvSpPr>
        <p:spPr/>
        <p:txBody>
          <a:bodyPr>
            <a:normAutofit lnSpcReduction="10000"/>
          </a:bodyPr>
          <a:lstStyle/>
          <a:p>
            <a:r>
              <a:rPr lang="en-US" dirty="0" smtClean="0"/>
              <a:t>A basic, but fast, interpreter for the MATLAB language.</a:t>
            </a:r>
          </a:p>
          <a:p>
            <a:r>
              <a:rPr lang="en-US" dirty="0" smtClean="0"/>
              <a:t>A garbage-collected JIT Compiler as an extension to the interpreter.</a:t>
            </a:r>
          </a:p>
          <a:p>
            <a:r>
              <a:rPr lang="en-US" dirty="0" smtClean="0"/>
              <a:t>Easy to add new data types and statements by modifying only the interpreter.</a:t>
            </a:r>
          </a:p>
          <a:p>
            <a:r>
              <a:rPr lang="en-US" dirty="0" smtClean="0"/>
              <a:t>Supported by the LLVM compiler framework and some numerical computing libraries.</a:t>
            </a:r>
          </a:p>
          <a:p>
            <a:r>
              <a:rPr lang="en-US" dirty="0" smtClean="0"/>
              <a:t>Written entirely in C++; interface with the </a:t>
            </a:r>
            <a:r>
              <a:rPr lang="en-US" dirty="0" err="1" smtClean="0"/>
              <a:t>McLAB</a:t>
            </a:r>
            <a:r>
              <a:rPr lang="en-US" dirty="0" smtClean="0"/>
              <a:t> front-end via a network port.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McVM</a:t>
            </a:r>
            <a:r>
              <a:rPr lang="en-CA" dirty="0" smtClean="0"/>
              <a:t> Organization</a:t>
            </a:r>
            <a:endParaRPr lang="en-CA" dirty="0"/>
          </a:p>
        </p:txBody>
      </p:sp>
      <p:sp>
        <p:nvSpPr>
          <p:cNvPr id="4" name="Date Placeholder 3"/>
          <p:cNvSpPr>
            <a:spLocks noGrp="1"/>
          </p:cNvSpPr>
          <p:nvPr>
            <p:ph type="dt" sz="half" idx="10"/>
          </p:nvPr>
        </p:nvSpPr>
        <p:spPr/>
        <p:txBody>
          <a:bodyPr/>
          <a:lstStyle/>
          <a:p>
            <a:fld id="{682C5E80-0F24-494E-AAED-756BBA5D879B}"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16</a:t>
            </a:fld>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789949"/>
            <a:ext cx="8229600" cy="381150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McVM</a:t>
            </a:r>
            <a:r>
              <a:rPr lang="en-CA" dirty="0" smtClean="0"/>
              <a:t> Organization</a:t>
            </a:r>
            <a:endParaRPr lang="en-CA" dirty="0"/>
          </a:p>
        </p:txBody>
      </p:sp>
      <p:sp>
        <p:nvSpPr>
          <p:cNvPr id="4" name="Date Placeholder 3"/>
          <p:cNvSpPr>
            <a:spLocks noGrp="1"/>
          </p:cNvSpPr>
          <p:nvPr>
            <p:ph type="dt" sz="half" idx="10"/>
          </p:nvPr>
        </p:nvSpPr>
        <p:spPr/>
        <p:txBody>
          <a:bodyPr/>
          <a:lstStyle/>
          <a:p>
            <a:fld id="{9BF212B4-CAD5-4B9A-BD91-F3298E7EF3C2}"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17</a:t>
            </a:fld>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784729"/>
            <a:ext cx="8229600" cy="382194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McVM</a:t>
            </a:r>
            <a:r>
              <a:rPr lang="en-CA" dirty="0" smtClean="0"/>
              <a:t> Organization</a:t>
            </a:r>
            <a:endParaRPr lang="en-CA" dirty="0"/>
          </a:p>
        </p:txBody>
      </p:sp>
      <p:sp>
        <p:nvSpPr>
          <p:cNvPr id="4" name="Date Placeholder 3"/>
          <p:cNvSpPr>
            <a:spLocks noGrp="1"/>
          </p:cNvSpPr>
          <p:nvPr>
            <p:ph type="dt" sz="half" idx="10"/>
          </p:nvPr>
        </p:nvSpPr>
        <p:spPr/>
        <p:txBody>
          <a:bodyPr/>
          <a:lstStyle/>
          <a:p>
            <a:fld id="{5CC0F156-E87C-4B41-BC84-8E6713E49B42}"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18</a:t>
            </a:fld>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586793" y="1143000"/>
            <a:ext cx="7970414" cy="5105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MATLAB Optimization Challenges</a:t>
            </a:r>
          </a:p>
        </p:txBody>
      </p:sp>
      <p:sp>
        <p:nvSpPr>
          <p:cNvPr id="3" name="TextBox 2"/>
          <p:cNvSpPr txBox="1"/>
          <p:nvPr/>
        </p:nvSpPr>
        <p:spPr>
          <a:xfrm>
            <a:off x="457200" y="1600200"/>
            <a:ext cx="8490331" cy="4162004"/>
          </a:xfrm>
          <a:prstGeom prst="rect">
            <a:avLst/>
          </a:prstGeom>
          <a:no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2200" b="1" dirty="0">
                <a:solidFill>
                  <a:srgbClr val="0000FF"/>
                </a:solidFill>
                <a:latin typeface="Courier New" pitchFamily="49"/>
                <a:ea typeface="DejaVu Sans" pitchFamily="2"/>
                <a:cs typeface="DejaVu Sans" pitchFamily="2"/>
              </a:rPr>
              <a:t>float</a:t>
            </a:r>
            <a:r>
              <a:rPr lang="en-CA" sz="2200" b="1" dirty="0">
                <a:latin typeface="Courier New" pitchFamily="49"/>
                <a:ea typeface="DejaVu Sans" pitchFamily="2"/>
                <a:cs typeface="DejaVu Sans" pitchFamily="2"/>
              </a:rPr>
              <a:t> </a:t>
            </a:r>
            <a:r>
              <a:rPr lang="en-CA" sz="2200" b="1" dirty="0" err="1">
                <a:solidFill>
                  <a:srgbClr val="B80047"/>
                </a:solidFill>
                <a:latin typeface="Courier New" pitchFamily="49"/>
                <a:ea typeface="DejaVu Sans" pitchFamily="2"/>
                <a:cs typeface="DejaVu Sans" pitchFamily="2"/>
              </a:rPr>
              <a:t>sumvals</a:t>
            </a:r>
            <a:r>
              <a:rPr lang="en-CA" sz="2200" b="1" dirty="0">
                <a:latin typeface="Courier New" pitchFamily="49"/>
                <a:ea typeface="DejaVu Sans" pitchFamily="2"/>
                <a:cs typeface="DejaVu Sans" pitchFamily="2"/>
              </a:rPr>
              <a:t>(</a:t>
            </a:r>
            <a:r>
              <a:rPr lang="en-CA" sz="2200" b="1" dirty="0">
                <a:solidFill>
                  <a:srgbClr val="0000FF"/>
                </a:solidFill>
                <a:latin typeface="Courier New" pitchFamily="49"/>
                <a:ea typeface="DejaVu Sans" pitchFamily="2"/>
                <a:cs typeface="DejaVu Sans" pitchFamily="2"/>
              </a:rPr>
              <a:t>float</a:t>
            </a:r>
            <a:r>
              <a:rPr lang="en-CA" sz="2200" b="1" dirty="0">
                <a:latin typeface="Courier New" pitchFamily="49"/>
                <a:ea typeface="DejaVu Sans" pitchFamily="2"/>
                <a:cs typeface="DejaVu Sans" pitchFamily="2"/>
              </a:rPr>
              <a:t> start, </a:t>
            </a:r>
            <a:r>
              <a:rPr lang="en-CA" sz="2200" b="1" dirty="0">
                <a:solidFill>
                  <a:srgbClr val="0000FF"/>
                </a:solidFill>
                <a:latin typeface="Courier New" pitchFamily="49"/>
                <a:ea typeface="DejaVu Sans" pitchFamily="2"/>
                <a:cs typeface="DejaVu Sans" pitchFamily="2"/>
              </a:rPr>
              <a:t>float</a:t>
            </a:r>
            <a:r>
              <a:rPr lang="en-CA" sz="2200" b="1" dirty="0">
                <a:latin typeface="Courier New" pitchFamily="49"/>
                <a:ea typeface="DejaVu Sans" pitchFamily="2"/>
                <a:cs typeface="DejaVu Sans" pitchFamily="2"/>
              </a:rPr>
              <a:t> step, </a:t>
            </a:r>
            <a:r>
              <a:rPr lang="en-CA" sz="2200" b="1" dirty="0">
                <a:solidFill>
                  <a:srgbClr val="0000FF"/>
                </a:solidFill>
                <a:latin typeface="Courier New" pitchFamily="49"/>
                <a:ea typeface="DejaVu Sans" pitchFamily="2"/>
                <a:cs typeface="DejaVu Sans" pitchFamily="2"/>
              </a:rPr>
              <a:t>float</a:t>
            </a:r>
            <a:r>
              <a:rPr lang="en-CA" sz="2200" b="1" dirty="0">
                <a:latin typeface="Courier New" pitchFamily="49"/>
                <a:ea typeface="DejaVu Sans" pitchFamily="2"/>
                <a:cs typeface="DejaVu Sans" pitchFamily="2"/>
              </a:rPr>
              <a:t> stop)</a:t>
            </a:r>
          </a:p>
          <a:p>
            <a:pPr hangingPunct="0">
              <a:buNone/>
            </a:pPr>
            <a:r>
              <a:rPr lang="en-CA" sz="2200" b="1" dirty="0">
                <a:latin typeface="Courier New" pitchFamily="49"/>
                <a:ea typeface="DejaVu Sans" pitchFamily="2"/>
                <a:cs typeface="DejaVu Sans" pitchFamily="2"/>
              </a:rPr>
              <a:t>{</a:t>
            </a:r>
          </a:p>
          <a:p>
            <a:pPr hangingPunct="0">
              <a:buNone/>
            </a:pPr>
            <a:r>
              <a:rPr lang="en-CA" sz="2200" b="1" dirty="0">
                <a:latin typeface="Courier New" pitchFamily="49"/>
                <a:ea typeface="DejaVu Sans" pitchFamily="2"/>
                <a:cs typeface="DejaVu Sans" pitchFamily="2"/>
              </a:rPr>
              <a:t>	</a:t>
            </a:r>
            <a:r>
              <a:rPr lang="en-CA" sz="2200" b="1" dirty="0">
                <a:solidFill>
                  <a:srgbClr val="0000FF"/>
                </a:solidFill>
                <a:latin typeface="Courier New" pitchFamily="49"/>
                <a:ea typeface="DejaVu Sans" pitchFamily="2"/>
                <a:cs typeface="DejaVu Sans" pitchFamily="2"/>
              </a:rPr>
              <a:t>float</a:t>
            </a:r>
            <a:r>
              <a:rPr lang="en-CA" sz="2200" b="1" dirty="0">
                <a:latin typeface="Courier New" pitchFamily="49"/>
                <a:ea typeface="DejaVu Sans" pitchFamily="2"/>
                <a:cs typeface="DejaVu Sans" pitchFamily="2"/>
              </a:rPr>
              <a:t> </a:t>
            </a:r>
            <a:r>
              <a:rPr lang="en-CA" sz="2200" b="1" dirty="0" err="1">
                <a:latin typeface="Courier New" pitchFamily="49"/>
                <a:ea typeface="DejaVu Sans" pitchFamily="2"/>
                <a:cs typeface="DejaVu Sans" pitchFamily="2"/>
              </a:rPr>
              <a:t>i</a:t>
            </a:r>
            <a:r>
              <a:rPr lang="en-CA" sz="2200" b="1" dirty="0">
                <a:latin typeface="Courier New" pitchFamily="49"/>
                <a:ea typeface="DejaVu Sans" pitchFamily="2"/>
                <a:cs typeface="DejaVu Sans" pitchFamily="2"/>
              </a:rPr>
              <a:t> = start;</a:t>
            </a:r>
          </a:p>
          <a:p>
            <a:pPr hangingPunct="0">
              <a:buNone/>
            </a:pPr>
            <a:r>
              <a:rPr lang="en-CA" sz="2200" b="1" dirty="0">
                <a:latin typeface="Courier New" pitchFamily="49"/>
                <a:ea typeface="DejaVu Sans" pitchFamily="2"/>
                <a:cs typeface="DejaVu Sans" pitchFamily="2"/>
              </a:rPr>
              <a:t>	</a:t>
            </a:r>
            <a:r>
              <a:rPr lang="en-CA" sz="2200" b="1" dirty="0">
                <a:solidFill>
                  <a:srgbClr val="0000FF"/>
                </a:solidFill>
                <a:latin typeface="Courier New" pitchFamily="49"/>
                <a:ea typeface="DejaVu Sans" pitchFamily="2"/>
                <a:cs typeface="DejaVu Sans" pitchFamily="2"/>
              </a:rPr>
              <a:t>float</a:t>
            </a:r>
            <a:r>
              <a:rPr lang="en-CA" sz="2200" b="1" dirty="0">
                <a:latin typeface="Courier New" pitchFamily="49"/>
                <a:ea typeface="DejaVu Sans" pitchFamily="2"/>
                <a:cs typeface="DejaVu Sans" pitchFamily="2"/>
              </a:rPr>
              <a:t> s = </a:t>
            </a:r>
            <a:r>
              <a:rPr lang="en-CA" sz="2200" b="1" dirty="0" err="1">
                <a:latin typeface="Courier New" pitchFamily="49"/>
                <a:ea typeface="DejaVu Sans" pitchFamily="2"/>
                <a:cs typeface="DejaVu Sans" pitchFamily="2"/>
              </a:rPr>
              <a:t>i</a:t>
            </a:r>
            <a:r>
              <a:rPr lang="en-CA" sz="2200" b="1" dirty="0">
                <a:latin typeface="Courier New" pitchFamily="49"/>
                <a:ea typeface="DejaVu Sans" pitchFamily="2"/>
                <a:cs typeface="DejaVu Sans" pitchFamily="2"/>
              </a:rPr>
              <a:t>;</a:t>
            </a:r>
          </a:p>
          <a:p>
            <a:pPr hangingPunct="0">
              <a:buNone/>
            </a:pPr>
            <a:endParaRPr lang="en-CA" sz="2200" b="1" dirty="0">
              <a:latin typeface="Courier New" pitchFamily="49"/>
              <a:ea typeface="DejaVu Sans" pitchFamily="2"/>
              <a:cs typeface="DejaVu Sans" pitchFamily="2"/>
            </a:endParaRPr>
          </a:p>
          <a:p>
            <a:pPr hangingPunct="0">
              <a:buNone/>
            </a:pPr>
            <a:r>
              <a:rPr lang="en-CA" sz="2200" b="1" dirty="0">
                <a:latin typeface="Courier New" pitchFamily="49"/>
                <a:ea typeface="DejaVu Sans" pitchFamily="2"/>
                <a:cs typeface="DejaVu Sans" pitchFamily="2"/>
              </a:rPr>
              <a:t>	while (</a:t>
            </a:r>
            <a:r>
              <a:rPr lang="en-CA" sz="2200" b="1" dirty="0" err="1">
                <a:latin typeface="Courier New" pitchFamily="49"/>
                <a:ea typeface="DejaVu Sans" pitchFamily="2"/>
                <a:cs typeface="DejaVu Sans" pitchFamily="2"/>
              </a:rPr>
              <a:t>i</a:t>
            </a:r>
            <a:r>
              <a:rPr lang="en-CA" sz="2200" b="1" dirty="0">
                <a:latin typeface="Courier New" pitchFamily="49"/>
                <a:ea typeface="DejaVu Sans" pitchFamily="2"/>
                <a:cs typeface="DejaVu Sans" pitchFamily="2"/>
              </a:rPr>
              <a:t> &lt; stop)</a:t>
            </a:r>
          </a:p>
          <a:p>
            <a:pPr hangingPunct="0">
              <a:buNone/>
            </a:pPr>
            <a:r>
              <a:rPr lang="en-CA" sz="2200" b="1" dirty="0">
                <a:latin typeface="Courier New" pitchFamily="49"/>
                <a:ea typeface="DejaVu Sans" pitchFamily="2"/>
                <a:cs typeface="DejaVu Sans" pitchFamily="2"/>
              </a:rPr>
              <a:t>	{</a:t>
            </a:r>
          </a:p>
          <a:p>
            <a:pPr hangingPunct="0">
              <a:buNone/>
            </a:pPr>
            <a:r>
              <a:rPr lang="en-CA" sz="2200" b="1" dirty="0">
                <a:latin typeface="Courier New" pitchFamily="49"/>
                <a:ea typeface="DejaVu Sans" pitchFamily="2"/>
                <a:cs typeface="DejaVu Sans" pitchFamily="2"/>
              </a:rPr>
              <a:t>		</a:t>
            </a:r>
            <a:r>
              <a:rPr lang="en-CA" sz="2200" b="1" dirty="0" err="1">
                <a:latin typeface="Courier New" pitchFamily="49"/>
                <a:ea typeface="DejaVu Sans" pitchFamily="2"/>
                <a:cs typeface="DejaVu Sans" pitchFamily="2"/>
              </a:rPr>
              <a:t>i</a:t>
            </a:r>
            <a:r>
              <a:rPr lang="en-CA" sz="2200" b="1" dirty="0">
                <a:latin typeface="Courier New" pitchFamily="49"/>
                <a:ea typeface="DejaVu Sans" pitchFamily="2"/>
                <a:cs typeface="DejaVu Sans" pitchFamily="2"/>
              </a:rPr>
              <a:t> = </a:t>
            </a:r>
            <a:r>
              <a:rPr lang="en-CA" sz="2200" b="1" dirty="0" err="1">
                <a:latin typeface="Courier New" pitchFamily="49"/>
                <a:ea typeface="DejaVu Sans" pitchFamily="2"/>
                <a:cs typeface="DejaVu Sans" pitchFamily="2"/>
              </a:rPr>
              <a:t>i</a:t>
            </a:r>
            <a:r>
              <a:rPr lang="en-CA" sz="2200" b="1" dirty="0">
                <a:latin typeface="Courier New" pitchFamily="49"/>
                <a:ea typeface="DejaVu Sans" pitchFamily="2"/>
                <a:cs typeface="DejaVu Sans" pitchFamily="2"/>
              </a:rPr>
              <a:t> + step;</a:t>
            </a:r>
          </a:p>
          <a:p>
            <a:pPr hangingPunct="0">
              <a:buNone/>
            </a:pPr>
            <a:r>
              <a:rPr lang="en-CA" sz="2200" b="1" dirty="0">
                <a:latin typeface="Courier New" pitchFamily="49"/>
                <a:ea typeface="DejaVu Sans" pitchFamily="2"/>
                <a:cs typeface="DejaVu Sans" pitchFamily="2"/>
              </a:rPr>
              <a:t>		s = s + </a:t>
            </a:r>
            <a:r>
              <a:rPr lang="en-CA" sz="2200" b="1" dirty="0" err="1">
                <a:latin typeface="Courier New" pitchFamily="49"/>
                <a:ea typeface="DejaVu Sans" pitchFamily="2"/>
                <a:cs typeface="DejaVu Sans" pitchFamily="2"/>
              </a:rPr>
              <a:t>i</a:t>
            </a:r>
            <a:r>
              <a:rPr lang="en-CA" sz="2200" b="1" dirty="0">
                <a:latin typeface="Courier New" pitchFamily="49"/>
                <a:ea typeface="DejaVu Sans" pitchFamily="2"/>
                <a:cs typeface="DejaVu Sans" pitchFamily="2"/>
              </a:rPr>
              <a:t>;</a:t>
            </a:r>
          </a:p>
          <a:p>
            <a:pPr hangingPunct="0">
              <a:buNone/>
            </a:pPr>
            <a:r>
              <a:rPr lang="en-CA" sz="2200" b="1" dirty="0">
                <a:latin typeface="Courier New" pitchFamily="49"/>
                <a:ea typeface="DejaVu Sans" pitchFamily="2"/>
                <a:cs typeface="DejaVu Sans" pitchFamily="2"/>
              </a:rPr>
              <a:t>	}</a:t>
            </a:r>
          </a:p>
          <a:p>
            <a:pPr hangingPunct="0">
              <a:buNone/>
            </a:pPr>
            <a:endParaRPr lang="en-CA" sz="2200" b="1" dirty="0">
              <a:latin typeface="Courier New" pitchFamily="49"/>
              <a:ea typeface="DejaVu Sans" pitchFamily="2"/>
              <a:cs typeface="DejaVu Sans" pitchFamily="2"/>
            </a:endParaRPr>
          </a:p>
          <a:p>
            <a:pPr hangingPunct="0">
              <a:buNone/>
            </a:pPr>
            <a:r>
              <a:rPr lang="en-CA" sz="2200" b="1" dirty="0">
                <a:latin typeface="Courier New" pitchFamily="49"/>
                <a:ea typeface="DejaVu Sans" pitchFamily="2"/>
                <a:cs typeface="DejaVu Sans" pitchFamily="2"/>
              </a:rPr>
              <a:t>	</a:t>
            </a:r>
            <a:r>
              <a:rPr lang="en-CA" sz="2200" b="1" dirty="0">
                <a:solidFill>
                  <a:srgbClr val="B80047"/>
                </a:solidFill>
                <a:latin typeface="Courier New" pitchFamily="49"/>
                <a:ea typeface="DejaVu Sans" pitchFamily="2"/>
                <a:cs typeface="DejaVu Sans" pitchFamily="2"/>
              </a:rPr>
              <a:t>return</a:t>
            </a:r>
            <a:r>
              <a:rPr lang="en-CA" sz="2200" b="1" dirty="0">
                <a:latin typeface="Courier New" pitchFamily="49"/>
                <a:ea typeface="DejaVu Sans" pitchFamily="2"/>
                <a:cs typeface="DejaVu Sans" pitchFamily="2"/>
              </a:rPr>
              <a:t> s;</a:t>
            </a:r>
          </a:p>
          <a:p>
            <a:pPr hangingPunct="0">
              <a:buNone/>
            </a:pPr>
            <a:r>
              <a:rPr lang="en-CA" sz="2200" b="1" dirty="0">
                <a:latin typeface="Courier New" pitchFamily="49"/>
                <a:ea typeface="DejaVu Sans" pitchFamily="2"/>
                <a:cs typeface="DejaVu Sans" pitchFamily="2"/>
              </a:rPr>
              <a:t>}</a:t>
            </a:r>
          </a:p>
        </p:txBody>
      </p:sp>
      <p:sp>
        <p:nvSpPr>
          <p:cNvPr id="5" name="Date Placeholder 4"/>
          <p:cNvSpPr>
            <a:spLocks noGrp="1"/>
          </p:cNvSpPr>
          <p:nvPr>
            <p:ph type="dt" sz="half" idx="10"/>
          </p:nvPr>
        </p:nvSpPr>
        <p:spPr/>
        <p:txBody>
          <a:bodyPr/>
          <a:lstStyle/>
          <a:p>
            <a:fld id="{92E3806E-4C7B-4208-B828-75C959DFF985}" type="datetime1">
              <a:rPr lang="en-US" smtClean="0"/>
              <a:pPr/>
              <a:t>7/1/2011</a:t>
            </a:fld>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Overview</a:t>
            </a:r>
            <a:endParaRPr lang="en-CA" dirty="0"/>
          </a:p>
        </p:txBody>
      </p:sp>
      <p:sp>
        <p:nvSpPr>
          <p:cNvPr id="3" name="Content Placeholder 2"/>
          <p:cNvSpPr>
            <a:spLocks noGrp="1"/>
          </p:cNvSpPr>
          <p:nvPr>
            <p:ph idx="1"/>
          </p:nvPr>
        </p:nvSpPr>
        <p:spPr>
          <a:xfrm>
            <a:off x="3505200" y="1828800"/>
            <a:ext cx="5181600" cy="3930650"/>
          </a:xfrm>
        </p:spPr>
        <p:txBody>
          <a:bodyPr>
            <a:normAutofit lnSpcReduction="10000"/>
          </a:bodyPr>
          <a:lstStyle/>
          <a:p>
            <a:r>
              <a:rPr lang="en-CA" dirty="0" smtClean="0"/>
              <a:t>Why MATLAB?</a:t>
            </a:r>
          </a:p>
          <a:p>
            <a:r>
              <a:rPr lang="en-CA" dirty="0" smtClean="0"/>
              <a:t>Overview of the </a:t>
            </a:r>
            <a:r>
              <a:rPr lang="en-CA" dirty="0" err="1" smtClean="0"/>
              <a:t>McLAB</a:t>
            </a:r>
            <a:r>
              <a:rPr lang="en-CA" dirty="0" smtClean="0"/>
              <a:t> tools</a:t>
            </a:r>
          </a:p>
          <a:p>
            <a:r>
              <a:rPr lang="en-CA" dirty="0" err="1" smtClean="0"/>
              <a:t>McVM</a:t>
            </a:r>
            <a:r>
              <a:rPr lang="en-CA" dirty="0" smtClean="0"/>
              <a:t> – a Virtual Machine and Just-In-Time (JIT) compiler</a:t>
            </a:r>
          </a:p>
          <a:p>
            <a:r>
              <a:rPr lang="en-CA" dirty="0" err="1" smtClean="0"/>
              <a:t>McFOR</a:t>
            </a:r>
            <a:r>
              <a:rPr lang="en-CA" dirty="0" smtClean="0"/>
              <a:t> – translating MATLAB to FORTRAN95</a:t>
            </a:r>
          </a:p>
        </p:txBody>
      </p:sp>
      <p:sp>
        <p:nvSpPr>
          <p:cNvPr id="4" name="Date Placeholder 3"/>
          <p:cNvSpPr>
            <a:spLocks noGrp="1"/>
          </p:cNvSpPr>
          <p:nvPr>
            <p:ph type="dt" sz="half" idx="10"/>
          </p:nvPr>
        </p:nvSpPr>
        <p:spPr/>
        <p:txBody>
          <a:bodyPr/>
          <a:lstStyle/>
          <a:p>
            <a:fld id="{0C92370A-6E4A-4A87-9A13-3A7D10A7073C}"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r>
              <a:rPr lang="en-US" dirty="0" smtClean="0"/>
              <a:t>Intro - </a:t>
            </a:r>
            <a:fld id="{ECE31B81-7C2C-4D8B-B6F0-1768517459BF}" type="slidenum">
              <a:rPr lang="en-US" smtClean="0"/>
              <a:pPr/>
              <a:t>2</a:t>
            </a:fld>
            <a:endParaRPr lang="en-US" dirty="0"/>
          </a:p>
        </p:txBody>
      </p:sp>
      <p:pic>
        <p:nvPicPr>
          <p:cNvPr id="7" name="Picture 6" descr="images.jpg"/>
          <p:cNvPicPr>
            <a:picLocks noChangeAspect="1"/>
          </p:cNvPicPr>
          <p:nvPr/>
        </p:nvPicPr>
        <p:blipFill>
          <a:blip r:embed="rId3" cstate="print"/>
          <a:stretch>
            <a:fillRect/>
          </a:stretch>
        </p:blipFill>
        <p:spPr>
          <a:xfrm>
            <a:off x="847725" y="2514600"/>
            <a:ext cx="1962150" cy="233362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dirty="0">
                <a:solidFill>
                  <a:srgbClr val="FFFFFF"/>
                </a:solidFill>
                <a:effectLst>
                  <a:outerShdw dist="17961" dir="2700000">
                    <a:scrgbClr r="0" g="0" b="0"/>
                  </a:outerShdw>
                </a:effectLst>
              </a:rPr>
              <a:t>MATLAB Optimization Challenges</a:t>
            </a:r>
          </a:p>
        </p:txBody>
      </p:sp>
      <p:sp>
        <p:nvSpPr>
          <p:cNvPr id="3" name="TextBox 2"/>
          <p:cNvSpPr txBox="1"/>
          <p:nvPr/>
        </p:nvSpPr>
        <p:spPr>
          <a:xfrm>
            <a:off x="196469" y="1371600"/>
            <a:ext cx="8490331" cy="4945483"/>
          </a:xfrm>
          <a:prstGeom prst="rect">
            <a:avLst/>
          </a:prstGeom>
          <a:no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2000" b="1" dirty="0">
                <a:solidFill>
                  <a:srgbClr val="B80047"/>
                </a:solidFill>
                <a:latin typeface="Courier New" pitchFamily="49"/>
                <a:ea typeface="DejaVu Sans" pitchFamily="2"/>
                <a:cs typeface="DejaVu Sans" pitchFamily="2"/>
              </a:rPr>
              <a:t>function</a:t>
            </a:r>
            <a:r>
              <a:rPr lang="en-CA" sz="2000" b="1" dirty="0">
                <a:latin typeface="Courier New" pitchFamily="49"/>
                <a:ea typeface="DejaVu Sans" pitchFamily="2"/>
                <a:cs typeface="DejaVu Sans" pitchFamily="2"/>
              </a:rPr>
              <a:t> s = </a:t>
            </a:r>
            <a:r>
              <a:rPr lang="en-CA" sz="2000" b="1" dirty="0" err="1">
                <a:latin typeface="Courier New" pitchFamily="49"/>
                <a:ea typeface="DejaVu Sans" pitchFamily="2"/>
                <a:cs typeface="DejaVu Sans" pitchFamily="2"/>
              </a:rPr>
              <a:t>sumvals</a:t>
            </a:r>
            <a:r>
              <a:rPr lang="en-CA" sz="2000" b="1" dirty="0">
                <a:latin typeface="Courier New" pitchFamily="49"/>
                <a:ea typeface="DejaVu Sans" pitchFamily="2"/>
                <a:cs typeface="DejaVu Sans" pitchFamily="2"/>
              </a:rPr>
              <a:t>(start, step, stop)</a:t>
            </a:r>
          </a:p>
          <a:p>
            <a:pPr hangingPunct="0">
              <a:buNone/>
            </a:pPr>
            <a:r>
              <a:rPr lang="en-CA" sz="2000" b="1" dirty="0" smtClean="0">
                <a:latin typeface="Courier New" pitchFamily="49"/>
                <a:ea typeface="DejaVu Sans" pitchFamily="2"/>
                <a:cs typeface="DejaVu Sans" pitchFamily="2"/>
              </a:rPr>
              <a:t>	</a:t>
            </a:r>
            <a:r>
              <a:rPr lang="en-CA" sz="2000" b="1" dirty="0" err="1" smtClean="0">
                <a:latin typeface="Courier New" pitchFamily="49"/>
                <a:ea typeface="DejaVu Sans" pitchFamily="2"/>
                <a:cs typeface="DejaVu Sans" pitchFamily="2"/>
              </a:rPr>
              <a:t>i</a:t>
            </a:r>
            <a:r>
              <a:rPr lang="en-CA" sz="2000" b="1" dirty="0" smtClean="0">
                <a:latin typeface="Courier New" pitchFamily="49"/>
                <a:ea typeface="DejaVu Sans" pitchFamily="2"/>
                <a:cs typeface="DejaVu Sans" pitchFamily="2"/>
              </a:rPr>
              <a:t> </a:t>
            </a:r>
            <a:r>
              <a:rPr lang="en-CA" sz="2000" b="1" dirty="0">
                <a:latin typeface="Courier New" pitchFamily="49"/>
                <a:ea typeface="DejaVu Sans" pitchFamily="2"/>
                <a:cs typeface="DejaVu Sans" pitchFamily="2"/>
              </a:rPr>
              <a:t>= start;</a:t>
            </a:r>
          </a:p>
          <a:p>
            <a:pPr hangingPunct="0">
              <a:buNone/>
            </a:pPr>
            <a:r>
              <a:rPr lang="en-CA" sz="2000" b="1" dirty="0">
                <a:latin typeface="Courier New" pitchFamily="49"/>
                <a:ea typeface="DejaVu Sans" pitchFamily="2"/>
                <a:cs typeface="DejaVu Sans" pitchFamily="2"/>
              </a:rPr>
              <a:t>	s = </a:t>
            </a:r>
            <a:r>
              <a:rPr lang="en-CA" sz="2000" b="1" dirty="0" err="1">
                <a:latin typeface="Courier New" pitchFamily="49"/>
                <a:ea typeface="DejaVu Sans" pitchFamily="2"/>
                <a:cs typeface="DejaVu Sans" pitchFamily="2"/>
              </a:rPr>
              <a:t>i</a:t>
            </a:r>
            <a:r>
              <a:rPr lang="en-CA" sz="2000" b="1" dirty="0">
                <a:latin typeface="Courier New" pitchFamily="49"/>
                <a:ea typeface="DejaVu Sans" pitchFamily="2"/>
                <a:cs typeface="DejaVu Sans" pitchFamily="2"/>
              </a:rPr>
              <a:t>;</a:t>
            </a:r>
          </a:p>
          <a:p>
            <a:pPr hangingPunct="0">
              <a:buNone/>
            </a:pPr>
            <a:endParaRPr lang="en-CA" sz="2000" b="1" dirty="0">
              <a:latin typeface="Courier New" pitchFamily="49"/>
              <a:ea typeface="DejaVu Sans" pitchFamily="2"/>
              <a:cs typeface="DejaVu Sans" pitchFamily="2"/>
            </a:endParaRPr>
          </a:p>
          <a:p>
            <a:pPr hangingPunct="0">
              <a:buNone/>
            </a:pPr>
            <a:r>
              <a:rPr lang="en-CA" sz="2000" b="1" dirty="0">
                <a:latin typeface="Courier New" pitchFamily="49"/>
                <a:ea typeface="DejaVu Sans" pitchFamily="2"/>
                <a:cs typeface="DejaVu Sans" pitchFamily="2"/>
              </a:rPr>
              <a:t>	</a:t>
            </a:r>
            <a:r>
              <a:rPr lang="en-CA" sz="2000" b="1" dirty="0">
                <a:solidFill>
                  <a:srgbClr val="B80047"/>
                </a:solidFill>
                <a:latin typeface="Courier New" pitchFamily="49"/>
                <a:ea typeface="DejaVu Sans" pitchFamily="2"/>
                <a:cs typeface="DejaVu Sans" pitchFamily="2"/>
              </a:rPr>
              <a:t>while</a:t>
            </a:r>
            <a:r>
              <a:rPr lang="en-CA" sz="2000" b="1" dirty="0">
                <a:latin typeface="Courier New" pitchFamily="49"/>
                <a:ea typeface="DejaVu Sans" pitchFamily="2"/>
                <a:cs typeface="DejaVu Sans" pitchFamily="2"/>
              </a:rPr>
              <a:t> </a:t>
            </a:r>
            <a:r>
              <a:rPr lang="en-CA" sz="2000" b="1" dirty="0" err="1">
                <a:latin typeface="Courier New" pitchFamily="49"/>
                <a:ea typeface="DejaVu Sans" pitchFamily="2"/>
                <a:cs typeface="DejaVu Sans" pitchFamily="2"/>
              </a:rPr>
              <a:t>i</a:t>
            </a:r>
            <a:r>
              <a:rPr lang="en-CA" sz="2000" b="1" dirty="0">
                <a:latin typeface="Courier New" pitchFamily="49"/>
                <a:ea typeface="DejaVu Sans" pitchFamily="2"/>
                <a:cs typeface="DejaVu Sans" pitchFamily="2"/>
              </a:rPr>
              <a:t> &lt; stop</a:t>
            </a:r>
          </a:p>
          <a:p>
            <a:pPr hangingPunct="0">
              <a:buNone/>
            </a:pPr>
            <a:r>
              <a:rPr lang="en-CA" sz="2000" b="1" dirty="0">
                <a:latin typeface="Courier New" pitchFamily="49"/>
                <a:ea typeface="DejaVu Sans" pitchFamily="2"/>
                <a:cs typeface="DejaVu Sans" pitchFamily="2"/>
              </a:rPr>
              <a:t>		</a:t>
            </a:r>
            <a:r>
              <a:rPr lang="en-CA" sz="2000" b="1" dirty="0" err="1">
                <a:latin typeface="Courier New" pitchFamily="49"/>
                <a:ea typeface="DejaVu Sans" pitchFamily="2"/>
                <a:cs typeface="DejaVu Sans" pitchFamily="2"/>
              </a:rPr>
              <a:t>i</a:t>
            </a:r>
            <a:r>
              <a:rPr lang="en-CA" sz="2000" b="1" dirty="0">
                <a:latin typeface="Courier New" pitchFamily="49"/>
                <a:ea typeface="DejaVu Sans" pitchFamily="2"/>
                <a:cs typeface="DejaVu Sans" pitchFamily="2"/>
              </a:rPr>
              <a:t> = </a:t>
            </a:r>
            <a:r>
              <a:rPr lang="en-CA" sz="2000" b="1" dirty="0" err="1">
                <a:latin typeface="Courier New" pitchFamily="49"/>
                <a:ea typeface="DejaVu Sans" pitchFamily="2"/>
                <a:cs typeface="DejaVu Sans" pitchFamily="2"/>
              </a:rPr>
              <a:t>i</a:t>
            </a:r>
            <a:r>
              <a:rPr lang="en-CA" sz="2000" b="1" dirty="0">
                <a:latin typeface="Courier New" pitchFamily="49"/>
                <a:ea typeface="DejaVu Sans" pitchFamily="2"/>
                <a:cs typeface="DejaVu Sans" pitchFamily="2"/>
              </a:rPr>
              <a:t> + step;</a:t>
            </a:r>
          </a:p>
          <a:p>
            <a:pPr hangingPunct="0">
              <a:buNone/>
            </a:pPr>
            <a:r>
              <a:rPr lang="en-CA" sz="2000" b="1" dirty="0">
                <a:latin typeface="Courier New" pitchFamily="49"/>
                <a:ea typeface="DejaVu Sans" pitchFamily="2"/>
                <a:cs typeface="DejaVu Sans" pitchFamily="2"/>
              </a:rPr>
              <a:t>		s = s + </a:t>
            </a:r>
            <a:r>
              <a:rPr lang="en-CA" sz="2000" b="1" dirty="0" err="1">
                <a:latin typeface="Courier New" pitchFamily="49"/>
                <a:ea typeface="DejaVu Sans" pitchFamily="2"/>
                <a:cs typeface="DejaVu Sans" pitchFamily="2"/>
              </a:rPr>
              <a:t>i</a:t>
            </a:r>
            <a:r>
              <a:rPr lang="en-CA" sz="2000" b="1" dirty="0">
                <a:latin typeface="Courier New" pitchFamily="49"/>
                <a:ea typeface="DejaVu Sans" pitchFamily="2"/>
                <a:cs typeface="DejaVu Sans" pitchFamily="2"/>
              </a:rPr>
              <a:t>;</a:t>
            </a:r>
          </a:p>
          <a:p>
            <a:pPr hangingPunct="0">
              <a:buNone/>
            </a:pPr>
            <a:r>
              <a:rPr lang="en-CA" sz="2000" b="1" dirty="0">
                <a:latin typeface="Courier New" pitchFamily="49"/>
                <a:ea typeface="DejaVu Sans" pitchFamily="2"/>
                <a:cs typeface="DejaVu Sans" pitchFamily="2"/>
              </a:rPr>
              <a:t>	</a:t>
            </a:r>
            <a:r>
              <a:rPr lang="en-CA" sz="2000" b="1" dirty="0">
                <a:solidFill>
                  <a:srgbClr val="B80047"/>
                </a:solidFill>
                <a:latin typeface="Courier New" pitchFamily="49"/>
                <a:ea typeface="DejaVu Sans" pitchFamily="2"/>
                <a:cs typeface="DejaVu Sans" pitchFamily="2"/>
              </a:rPr>
              <a:t>end</a:t>
            </a:r>
          </a:p>
          <a:p>
            <a:pPr hangingPunct="0">
              <a:buNone/>
            </a:pPr>
            <a:r>
              <a:rPr lang="en-CA" sz="2000" b="1" dirty="0">
                <a:solidFill>
                  <a:srgbClr val="B80047"/>
                </a:solidFill>
                <a:latin typeface="Courier New" pitchFamily="49"/>
                <a:ea typeface="DejaVu Sans" pitchFamily="2"/>
                <a:cs typeface="DejaVu Sans" pitchFamily="2"/>
              </a:rPr>
              <a:t>end</a:t>
            </a:r>
          </a:p>
          <a:p>
            <a:pPr hangingPunct="0">
              <a:buNone/>
            </a:pPr>
            <a:endParaRPr lang="en-CA" sz="2000" b="1" dirty="0">
              <a:solidFill>
                <a:srgbClr val="B80047"/>
              </a:solidFill>
              <a:latin typeface="Courier New" pitchFamily="49"/>
              <a:ea typeface="DejaVu Sans" pitchFamily="2"/>
              <a:cs typeface="DejaVu Sans" pitchFamily="2"/>
            </a:endParaRPr>
          </a:p>
          <a:p>
            <a:pPr hangingPunct="0">
              <a:buNone/>
            </a:pPr>
            <a:r>
              <a:rPr lang="en-CA" sz="2000" b="1" dirty="0">
                <a:solidFill>
                  <a:srgbClr val="B80047"/>
                </a:solidFill>
                <a:latin typeface="Courier New" pitchFamily="49"/>
                <a:ea typeface="DejaVu Sans" pitchFamily="2"/>
                <a:cs typeface="DejaVu Sans" pitchFamily="2"/>
              </a:rPr>
              <a:t>function </a:t>
            </a:r>
            <a:r>
              <a:rPr lang="en-CA" sz="2000" b="1" dirty="0">
                <a:solidFill>
                  <a:srgbClr val="000000"/>
                </a:solidFill>
                <a:latin typeface="Courier New" pitchFamily="49"/>
                <a:ea typeface="DejaVu Sans" pitchFamily="2"/>
                <a:cs typeface="DejaVu Sans" pitchFamily="2"/>
              </a:rPr>
              <a:t>caller()</a:t>
            </a:r>
          </a:p>
          <a:p>
            <a:pPr hangingPunct="0">
              <a:buNone/>
            </a:pPr>
            <a:r>
              <a:rPr lang="en-CA" sz="2000" b="1" dirty="0">
                <a:solidFill>
                  <a:srgbClr val="000000"/>
                </a:solidFill>
                <a:latin typeface="Courier New" pitchFamily="49"/>
                <a:ea typeface="DejaVu Sans" pitchFamily="2"/>
                <a:cs typeface="DejaVu Sans" pitchFamily="2"/>
              </a:rPr>
              <a:t>	a = </a:t>
            </a:r>
            <a:r>
              <a:rPr lang="en-CA" sz="2000" b="1" dirty="0" err="1">
                <a:solidFill>
                  <a:srgbClr val="000000"/>
                </a:solidFill>
                <a:latin typeface="Courier New" pitchFamily="49"/>
                <a:ea typeface="DejaVu Sans" pitchFamily="2"/>
                <a:cs typeface="DejaVu Sans" pitchFamily="2"/>
              </a:rPr>
              <a:t>sumvals</a:t>
            </a:r>
            <a:r>
              <a:rPr lang="en-CA" sz="2000" b="1" dirty="0">
                <a:solidFill>
                  <a:srgbClr val="000000"/>
                </a:solidFill>
                <a:latin typeface="Courier New" pitchFamily="49"/>
                <a:ea typeface="DejaVu Sans" pitchFamily="2"/>
                <a:cs typeface="DejaVu Sans" pitchFamily="2"/>
              </a:rPr>
              <a:t>(1, 1, 10^6);</a:t>
            </a:r>
          </a:p>
          <a:p>
            <a:pPr hangingPunct="0">
              <a:buNone/>
            </a:pPr>
            <a:r>
              <a:rPr lang="en-CA" sz="2000" b="1" dirty="0">
                <a:solidFill>
                  <a:srgbClr val="000000"/>
                </a:solidFill>
                <a:latin typeface="Courier New" pitchFamily="49"/>
                <a:ea typeface="DejaVu Sans" pitchFamily="2"/>
                <a:cs typeface="DejaVu Sans" pitchFamily="2"/>
              </a:rPr>
              <a:t>	b = </a:t>
            </a:r>
            <a:r>
              <a:rPr lang="en-CA" sz="2000" b="1" dirty="0" err="1">
                <a:solidFill>
                  <a:srgbClr val="000000"/>
                </a:solidFill>
                <a:latin typeface="Courier New" pitchFamily="49"/>
                <a:ea typeface="DejaVu Sans" pitchFamily="2"/>
                <a:cs typeface="DejaVu Sans" pitchFamily="2"/>
              </a:rPr>
              <a:t>sumvals</a:t>
            </a:r>
            <a:r>
              <a:rPr lang="en-CA" sz="2000" b="1" dirty="0">
                <a:solidFill>
                  <a:srgbClr val="000000"/>
                </a:solidFill>
                <a:latin typeface="Courier New" pitchFamily="49"/>
                <a:ea typeface="DejaVu Sans" pitchFamily="2"/>
                <a:cs typeface="DejaVu Sans" pitchFamily="2"/>
              </a:rPr>
              <a:t>([1 2], [1.5 3], [20^5 20^5]);</a:t>
            </a:r>
          </a:p>
          <a:p>
            <a:pPr hangingPunct="0">
              <a:buNone/>
            </a:pPr>
            <a:r>
              <a:rPr lang="en-CA" sz="2000" b="1" dirty="0">
                <a:solidFill>
                  <a:srgbClr val="000000"/>
                </a:solidFill>
                <a:latin typeface="Courier New" pitchFamily="49"/>
                <a:ea typeface="DejaVu Sans" pitchFamily="2"/>
                <a:cs typeface="DejaVu Sans" pitchFamily="2"/>
              </a:rPr>
              <a:t>	c = [a b];</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	</a:t>
            </a:r>
            <a:r>
              <a:rPr lang="en-CA" sz="2000" b="1" dirty="0" err="1">
                <a:solidFill>
                  <a:srgbClr val="000000"/>
                </a:solidFill>
                <a:latin typeface="Courier New" pitchFamily="49"/>
                <a:ea typeface="DejaVu Sans" pitchFamily="2"/>
                <a:cs typeface="DejaVu Sans" pitchFamily="2"/>
              </a:rPr>
              <a:t>disp</a:t>
            </a:r>
            <a:r>
              <a:rPr lang="en-CA" sz="2000" b="1" dirty="0">
                <a:solidFill>
                  <a:srgbClr val="000000"/>
                </a:solidFill>
                <a:latin typeface="Courier New" pitchFamily="49"/>
                <a:ea typeface="DejaVu Sans" pitchFamily="2"/>
                <a:cs typeface="DejaVu Sans" pitchFamily="2"/>
              </a:rPr>
              <a:t>(c);</a:t>
            </a:r>
          </a:p>
          <a:p>
            <a:pPr hangingPunct="0">
              <a:buNone/>
            </a:pPr>
            <a:r>
              <a:rPr lang="en-CA" sz="2000" b="1" dirty="0">
                <a:solidFill>
                  <a:srgbClr val="B80047"/>
                </a:solidFill>
                <a:latin typeface="Courier New" pitchFamily="49"/>
                <a:ea typeface="DejaVu Sans" pitchFamily="2"/>
                <a:cs typeface="DejaVu Sans" pitchFamily="2"/>
              </a:rPr>
              <a:t>end</a:t>
            </a:r>
          </a:p>
        </p:txBody>
      </p:sp>
      <p:sp>
        <p:nvSpPr>
          <p:cNvPr id="5" name="Date Placeholder 4"/>
          <p:cNvSpPr>
            <a:spLocks noGrp="1"/>
          </p:cNvSpPr>
          <p:nvPr>
            <p:ph type="dt" sz="half" idx="10"/>
          </p:nvPr>
        </p:nvSpPr>
        <p:spPr/>
        <p:txBody>
          <a:bodyPr/>
          <a:lstStyle/>
          <a:p>
            <a:fld id="{63BAF71E-6E92-4C89-8FDE-1A46F427D7A7}" type="datetime1">
              <a:rPr lang="en-US" smtClean="0"/>
              <a:pPr/>
              <a:t>7/1/2011</a:t>
            </a:fld>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McJIT</a:t>
            </a:r>
            <a:r>
              <a:rPr lang="en-US" dirty="0" smtClean="0"/>
              <a:t>: Executing a Function</a:t>
            </a:r>
            <a:endParaRPr lang="en-CA" dirty="0"/>
          </a:p>
        </p:txBody>
      </p:sp>
      <p:sp>
        <p:nvSpPr>
          <p:cNvPr id="4" name="Date Placeholder 3"/>
          <p:cNvSpPr>
            <a:spLocks noGrp="1"/>
          </p:cNvSpPr>
          <p:nvPr>
            <p:ph type="dt" sz="half" idx="10"/>
          </p:nvPr>
        </p:nvSpPr>
        <p:spPr/>
        <p:txBody>
          <a:bodyPr/>
          <a:lstStyle/>
          <a:p>
            <a:fld id="{8E71E284-5606-45D0-84F4-98CB05348147}"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Leverhulme Lecture #3, Laurie Hendren</a:t>
            </a:r>
            <a:endParaRPr lang="en-US"/>
          </a:p>
        </p:txBody>
      </p:sp>
      <p:sp>
        <p:nvSpPr>
          <p:cNvPr id="6" name="Slide Number Placeholder 5"/>
          <p:cNvSpPr>
            <a:spLocks noGrp="1"/>
          </p:cNvSpPr>
          <p:nvPr>
            <p:ph type="sldNum" sz="quarter" idx="12"/>
          </p:nvPr>
        </p:nvSpPr>
        <p:spPr>
          <a:xfrm>
            <a:off x="7924800" y="6356350"/>
            <a:ext cx="1005840" cy="365125"/>
          </a:xfrm>
        </p:spPr>
        <p:txBody>
          <a:bodyPr/>
          <a:lstStyle/>
          <a:p>
            <a:r>
              <a:rPr lang="en-US" dirty="0" err="1" smtClean="0"/>
              <a:t>Backends</a:t>
            </a:r>
            <a:r>
              <a:rPr lang="en-US" dirty="0" smtClean="0"/>
              <a:t>- </a:t>
            </a:r>
            <a:fld id="{ECE31B81-7C2C-4D8B-B6F0-1768517459BF}" type="slidenum">
              <a:rPr lang="en-US" smtClean="0"/>
              <a:pPr/>
              <a:t>21</a:t>
            </a:fld>
            <a:endParaRPr lang="en-US" dirty="0"/>
          </a:p>
        </p:txBody>
      </p:sp>
      <p:sp>
        <p:nvSpPr>
          <p:cNvPr id="8" name="Rectangle 7"/>
          <p:cNvSpPr/>
          <p:nvPr/>
        </p:nvSpPr>
        <p:spPr>
          <a:xfrm>
            <a:off x="1485900" y="1905794"/>
            <a:ext cx="2400300" cy="7620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Compiled code exists in the code cache?</a:t>
            </a:r>
            <a:endParaRPr lang="en-US" sz="2000" dirty="0">
              <a:solidFill>
                <a:schemeClr val="tx1"/>
              </a:solidFill>
            </a:endParaRPr>
          </a:p>
        </p:txBody>
      </p:sp>
      <p:sp>
        <p:nvSpPr>
          <p:cNvPr id="9" name="Rectangle 8"/>
          <p:cNvSpPr/>
          <p:nvPr/>
        </p:nvSpPr>
        <p:spPr>
          <a:xfrm>
            <a:off x="6934200" y="1828800"/>
            <a:ext cx="1600200" cy="6858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Execute function</a:t>
            </a:r>
            <a:endParaRPr lang="en-US" sz="2000" dirty="0">
              <a:solidFill>
                <a:schemeClr val="tx1"/>
              </a:solidFill>
            </a:endParaRPr>
          </a:p>
        </p:txBody>
      </p:sp>
      <p:sp>
        <p:nvSpPr>
          <p:cNvPr id="10" name="Rectangle 9"/>
          <p:cNvSpPr/>
          <p:nvPr/>
        </p:nvSpPr>
        <p:spPr>
          <a:xfrm>
            <a:off x="4800600" y="1524000"/>
            <a:ext cx="1752600" cy="1219200"/>
          </a:xfrm>
          <a:prstGeom prst="rect">
            <a:avLst/>
          </a:prstGeom>
          <a:blipFill>
            <a:blip r:embed="rId3" cstate="print"/>
            <a:tile tx="0" ty="0" sx="100000" sy="100000" flip="none" algn="tl"/>
          </a:bli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09800" y="4076700"/>
            <a:ext cx="2209800" cy="4953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Load function</a:t>
            </a:r>
            <a:endParaRPr lang="en-US" sz="2000" dirty="0">
              <a:solidFill>
                <a:schemeClr val="tx1"/>
              </a:solidFill>
            </a:endParaRPr>
          </a:p>
        </p:txBody>
      </p:sp>
      <p:sp>
        <p:nvSpPr>
          <p:cNvPr id="12" name="Rectangle 11"/>
          <p:cNvSpPr/>
          <p:nvPr/>
        </p:nvSpPr>
        <p:spPr>
          <a:xfrm>
            <a:off x="5105400" y="2971800"/>
            <a:ext cx="2133600" cy="85725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Generate LLVM &amp; Machine Code</a:t>
            </a:r>
            <a:endParaRPr lang="en-US" sz="2000" dirty="0">
              <a:solidFill>
                <a:schemeClr val="tx1"/>
              </a:solidFill>
            </a:endParaRPr>
          </a:p>
        </p:txBody>
      </p:sp>
      <p:sp>
        <p:nvSpPr>
          <p:cNvPr id="13" name="Rectangle 12"/>
          <p:cNvSpPr/>
          <p:nvPr/>
        </p:nvSpPr>
        <p:spPr>
          <a:xfrm>
            <a:off x="457200" y="3276600"/>
            <a:ext cx="1371600" cy="2971800"/>
          </a:xfrm>
          <a:prstGeom prst="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Parse function code;</a:t>
            </a:r>
          </a:p>
          <a:p>
            <a:pPr algn="ctr"/>
            <a:r>
              <a:rPr lang="en-US" sz="2000" dirty="0" smtClean="0">
                <a:solidFill>
                  <a:schemeClr val="tx1"/>
                </a:solidFill>
              </a:rPr>
              <a:t>generate  XML</a:t>
            </a:r>
            <a:endParaRPr lang="en-US" sz="2000" dirty="0">
              <a:solidFill>
                <a:schemeClr val="tx1"/>
              </a:solidFill>
            </a:endParaRPr>
          </a:p>
        </p:txBody>
      </p:sp>
      <p:sp>
        <p:nvSpPr>
          <p:cNvPr id="14" name="Rectangle 13"/>
          <p:cNvSpPr/>
          <p:nvPr/>
        </p:nvSpPr>
        <p:spPr>
          <a:xfrm>
            <a:off x="2362200" y="4953000"/>
            <a:ext cx="2057400" cy="11811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Send code string to the front-end; receive AST as XML</a:t>
            </a:r>
            <a:endParaRPr lang="en-US" dirty="0">
              <a:solidFill>
                <a:schemeClr val="tx1"/>
              </a:solidFill>
            </a:endParaRPr>
          </a:p>
        </p:txBody>
      </p:sp>
      <p:sp>
        <p:nvSpPr>
          <p:cNvPr id="15" name="Rectangle 14"/>
          <p:cNvSpPr/>
          <p:nvPr/>
        </p:nvSpPr>
        <p:spPr>
          <a:xfrm>
            <a:off x="4838700" y="5181600"/>
            <a:ext cx="1485900" cy="78105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Parse XML; build AST</a:t>
            </a:r>
            <a:endParaRPr lang="en-US" sz="2000" dirty="0">
              <a:solidFill>
                <a:schemeClr val="tx1"/>
              </a:solidFill>
            </a:endParaRPr>
          </a:p>
        </p:txBody>
      </p:sp>
      <p:sp>
        <p:nvSpPr>
          <p:cNvPr id="16" name="Rectangle 15"/>
          <p:cNvSpPr/>
          <p:nvPr/>
        </p:nvSpPr>
        <p:spPr>
          <a:xfrm>
            <a:off x="6781800" y="4610100"/>
            <a:ext cx="1905000" cy="11049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Perform analyses &amp; transformations</a:t>
            </a:r>
            <a:endParaRPr lang="en-US" sz="2000" dirty="0">
              <a:solidFill>
                <a:schemeClr val="tx1"/>
              </a:solidFill>
            </a:endParaRPr>
          </a:p>
        </p:txBody>
      </p:sp>
      <p:sp>
        <p:nvSpPr>
          <p:cNvPr id="17" name="Rectangle 16"/>
          <p:cNvSpPr/>
          <p:nvPr/>
        </p:nvSpPr>
        <p:spPr>
          <a:xfrm>
            <a:off x="457200" y="2667000"/>
            <a:ext cx="24003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smtClean="0">
                <a:solidFill>
                  <a:schemeClr val="tx1"/>
                </a:solidFill>
              </a:rPr>
              <a:t>Mclab</a:t>
            </a:r>
            <a:r>
              <a:rPr lang="en-US" sz="2000" dirty="0" smtClean="0">
                <a:solidFill>
                  <a:schemeClr val="tx1"/>
                </a:solidFill>
              </a:rPr>
              <a:t> </a:t>
            </a:r>
          </a:p>
          <a:p>
            <a:r>
              <a:rPr lang="en-US" sz="2000" dirty="0" smtClean="0">
                <a:solidFill>
                  <a:schemeClr val="tx1"/>
                </a:solidFill>
              </a:rPr>
              <a:t>Front-end</a:t>
            </a:r>
            <a:endParaRPr lang="en-US" sz="2000" dirty="0">
              <a:solidFill>
                <a:schemeClr val="tx1"/>
              </a:solidFill>
            </a:endParaRPr>
          </a:p>
        </p:txBody>
      </p:sp>
      <p:sp>
        <p:nvSpPr>
          <p:cNvPr id="18" name="Rectangle 17"/>
          <p:cNvSpPr/>
          <p:nvPr/>
        </p:nvSpPr>
        <p:spPr>
          <a:xfrm>
            <a:off x="4838700" y="1143000"/>
            <a:ext cx="24003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Code Cache</a:t>
            </a:r>
            <a:r>
              <a:rPr lang="en-US" sz="2400" dirty="0" smtClean="0">
                <a:solidFill>
                  <a:schemeClr val="tx1"/>
                </a:solidFill>
              </a:rPr>
              <a:t> </a:t>
            </a:r>
          </a:p>
        </p:txBody>
      </p:sp>
      <p:cxnSp>
        <p:nvCxnSpPr>
          <p:cNvPr id="20" name="Straight Arrow Connector 19"/>
          <p:cNvCxnSpPr/>
          <p:nvPr/>
        </p:nvCxnSpPr>
        <p:spPr>
          <a:xfrm>
            <a:off x="3886200" y="2208212"/>
            <a:ext cx="1463040" cy="1588"/>
          </a:xfrm>
          <a:prstGeom prst="straightConnector1">
            <a:avLst/>
          </a:prstGeom>
          <a:ln w="25400">
            <a:solidFill>
              <a:srgbClr val="00206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81700" y="2208212"/>
            <a:ext cx="952500" cy="1588"/>
          </a:xfrm>
          <a:prstGeom prst="straightConnector1">
            <a:avLst/>
          </a:prstGeom>
          <a:ln w="25400">
            <a:solidFill>
              <a:srgbClr val="00206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V="1">
            <a:off x="5364482" y="2712719"/>
            <a:ext cx="548640" cy="3"/>
          </a:xfrm>
          <a:prstGeom prst="straightConnector1">
            <a:avLst/>
          </a:prstGeom>
          <a:ln w="25400">
            <a:solidFill>
              <a:srgbClr val="00206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2583180" y="2941320"/>
            <a:ext cx="548640" cy="158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667794" y="4761706"/>
            <a:ext cx="381000" cy="158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19600" y="5572125"/>
            <a:ext cx="419100" cy="158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5" idx="3"/>
          </p:cNvCxnSpPr>
          <p:nvPr/>
        </p:nvCxnSpPr>
        <p:spPr>
          <a:xfrm flipV="1">
            <a:off x="6324600" y="5562600"/>
            <a:ext cx="457200" cy="9525"/>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7239000" y="3502818"/>
            <a:ext cx="457200" cy="2382"/>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139781" y="4061619"/>
            <a:ext cx="1114426" cy="1588"/>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886200" y="1827212"/>
            <a:ext cx="685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yes</a:t>
            </a:r>
            <a:endParaRPr lang="en-US" sz="2400" dirty="0" smtClean="0">
              <a:solidFill>
                <a:schemeClr val="tx1"/>
              </a:solidFill>
            </a:endParaRPr>
          </a:p>
        </p:txBody>
      </p:sp>
      <p:sp>
        <p:nvSpPr>
          <p:cNvPr id="50" name="Rectangle 49"/>
          <p:cNvSpPr/>
          <p:nvPr/>
        </p:nvSpPr>
        <p:spPr>
          <a:xfrm>
            <a:off x="2819400" y="2667000"/>
            <a:ext cx="685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no</a:t>
            </a:r>
            <a:endParaRPr lang="en-US" sz="2400" dirty="0" smtClean="0">
              <a:solidFill>
                <a:schemeClr val="tx1"/>
              </a:solidFill>
            </a:endParaRPr>
          </a:p>
        </p:txBody>
      </p:sp>
      <p:cxnSp>
        <p:nvCxnSpPr>
          <p:cNvPr id="55" name="Straight Arrow Connector 54"/>
          <p:cNvCxnSpPr/>
          <p:nvPr/>
        </p:nvCxnSpPr>
        <p:spPr>
          <a:xfrm>
            <a:off x="1828800" y="5637212"/>
            <a:ext cx="533400" cy="1588"/>
          </a:xfrm>
          <a:prstGeom prst="straightConnector1">
            <a:avLst/>
          </a:prstGeom>
          <a:ln w="2540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981200" y="1143000"/>
            <a:ext cx="1905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i="1" dirty="0" smtClean="0">
                <a:solidFill>
                  <a:schemeClr val="tx1"/>
                </a:solidFill>
              </a:rPr>
              <a:t>f</a:t>
            </a:r>
            <a:r>
              <a:rPr lang="en-US" sz="2000" dirty="0" smtClean="0">
                <a:solidFill>
                  <a:schemeClr val="tx1"/>
                </a:solidFill>
              </a:rPr>
              <a:t>(</a:t>
            </a:r>
            <a:r>
              <a:rPr lang="en-US" sz="2000" i="1" dirty="0" err="1" smtClean="0">
                <a:solidFill>
                  <a:schemeClr val="tx1"/>
                </a:solidFill>
              </a:rPr>
              <a:t>arg_types</a:t>
            </a:r>
            <a:r>
              <a:rPr lang="en-US" sz="2000" dirty="0" smtClean="0">
                <a:solidFill>
                  <a:schemeClr val="tx1"/>
                </a:solidFill>
              </a:rPr>
              <a:t>) </a:t>
            </a:r>
          </a:p>
        </p:txBody>
      </p:sp>
      <p:cxnSp>
        <p:nvCxnSpPr>
          <p:cNvPr id="57" name="Straight Arrow Connector 56"/>
          <p:cNvCxnSpPr/>
          <p:nvPr/>
        </p:nvCxnSpPr>
        <p:spPr>
          <a:xfrm rot="5400000">
            <a:off x="2637212" y="1721428"/>
            <a:ext cx="365760" cy="1384"/>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209800" y="3200400"/>
            <a:ext cx="2209800" cy="4953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IIR exist?</a:t>
            </a:r>
            <a:endParaRPr lang="en-US" sz="2000" dirty="0">
              <a:solidFill>
                <a:schemeClr val="tx1"/>
              </a:solidFill>
            </a:endParaRPr>
          </a:p>
        </p:txBody>
      </p:sp>
      <p:cxnSp>
        <p:nvCxnSpPr>
          <p:cNvPr id="42" name="Straight Arrow Connector 41"/>
          <p:cNvCxnSpPr/>
          <p:nvPr/>
        </p:nvCxnSpPr>
        <p:spPr>
          <a:xfrm>
            <a:off x="4419600" y="3583782"/>
            <a:ext cx="2362200" cy="144541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2711926" y="3886200"/>
            <a:ext cx="365760" cy="1588"/>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895600" y="3657600"/>
            <a:ext cx="685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no</a:t>
            </a:r>
            <a:endParaRPr lang="en-US" sz="2400" dirty="0" smtClean="0">
              <a:solidFill>
                <a:schemeClr val="tx1"/>
              </a:solidFill>
            </a:endParaRPr>
          </a:p>
        </p:txBody>
      </p:sp>
      <p:sp>
        <p:nvSpPr>
          <p:cNvPr id="51" name="Rectangle 50"/>
          <p:cNvSpPr/>
          <p:nvPr/>
        </p:nvSpPr>
        <p:spPr>
          <a:xfrm>
            <a:off x="5486400" y="3962400"/>
            <a:ext cx="685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Yes</a:t>
            </a:r>
            <a:endParaRPr lang="en-US" sz="2400" dirty="0" smtClean="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dirty="0">
                <a:solidFill>
                  <a:srgbClr val="FFFFFF"/>
                </a:solidFill>
                <a:effectLst>
                  <a:outerShdw dist="17961" dir="2700000">
                    <a:scrgbClr r="0" g="0" b="0"/>
                  </a:outerShdw>
                </a:effectLst>
              </a:rPr>
              <a:t>Just-In-Time </a:t>
            </a:r>
            <a:r>
              <a:rPr lang="en-CA" dirty="0" smtClean="0">
                <a:solidFill>
                  <a:srgbClr val="FFFFFF"/>
                </a:solidFill>
                <a:effectLst>
                  <a:outerShdw dist="17961" dir="2700000">
                    <a:scrgbClr r="0" g="0" b="0"/>
                  </a:outerShdw>
                </a:effectLst>
              </a:rPr>
              <a:t>Specialization (1)</a:t>
            </a:r>
            <a:endParaRPr lang="en-CA" dirty="0">
              <a:solidFill>
                <a:srgbClr val="FFFFFF"/>
              </a:solidFill>
              <a:effectLst>
                <a:outerShdw dist="17961" dir="2700000">
                  <a:scrgbClr r="0" g="0" b="0"/>
                </a:outerShdw>
              </a:effectLst>
            </a:endParaRPr>
          </a:p>
        </p:txBody>
      </p:sp>
      <p:sp>
        <p:nvSpPr>
          <p:cNvPr id="3" name="TextBox 2"/>
          <p:cNvSpPr txBox="1"/>
          <p:nvPr/>
        </p:nvSpPr>
        <p:spPr>
          <a:xfrm>
            <a:off x="685800" y="1981200"/>
            <a:ext cx="7812410" cy="2656772"/>
          </a:xfrm>
          <a:prstGeom prst="rect">
            <a:avLst/>
          </a:prstGeom>
          <a:no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2000" b="1" dirty="0">
                <a:solidFill>
                  <a:srgbClr val="FF0000"/>
                </a:solidFill>
                <a:latin typeface="Courier New" pitchFamily="49"/>
                <a:ea typeface="DejaVu Sans" pitchFamily="2"/>
                <a:cs typeface="DejaVu Sans" pitchFamily="2"/>
              </a:rPr>
              <a:t>&gt;&gt; a = </a:t>
            </a:r>
            <a:r>
              <a:rPr lang="en-CA" sz="2000" b="1" dirty="0" err="1">
                <a:solidFill>
                  <a:srgbClr val="FF0000"/>
                </a:solidFill>
                <a:latin typeface="Courier New" pitchFamily="49"/>
                <a:ea typeface="DejaVu Sans" pitchFamily="2"/>
                <a:cs typeface="DejaVu Sans" pitchFamily="2"/>
              </a:rPr>
              <a:t>sumvals</a:t>
            </a:r>
            <a:r>
              <a:rPr lang="en-CA" sz="2000" b="1" dirty="0">
                <a:solidFill>
                  <a:srgbClr val="FF0000"/>
                </a:solidFill>
                <a:latin typeface="Courier New" pitchFamily="49"/>
                <a:ea typeface="DejaVu Sans" pitchFamily="2"/>
                <a:cs typeface="DejaVu Sans" pitchFamily="2"/>
              </a:rPr>
              <a:t>(1, 1, 10^6);</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&gt;&gt; b = </a:t>
            </a:r>
            <a:r>
              <a:rPr lang="en-CA" sz="2000" b="1" dirty="0" err="1">
                <a:solidFill>
                  <a:srgbClr val="000000"/>
                </a:solidFill>
                <a:latin typeface="Courier New" pitchFamily="49"/>
                <a:ea typeface="DejaVu Sans" pitchFamily="2"/>
                <a:cs typeface="DejaVu Sans" pitchFamily="2"/>
              </a:rPr>
              <a:t>sumvals</a:t>
            </a:r>
            <a:r>
              <a:rPr lang="en-CA" sz="2000" b="1" dirty="0">
                <a:solidFill>
                  <a:srgbClr val="000000"/>
                </a:solidFill>
                <a:latin typeface="Courier New" pitchFamily="49"/>
                <a:ea typeface="DejaVu Sans" pitchFamily="2"/>
                <a:cs typeface="DejaVu Sans" pitchFamily="2"/>
              </a:rPr>
              <a:t>([1 2], [1.5 3], [20^5 20^5]);</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&gt;&gt; a = </a:t>
            </a:r>
            <a:r>
              <a:rPr lang="en-CA" sz="2000" b="1" dirty="0" err="1">
                <a:solidFill>
                  <a:srgbClr val="000000"/>
                </a:solidFill>
                <a:latin typeface="Courier New" pitchFamily="49"/>
                <a:ea typeface="DejaVu Sans" pitchFamily="2"/>
                <a:cs typeface="DejaVu Sans" pitchFamily="2"/>
              </a:rPr>
              <a:t>sumvals</a:t>
            </a:r>
            <a:r>
              <a:rPr lang="en-CA" sz="2000" b="1" dirty="0">
                <a:solidFill>
                  <a:srgbClr val="000000"/>
                </a:solidFill>
                <a:latin typeface="Courier New" pitchFamily="49"/>
                <a:ea typeface="DejaVu Sans" pitchFamily="2"/>
                <a:cs typeface="DejaVu Sans" pitchFamily="2"/>
              </a:rPr>
              <a:t>(1, 1, 500);</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&gt;&gt; c = [a b];</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&gt;&gt; </a:t>
            </a:r>
            <a:r>
              <a:rPr lang="en-CA" sz="2000" b="1" dirty="0" err="1">
                <a:solidFill>
                  <a:srgbClr val="000000"/>
                </a:solidFill>
                <a:latin typeface="Courier New" pitchFamily="49"/>
                <a:ea typeface="DejaVu Sans" pitchFamily="2"/>
                <a:cs typeface="DejaVu Sans" pitchFamily="2"/>
              </a:rPr>
              <a:t>disp</a:t>
            </a:r>
            <a:r>
              <a:rPr lang="en-CA" sz="2000" b="1" dirty="0">
                <a:solidFill>
                  <a:srgbClr val="000000"/>
                </a:solidFill>
                <a:latin typeface="Courier New" pitchFamily="49"/>
                <a:ea typeface="DejaVu Sans" pitchFamily="2"/>
                <a:cs typeface="DejaVu Sans" pitchFamily="2"/>
              </a:rPr>
              <a:t>(c);</a:t>
            </a:r>
          </a:p>
        </p:txBody>
      </p:sp>
      <p:sp>
        <p:nvSpPr>
          <p:cNvPr id="7" name="Date Placeholder 6"/>
          <p:cNvSpPr>
            <a:spLocks noGrp="1"/>
          </p:cNvSpPr>
          <p:nvPr>
            <p:ph type="dt" sz="half" idx="10"/>
          </p:nvPr>
        </p:nvSpPr>
        <p:spPr/>
        <p:txBody>
          <a:bodyPr/>
          <a:lstStyle/>
          <a:p>
            <a:fld id="{7D533D9E-C5C8-4F7F-80E5-40E04B41B9E7}" type="datetime1">
              <a:rPr lang="en-US" smtClean="0"/>
              <a:pPr/>
              <a:t>7/1/2011</a:t>
            </a:fld>
            <a:endParaRPr lang="en-US" dirty="0"/>
          </a:p>
        </p:txBody>
      </p:sp>
      <p:sp>
        <p:nvSpPr>
          <p:cNvPr id="8" name="Slide Number Placeholder 7"/>
          <p:cNvSpPr>
            <a:spLocks noGrp="1"/>
          </p:cNvSpPr>
          <p:nvPr>
            <p:ph type="sldNum" sz="quarter" idx="12"/>
          </p:nvPr>
        </p:nvSpPr>
        <p:spPr/>
        <p:txBody>
          <a:bodyPr/>
          <a:lstStyle/>
          <a:p>
            <a:fld id="{ECE31B81-7C2C-4D8B-B6F0-1768517459BF}" type="slidenum">
              <a:rPr lang="en-US" smtClean="0"/>
              <a:pPr/>
              <a:t>22</a:t>
            </a:fld>
            <a:endParaRPr lang="en-US" dirty="0"/>
          </a:p>
        </p:txBody>
      </p:sp>
      <p:sp>
        <p:nvSpPr>
          <p:cNvPr id="9" name="Footer Placeholder 8"/>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Just-In-Time Specialization (2)</a:t>
            </a:r>
            <a:endParaRPr lang="en-CA" dirty="0"/>
          </a:p>
        </p:txBody>
      </p:sp>
      <p:sp>
        <p:nvSpPr>
          <p:cNvPr id="4" name="Date Placeholder 3"/>
          <p:cNvSpPr>
            <a:spLocks noGrp="1"/>
          </p:cNvSpPr>
          <p:nvPr>
            <p:ph type="dt" sz="half" idx="10"/>
          </p:nvPr>
        </p:nvSpPr>
        <p:spPr/>
        <p:txBody>
          <a:bodyPr/>
          <a:lstStyle/>
          <a:p>
            <a:fld id="{D5B79B83-D644-4F7A-91D4-5D97B5EA8B1E}"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23</a:t>
            </a:fld>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619543" y="1923728"/>
            <a:ext cx="5904913" cy="354394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Just-In-Time Specialization (3)</a:t>
            </a:r>
            <a:endParaRPr lang="en-CA" dirty="0"/>
          </a:p>
        </p:txBody>
      </p:sp>
      <p:sp>
        <p:nvSpPr>
          <p:cNvPr id="4" name="Date Placeholder 3"/>
          <p:cNvSpPr>
            <a:spLocks noGrp="1"/>
          </p:cNvSpPr>
          <p:nvPr>
            <p:ph type="dt" sz="half" idx="10"/>
          </p:nvPr>
        </p:nvSpPr>
        <p:spPr/>
        <p:txBody>
          <a:bodyPr/>
          <a:lstStyle/>
          <a:p>
            <a:fld id="{D2FED11F-5109-45A2-93F6-9A74EB1F7894}"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24</a:t>
            </a:fld>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1827737"/>
            <a:ext cx="8229600" cy="373592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Just-In-Time Specialization (4)</a:t>
            </a:r>
            <a:endParaRPr lang="en-CA" dirty="0"/>
          </a:p>
        </p:txBody>
      </p:sp>
      <p:sp>
        <p:nvSpPr>
          <p:cNvPr id="4" name="Date Placeholder 3"/>
          <p:cNvSpPr>
            <a:spLocks noGrp="1"/>
          </p:cNvSpPr>
          <p:nvPr>
            <p:ph type="dt" sz="half" idx="10"/>
          </p:nvPr>
        </p:nvSpPr>
        <p:spPr/>
        <p:txBody>
          <a:bodyPr/>
          <a:lstStyle/>
          <a:p>
            <a:fld id="{B58CBDBE-EFD9-4EA3-B3AE-05171DB69529}"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25</a:t>
            </a:fld>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457200" y="1834571"/>
            <a:ext cx="8229600" cy="372225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dirty="0">
                <a:solidFill>
                  <a:srgbClr val="FFFFFF"/>
                </a:solidFill>
                <a:effectLst>
                  <a:outerShdw dist="17961" dir="2700000">
                    <a:scrgbClr r="0" g="0" b="0"/>
                  </a:outerShdw>
                </a:effectLst>
              </a:rPr>
              <a:t>Just-In-Time </a:t>
            </a:r>
            <a:r>
              <a:rPr lang="en-CA" dirty="0" smtClean="0">
                <a:solidFill>
                  <a:srgbClr val="FFFFFF"/>
                </a:solidFill>
                <a:effectLst>
                  <a:outerShdw dist="17961" dir="2700000">
                    <a:scrgbClr r="0" g="0" b="0"/>
                  </a:outerShdw>
                </a:effectLst>
              </a:rPr>
              <a:t>Specialization  - 2</a:t>
            </a:r>
            <a:r>
              <a:rPr lang="en-CA" baseline="30000" dirty="0" smtClean="0">
                <a:solidFill>
                  <a:srgbClr val="FFFFFF"/>
                </a:solidFill>
                <a:effectLst>
                  <a:outerShdw dist="17961" dir="2700000">
                    <a:scrgbClr r="0" g="0" b="0"/>
                  </a:outerShdw>
                </a:effectLst>
              </a:rPr>
              <a:t>nd</a:t>
            </a:r>
            <a:r>
              <a:rPr lang="en-CA" dirty="0" smtClean="0">
                <a:solidFill>
                  <a:srgbClr val="FFFFFF"/>
                </a:solidFill>
                <a:effectLst>
                  <a:outerShdw dist="17961" dir="2700000">
                    <a:scrgbClr r="0" g="0" b="0"/>
                  </a:outerShdw>
                </a:effectLst>
              </a:rPr>
              <a:t> example</a:t>
            </a:r>
            <a:endParaRPr lang="en-CA" dirty="0">
              <a:solidFill>
                <a:srgbClr val="FFFFFF"/>
              </a:solidFill>
              <a:effectLst>
                <a:outerShdw dist="17961" dir="2700000">
                  <a:scrgbClr r="0" g="0" b="0"/>
                </a:outerShdw>
              </a:effectLst>
            </a:endParaRPr>
          </a:p>
        </p:txBody>
      </p:sp>
      <p:sp>
        <p:nvSpPr>
          <p:cNvPr id="3" name="TextBox 2"/>
          <p:cNvSpPr txBox="1"/>
          <p:nvPr/>
        </p:nvSpPr>
        <p:spPr>
          <a:xfrm>
            <a:off x="685800" y="2176365"/>
            <a:ext cx="7812410" cy="2656772"/>
          </a:xfrm>
          <a:prstGeom prst="rect">
            <a:avLst/>
          </a:prstGeom>
          <a:no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2000" b="1" dirty="0">
                <a:solidFill>
                  <a:srgbClr val="000000"/>
                </a:solidFill>
                <a:latin typeface="Courier New" pitchFamily="49"/>
                <a:ea typeface="DejaVu Sans" pitchFamily="2"/>
                <a:cs typeface="DejaVu Sans" pitchFamily="2"/>
              </a:rPr>
              <a:t>&gt;&gt; a = </a:t>
            </a:r>
            <a:r>
              <a:rPr lang="en-CA" sz="2000" b="1" dirty="0" err="1">
                <a:solidFill>
                  <a:srgbClr val="000000"/>
                </a:solidFill>
                <a:latin typeface="Courier New" pitchFamily="49"/>
                <a:ea typeface="DejaVu Sans" pitchFamily="2"/>
                <a:cs typeface="DejaVu Sans" pitchFamily="2"/>
              </a:rPr>
              <a:t>sumvals</a:t>
            </a:r>
            <a:r>
              <a:rPr lang="en-CA" sz="2000" b="1" dirty="0">
                <a:solidFill>
                  <a:srgbClr val="000000"/>
                </a:solidFill>
                <a:latin typeface="Courier New" pitchFamily="49"/>
                <a:ea typeface="DejaVu Sans" pitchFamily="2"/>
                <a:cs typeface="DejaVu Sans" pitchFamily="2"/>
              </a:rPr>
              <a:t>(1, 1, 10^6);</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FF0000"/>
                </a:solidFill>
                <a:latin typeface="Courier New" pitchFamily="49"/>
                <a:ea typeface="DejaVu Sans" pitchFamily="2"/>
                <a:cs typeface="DejaVu Sans" pitchFamily="2"/>
              </a:rPr>
              <a:t>&gt;&gt; b = </a:t>
            </a:r>
            <a:r>
              <a:rPr lang="en-CA" sz="2000" b="1" dirty="0" err="1">
                <a:solidFill>
                  <a:srgbClr val="FF0000"/>
                </a:solidFill>
                <a:latin typeface="Courier New" pitchFamily="49"/>
                <a:ea typeface="DejaVu Sans" pitchFamily="2"/>
                <a:cs typeface="DejaVu Sans" pitchFamily="2"/>
              </a:rPr>
              <a:t>sumvals</a:t>
            </a:r>
            <a:r>
              <a:rPr lang="en-CA" sz="2000" b="1" dirty="0">
                <a:solidFill>
                  <a:srgbClr val="FF0000"/>
                </a:solidFill>
                <a:latin typeface="Courier New" pitchFamily="49"/>
                <a:ea typeface="DejaVu Sans" pitchFamily="2"/>
                <a:cs typeface="DejaVu Sans" pitchFamily="2"/>
              </a:rPr>
              <a:t>([1 2], [1.5 3], [20^5 20^5]);</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&gt;&gt; a = </a:t>
            </a:r>
            <a:r>
              <a:rPr lang="en-CA" sz="2000" b="1" dirty="0" err="1">
                <a:solidFill>
                  <a:srgbClr val="000000"/>
                </a:solidFill>
                <a:latin typeface="Courier New" pitchFamily="49"/>
                <a:ea typeface="DejaVu Sans" pitchFamily="2"/>
                <a:cs typeface="DejaVu Sans" pitchFamily="2"/>
              </a:rPr>
              <a:t>sumvals</a:t>
            </a:r>
            <a:r>
              <a:rPr lang="en-CA" sz="2000" b="1" dirty="0">
                <a:solidFill>
                  <a:srgbClr val="000000"/>
                </a:solidFill>
                <a:latin typeface="Courier New" pitchFamily="49"/>
                <a:ea typeface="DejaVu Sans" pitchFamily="2"/>
                <a:cs typeface="DejaVu Sans" pitchFamily="2"/>
              </a:rPr>
              <a:t>(1, 1, 500);</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&gt;&gt; c = [a b];</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&gt;&gt; </a:t>
            </a:r>
            <a:r>
              <a:rPr lang="en-CA" sz="2000" b="1" dirty="0" err="1">
                <a:solidFill>
                  <a:srgbClr val="000000"/>
                </a:solidFill>
                <a:latin typeface="Courier New" pitchFamily="49"/>
                <a:ea typeface="DejaVu Sans" pitchFamily="2"/>
                <a:cs typeface="DejaVu Sans" pitchFamily="2"/>
              </a:rPr>
              <a:t>disp</a:t>
            </a:r>
            <a:r>
              <a:rPr lang="en-CA" sz="2000" b="1" dirty="0">
                <a:solidFill>
                  <a:srgbClr val="000000"/>
                </a:solidFill>
                <a:latin typeface="Courier New" pitchFamily="49"/>
                <a:ea typeface="DejaVu Sans" pitchFamily="2"/>
                <a:cs typeface="DejaVu Sans" pitchFamily="2"/>
              </a:rPr>
              <a:t>(c);</a:t>
            </a:r>
          </a:p>
        </p:txBody>
      </p:sp>
      <p:sp>
        <p:nvSpPr>
          <p:cNvPr id="5" name="Date Placeholder 4"/>
          <p:cNvSpPr>
            <a:spLocks noGrp="1"/>
          </p:cNvSpPr>
          <p:nvPr>
            <p:ph type="dt" sz="half" idx="10"/>
          </p:nvPr>
        </p:nvSpPr>
        <p:spPr/>
        <p:txBody>
          <a:bodyPr/>
          <a:lstStyle/>
          <a:p>
            <a:fld id="{9734B954-4ECB-4790-8389-8398049556AD}" type="datetime1">
              <a:rPr lang="en-US" smtClean="0"/>
              <a:pPr/>
              <a:t>7/1/2011</a:t>
            </a:fld>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JIT – second specialization (1)</a:t>
            </a:r>
            <a:endParaRPr lang="en-CA" dirty="0"/>
          </a:p>
        </p:txBody>
      </p:sp>
      <p:sp>
        <p:nvSpPr>
          <p:cNvPr id="4" name="Date Placeholder 3"/>
          <p:cNvSpPr>
            <a:spLocks noGrp="1"/>
          </p:cNvSpPr>
          <p:nvPr>
            <p:ph type="dt" sz="half" idx="10"/>
          </p:nvPr>
        </p:nvSpPr>
        <p:spPr/>
        <p:txBody>
          <a:bodyPr/>
          <a:lstStyle/>
          <a:p>
            <a:fld id="{035C0FB3-1749-4D36-B2CE-099BDA4CDE0E}"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27</a:t>
            </a:fld>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457200" y="1718877"/>
            <a:ext cx="8229600" cy="395364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JIT – second specialization (2)</a:t>
            </a:r>
            <a:endParaRPr lang="en-CA" dirty="0"/>
          </a:p>
        </p:txBody>
      </p:sp>
      <p:sp>
        <p:nvSpPr>
          <p:cNvPr id="4" name="Date Placeholder 3"/>
          <p:cNvSpPr>
            <a:spLocks noGrp="1"/>
          </p:cNvSpPr>
          <p:nvPr>
            <p:ph type="dt" sz="half" idx="10"/>
          </p:nvPr>
        </p:nvSpPr>
        <p:spPr/>
        <p:txBody>
          <a:bodyPr/>
          <a:lstStyle/>
          <a:p>
            <a:fld id="{13D134B0-DA0E-4317-B6E8-AECC1587A6C2}"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28</a:t>
            </a:fld>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457200" y="1718877"/>
            <a:ext cx="8229600" cy="395364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dirty="0" smtClean="0">
                <a:solidFill>
                  <a:srgbClr val="FFFFFF"/>
                </a:solidFill>
                <a:effectLst>
                  <a:outerShdw dist="17961" dir="2700000">
                    <a:scrgbClr r="0" g="0" b="0"/>
                  </a:outerShdw>
                </a:effectLst>
              </a:rPr>
              <a:t>JIT – third specialization same as first</a:t>
            </a:r>
            <a:endParaRPr lang="en-CA" dirty="0">
              <a:solidFill>
                <a:srgbClr val="FFFFFF"/>
              </a:solidFill>
              <a:effectLst>
                <a:outerShdw dist="17961" dir="2700000">
                  <a:scrgbClr r="0" g="0" b="0"/>
                </a:outerShdw>
              </a:effectLst>
            </a:endParaRPr>
          </a:p>
        </p:txBody>
      </p:sp>
      <p:sp>
        <p:nvSpPr>
          <p:cNvPr id="3" name="TextBox 2"/>
          <p:cNvSpPr txBox="1"/>
          <p:nvPr/>
        </p:nvSpPr>
        <p:spPr>
          <a:xfrm>
            <a:off x="685800" y="2057400"/>
            <a:ext cx="7812410" cy="2656772"/>
          </a:xfrm>
          <a:prstGeom prst="rect">
            <a:avLst/>
          </a:prstGeom>
          <a:no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2000" b="1" dirty="0">
                <a:solidFill>
                  <a:srgbClr val="000000"/>
                </a:solidFill>
                <a:latin typeface="Courier New" pitchFamily="49"/>
                <a:ea typeface="DejaVu Sans" pitchFamily="2"/>
                <a:cs typeface="DejaVu Sans" pitchFamily="2"/>
              </a:rPr>
              <a:t>&gt;&gt; a = </a:t>
            </a:r>
            <a:r>
              <a:rPr lang="en-CA" sz="2000" b="1" dirty="0" err="1">
                <a:solidFill>
                  <a:srgbClr val="000000"/>
                </a:solidFill>
                <a:latin typeface="Courier New" pitchFamily="49"/>
                <a:ea typeface="DejaVu Sans" pitchFamily="2"/>
                <a:cs typeface="DejaVu Sans" pitchFamily="2"/>
              </a:rPr>
              <a:t>sumvals</a:t>
            </a:r>
            <a:r>
              <a:rPr lang="en-CA" sz="2000" b="1" dirty="0">
                <a:solidFill>
                  <a:srgbClr val="000000"/>
                </a:solidFill>
                <a:latin typeface="Courier New" pitchFamily="49"/>
                <a:ea typeface="DejaVu Sans" pitchFamily="2"/>
                <a:cs typeface="DejaVu Sans" pitchFamily="2"/>
              </a:rPr>
              <a:t>(1, 1, 10^6);</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&gt;&gt; b = </a:t>
            </a:r>
            <a:r>
              <a:rPr lang="en-CA" sz="2000" b="1" dirty="0" err="1">
                <a:solidFill>
                  <a:srgbClr val="000000"/>
                </a:solidFill>
                <a:latin typeface="Courier New" pitchFamily="49"/>
                <a:ea typeface="DejaVu Sans" pitchFamily="2"/>
                <a:cs typeface="DejaVu Sans" pitchFamily="2"/>
              </a:rPr>
              <a:t>sumvals</a:t>
            </a:r>
            <a:r>
              <a:rPr lang="en-CA" sz="2000" b="1" dirty="0">
                <a:solidFill>
                  <a:srgbClr val="000000"/>
                </a:solidFill>
                <a:latin typeface="Courier New" pitchFamily="49"/>
                <a:ea typeface="DejaVu Sans" pitchFamily="2"/>
                <a:cs typeface="DejaVu Sans" pitchFamily="2"/>
              </a:rPr>
              <a:t>([1 2], [1.5 3], [20^5 20^5]);</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FF0000"/>
                </a:solidFill>
                <a:latin typeface="Courier New" pitchFamily="49"/>
                <a:ea typeface="DejaVu Sans" pitchFamily="2"/>
                <a:cs typeface="DejaVu Sans" pitchFamily="2"/>
              </a:rPr>
              <a:t>&gt;&gt; a = </a:t>
            </a:r>
            <a:r>
              <a:rPr lang="en-CA" sz="2000" b="1" dirty="0" err="1">
                <a:solidFill>
                  <a:srgbClr val="FF0000"/>
                </a:solidFill>
                <a:latin typeface="Courier New" pitchFamily="49"/>
                <a:ea typeface="DejaVu Sans" pitchFamily="2"/>
                <a:cs typeface="DejaVu Sans" pitchFamily="2"/>
              </a:rPr>
              <a:t>sumvals</a:t>
            </a:r>
            <a:r>
              <a:rPr lang="en-CA" sz="2000" b="1" dirty="0">
                <a:solidFill>
                  <a:srgbClr val="FF0000"/>
                </a:solidFill>
                <a:latin typeface="Courier New" pitchFamily="49"/>
                <a:ea typeface="DejaVu Sans" pitchFamily="2"/>
                <a:cs typeface="DejaVu Sans" pitchFamily="2"/>
              </a:rPr>
              <a:t>(1, 1, 500);</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&gt;&gt; c = [a b];</a:t>
            </a:r>
          </a:p>
          <a:p>
            <a:pPr hangingPunct="0">
              <a:buNone/>
            </a:pPr>
            <a:endParaRPr lang="en-CA" sz="2000" b="1" dirty="0">
              <a:solidFill>
                <a:srgbClr val="000000"/>
              </a:solidFill>
              <a:latin typeface="Courier New" pitchFamily="49"/>
              <a:ea typeface="DejaVu Sans" pitchFamily="2"/>
              <a:cs typeface="DejaVu Sans" pitchFamily="2"/>
            </a:endParaRPr>
          </a:p>
          <a:p>
            <a:pPr hangingPunct="0">
              <a:buNone/>
            </a:pPr>
            <a:r>
              <a:rPr lang="en-CA" sz="2000" b="1" dirty="0">
                <a:solidFill>
                  <a:srgbClr val="000000"/>
                </a:solidFill>
                <a:latin typeface="Courier New" pitchFamily="49"/>
                <a:ea typeface="DejaVu Sans" pitchFamily="2"/>
                <a:cs typeface="DejaVu Sans" pitchFamily="2"/>
              </a:rPr>
              <a:t>&gt;&gt; </a:t>
            </a:r>
            <a:r>
              <a:rPr lang="en-CA" sz="2000" b="1" dirty="0" err="1">
                <a:solidFill>
                  <a:srgbClr val="000000"/>
                </a:solidFill>
                <a:latin typeface="Courier New" pitchFamily="49"/>
                <a:ea typeface="DejaVu Sans" pitchFamily="2"/>
                <a:cs typeface="DejaVu Sans" pitchFamily="2"/>
              </a:rPr>
              <a:t>disp</a:t>
            </a:r>
            <a:r>
              <a:rPr lang="en-CA" sz="2000" b="1" dirty="0">
                <a:solidFill>
                  <a:srgbClr val="000000"/>
                </a:solidFill>
                <a:latin typeface="Courier New" pitchFamily="49"/>
                <a:ea typeface="DejaVu Sans" pitchFamily="2"/>
                <a:cs typeface="DejaVu Sans" pitchFamily="2"/>
              </a:rPr>
              <a:t>(c);</a:t>
            </a:r>
          </a:p>
        </p:txBody>
      </p:sp>
      <p:sp>
        <p:nvSpPr>
          <p:cNvPr id="5" name="Date Placeholder 4"/>
          <p:cNvSpPr>
            <a:spLocks noGrp="1"/>
          </p:cNvSpPr>
          <p:nvPr>
            <p:ph type="dt" sz="half" idx="10"/>
          </p:nvPr>
        </p:nvSpPr>
        <p:spPr/>
        <p:txBody>
          <a:bodyPr/>
          <a:lstStyle/>
          <a:p>
            <a:fld id="{6DF20171-4A73-4BE9-9264-7AB28268A399}" type="datetime1">
              <a:rPr lang="en-US" smtClean="0"/>
              <a:pPr/>
              <a:t>7/1/2011</a:t>
            </a:fld>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4716016" y="2971974"/>
            <a:ext cx="4248472" cy="33843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Bevel 9"/>
          <p:cNvSpPr/>
          <p:nvPr/>
        </p:nvSpPr>
        <p:spPr>
          <a:xfrm>
            <a:off x="5796136" y="3789040"/>
            <a:ext cx="2016224" cy="576064"/>
          </a:xfrm>
          <a:prstGeom prst="beve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076056" y="3789040"/>
            <a:ext cx="3384376" cy="2062103"/>
          </a:xfrm>
          <a:prstGeom prst="rect">
            <a:avLst/>
          </a:prstGeom>
          <a:noFill/>
        </p:spPr>
        <p:txBody>
          <a:bodyPr wrap="square" rtlCol="0">
            <a:spAutoFit/>
          </a:bodyPr>
          <a:lstStyle/>
          <a:p>
            <a:pPr algn="ctr"/>
            <a:r>
              <a:rPr lang="en-CA" sz="3200" dirty="0" smtClean="0"/>
              <a:t>MATLAB</a:t>
            </a:r>
          </a:p>
          <a:p>
            <a:pPr algn="ctr"/>
            <a:r>
              <a:rPr lang="en-CA" sz="3200" dirty="0" smtClean="0"/>
              <a:t>PERL</a:t>
            </a:r>
          </a:p>
          <a:p>
            <a:pPr algn="ctr"/>
            <a:r>
              <a:rPr lang="en-CA" sz="3200" dirty="0" smtClean="0"/>
              <a:t>Python</a:t>
            </a:r>
          </a:p>
          <a:p>
            <a:pPr algn="ctr"/>
            <a:r>
              <a:rPr lang="en-CA" sz="3200" dirty="0" smtClean="0"/>
              <a:t>Domain-specific</a:t>
            </a:r>
            <a:endParaRPr lang="en-CA" sz="3200" dirty="0"/>
          </a:p>
        </p:txBody>
      </p:sp>
      <p:sp>
        <p:nvSpPr>
          <p:cNvPr id="3" name="Slide Number Placeholder 2"/>
          <p:cNvSpPr>
            <a:spLocks noGrp="1"/>
          </p:cNvSpPr>
          <p:nvPr>
            <p:ph type="sldNum" sz="quarter" idx="12"/>
          </p:nvPr>
        </p:nvSpPr>
        <p:spPr/>
        <p:txBody>
          <a:bodyPr/>
          <a:lstStyle/>
          <a:p>
            <a:r>
              <a:rPr lang="en-CA" dirty="0" smtClean="0"/>
              <a:t>Intro - </a:t>
            </a:r>
            <a:fld id="{E1ACA1A9-5D0D-4912-8B92-F352DF36540E}" type="slidenum">
              <a:rPr lang="en-CA" smtClean="0"/>
              <a:pPr/>
              <a:t>3</a:t>
            </a:fld>
            <a:endParaRPr lang="en-CA" dirty="0"/>
          </a:p>
        </p:txBody>
      </p:sp>
      <p:sp>
        <p:nvSpPr>
          <p:cNvPr id="5" name="Cloud 4"/>
          <p:cNvSpPr/>
          <p:nvPr/>
        </p:nvSpPr>
        <p:spPr>
          <a:xfrm>
            <a:off x="395536" y="908720"/>
            <a:ext cx="3672408" cy="2448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TextBox 6"/>
          <p:cNvSpPr txBox="1"/>
          <p:nvPr/>
        </p:nvSpPr>
        <p:spPr>
          <a:xfrm>
            <a:off x="1043608" y="1556792"/>
            <a:ext cx="2304256" cy="1077218"/>
          </a:xfrm>
          <a:prstGeom prst="rect">
            <a:avLst/>
          </a:prstGeom>
          <a:noFill/>
        </p:spPr>
        <p:txBody>
          <a:bodyPr wrap="square" rtlCol="0">
            <a:spAutoFit/>
          </a:bodyPr>
          <a:lstStyle/>
          <a:p>
            <a:pPr algn="ctr"/>
            <a:r>
              <a:rPr lang="en-CA" sz="3200" dirty="0" smtClean="0"/>
              <a:t>FORTRAN</a:t>
            </a:r>
          </a:p>
          <a:p>
            <a:pPr algn="ctr"/>
            <a:r>
              <a:rPr lang="en-CA" sz="3200" dirty="0" smtClean="0"/>
              <a:t>C/C++</a:t>
            </a:r>
            <a:endParaRPr lang="en-CA" sz="3200" dirty="0"/>
          </a:p>
        </p:txBody>
      </p:sp>
      <p:pic>
        <p:nvPicPr>
          <p:cNvPr id="9" name="Picture 8" descr="scientist_girl.jpg"/>
          <p:cNvPicPr>
            <a:picLocks noChangeAspect="1"/>
          </p:cNvPicPr>
          <p:nvPr/>
        </p:nvPicPr>
        <p:blipFill>
          <a:blip r:embed="rId3" cstate="print"/>
          <a:stretch>
            <a:fillRect/>
          </a:stretch>
        </p:blipFill>
        <p:spPr>
          <a:xfrm>
            <a:off x="6084168" y="188640"/>
            <a:ext cx="2281436" cy="2281436"/>
          </a:xfrm>
          <a:prstGeom prst="rect">
            <a:avLst/>
          </a:prstGeom>
        </p:spPr>
      </p:pic>
      <p:cxnSp>
        <p:nvCxnSpPr>
          <p:cNvPr id="13" name="Straight Arrow Connector 12"/>
          <p:cNvCxnSpPr/>
          <p:nvPr/>
        </p:nvCxnSpPr>
        <p:spPr>
          <a:xfrm rot="10800000" flipV="1">
            <a:off x="4211960" y="1340768"/>
            <a:ext cx="1800200" cy="432048"/>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876256" y="2323902"/>
            <a:ext cx="864096" cy="432048"/>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cstate="print"/>
          <a:srcRect/>
          <a:stretch>
            <a:fillRect/>
          </a:stretch>
        </p:blipFill>
        <p:spPr bwMode="auto">
          <a:xfrm>
            <a:off x="1752600" y="4467200"/>
            <a:ext cx="2286000" cy="1524000"/>
          </a:xfrm>
          <a:prstGeom prst="rect">
            <a:avLst/>
          </a:prstGeom>
          <a:noFill/>
          <a:ln w="9525">
            <a:noFill/>
            <a:miter lim="800000"/>
            <a:headEnd/>
            <a:tailEnd/>
          </a:ln>
        </p:spPr>
      </p:pic>
      <p:sp>
        <p:nvSpPr>
          <p:cNvPr id="11" name="Cloud 10"/>
          <p:cNvSpPr/>
          <p:nvPr/>
        </p:nvSpPr>
        <p:spPr>
          <a:xfrm>
            <a:off x="0" y="3789040"/>
            <a:ext cx="2743200" cy="1440160"/>
          </a:xfrm>
          <a:prstGeom prst="cloud">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bg1"/>
                </a:solidFill>
              </a:rPr>
              <a:t>C, Parallel C,</a:t>
            </a:r>
          </a:p>
          <a:p>
            <a:pPr algn="ctr"/>
            <a:r>
              <a:rPr lang="en-CA" sz="2400" dirty="0" smtClean="0">
                <a:solidFill>
                  <a:schemeClr val="bg1"/>
                </a:solidFill>
              </a:rPr>
              <a:t>Java, </a:t>
            </a:r>
            <a:r>
              <a:rPr lang="en-CA" sz="2400" dirty="0" err="1" smtClean="0">
                <a:solidFill>
                  <a:schemeClr val="bg1"/>
                </a:solidFill>
              </a:rPr>
              <a:t>AspectJ</a:t>
            </a:r>
            <a:endParaRPr lang="en-CA" sz="2400" dirty="0">
              <a:solidFill>
                <a:schemeClr val="bg1"/>
              </a:solidFill>
            </a:endParaRPr>
          </a:p>
        </p:txBody>
      </p:sp>
      <p:sp>
        <p:nvSpPr>
          <p:cNvPr id="14" name="Date Placeholder 13"/>
          <p:cNvSpPr>
            <a:spLocks noGrp="1"/>
          </p:cNvSpPr>
          <p:nvPr>
            <p:ph type="dt" sz="half" idx="10"/>
          </p:nvPr>
        </p:nvSpPr>
        <p:spPr/>
        <p:txBody>
          <a:bodyPr/>
          <a:lstStyle/>
          <a:p>
            <a:fld id="{68D50335-C962-449A-872B-5D164680A26A}" type="datetime1">
              <a:rPr lang="en-US" smtClean="0"/>
              <a:pPr/>
              <a:t>7/1/2011</a:t>
            </a:fld>
            <a:endParaRPr lang="en-US"/>
          </a:p>
        </p:txBody>
      </p:sp>
      <p:sp>
        <p:nvSpPr>
          <p:cNvPr id="15" name="Footer Placeholder 14"/>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Type and Shape Inference</a:t>
            </a:r>
          </a:p>
        </p:txBody>
      </p:sp>
      <p:sp>
        <p:nvSpPr>
          <p:cNvPr id="3" name="Text Placeholder 2"/>
          <p:cNvSpPr txBox="1">
            <a:spLocks noGrp="1"/>
          </p:cNvSpPr>
          <p:nvPr>
            <p:ph idx="1"/>
          </p:nvPr>
        </p:nvSpPr>
        <p:spPr/>
        <p:txBody>
          <a:bodyPr>
            <a:normAutofit fontScale="92500" lnSpcReduction="20000"/>
          </a:bodyPr>
          <a:lstStyle>
            <a:defPPr marL="432000" lvl="0" indent="-324000">
              <a:spcBef>
                <a:spcPts val="0"/>
              </a:spcBef>
              <a:spcAft>
                <a:spcPts val="1417"/>
              </a:spcAft>
              <a:buSzPct val="45000"/>
              <a:buFont typeface="StarSymbol"/>
              <a:buNone/>
              <a:defRPr lang="en-CA"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en-CA"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en-CA"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en-CA"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en-CA"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en-CA" sz="2000" b="0" i="0" u="none" strike="noStrike" kern="1200">
                <a:ln>
                  <a:noFill/>
                </a:ln>
                <a:latin typeface="Arial" pitchFamily="18"/>
                <a:ea typeface="DejaVu Sans" pitchFamily="2"/>
                <a:cs typeface="DejaVu Sans" pitchFamily="2"/>
              </a:defRPr>
            </a:lvl5pPr>
            <a:lvl6pPr marL="2591999" lvl="5"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6pPr>
            <a:lvl7pPr marL="3023999" lvl="6"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9pPr>
          </a:lstStyle>
          <a:p>
            <a:pPr lvl="0"/>
            <a:r>
              <a:rPr lang="en-CA"/>
              <a:t>In MATLAB, work with incomplete information</a:t>
            </a:r>
          </a:p>
          <a:p>
            <a:pPr lvl="2" rtl="0" hangingPunct="0"/>
            <a:r>
              <a:rPr lang="en-CA"/>
              <a:t>Dynamic loading: working with incomplete program</a:t>
            </a:r>
          </a:p>
          <a:p>
            <a:pPr lvl="2" rtl="0" hangingPunct="0"/>
            <a:r>
              <a:rPr lang="en-CA"/>
              <a:t>Dynamic typing : variables can change type</a:t>
            </a:r>
          </a:p>
          <a:p>
            <a:pPr lvl="0"/>
            <a:r>
              <a:rPr lang="en-CA"/>
              <a:t>Know argument types, what can we infer?</a:t>
            </a:r>
          </a:p>
          <a:p>
            <a:pPr lvl="1" rtl="0" hangingPunct="0"/>
            <a:r>
              <a:rPr lang="en-CA"/>
              <a:t>Propagate type info to deduce locals type and return type</a:t>
            </a:r>
          </a:p>
          <a:p>
            <a:pPr lvl="0"/>
            <a:r>
              <a:rPr lang="en-CA"/>
              <a:t>Forward dataflow analysis</a:t>
            </a:r>
          </a:p>
          <a:p>
            <a:pPr lvl="1" rtl="0" hangingPunct="0"/>
            <a:r>
              <a:rPr lang="en-CA"/>
              <a:t>Based on abstract interpretation</a:t>
            </a:r>
          </a:p>
          <a:p>
            <a:pPr lvl="1" rtl="0" hangingPunct="0"/>
            <a:r>
              <a:rPr lang="en-CA"/>
              <a:t>Structure-based fixed point</a:t>
            </a:r>
          </a:p>
          <a:p>
            <a:pPr lvl="1" rtl="0" hangingPunct="0"/>
            <a:r>
              <a:rPr lang="en-CA"/>
              <a:t>Annotates AST with type info</a:t>
            </a:r>
          </a:p>
        </p:txBody>
      </p:sp>
      <p:sp>
        <p:nvSpPr>
          <p:cNvPr id="4" name="Date Placeholder 3"/>
          <p:cNvSpPr>
            <a:spLocks noGrp="1"/>
          </p:cNvSpPr>
          <p:nvPr>
            <p:ph type="dt" sz="half" idx="10"/>
          </p:nvPr>
        </p:nvSpPr>
        <p:spPr/>
        <p:txBody>
          <a:bodyPr/>
          <a:lstStyle/>
          <a:p>
            <a:fld id="{5AA382B2-B0CC-45F4-93CF-F3FE901D2601}" type="datetime1">
              <a:rPr lang="en-US" smtClean="0"/>
              <a:pPr/>
              <a:t>7/1/2011</a:t>
            </a:fld>
            <a:endParaRPr lang="en-US" dirty="0"/>
          </a:p>
        </p:txBody>
      </p:sp>
      <p:sp>
        <p:nvSpPr>
          <p:cNvPr id="5" name="Slide Number Placeholder 4"/>
          <p:cNvSpPr>
            <a:spLocks noGrp="1"/>
          </p:cNvSpPr>
          <p:nvPr>
            <p:ph type="sldNum" sz="quarter" idx="12"/>
          </p:nvPr>
        </p:nvSpPr>
        <p:spPr/>
        <p:txBody>
          <a:bodyPr/>
          <a:lstStyle/>
          <a:p>
            <a:fld id="{ECE31B81-7C2C-4D8B-B6F0-1768517459BF}"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Flow Analysis Summary</a:t>
            </a:r>
          </a:p>
        </p:txBody>
      </p:sp>
      <p:sp>
        <p:nvSpPr>
          <p:cNvPr id="3" name="Text Placeholder 2"/>
          <p:cNvSpPr txBox="1">
            <a:spLocks noGrp="1"/>
          </p:cNvSpPr>
          <p:nvPr>
            <p:ph idx="1"/>
          </p:nvPr>
        </p:nvSpPr>
        <p:spPr/>
        <p:txBody>
          <a:bodyPr>
            <a:normAutofit fontScale="85000" lnSpcReduction="10000"/>
          </a:bodyPr>
          <a:lstStyle>
            <a:defPPr marL="432000" lvl="0" indent="-324000">
              <a:spcBef>
                <a:spcPts val="0"/>
              </a:spcBef>
              <a:spcAft>
                <a:spcPts val="1417"/>
              </a:spcAft>
              <a:buSzPct val="45000"/>
              <a:buFont typeface="StarSymbol"/>
              <a:buNone/>
              <a:defRPr lang="en-CA"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en-CA"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en-CA"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en-CA"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en-CA"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en-CA" sz="2000" b="0" i="0" u="none" strike="noStrike" kern="1200">
                <a:ln>
                  <a:noFill/>
                </a:ln>
                <a:latin typeface="Arial" pitchFamily="18"/>
                <a:ea typeface="DejaVu Sans" pitchFamily="2"/>
                <a:cs typeface="DejaVu Sans" pitchFamily="2"/>
              </a:defRPr>
            </a:lvl5pPr>
            <a:lvl6pPr marL="2591999" lvl="5"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6pPr>
            <a:lvl7pPr marL="3023999" lvl="6"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9pPr>
          </a:lstStyle>
          <a:p>
            <a:pPr lvl="0"/>
            <a:r>
              <a:rPr lang="en-CA"/>
              <a:t>Start from known argument types</a:t>
            </a:r>
          </a:p>
          <a:p>
            <a:pPr lvl="0"/>
            <a:r>
              <a:rPr lang="en-CA"/>
              <a:t>Propagate type information forward</a:t>
            </a:r>
          </a:p>
          <a:p>
            <a:pPr lvl="0"/>
            <a:r>
              <a:rPr lang="en-CA"/>
              <a:t>Use a transfer function for each expression</a:t>
            </a:r>
          </a:p>
          <a:p>
            <a:pPr lvl="1" rtl="0" hangingPunct="0"/>
            <a:r>
              <a:rPr lang="en-CA"/>
              <a:t>Transfer functions provided for all primitive operators</a:t>
            </a:r>
          </a:p>
          <a:p>
            <a:pPr lvl="1" rtl="0" hangingPunct="0"/>
            <a:r>
              <a:rPr lang="en-CA"/>
              <a:t>Library functions provide their own transfer functions</a:t>
            </a:r>
          </a:p>
          <a:p>
            <a:pPr lvl="1" rtl="0" hangingPunct="0"/>
            <a:r>
              <a:rPr lang="en-CA"/>
              <a:t>Function calls resolved, recursively inferred</a:t>
            </a:r>
          </a:p>
          <a:p>
            <a:pPr lvl="0"/>
            <a:r>
              <a:rPr lang="en-CA"/>
              <a:t>Assignment statements can change var. types</a:t>
            </a:r>
          </a:p>
          <a:p>
            <a:pPr lvl="0"/>
            <a:r>
              <a:rPr lang="en-CA"/>
              <a:t>Merge operator</a:t>
            </a:r>
          </a:p>
          <a:p>
            <a:pPr lvl="1" rtl="0" hangingPunct="0"/>
            <a:r>
              <a:rPr lang="en-CA"/>
              <a:t>Union + filtering</a:t>
            </a:r>
          </a:p>
          <a:p>
            <a:pPr lvl="0"/>
            <a:endParaRPr lang="en-CA"/>
          </a:p>
        </p:txBody>
      </p:sp>
      <p:sp>
        <p:nvSpPr>
          <p:cNvPr id="4" name="Date Placeholder 3"/>
          <p:cNvSpPr>
            <a:spLocks noGrp="1"/>
          </p:cNvSpPr>
          <p:nvPr>
            <p:ph type="dt" sz="half" idx="10"/>
          </p:nvPr>
        </p:nvSpPr>
        <p:spPr/>
        <p:txBody>
          <a:bodyPr/>
          <a:lstStyle/>
          <a:p>
            <a:fld id="{A9D96F6A-1135-4289-AEA8-E8EE070037E9}" type="datetime1">
              <a:rPr lang="en-US" smtClean="0"/>
              <a:pPr/>
              <a:t>7/1/2011</a:t>
            </a:fld>
            <a:endParaRPr lang="en-US" dirty="0"/>
          </a:p>
        </p:txBody>
      </p:sp>
      <p:sp>
        <p:nvSpPr>
          <p:cNvPr id="5" name="Slide Number Placeholder 4"/>
          <p:cNvSpPr>
            <a:spLocks noGrp="1"/>
          </p:cNvSpPr>
          <p:nvPr>
            <p:ph type="sldNum" sz="quarter" idx="12"/>
          </p:nvPr>
        </p:nvSpPr>
        <p:spPr/>
        <p:txBody>
          <a:bodyPr/>
          <a:lstStyle/>
          <a:p>
            <a:fld id="{ECE31B81-7C2C-4D8B-B6F0-1768517459BF}" type="slidenum">
              <a:rPr lang="en-US" smtClean="0"/>
              <a:pPr/>
              <a:t>31</a:t>
            </a:fld>
            <a:endParaRPr lang="en-US" dirty="0"/>
          </a:p>
        </p:txBody>
      </p:sp>
      <p:sp>
        <p:nvSpPr>
          <p:cNvPr id="6" name="Footer Placeholder 5"/>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Lattice of </a:t>
            </a:r>
            <a:r>
              <a:rPr lang="en-US" dirty="0" err="1" smtClean="0"/>
              <a:t>McVM</a:t>
            </a:r>
            <a:r>
              <a:rPr lang="en-US" dirty="0" smtClean="0"/>
              <a:t> types</a:t>
            </a:r>
            <a:endParaRPr lang="en-CA" dirty="0"/>
          </a:p>
        </p:txBody>
      </p:sp>
      <p:sp>
        <p:nvSpPr>
          <p:cNvPr id="4" name="Date Placeholder 3"/>
          <p:cNvSpPr>
            <a:spLocks noGrp="1"/>
          </p:cNvSpPr>
          <p:nvPr>
            <p:ph type="dt" sz="half" idx="10"/>
          </p:nvPr>
        </p:nvSpPr>
        <p:spPr/>
        <p:txBody>
          <a:bodyPr/>
          <a:lstStyle/>
          <a:p>
            <a:fld id="{21CE8DAE-9A8F-4B39-88E1-3FD4559EC298}"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Leverhulme Lecture #3, Laurie Hendren</a:t>
            </a:r>
            <a:endParaRPr lang="en-US"/>
          </a:p>
        </p:txBody>
      </p:sp>
      <p:sp>
        <p:nvSpPr>
          <p:cNvPr id="6" name="Slide Number Placeholder 5"/>
          <p:cNvSpPr>
            <a:spLocks noGrp="1"/>
          </p:cNvSpPr>
          <p:nvPr>
            <p:ph type="sldNum" sz="quarter" idx="12"/>
          </p:nvPr>
        </p:nvSpPr>
        <p:spPr>
          <a:xfrm>
            <a:off x="7924800" y="6356350"/>
            <a:ext cx="1005840" cy="365125"/>
          </a:xfrm>
        </p:spPr>
        <p:txBody>
          <a:bodyPr/>
          <a:lstStyle/>
          <a:p>
            <a:r>
              <a:rPr lang="en-US" dirty="0" err="1" smtClean="0"/>
              <a:t>Backends</a:t>
            </a:r>
            <a:r>
              <a:rPr lang="en-US" dirty="0" smtClean="0"/>
              <a:t>- </a:t>
            </a:r>
            <a:fld id="{ECE31B81-7C2C-4D8B-B6F0-1768517459BF}" type="slidenum">
              <a:rPr lang="en-US" smtClean="0"/>
              <a:pPr/>
              <a:t>32</a:t>
            </a:fld>
            <a:endParaRPr lang="en-US" dirty="0"/>
          </a:p>
        </p:txBody>
      </p:sp>
      <p:sp>
        <p:nvSpPr>
          <p:cNvPr id="7" name="Content Placeholder 6"/>
          <p:cNvSpPr>
            <a:spLocks noGrp="1"/>
          </p:cNvSpPr>
          <p:nvPr>
            <p:ph idx="1"/>
          </p:nvPr>
        </p:nvSpPr>
        <p:spPr/>
        <p:txBody>
          <a:bodyPr>
            <a:normAutofit fontScale="62500" lnSpcReduction="20000"/>
          </a:bodyPr>
          <a:lstStyle/>
          <a:p>
            <a:pPr>
              <a:buNone/>
            </a:pPr>
            <a:r>
              <a:rPr lang="en-US" dirty="0" smtClean="0"/>
              <a:t>				</a:t>
            </a:r>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         </a:t>
            </a:r>
          </a:p>
          <a:p>
            <a:pPr>
              <a:buNone/>
            </a:pPr>
            <a:r>
              <a:rPr lang="en-US" dirty="0" smtClean="0"/>
              <a:t>         				</a:t>
            </a:r>
          </a:p>
          <a:p>
            <a:pPr>
              <a:buNone/>
            </a:pPr>
            <a:endParaRPr lang="en-US" b="1"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r>
              <a:rPr lang="en-US" dirty="0" smtClean="0"/>
              <a:t>			        </a:t>
            </a:r>
          </a:p>
        </p:txBody>
      </p:sp>
      <p:cxnSp>
        <p:nvCxnSpPr>
          <p:cNvPr id="9" name="Straight Arrow Connector 8"/>
          <p:cNvCxnSpPr/>
          <p:nvPr/>
        </p:nvCxnSpPr>
        <p:spPr>
          <a:xfrm rot="16200000" flipV="1">
            <a:off x="-38100" y="3009900"/>
            <a:ext cx="3581400" cy="2133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V="1">
            <a:off x="1104900" y="4000500"/>
            <a:ext cx="2590800" cy="1143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066800" y="1447800"/>
            <a:ext cx="220980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3657600" y="1447801"/>
            <a:ext cx="1981201" cy="6096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133600" y="2286000"/>
            <a:ext cx="297180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76800" y="2286000"/>
            <a:ext cx="76200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276600" y="3276600"/>
            <a:ext cx="1143000" cy="838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4114802" y="3581402"/>
            <a:ext cx="838198" cy="2285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4876800" y="3276600"/>
            <a:ext cx="990600" cy="9144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a:off x="5410200" y="3276601"/>
            <a:ext cx="2057400" cy="9144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V="1">
            <a:off x="2400300" y="4991100"/>
            <a:ext cx="14478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3124200" y="4572001"/>
            <a:ext cx="1447800" cy="11429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49" idx="2"/>
          </p:cNvCxnSpPr>
          <p:nvPr/>
        </p:nvCxnSpPr>
        <p:spPr>
          <a:xfrm flipV="1">
            <a:off x="3505200" y="4419599"/>
            <a:ext cx="2362200" cy="14478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657600" y="4419599"/>
            <a:ext cx="3505200" cy="1447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6200" y="2057401"/>
            <a:ext cx="2057400"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Function handle</a:t>
            </a:r>
            <a:endParaRPr lang="en-US" sz="2000" dirty="0">
              <a:solidFill>
                <a:schemeClr val="tx1"/>
              </a:solidFill>
            </a:endParaRPr>
          </a:p>
        </p:txBody>
      </p:sp>
      <p:sp>
        <p:nvSpPr>
          <p:cNvPr id="37" name="Rectangle 36"/>
          <p:cNvSpPr/>
          <p:nvPr/>
        </p:nvSpPr>
        <p:spPr>
          <a:xfrm>
            <a:off x="2514599" y="5943600"/>
            <a:ext cx="4495801"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Bottom (No information inferred)</a:t>
            </a:r>
            <a:endParaRPr lang="en-US" sz="2000" dirty="0">
              <a:solidFill>
                <a:schemeClr val="tx1"/>
              </a:solidFill>
            </a:endParaRPr>
          </a:p>
        </p:txBody>
      </p:sp>
      <p:sp>
        <p:nvSpPr>
          <p:cNvPr id="38" name="Rectangle 37"/>
          <p:cNvSpPr/>
          <p:nvPr/>
        </p:nvSpPr>
        <p:spPr>
          <a:xfrm>
            <a:off x="4191000" y="1981200"/>
            <a:ext cx="2971800"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Matrix-like types</a:t>
            </a:r>
            <a:endParaRPr lang="en-US" sz="2000" dirty="0">
              <a:solidFill>
                <a:schemeClr val="tx1"/>
              </a:solidFill>
            </a:endParaRPr>
          </a:p>
        </p:txBody>
      </p:sp>
      <p:sp>
        <p:nvSpPr>
          <p:cNvPr id="40" name="Rectangle 39"/>
          <p:cNvSpPr/>
          <p:nvPr/>
        </p:nvSpPr>
        <p:spPr>
          <a:xfrm>
            <a:off x="1981200" y="1066802"/>
            <a:ext cx="3886200"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Top (Unknown type, could be any)</a:t>
            </a:r>
            <a:endParaRPr lang="en-US" sz="2000" dirty="0">
              <a:solidFill>
                <a:schemeClr val="tx1"/>
              </a:solidFill>
            </a:endParaRPr>
          </a:p>
        </p:txBody>
      </p:sp>
      <p:sp>
        <p:nvSpPr>
          <p:cNvPr id="41" name="Rectangle 40"/>
          <p:cNvSpPr/>
          <p:nvPr/>
        </p:nvSpPr>
        <p:spPr>
          <a:xfrm>
            <a:off x="838200" y="2971800"/>
            <a:ext cx="2057400"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Cell Array</a:t>
            </a:r>
            <a:endParaRPr lang="en-US" sz="2000" dirty="0">
              <a:solidFill>
                <a:schemeClr val="tx1"/>
              </a:solidFill>
            </a:endParaRPr>
          </a:p>
        </p:txBody>
      </p:sp>
      <p:sp>
        <p:nvSpPr>
          <p:cNvPr id="42" name="Rectangle 41"/>
          <p:cNvSpPr/>
          <p:nvPr/>
        </p:nvSpPr>
        <p:spPr>
          <a:xfrm>
            <a:off x="3810000" y="2971800"/>
            <a:ext cx="2057400"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Matrix types</a:t>
            </a:r>
            <a:endParaRPr lang="en-US" sz="2000" dirty="0">
              <a:solidFill>
                <a:schemeClr val="tx1"/>
              </a:solidFill>
            </a:endParaRPr>
          </a:p>
        </p:txBody>
      </p:sp>
      <p:sp>
        <p:nvSpPr>
          <p:cNvPr id="43" name="Rectangle 42"/>
          <p:cNvSpPr/>
          <p:nvPr/>
        </p:nvSpPr>
        <p:spPr>
          <a:xfrm>
            <a:off x="2057400" y="4038601"/>
            <a:ext cx="1676400"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Char array</a:t>
            </a:r>
            <a:endParaRPr lang="en-US" sz="2000" dirty="0">
              <a:solidFill>
                <a:schemeClr val="tx1"/>
              </a:solidFill>
            </a:endParaRPr>
          </a:p>
        </p:txBody>
      </p:sp>
      <p:sp>
        <p:nvSpPr>
          <p:cNvPr id="44" name="Rectangle 43"/>
          <p:cNvSpPr/>
          <p:nvPr/>
        </p:nvSpPr>
        <p:spPr>
          <a:xfrm>
            <a:off x="3505200" y="4038600"/>
            <a:ext cx="1676400"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Logical array</a:t>
            </a:r>
            <a:endParaRPr lang="en-US" sz="2000" dirty="0">
              <a:solidFill>
                <a:schemeClr val="tx1"/>
              </a:solidFill>
            </a:endParaRPr>
          </a:p>
        </p:txBody>
      </p:sp>
      <p:sp>
        <p:nvSpPr>
          <p:cNvPr id="45" name="Rectangle 44"/>
          <p:cNvSpPr/>
          <p:nvPr/>
        </p:nvSpPr>
        <p:spPr>
          <a:xfrm>
            <a:off x="6477000" y="4038600"/>
            <a:ext cx="2209800"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Complex Matrix</a:t>
            </a:r>
            <a:endParaRPr lang="en-US" sz="2000" dirty="0">
              <a:solidFill>
                <a:schemeClr val="tx1"/>
              </a:solidFill>
            </a:endParaRPr>
          </a:p>
        </p:txBody>
      </p:sp>
      <p:sp>
        <p:nvSpPr>
          <p:cNvPr id="49" name="Rectangle 48"/>
          <p:cNvSpPr/>
          <p:nvPr/>
        </p:nvSpPr>
        <p:spPr>
          <a:xfrm>
            <a:off x="5029200" y="4038600"/>
            <a:ext cx="1676400"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Double matrix</a:t>
            </a:r>
            <a:endParaRPr 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Type Abstraction Properties</a:t>
            </a:r>
          </a:p>
        </p:txBody>
      </p:sp>
      <p:sp>
        <p:nvSpPr>
          <p:cNvPr id="4" name="Text Placeholder 3"/>
          <p:cNvSpPr txBox="1">
            <a:spLocks noGrp="1"/>
          </p:cNvSpPr>
          <p:nvPr>
            <p:ph idx="1"/>
          </p:nvPr>
        </p:nvSpPr>
        <p:spPr/>
        <p:txBody>
          <a:bodyPr/>
          <a:lstStyle>
            <a:defPPr marL="432000" lvl="0" indent="-324000">
              <a:spcBef>
                <a:spcPts val="0"/>
              </a:spcBef>
              <a:spcAft>
                <a:spcPts val="1417"/>
              </a:spcAft>
              <a:buSzPct val="45000"/>
              <a:buFont typeface="StarSymbol"/>
              <a:buNone/>
              <a:defRPr lang="en-CA"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en-CA"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en-CA"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en-CA"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en-CA"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en-CA" sz="2000" b="0" i="0" u="none" strike="noStrike" kern="1200">
                <a:ln>
                  <a:noFill/>
                </a:ln>
                <a:latin typeface="Arial" pitchFamily="18"/>
                <a:ea typeface="DejaVu Sans" pitchFamily="2"/>
                <a:cs typeface="DejaVu Sans" pitchFamily="2"/>
              </a:defRPr>
            </a:lvl5pPr>
            <a:lvl6pPr marL="2591999" lvl="5"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6pPr>
            <a:lvl7pPr marL="3023999" lvl="6"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9pPr>
          </a:lstStyle>
          <a:p>
            <a:r>
              <a:rPr lang="en-CA" dirty="0"/>
              <a:t>Collection of simple abstractions</a:t>
            </a:r>
          </a:p>
          <a:p>
            <a:pPr lvl="1" hangingPunct="0"/>
            <a:r>
              <a:rPr lang="en-CA" dirty="0"/>
              <a:t>Specific features computed in parallel</a:t>
            </a:r>
          </a:p>
          <a:p>
            <a:pPr lvl="0"/>
            <a:r>
              <a:rPr lang="en-CA" dirty="0"/>
              <a:t>Represent variable types with 8-tuples:</a:t>
            </a:r>
          </a:p>
        </p:txBody>
      </p:sp>
      <p:sp>
        <p:nvSpPr>
          <p:cNvPr id="3" name="TextBox 2"/>
          <p:cNvSpPr txBox="1"/>
          <p:nvPr/>
        </p:nvSpPr>
        <p:spPr>
          <a:xfrm>
            <a:off x="816378" y="4212952"/>
            <a:ext cx="7837228" cy="892448"/>
          </a:xfrm>
          <a:prstGeom prst="rect">
            <a:avLst/>
          </a:prstGeom>
          <a:solidFill>
            <a:schemeClr val="accent2">
              <a:lumMod val="40000"/>
              <a:lumOff val="60000"/>
            </a:schemeClr>
          </a:solid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2400" b="1" dirty="0">
                <a:latin typeface="Courier New" pitchFamily="49"/>
                <a:ea typeface="ZEQXVO+CMSY10" pitchFamily="2"/>
                <a:cs typeface="ZEQXVO+CMSY10" pitchFamily="2"/>
              </a:rPr>
              <a:t>&lt;</a:t>
            </a:r>
            <a:r>
              <a:rPr lang="en-CA" sz="2400" b="1" dirty="0" err="1">
                <a:latin typeface="Courier New" pitchFamily="49"/>
                <a:ea typeface="QGKHHR+CMMI10" pitchFamily="34"/>
                <a:cs typeface="QGKHHR+CMMI10" pitchFamily="34"/>
              </a:rPr>
              <a:t>overallType</a:t>
            </a:r>
            <a:r>
              <a:rPr lang="en-CA" sz="2400" b="1" dirty="0">
                <a:latin typeface="Courier New" pitchFamily="49"/>
                <a:ea typeface="QGKHHR+CMMI10" pitchFamily="34"/>
                <a:cs typeface="QGKHHR+CMMI10" pitchFamily="34"/>
              </a:rPr>
              <a:t>, is</a:t>
            </a:r>
            <a:r>
              <a:rPr lang="en-CA" sz="2400" b="1" dirty="0">
                <a:latin typeface="Courier New" pitchFamily="49"/>
                <a:ea typeface="OJNLAX+CMR10" pitchFamily="18"/>
                <a:cs typeface="OJNLAX+CMR10" pitchFamily="18"/>
              </a:rPr>
              <a:t>2</a:t>
            </a:r>
            <a:r>
              <a:rPr lang="en-CA" sz="2400" b="1" dirty="0">
                <a:latin typeface="Courier New" pitchFamily="49"/>
                <a:ea typeface="QGKHHR+CMMI10" pitchFamily="34"/>
                <a:cs typeface="QGKHHR+CMMI10" pitchFamily="34"/>
              </a:rPr>
              <a:t>D, </a:t>
            </a:r>
            <a:r>
              <a:rPr lang="en-CA" sz="2400" b="1" dirty="0" err="1">
                <a:latin typeface="Courier New" pitchFamily="49"/>
                <a:ea typeface="QGKHHR+CMMI10" pitchFamily="34"/>
                <a:cs typeface="QGKHHR+CMMI10" pitchFamily="34"/>
              </a:rPr>
              <a:t>isScalar</a:t>
            </a:r>
            <a:r>
              <a:rPr lang="en-CA" sz="2400" b="1" dirty="0">
                <a:latin typeface="Courier New" pitchFamily="49"/>
                <a:ea typeface="QGKHHR+CMMI10" pitchFamily="34"/>
                <a:cs typeface="QGKHHR+CMMI10" pitchFamily="34"/>
              </a:rPr>
              <a:t>, </a:t>
            </a:r>
            <a:r>
              <a:rPr lang="en-CA" sz="2400" b="1" dirty="0" err="1">
                <a:latin typeface="Courier New" pitchFamily="49"/>
                <a:ea typeface="QGKHHR+CMMI10" pitchFamily="34"/>
                <a:cs typeface="QGKHHR+CMMI10" pitchFamily="34"/>
              </a:rPr>
              <a:t>isInteger</a:t>
            </a:r>
            <a:r>
              <a:rPr lang="en-CA" sz="2400" b="1" dirty="0">
                <a:latin typeface="Courier New" pitchFamily="49"/>
                <a:ea typeface="QGKHHR+CMMI10" pitchFamily="34"/>
                <a:cs typeface="QGKHHR+CMMI10" pitchFamily="34"/>
              </a:rPr>
              <a:t>,</a:t>
            </a:r>
          </a:p>
          <a:p>
            <a:pPr hangingPunct="0">
              <a:buNone/>
            </a:pPr>
            <a:r>
              <a:rPr lang="en-CA" sz="2400" b="1" dirty="0">
                <a:latin typeface="Courier New" pitchFamily="49"/>
                <a:ea typeface="QGKHHR+CMMI10" pitchFamily="34"/>
                <a:cs typeface="QGKHHR+CMMI10" pitchFamily="34"/>
              </a:rPr>
              <a:t>	</a:t>
            </a:r>
            <a:r>
              <a:rPr lang="en-CA" sz="2400" b="1" dirty="0" err="1">
                <a:latin typeface="Courier New" pitchFamily="49"/>
                <a:ea typeface="QGKHHR+CMMI10" pitchFamily="34"/>
                <a:cs typeface="QGKHHR+CMMI10" pitchFamily="34"/>
              </a:rPr>
              <a:t>sizeKnown</a:t>
            </a:r>
            <a:r>
              <a:rPr lang="en-CA" sz="2400" b="1" dirty="0">
                <a:latin typeface="Courier New" pitchFamily="49"/>
                <a:ea typeface="QGKHHR+CMMI10" pitchFamily="34"/>
                <a:cs typeface="QGKHHR+CMMI10" pitchFamily="34"/>
              </a:rPr>
              <a:t>, size, handle, </a:t>
            </a:r>
            <a:r>
              <a:rPr lang="en-CA" sz="2400" b="1" dirty="0" err="1">
                <a:latin typeface="Courier New" pitchFamily="49"/>
                <a:ea typeface="QGKHHR+CMMI10" pitchFamily="34"/>
                <a:cs typeface="QGKHHR+CMMI10" pitchFamily="34"/>
              </a:rPr>
              <a:t>cellTypes</a:t>
            </a:r>
            <a:r>
              <a:rPr lang="en-CA" sz="2400" b="1" dirty="0">
                <a:latin typeface="Courier New" pitchFamily="49"/>
                <a:ea typeface="QGKHHR+CMMI10" pitchFamily="34"/>
                <a:cs typeface="QGKHHR+CMMI10" pitchFamily="34"/>
              </a:rPr>
              <a:t>&gt;</a:t>
            </a:r>
          </a:p>
        </p:txBody>
      </p:sp>
      <p:sp>
        <p:nvSpPr>
          <p:cNvPr id="5" name="Date Placeholder 4"/>
          <p:cNvSpPr>
            <a:spLocks noGrp="1"/>
          </p:cNvSpPr>
          <p:nvPr>
            <p:ph type="dt" sz="half" idx="10"/>
          </p:nvPr>
        </p:nvSpPr>
        <p:spPr/>
        <p:txBody>
          <a:bodyPr/>
          <a:lstStyle/>
          <a:p>
            <a:fld id="{A7C06AC8-63AA-443D-A9B7-4745BC695E69}" type="datetime1">
              <a:rPr lang="en-US" smtClean="0"/>
              <a:pPr/>
              <a:t>7/1/2011</a:t>
            </a:fld>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33</a:t>
            </a:fld>
            <a:endParaRPr lang="en-US" dirty="0"/>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Type Abstraction Properties</a:t>
            </a:r>
          </a:p>
        </p:txBody>
      </p:sp>
      <p:sp>
        <p:nvSpPr>
          <p:cNvPr id="3" name="TextBox 2"/>
          <p:cNvSpPr txBox="1"/>
          <p:nvPr/>
        </p:nvSpPr>
        <p:spPr>
          <a:xfrm>
            <a:off x="326551" y="3527123"/>
            <a:ext cx="8163780" cy="1425878"/>
          </a:xfrm>
          <a:prstGeom prst="rect">
            <a:avLst/>
          </a:prstGeom>
          <a:solidFill>
            <a:schemeClr val="accent2">
              <a:lumMod val="40000"/>
              <a:lumOff val="60000"/>
            </a:schemeClr>
          </a:solid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2000" b="1" dirty="0">
                <a:latin typeface="Courier New" pitchFamily="49"/>
                <a:ea typeface="ZEQXVO+CMSY10" pitchFamily="2"/>
                <a:cs typeface="ZEQXVO+CMSY10" pitchFamily="2"/>
              </a:rPr>
              <a:t>type(a) =</a:t>
            </a:r>
          </a:p>
          <a:p>
            <a:pPr hangingPunct="0">
              <a:buNone/>
            </a:pPr>
            <a:r>
              <a:rPr lang="en-CA" sz="2000" b="1" dirty="0">
                <a:latin typeface="Courier New" pitchFamily="49"/>
                <a:ea typeface="ZEQXVO+CMSY10" pitchFamily="2"/>
                <a:cs typeface="ZEQXVO+CMSY10" pitchFamily="2"/>
              </a:rPr>
              <a:t>	&lt;</a:t>
            </a:r>
            <a:r>
              <a:rPr lang="en-CA" sz="2000" b="1" dirty="0" err="1">
                <a:latin typeface="Courier New" pitchFamily="49"/>
                <a:ea typeface="ZEQXVO+CMSY10" pitchFamily="2"/>
                <a:cs typeface="ZEQXVO+CMSY10" pitchFamily="2"/>
              </a:rPr>
              <a:t>overallType</a:t>
            </a:r>
            <a:r>
              <a:rPr lang="en-CA" sz="2000" b="1" dirty="0">
                <a:latin typeface="Courier New" pitchFamily="49"/>
                <a:ea typeface="ZEQXVO+CMSY10" pitchFamily="2"/>
                <a:cs typeface="ZEQXVO+CMSY10" pitchFamily="2"/>
              </a:rPr>
              <a:t> = double</a:t>
            </a:r>
            <a:r>
              <a:rPr lang="en-CA" sz="2000" b="1" dirty="0">
                <a:latin typeface="Courier New" pitchFamily="49"/>
                <a:ea typeface="QGKHHR+CMMI10" pitchFamily="34"/>
                <a:cs typeface="QGKHHR+CMMI10" pitchFamily="34"/>
              </a:rPr>
              <a:t>, is2D = T, </a:t>
            </a:r>
            <a:r>
              <a:rPr lang="en-CA" sz="2000" b="1" dirty="0" err="1">
                <a:latin typeface="Courier New" pitchFamily="49"/>
                <a:ea typeface="QGKHHR+CMMI10" pitchFamily="34"/>
                <a:cs typeface="QGKHHR+CMMI10" pitchFamily="34"/>
              </a:rPr>
              <a:t>isScalar</a:t>
            </a:r>
            <a:r>
              <a:rPr lang="en-CA" sz="2000" b="1" dirty="0">
                <a:latin typeface="Courier New" pitchFamily="49"/>
                <a:ea typeface="QGKHHR+CMMI10" pitchFamily="34"/>
                <a:cs typeface="QGKHHR+CMMI10" pitchFamily="34"/>
              </a:rPr>
              <a:t> = F, 	</a:t>
            </a:r>
            <a:r>
              <a:rPr lang="en-CA" sz="2000" b="1" dirty="0" err="1" smtClean="0">
                <a:latin typeface="Courier New" pitchFamily="49"/>
                <a:ea typeface="QGKHHR+CMMI10" pitchFamily="34"/>
                <a:cs typeface="QGKHHR+CMMI10" pitchFamily="34"/>
              </a:rPr>
              <a:t>isInteger</a:t>
            </a:r>
            <a:r>
              <a:rPr lang="en-CA" sz="2000" b="1" dirty="0" smtClean="0">
                <a:latin typeface="Courier New" pitchFamily="49"/>
                <a:ea typeface="QGKHHR+CMMI10" pitchFamily="34"/>
                <a:cs typeface="QGKHHR+CMMI10" pitchFamily="34"/>
              </a:rPr>
              <a:t> </a:t>
            </a:r>
            <a:r>
              <a:rPr lang="en-CA" sz="2000" b="1" dirty="0">
                <a:latin typeface="Courier New" pitchFamily="49"/>
                <a:ea typeface="QGKHHR+CMMI10" pitchFamily="34"/>
                <a:cs typeface="QGKHHR+CMMI10" pitchFamily="34"/>
              </a:rPr>
              <a:t>= T, </a:t>
            </a:r>
            <a:r>
              <a:rPr lang="en-CA" sz="2000" b="1" dirty="0" err="1">
                <a:latin typeface="Courier New" pitchFamily="49"/>
                <a:ea typeface="QGKHHR+CMMI10" pitchFamily="34"/>
                <a:cs typeface="QGKHHR+CMMI10" pitchFamily="34"/>
              </a:rPr>
              <a:t>sizeKnown</a:t>
            </a:r>
            <a:r>
              <a:rPr lang="en-CA" sz="2000" b="1" dirty="0">
                <a:latin typeface="Courier New" pitchFamily="49"/>
                <a:ea typeface="QGKHHR+CMMI10" pitchFamily="34"/>
                <a:cs typeface="QGKHHR+CMMI10" pitchFamily="34"/>
              </a:rPr>
              <a:t> = T,	size = (1,2), 	</a:t>
            </a:r>
            <a:r>
              <a:rPr lang="en-CA" sz="2000" b="1" dirty="0" smtClean="0">
                <a:latin typeface="Courier New" pitchFamily="49"/>
                <a:ea typeface="QGKHHR+CMMI10" pitchFamily="34"/>
                <a:cs typeface="QGKHHR+CMMI10" pitchFamily="34"/>
              </a:rPr>
              <a:t>handle </a:t>
            </a:r>
            <a:r>
              <a:rPr lang="en-CA" sz="2000" b="1" dirty="0">
                <a:latin typeface="Courier New" pitchFamily="49"/>
                <a:ea typeface="QGKHHR+CMMI10" pitchFamily="34"/>
                <a:cs typeface="QGKHHR+CMMI10" pitchFamily="34"/>
              </a:rPr>
              <a:t>= null, </a:t>
            </a:r>
            <a:r>
              <a:rPr lang="en-CA" sz="2000" b="1" dirty="0" err="1">
                <a:latin typeface="Courier New" pitchFamily="49"/>
                <a:ea typeface="QGKHHR+CMMI10" pitchFamily="34"/>
                <a:cs typeface="QGKHHR+CMMI10" pitchFamily="34"/>
              </a:rPr>
              <a:t>cellTypes</a:t>
            </a:r>
            <a:r>
              <a:rPr lang="en-CA" sz="2000" b="1" dirty="0">
                <a:latin typeface="Courier New" pitchFamily="49"/>
                <a:ea typeface="QGKHHR+CMMI10" pitchFamily="34"/>
                <a:cs typeface="QGKHHR+CMMI10" pitchFamily="34"/>
              </a:rPr>
              <a:t> = {}</a:t>
            </a:r>
            <a:r>
              <a:rPr lang="en-CA" sz="2000" b="1" dirty="0">
                <a:latin typeface="Courier New" pitchFamily="49"/>
                <a:ea typeface="Courier New" pitchFamily="49"/>
                <a:cs typeface="Courier New" pitchFamily="49"/>
              </a:rPr>
              <a:t>&gt;</a:t>
            </a:r>
          </a:p>
        </p:txBody>
      </p:sp>
      <p:sp>
        <p:nvSpPr>
          <p:cNvPr id="4" name="TextBox 3"/>
          <p:cNvSpPr txBox="1"/>
          <p:nvPr/>
        </p:nvSpPr>
        <p:spPr>
          <a:xfrm>
            <a:off x="326551" y="2221108"/>
            <a:ext cx="8490331" cy="1012087"/>
          </a:xfrm>
          <a:prstGeom prst="rect">
            <a:avLst/>
          </a:prstGeom>
          <a:no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2000" b="1" dirty="0">
                <a:solidFill>
                  <a:srgbClr val="000000"/>
                </a:solidFill>
                <a:latin typeface="Courier New" pitchFamily="49"/>
                <a:ea typeface="DejaVu Sans" pitchFamily="2"/>
                <a:cs typeface="DejaVu Sans" pitchFamily="2"/>
              </a:rPr>
              <a:t>a = [1 2];</a:t>
            </a:r>
          </a:p>
        </p:txBody>
      </p:sp>
      <p:sp>
        <p:nvSpPr>
          <p:cNvPr id="6" name="Date Placeholder 5"/>
          <p:cNvSpPr>
            <a:spLocks noGrp="1"/>
          </p:cNvSpPr>
          <p:nvPr>
            <p:ph type="dt" sz="half" idx="10"/>
          </p:nvPr>
        </p:nvSpPr>
        <p:spPr/>
        <p:txBody>
          <a:bodyPr/>
          <a:lstStyle/>
          <a:p>
            <a:fld id="{17519609-D277-48E9-AEFC-7344AEA70196}" type="datetime1">
              <a:rPr lang="en-US" smtClean="0"/>
              <a:pPr/>
              <a:t>7/1/2011</a:t>
            </a:fld>
            <a:endParaRPr lang="en-US" dirty="0"/>
          </a:p>
        </p:txBody>
      </p:sp>
      <p:sp>
        <p:nvSpPr>
          <p:cNvPr id="7" name="Slide Number Placeholder 6"/>
          <p:cNvSpPr>
            <a:spLocks noGrp="1"/>
          </p:cNvSpPr>
          <p:nvPr>
            <p:ph type="sldNum" sz="quarter" idx="12"/>
          </p:nvPr>
        </p:nvSpPr>
        <p:spPr/>
        <p:txBody>
          <a:bodyPr/>
          <a:lstStyle/>
          <a:p>
            <a:fld id="{ECE31B81-7C2C-4D8B-B6F0-1768517459BF}" type="slidenum">
              <a:rPr lang="en-US" smtClean="0"/>
              <a:pPr/>
              <a:t>34</a:t>
            </a:fld>
            <a:endParaRPr lang="en-US" dirty="0"/>
          </a:p>
        </p:txBody>
      </p:sp>
      <p:sp>
        <p:nvSpPr>
          <p:cNvPr id="8" name="Footer Placeholder 7"/>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Variable Types: Type Sets</a:t>
            </a:r>
          </a:p>
        </p:txBody>
      </p:sp>
      <p:sp>
        <p:nvSpPr>
          <p:cNvPr id="3" name="TextBox 2"/>
          <p:cNvSpPr txBox="1"/>
          <p:nvPr/>
        </p:nvSpPr>
        <p:spPr>
          <a:xfrm>
            <a:off x="3352800" y="1219200"/>
            <a:ext cx="2546731" cy="2057400"/>
          </a:xfrm>
          <a:prstGeom prst="rect">
            <a:avLst/>
          </a:prstGeom>
          <a:no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2000" b="1" dirty="0">
                <a:solidFill>
                  <a:srgbClr val="B80047"/>
                </a:solidFill>
                <a:latin typeface="Courier New" pitchFamily="49"/>
                <a:ea typeface="DejaVu Sans" pitchFamily="2"/>
                <a:cs typeface="DejaVu Sans" pitchFamily="2"/>
              </a:rPr>
              <a:t>if</a:t>
            </a:r>
            <a:r>
              <a:rPr lang="en-CA" sz="2000" b="1" dirty="0">
                <a:latin typeface="Courier New" pitchFamily="49"/>
                <a:ea typeface="DejaVu Sans" pitchFamily="2"/>
                <a:cs typeface="DejaVu Sans" pitchFamily="2"/>
              </a:rPr>
              <a:t> (c1)</a:t>
            </a:r>
          </a:p>
          <a:p>
            <a:pPr hangingPunct="0">
              <a:buNone/>
            </a:pPr>
            <a:r>
              <a:rPr lang="en-CA" sz="2000" b="1" dirty="0">
                <a:latin typeface="Courier New" pitchFamily="49"/>
                <a:ea typeface="DejaVu Sans" pitchFamily="2"/>
                <a:cs typeface="DejaVu Sans" pitchFamily="2"/>
              </a:rPr>
              <a:t>    </a:t>
            </a:r>
            <a:r>
              <a:rPr lang="en-CA" sz="2000" b="1" dirty="0">
                <a:solidFill>
                  <a:srgbClr val="000000"/>
                </a:solidFill>
                <a:latin typeface="Courier New" pitchFamily="49"/>
                <a:ea typeface="DejaVu Sans" pitchFamily="2"/>
                <a:cs typeface="DejaVu Sans" pitchFamily="2"/>
              </a:rPr>
              <a:t>a = [1 2];</a:t>
            </a:r>
          </a:p>
          <a:p>
            <a:pPr hangingPunct="0">
              <a:buNone/>
            </a:pPr>
            <a:r>
              <a:rPr lang="en-CA" sz="2000" b="1" dirty="0" err="1">
                <a:solidFill>
                  <a:srgbClr val="B80047"/>
                </a:solidFill>
                <a:latin typeface="Courier New" pitchFamily="49"/>
                <a:ea typeface="DejaVu Sans" pitchFamily="2"/>
                <a:cs typeface="DejaVu Sans" pitchFamily="2"/>
              </a:rPr>
              <a:t>elseif</a:t>
            </a:r>
            <a:r>
              <a:rPr lang="en-CA" sz="2000" b="1" dirty="0">
                <a:solidFill>
                  <a:srgbClr val="000000"/>
                </a:solidFill>
                <a:latin typeface="Courier New" pitchFamily="49"/>
                <a:ea typeface="DejaVu Sans" pitchFamily="2"/>
                <a:cs typeface="DejaVu Sans" pitchFamily="2"/>
              </a:rPr>
              <a:t> (c2)</a:t>
            </a:r>
          </a:p>
          <a:p>
            <a:pPr hangingPunct="0">
              <a:buNone/>
            </a:pPr>
            <a:r>
              <a:rPr lang="en-CA" sz="2000" b="1" dirty="0">
                <a:solidFill>
                  <a:srgbClr val="000000"/>
                </a:solidFill>
                <a:latin typeface="Courier New" pitchFamily="49"/>
                <a:ea typeface="DejaVu Sans" pitchFamily="2"/>
                <a:cs typeface="DejaVu Sans" pitchFamily="2"/>
              </a:rPr>
              <a:t>    a = 1.5;</a:t>
            </a:r>
          </a:p>
          <a:p>
            <a:pPr hangingPunct="0">
              <a:buNone/>
            </a:pPr>
            <a:r>
              <a:rPr lang="en-CA" sz="2000" b="1" dirty="0">
                <a:solidFill>
                  <a:srgbClr val="B80047"/>
                </a:solidFill>
                <a:latin typeface="Courier New" pitchFamily="49"/>
                <a:ea typeface="DejaVu Sans" pitchFamily="2"/>
                <a:cs typeface="DejaVu Sans" pitchFamily="2"/>
              </a:rPr>
              <a:t>else</a:t>
            </a:r>
          </a:p>
          <a:p>
            <a:pPr hangingPunct="0">
              <a:buNone/>
            </a:pPr>
            <a:r>
              <a:rPr lang="en-CA" sz="2000" b="1" dirty="0">
                <a:solidFill>
                  <a:srgbClr val="000000"/>
                </a:solidFill>
                <a:latin typeface="Courier New" pitchFamily="49"/>
                <a:ea typeface="DejaVu Sans" pitchFamily="2"/>
                <a:cs typeface="DejaVu Sans" pitchFamily="2"/>
              </a:rPr>
              <a:t>    a = 'a';</a:t>
            </a:r>
          </a:p>
          <a:p>
            <a:pPr hangingPunct="0">
              <a:buNone/>
            </a:pPr>
            <a:r>
              <a:rPr lang="en-CA" sz="2000" b="1" dirty="0">
                <a:solidFill>
                  <a:srgbClr val="B80047"/>
                </a:solidFill>
                <a:latin typeface="Courier New" pitchFamily="49"/>
                <a:ea typeface="DejaVu Sans" pitchFamily="2"/>
                <a:cs typeface="DejaVu Sans" pitchFamily="2"/>
              </a:rPr>
              <a:t>end</a:t>
            </a:r>
          </a:p>
          <a:p>
            <a:pPr hangingPunct="0">
              <a:buNone/>
            </a:pPr>
            <a:endParaRPr lang="en-CA" sz="2000" b="1" dirty="0">
              <a:solidFill>
                <a:srgbClr val="B80047"/>
              </a:solidFill>
              <a:latin typeface="Courier New" pitchFamily="49"/>
              <a:ea typeface="DejaVu Sans" pitchFamily="2"/>
              <a:cs typeface="DejaVu Sans" pitchFamily="2"/>
            </a:endParaRPr>
          </a:p>
        </p:txBody>
      </p:sp>
      <p:sp>
        <p:nvSpPr>
          <p:cNvPr id="4" name="TextBox 3"/>
          <p:cNvSpPr txBox="1"/>
          <p:nvPr/>
        </p:nvSpPr>
        <p:spPr>
          <a:xfrm>
            <a:off x="1447800" y="3429000"/>
            <a:ext cx="7010400" cy="2971800"/>
          </a:xfrm>
          <a:prstGeom prst="rect">
            <a:avLst/>
          </a:prstGeom>
          <a:solidFill>
            <a:schemeClr val="accent2">
              <a:lumMod val="40000"/>
              <a:lumOff val="60000"/>
            </a:schemeClr>
          </a:solid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b="1" dirty="0">
                <a:latin typeface="Courier New" pitchFamily="49"/>
                <a:ea typeface="ZEQXVO+CMSY10" pitchFamily="2"/>
                <a:cs typeface="ZEQXVO+CMSY10" pitchFamily="2"/>
              </a:rPr>
              <a:t>type(a) = {</a:t>
            </a:r>
          </a:p>
          <a:p>
            <a:pPr hangingPunct="0">
              <a:buNone/>
            </a:pPr>
            <a:r>
              <a:rPr lang="en-CA" b="1" dirty="0" smtClean="0">
                <a:latin typeface="Courier New" pitchFamily="49"/>
                <a:ea typeface="ZEQXVO+CMSY10" pitchFamily="2"/>
                <a:cs typeface="ZEQXVO+CMSY10" pitchFamily="2"/>
              </a:rPr>
              <a:t>&lt;</a:t>
            </a:r>
            <a:r>
              <a:rPr lang="en-CA" b="1" dirty="0" err="1">
                <a:latin typeface="Courier New" pitchFamily="49"/>
                <a:ea typeface="ZEQXVO+CMSY10" pitchFamily="2"/>
                <a:cs typeface="ZEQXVO+CMSY10" pitchFamily="2"/>
              </a:rPr>
              <a:t>overallType</a:t>
            </a:r>
            <a:r>
              <a:rPr lang="en-CA" b="1" dirty="0">
                <a:latin typeface="Courier New" pitchFamily="49"/>
                <a:ea typeface="ZEQXVO+CMSY10" pitchFamily="2"/>
                <a:cs typeface="ZEQXVO+CMSY10" pitchFamily="2"/>
              </a:rPr>
              <a:t> = double</a:t>
            </a:r>
            <a:r>
              <a:rPr lang="en-CA" b="1" dirty="0">
                <a:latin typeface="Courier New" pitchFamily="49"/>
                <a:ea typeface="QGKHHR+CMMI10" pitchFamily="34"/>
                <a:cs typeface="QGKHHR+CMMI10" pitchFamily="34"/>
              </a:rPr>
              <a:t>, is2D = T, </a:t>
            </a:r>
            <a:r>
              <a:rPr lang="en-CA" b="1" dirty="0" err="1">
                <a:latin typeface="Courier New" pitchFamily="49"/>
                <a:ea typeface="QGKHHR+CMMI10" pitchFamily="34"/>
                <a:cs typeface="QGKHHR+CMMI10" pitchFamily="34"/>
              </a:rPr>
              <a:t>isScalar</a:t>
            </a:r>
            <a:r>
              <a:rPr lang="en-CA" b="1" dirty="0">
                <a:latin typeface="Courier New" pitchFamily="49"/>
                <a:ea typeface="QGKHHR+CMMI10" pitchFamily="34"/>
                <a:cs typeface="QGKHHR+CMMI10" pitchFamily="34"/>
              </a:rPr>
              <a:t> = F, </a:t>
            </a:r>
            <a:endParaRPr lang="en-CA" b="1" dirty="0" smtClean="0">
              <a:latin typeface="Courier New" pitchFamily="49"/>
              <a:ea typeface="QGKHHR+CMMI10" pitchFamily="34"/>
              <a:cs typeface="QGKHHR+CMMI10" pitchFamily="34"/>
            </a:endParaRPr>
          </a:p>
          <a:p>
            <a:pPr hangingPunct="0">
              <a:buNone/>
            </a:pPr>
            <a:r>
              <a:rPr lang="en-CA" b="1" dirty="0" smtClean="0">
                <a:latin typeface="Courier New" pitchFamily="49"/>
                <a:ea typeface="QGKHHR+CMMI10" pitchFamily="34"/>
                <a:cs typeface="QGKHHR+CMMI10" pitchFamily="34"/>
              </a:rPr>
              <a:t>  </a:t>
            </a:r>
            <a:r>
              <a:rPr lang="en-CA" b="1" dirty="0" err="1" smtClean="0">
                <a:latin typeface="Courier New" pitchFamily="49"/>
                <a:ea typeface="QGKHHR+CMMI10" pitchFamily="34"/>
                <a:cs typeface="QGKHHR+CMMI10" pitchFamily="34"/>
              </a:rPr>
              <a:t>isInteger</a:t>
            </a:r>
            <a:r>
              <a:rPr lang="en-CA" b="1" dirty="0" smtClean="0">
                <a:latin typeface="Courier New" pitchFamily="49"/>
                <a:ea typeface="QGKHHR+CMMI10" pitchFamily="34"/>
                <a:cs typeface="QGKHHR+CMMI10" pitchFamily="34"/>
              </a:rPr>
              <a:t> </a:t>
            </a:r>
            <a:r>
              <a:rPr lang="en-CA" b="1" dirty="0">
                <a:latin typeface="Courier New" pitchFamily="49"/>
                <a:ea typeface="QGKHHR+CMMI10" pitchFamily="34"/>
                <a:cs typeface="QGKHHR+CMMI10" pitchFamily="34"/>
              </a:rPr>
              <a:t>= T, </a:t>
            </a:r>
            <a:r>
              <a:rPr lang="en-CA" b="1" dirty="0" err="1">
                <a:latin typeface="Courier New" pitchFamily="49"/>
                <a:ea typeface="QGKHHR+CMMI10" pitchFamily="34"/>
                <a:cs typeface="QGKHHR+CMMI10" pitchFamily="34"/>
              </a:rPr>
              <a:t>sizeKnown</a:t>
            </a:r>
            <a:r>
              <a:rPr lang="en-CA" b="1" dirty="0">
                <a:latin typeface="Courier New" pitchFamily="49"/>
                <a:ea typeface="QGKHHR+CMMI10" pitchFamily="34"/>
                <a:cs typeface="QGKHHR+CMMI10" pitchFamily="34"/>
              </a:rPr>
              <a:t> = T,	size = (1,2</a:t>
            </a:r>
            <a:r>
              <a:rPr lang="en-CA" b="1" dirty="0" smtClean="0">
                <a:latin typeface="Courier New" pitchFamily="49"/>
                <a:ea typeface="QGKHHR+CMMI10" pitchFamily="34"/>
                <a:cs typeface="QGKHHR+CMMI10" pitchFamily="34"/>
              </a:rPr>
              <a:t>),</a:t>
            </a:r>
          </a:p>
          <a:p>
            <a:pPr hangingPunct="0">
              <a:buNone/>
            </a:pPr>
            <a:r>
              <a:rPr lang="en-CA" b="1" dirty="0" smtClean="0">
                <a:latin typeface="Courier New" pitchFamily="49"/>
                <a:ea typeface="QGKHHR+CMMI10" pitchFamily="34"/>
                <a:cs typeface="QGKHHR+CMMI10" pitchFamily="34"/>
              </a:rPr>
              <a:t>  handle </a:t>
            </a:r>
            <a:r>
              <a:rPr lang="en-CA" b="1" dirty="0">
                <a:latin typeface="Courier New" pitchFamily="49"/>
                <a:ea typeface="QGKHHR+CMMI10" pitchFamily="34"/>
                <a:cs typeface="QGKHHR+CMMI10" pitchFamily="34"/>
              </a:rPr>
              <a:t>= null, </a:t>
            </a:r>
            <a:r>
              <a:rPr lang="en-CA" b="1" dirty="0" err="1">
                <a:latin typeface="Courier New" pitchFamily="49"/>
                <a:ea typeface="QGKHHR+CMMI10" pitchFamily="34"/>
                <a:cs typeface="QGKHHR+CMMI10" pitchFamily="34"/>
              </a:rPr>
              <a:t>cellTypes</a:t>
            </a:r>
            <a:r>
              <a:rPr lang="en-CA" b="1" dirty="0">
                <a:latin typeface="Courier New" pitchFamily="49"/>
                <a:ea typeface="QGKHHR+CMMI10" pitchFamily="34"/>
                <a:cs typeface="QGKHHR+CMMI10" pitchFamily="34"/>
              </a:rPr>
              <a:t> = {}</a:t>
            </a:r>
            <a:r>
              <a:rPr lang="en-CA" b="1" dirty="0">
                <a:latin typeface="Courier New" pitchFamily="49"/>
                <a:ea typeface="Courier New" pitchFamily="49"/>
                <a:cs typeface="Courier New" pitchFamily="49"/>
              </a:rPr>
              <a:t>&gt;,</a:t>
            </a:r>
          </a:p>
          <a:p>
            <a:pPr hangingPunct="0">
              <a:buNone/>
            </a:pPr>
            <a:r>
              <a:rPr lang="en-CA" b="1" dirty="0" smtClean="0">
                <a:latin typeface="Courier New" pitchFamily="49"/>
                <a:ea typeface="Courier New" pitchFamily="49"/>
                <a:cs typeface="Courier New" pitchFamily="49"/>
              </a:rPr>
              <a:t>&lt;</a:t>
            </a:r>
            <a:r>
              <a:rPr lang="en-CA" b="1" dirty="0" err="1">
                <a:latin typeface="Courier New" pitchFamily="49"/>
                <a:ea typeface="Courier New" pitchFamily="49"/>
                <a:cs typeface="Courier New" pitchFamily="49"/>
              </a:rPr>
              <a:t>overallType</a:t>
            </a:r>
            <a:r>
              <a:rPr lang="en-CA" b="1" dirty="0">
                <a:latin typeface="Courier New" pitchFamily="49"/>
                <a:ea typeface="Courier New" pitchFamily="49"/>
                <a:cs typeface="Courier New" pitchFamily="49"/>
              </a:rPr>
              <a:t> = double</a:t>
            </a:r>
            <a:r>
              <a:rPr lang="en-CA" b="1" dirty="0">
                <a:latin typeface="Courier New" pitchFamily="49"/>
                <a:ea typeface="QGKHHR+CMMI10" pitchFamily="34"/>
                <a:cs typeface="QGKHHR+CMMI10" pitchFamily="34"/>
              </a:rPr>
              <a:t>, is2D = T, </a:t>
            </a:r>
            <a:r>
              <a:rPr lang="en-CA" b="1" dirty="0" err="1">
                <a:latin typeface="Courier New" pitchFamily="49"/>
                <a:ea typeface="QGKHHR+CMMI10" pitchFamily="34"/>
                <a:cs typeface="QGKHHR+CMMI10" pitchFamily="34"/>
              </a:rPr>
              <a:t>isScalar</a:t>
            </a:r>
            <a:r>
              <a:rPr lang="en-CA" b="1" dirty="0">
                <a:latin typeface="Courier New" pitchFamily="49"/>
                <a:ea typeface="QGKHHR+CMMI10" pitchFamily="34"/>
                <a:cs typeface="QGKHHR+CMMI10" pitchFamily="34"/>
              </a:rPr>
              <a:t> = </a:t>
            </a:r>
            <a:r>
              <a:rPr lang="en-CA" b="1" dirty="0" smtClean="0">
                <a:latin typeface="Courier New" pitchFamily="49"/>
                <a:ea typeface="QGKHHR+CMMI10" pitchFamily="34"/>
                <a:cs typeface="QGKHHR+CMMI10" pitchFamily="34"/>
              </a:rPr>
              <a:t>T, </a:t>
            </a:r>
          </a:p>
          <a:p>
            <a:pPr hangingPunct="0">
              <a:buNone/>
            </a:pPr>
            <a:r>
              <a:rPr lang="en-CA" b="1" dirty="0" smtClean="0">
                <a:latin typeface="Courier New" pitchFamily="49"/>
                <a:ea typeface="QGKHHR+CMMI10" pitchFamily="34"/>
                <a:cs typeface="QGKHHR+CMMI10" pitchFamily="34"/>
              </a:rPr>
              <a:t>  </a:t>
            </a:r>
            <a:r>
              <a:rPr lang="en-CA" b="1" dirty="0" err="1" smtClean="0">
                <a:latin typeface="Courier New" pitchFamily="49"/>
                <a:ea typeface="QGKHHR+CMMI10" pitchFamily="34"/>
                <a:cs typeface="QGKHHR+CMMI10" pitchFamily="34"/>
              </a:rPr>
              <a:t>isInteger</a:t>
            </a:r>
            <a:r>
              <a:rPr lang="en-CA" b="1" dirty="0" smtClean="0">
                <a:latin typeface="Courier New" pitchFamily="49"/>
                <a:ea typeface="QGKHHR+CMMI10" pitchFamily="34"/>
                <a:cs typeface="QGKHHR+CMMI10" pitchFamily="34"/>
              </a:rPr>
              <a:t> </a:t>
            </a:r>
            <a:r>
              <a:rPr lang="en-CA" b="1" dirty="0">
                <a:latin typeface="Courier New" pitchFamily="49"/>
                <a:ea typeface="QGKHHR+CMMI10" pitchFamily="34"/>
                <a:cs typeface="QGKHHR+CMMI10" pitchFamily="34"/>
              </a:rPr>
              <a:t>= F, </a:t>
            </a:r>
            <a:r>
              <a:rPr lang="en-CA" b="1" dirty="0" err="1">
                <a:latin typeface="Courier New" pitchFamily="49"/>
                <a:ea typeface="QGKHHR+CMMI10" pitchFamily="34"/>
                <a:cs typeface="QGKHHR+CMMI10" pitchFamily="34"/>
              </a:rPr>
              <a:t>sizeKnown</a:t>
            </a:r>
            <a:r>
              <a:rPr lang="en-CA" b="1" dirty="0">
                <a:latin typeface="Courier New" pitchFamily="49"/>
                <a:ea typeface="QGKHHR+CMMI10" pitchFamily="34"/>
                <a:cs typeface="QGKHHR+CMMI10" pitchFamily="34"/>
              </a:rPr>
              <a:t> = T,	size = (1,1</a:t>
            </a:r>
            <a:r>
              <a:rPr lang="en-CA" b="1" dirty="0" smtClean="0">
                <a:latin typeface="Courier New" pitchFamily="49"/>
                <a:ea typeface="QGKHHR+CMMI10" pitchFamily="34"/>
                <a:cs typeface="QGKHHR+CMMI10" pitchFamily="34"/>
              </a:rPr>
              <a:t>),</a:t>
            </a:r>
          </a:p>
          <a:p>
            <a:pPr hangingPunct="0">
              <a:buNone/>
            </a:pPr>
            <a:r>
              <a:rPr lang="en-CA" b="1" dirty="0" smtClean="0">
                <a:latin typeface="Courier New" pitchFamily="49"/>
                <a:ea typeface="QGKHHR+CMMI10" pitchFamily="34"/>
                <a:cs typeface="QGKHHR+CMMI10" pitchFamily="34"/>
              </a:rPr>
              <a:t>  handle </a:t>
            </a:r>
            <a:r>
              <a:rPr lang="en-CA" b="1" dirty="0">
                <a:latin typeface="Courier New" pitchFamily="49"/>
                <a:ea typeface="QGKHHR+CMMI10" pitchFamily="34"/>
                <a:cs typeface="QGKHHR+CMMI10" pitchFamily="34"/>
              </a:rPr>
              <a:t>= null, </a:t>
            </a:r>
            <a:r>
              <a:rPr lang="en-CA" b="1" dirty="0" err="1">
                <a:latin typeface="Courier New" pitchFamily="49"/>
                <a:ea typeface="QGKHHR+CMMI10" pitchFamily="34"/>
                <a:cs typeface="QGKHHR+CMMI10" pitchFamily="34"/>
              </a:rPr>
              <a:t>cellTypes</a:t>
            </a:r>
            <a:r>
              <a:rPr lang="en-CA" b="1" dirty="0">
                <a:latin typeface="Courier New" pitchFamily="49"/>
                <a:ea typeface="QGKHHR+CMMI10" pitchFamily="34"/>
                <a:cs typeface="QGKHHR+CMMI10" pitchFamily="34"/>
              </a:rPr>
              <a:t> = </a:t>
            </a:r>
            <a:r>
              <a:rPr lang="en-CA" b="1" dirty="0" smtClean="0">
                <a:latin typeface="Courier New" pitchFamily="49"/>
                <a:ea typeface="QGKHHR+CMMI10" pitchFamily="34"/>
                <a:cs typeface="QGKHHR+CMMI10" pitchFamily="34"/>
              </a:rPr>
              <a:t>{}</a:t>
            </a:r>
            <a:r>
              <a:rPr lang="en-CA" b="1" dirty="0" smtClean="0">
                <a:latin typeface="Courier New" pitchFamily="49"/>
                <a:ea typeface="Courier New" pitchFamily="49"/>
                <a:cs typeface="Courier New" pitchFamily="49"/>
              </a:rPr>
              <a:t>&gt;,</a:t>
            </a:r>
            <a:endParaRPr lang="en-CA" b="1" dirty="0">
              <a:latin typeface="Courier New" pitchFamily="49"/>
              <a:ea typeface="Courier New" pitchFamily="49"/>
              <a:cs typeface="Courier New" pitchFamily="49"/>
            </a:endParaRPr>
          </a:p>
          <a:p>
            <a:pPr hangingPunct="0">
              <a:buNone/>
            </a:pPr>
            <a:r>
              <a:rPr lang="en-CA" b="1" dirty="0" smtClean="0">
                <a:latin typeface="Courier New" pitchFamily="49"/>
                <a:ea typeface="Courier New" pitchFamily="49"/>
                <a:cs typeface="Courier New" pitchFamily="49"/>
              </a:rPr>
              <a:t>&lt;</a:t>
            </a:r>
            <a:r>
              <a:rPr lang="en-CA" b="1" dirty="0" err="1">
                <a:latin typeface="Courier New" pitchFamily="49"/>
                <a:ea typeface="Courier New" pitchFamily="49"/>
                <a:cs typeface="Courier New" pitchFamily="49"/>
              </a:rPr>
              <a:t>overallType</a:t>
            </a:r>
            <a:r>
              <a:rPr lang="en-CA" b="1" dirty="0">
                <a:latin typeface="Courier New" pitchFamily="49"/>
                <a:ea typeface="Courier New" pitchFamily="49"/>
                <a:cs typeface="Courier New" pitchFamily="49"/>
              </a:rPr>
              <a:t> = char</a:t>
            </a:r>
            <a:r>
              <a:rPr lang="en-CA" b="1" dirty="0">
                <a:latin typeface="Courier New" pitchFamily="49"/>
                <a:ea typeface="QGKHHR+CMMI10" pitchFamily="34"/>
                <a:cs typeface="QGKHHR+CMMI10" pitchFamily="34"/>
              </a:rPr>
              <a:t>, is2D = T, </a:t>
            </a:r>
            <a:r>
              <a:rPr lang="en-CA" b="1" dirty="0" err="1">
                <a:latin typeface="Courier New" pitchFamily="49"/>
                <a:ea typeface="QGKHHR+CMMI10" pitchFamily="34"/>
                <a:cs typeface="QGKHHR+CMMI10" pitchFamily="34"/>
              </a:rPr>
              <a:t>isScalar</a:t>
            </a:r>
            <a:r>
              <a:rPr lang="en-CA" b="1" dirty="0">
                <a:latin typeface="Courier New" pitchFamily="49"/>
                <a:ea typeface="QGKHHR+CMMI10" pitchFamily="34"/>
                <a:cs typeface="QGKHHR+CMMI10" pitchFamily="34"/>
              </a:rPr>
              <a:t> = T, 	</a:t>
            </a:r>
            <a:endParaRPr lang="en-CA" b="1" dirty="0" smtClean="0">
              <a:latin typeface="Courier New" pitchFamily="49"/>
              <a:ea typeface="QGKHHR+CMMI10" pitchFamily="34"/>
              <a:cs typeface="QGKHHR+CMMI10" pitchFamily="34"/>
            </a:endParaRPr>
          </a:p>
          <a:p>
            <a:pPr hangingPunct="0">
              <a:buNone/>
            </a:pPr>
            <a:r>
              <a:rPr lang="en-CA" b="1" dirty="0" smtClean="0">
                <a:latin typeface="Courier New" pitchFamily="49"/>
                <a:ea typeface="QGKHHR+CMMI10" pitchFamily="34"/>
                <a:cs typeface="QGKHHR+CMMI10" pitchFamily="34"/>
              </a:rPr>
              <a:t>  </a:t>
            </a:r>
            <a:r>
              <a:rPr lang="en-CA" b="1" dirty="0" err="1" smtClean="0">
                <a:latin typeface="Courier New" pitchFamily="49"/>
                <a:ea typeface="QGKHHR+CMMI10" pitchFamily="34"/>
                <a:cs typeface="QGKHHR+CMMI10" pitchFamily="34"/>
              </a:rPr>
              <a:t>isInteger</a:t>
            </a:r>
            <a:r>
              <a:rPr lang="en-CA" b="1" dirty="0" smtClean="0">
                <a:latin typeface="Courier New" pitchFamily="49"/>
                <a:ea typeface="QGKHHR+CMMI10" pitchFamily="34"/>
                <a:cs typeface="QGKHHR+CMMI10" pitchFamily="34"/>
              </a:rPr>
              <a:t> </a:t>
            </a:r>
            <a:r>
              <a:rPr lang="en-CA" b="1" dirty="0">
                <a:latin typeface="Courier New" pitchFamily="49"/>
                <a:ea typeface="QGKHHR+CMMI10" pitchFamily="34"/>
                <a:cs typeface="QGKHHR+CMMI10" pitchFamily="34"/>
              </a:rPr>
              <a:t>= T, </a:t>
            </a:r>
            <a:r>
              <a:rPr lang="en-CA" b="1" dirty="0" err="1">
                <a:latin typeface="Courier New" pitchFamily="49"/>
                <a:ea typeface="QGKHHR+CMMI10" pitchFamily="34"/>
                <a:cs typeface="QGKHHR+CMMI10" pitchFamily="34"/>
              </a:rPr>
              <a:t>sizeKnown</a:t>
            </a:r>
            <a:r>
              <a:rPr lang="en-CA" b="1" dirty="0">
                <a:latin typeface="Courier New" pitchFamily="49"/>
                <a:ea typeface="QGKHHR+CMMI10" pitchFamily="34"/>
                <a:cs typeface="QGKHHR+CMMI10" pitchFamily="34"/>
              </a:rPr>
              <a:t> = T,	size = (</a:t>
            </a:r>
            <a:r>
              <a:rPr lang="en-CA" b="1" dirty="0" smtClean="0">
                <a:latin typeface="Courier New" pitchFamily="49"/>
                <a:ea typeface="QGKHHR+CMMI10" pitchFamily="34"/>
                <a:cs typeface="QGKHHR+CMMI10" pitchFamily="34"/>
              </a:rPr>
              <a:t>1,1),</a:t>
            </a:r>
          </a:p>
          <a:p>
            <a:pPr hangingPunct="0">
              <a:buNone/>
            </a:pPr>
            <a:r>
              <a:rPr lang="en-CA" b="1" dirty="0" smtClean="0">
                <a:latin typeface="Courier New" pitchFamily="49"/>
                <a:ea typeface="QGKHHR+CMMI10" pitchFamily="34"/>
                <a:cs typeface="QGKHHR+CMMI10" pitchFamily="34"/>
              </a:rPr>
              <a:t>  handle </a:t>
            </a:r>
            <a:r>
              <a:rPr lang="en-CA" b="1" dirty="0">
                <a:latin typeface="Courier New" pitchFamily="49"/>
                <a:ea typeface="QGKHHR+CMMI10" pitchFamily="34"/>
                <a:cs typeface="QGKHHR+CMMI10" pitchFamily="34"/>
              </a:rPr>
              <a:t>= null, </a:t>
            </a:r>
            <a:r>
              <a:rPr lang="en-CA" b="1" dirty="0" err="1">
                <a:latin typeface="Courier New" pitchFamily="49"/>
                <a:ea typeface="QGKHHR+CMMI10" pitchFamily="34"/>
                <a:cs typeface="QGKHHR+CMMI10" pitchFamily="34"/>
              </a:rPr>
              <a:t>cellTypes</a:t>
            </a:r>
            <a:r>
              <a:rPr lang="en-CA" b="1" dirty="0">
                <a:latin typeface="Courier New" pitchFamily="49"/>
                <a:ea typeface="QGKHHR+CMMI10" pitchFamily="34"/>
                <a:cs typeface="QGKHHR+CMMI10" pitchFamily="34"/>
              </a:rPr>
              <a:t> = {}</a:t>
            </a:r>
            <a:r>
              <a:rPr lang="en-CA" b="1" dirty="0">
                <a:latin typeface="Courier New" pitchFamily="49"/>
                <a:ea typeface="Courier New" pitchFamily="49"/>
                <a:cs typeface="Courier New" pitchFamily="49"/>
              </a:rPr>
              <a:t>&gt;</a:t>
            </a:r>
          </a:p>
          <a:p>
            <a:pPr hangingPunct="0">
              <a:buNone/>
            </a:pPr>
            <a:r>
              <a:rPr lang="en-CA" b="1" dirty="0">
                <a:latin typeface="Courier New" pitchFamily="49"/>
                <a:ea typeface="QGKHHR+CMMI10" pitchFamily="34"/>
                <a:cs typeface="QGKHHR+CMMI10" pitchFamily="34"/>
              </a:rPr>
              <a:t>}</a:t>
            </a:r>
          </a:p>
        </p:txBody>
      </p:sp>
      <p:sp>
        <p:nvSpPr>
          <p:cNvPr id="6" name="Date Placeholder 5"/>
          <p:cNvSpPr>
            <a:spLocks noGrp="1"/>
          </p:cNvSpPr>
          <p:nvPr>
            <p:ph type="dt" sz="half" idx="10"/>
          </p:nvPr>
        </p:nvSpPr>
        <p:spPr/>
        <p:txBody>
          <a:bodyPr/>
          <a:lstStyle/>
          <a:p>
            <a:fld id="{7F42D4F1-821F-4886-B542-8D305EA7BA0C}" type="datetime1">
              <a:rPr lang="en-US" smtClean="0"/>
              <a:pPr/>
              <a:t>7/1/2011</a:t>
            </a:fld>
            <a:endParaRPr lang="en-US" dirty="0"/>
          </a:p>
        </p:txBody>
      </p:sp>
      <p:sp>
        <p:nvSpPr>
          <p:cNvPr id="7" name="Slide Number Placeholder 6"/>
          <p:cNvSpPr>
            <a:spLocks noGrp="1"/>
          </p:cNvSpPr>
          <p:nvPr>
            <p:ph type="sldNum" sz="quarter" idx="12"/>
          </p:nvPr>
        </p:nvSpPr>
        <p:spPr/>
        <p:txBody>
          <a:bodyPr/>
          <a:lstStyle/>
          <a:p>
            <a:fld id="{ECE31B81-7C2C-4D8B-B6F0-1768517459BF}"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Type Set Filtering</a:t>
            </a:r>
          </a:p>
        </p:txBody>
      </p:sp>
      <p:sp>
        <p:nvSpPr>
          <p:cNvPr id="3" name="TextBox 2"/>
          <p:cNvSpPr txBox="1"/>
          <p:nvPr/>
        </p:nvSpPr>
        <p:spPr>
          <a:xfrm>
            <a:off x="354847" y="1143000"/>
            <a:ext cx="8331953" cy="4800600"/>
          </a:xfrm>
          <a:prstGeom prst="rect">
            <a:avLst/>
          </a:prstGeom>
          <a:no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b="1" dirty="0">
                <a:latin typeface="Courier New" pitchFamily="49"/>
                <a:ea typeface="ZEQXVO+CMSY10" pitchFamily="2"/>
                <a:cs typeface="ZEQXVO+CMSY10" pitchFamily="2"/>
              </a:rPr>
              <a:t>type(a) = {</a:t>
            </a:r>
          </a:p>
          <a:p>
            <a:pPr hangingPunct="0">
              <a:buNone/>
            </a:pPr>
            <a:r>
              <a:rPr lang="en-CA" b="1" dirty="0" smtClean="0">
                <a:latin typeface="Courier New" pitchFamily="49"/>
                <a:ea typeface="ZEQXVO+CMSY10" pitchFamily="2"/>
                <a:cs typeface="ZEQXVO+CMSY10" pitchFamily="2"/>
              </a:rPr>
              <a:t>  &lt;</a:t>
            </a:r>
            <a:r>
              <a:rPr lang="en-CA" b="1" dirty="0" err="1">
                <a:latin typeface="Courier New" pitchFamily="49"/>
                <a:ea typeface="ZEQXVO+CMSY10" pitchFamily="2"/>
                <a:cs typeface="ZEQXVO+CMSY10" pitchFamily="2"/>
              </a:rPr>
              <a:t>overallType</a:t>
            </a:r>
            <a:r>
              <a:rPr lang="en-CA" b="1" dirty="0">
                <a:latin typeface="Courier New" pitchFamily="49"/>
                <a:ea typeface="ZEQXVO+CMSY10" pitchFamily="2"/>
                <a:cs typeface="ZEQXVO+CMSY10" pitchFamily="2"/>
              </a:rPr>
              <a:t> = double</a:t>
            </a:r>
            <a:r>
              <a:rPr lang="en-CA" b="1" dirty="0">
                <a:latin typeface="Courier New" pitchFamily="49"/>
                <a:ea typeface="QGKHHR+CMMI10" pitchFamily="34"/>
                <a:cs typeface="QGKHHR+CMMI10" pitchFamily="34"/>
              </a:rPr>
              <a:t>, is2D = T, </a:t>
            </a:r>
            <a:r>
              <a:rPr lang="en-CA" b="1" dirty="0" err="1">
                <a:latin typeface="Courier New" pitchFamily="49"/>
                <a:ea typeface="QGKHHR+CMMI10" pitchFamily="34"/>
                <a:cs typeface="QGKHHR+CMMI10" pitchFamily="34"/>
              </a:rPr>
              <a:t>isScalar</a:t>
            </a:r>
            <a:r>
              <a:rPr lang="en-CA" b="1" dirty="0">
                <a:latin typeface="Courier New" pitchFamily="49"/>
                <a:ea typeface="QGKHHR+CMMI10" pitchFamily="34"/>
                <a:cs typeface="QGKHHR+CMMI10" pitchFamily="34"/>
              </a:rPr>
              <a:t> = F, </a:t>
            </a:r>
            <a:endParaRPr lang="en-CA" b="1" dirty="0" smtClean="0">
              <a:latin typeface="Courier New" pitchFamily="49"/>
              <a:ea typeface="QGKHHR+CMMI10" pitchFamily="34"/>
              <a:cs typeface="QGKHHR+CMMI10" pitchFamily="34"/>
            </a:endParaRPr>
          </a:p>
          <a:p>
            <a:pPr hangingPunct="0">
              <a:buNone/>
            </a:pPr>
            <a:r>
              <a:rPr lang="en-CA" b="1" dirty="0" smtClean="0">
                <a:latin typeface="Courier New" pitchFamily="49"/>
                <a:ea typeface="QGKHHR+CMMI10" pitchFamily="34"/>
                <a:cs typeface="QGKHHR+CMMI10" pitchFamily="34"/>
              </a:rPr>
              <a:t>   </a:t>
            </a:r>
            <a:r>
              <a:rPr lang="en-CA" b="1" dirty="0" err="1" smtClean="0">
                <a:latin typeface="Courier New" pitchFamily="49"/>
                <a:ea typeface="QGKHHR+CMMI10" pitchFamily="34"/>
                <a:cs typeface="QGKHHR+CMMI10" pitchFamily="34"/>
              </a:rPr>
              <a:t>isInteger</a:t>
            </a:r>
            <a:r>
              <a:rPr lang="en-CA" b="1" dirty="0" smtClean="0">
                <a:latin typeface="Courier New" pitchFamily="49"/>
                <a:ea typeface="QGKHHR+CMMI10" pitchFamily="34"/>
                <a:cs typeface="QGKHHR+CMMI10" pitchFamily="34"/>
              </a:rPr>
              <a:t> </a:t>
            </a:r>
            <a:r>
              <a:rPr lang="en-CA" b="1" dirty="0">
                <a:latin typeface="Courier New" pitchFamily="49"/>
                <a:ea typeface="QGKHHR+CMMI10" pitchFamily="34"/>
                <a:cs typeface="QGKHHR+CMMI10" pitchFamily="34"/>
              </a:rPr>
              <a:t>= T, </a:t>
            </a:r>
            <a:r>
              <a:rPr lang="en-CA" b="1" dirty="0" err="1">
                <a:latin typeface="Courier New" pitchFamily="49"/>
                <a:ea typeface="QGKHHR+CMMI10" pitchFamily="34"/>
                <a:cs typeface="QGKHHR+CMMI10" pitchFamily="34"/>
              </a:rPr>
              <a:t>sizeKnown</a:t>
            </a:r>
            <a:r>
              <a:rPr lang="en-CA" b="1" dirty="0">
                <a:latin typeface="Courier New" pitchFamily="49"/>
                <a:ea typeface="QGKHHR+CMMI10" pitchFamily="34"/>
                <a:cs typeface="QGKHHR+CMMI10" pitchFamily="34"/>
              </a:rPr>
              <a:t> = T,	size = (1,2), </a:t>
            </a:r>
            <a:endParaRPr lang="en-CA" b="1" dirty="0" smtClean="0">
              <a:latin typeface="Courier New" pitchFamily="49"/>
              <a:ea typeface="QGKHHR+CMMI10" pitchFamily="34"/>
              <a:cs typeface="QGKHHR+CMMI10" pitchFamily="34"/>
            </a:endParaRPr>
          </a:p>
          <a:p>
            <a:pPr hangingPunct="0">
              <a:buNone/>
            </a:pPr>
            <a:r>
              <a:rPr lang="en-CA" b="1" dirty="0" smtClean="0">
                <a:latin typeface="Courier New" pitchFamily="49"/>
                <a:ea typeface="QGKHHR+CMMI10" pitchFamily="34"/>
                <a:cs typeface="QGKHHR+CMMI10" pitchFamily="34"/>
              </a:rPr>
              <a:t>   handle </a:t>
            </a:r>
            <a:r>
              <a:rPr lang="en-CA" b="1" dirty="0">
                <a:latin typeface="Courier New" pitchFamily="49"/>
                <a:ea typeface="QGKHHR+CMMI10" pitchFamily="34"/>
                <a:cs typeface="QGKHHR+CMMI10" pitchFamily="34"/>
              </a:rPr>
              <a:t>= null, </a:t>
            </a:r>
            <a:r>
              <a:rPr lang="en-CA" b="1" dirty="0" err="1">
                <a:latin typeface="Courier New" pitchFamily="49"/>
                <a:ea typeface="QGKHHR+CMMI10" pitchFamily="34"/>
                <a:cs typeface="QGKHHR+CMMI10" pitchFamily="34"/>
              </a:rPr>
              <a:t>cellTypes</a:t>
            </a:r>
            <a:r>
              <a:rPr lang="en-CA" b="1" dirty="0">
                <a:latin typeface="Courier New" pitchFamily="49"/>
                <a:ea typeface="QGKHHR+CMMI10" pitchFamily="34"/>
                <a:cs typeface="QGKHHR+CMMI10" pitchFamily="34"/>
              </a:rPr>
              <a:t> = </a:t>
            </a:r>
            <a:r>
              <a:rPr lang="en-CA" b="1" dirty="0" smtClean="0">
                <a:latin typeface="Courier New" pitchFamily="49"/>
                <a:ea typeface="QGKHHR+CMMI10" pitchFamily="34"/>
                <a:cs typeface="QGKHHR+CMMI10" pitchFamily="34"/>
              </a:rPr>
              <a:t>{}</a:t>
            </a:r>
            <a:r>
              <a:rPr lang="en-CA" b="1" dirty="0" smtClean="0">
                <a:latin typeface="Courier New" pitchFamily="49"/>
                <a:ea typeface="Courier New" pitchFamily="49"/>
                <a:cs typeface="Courier New" pitchFamily="49"/>
              </a:rPr>
              <a:t>&gt;,</a:t>
            </a:r>
          </a:p>
          <a:p>
            <a:pPr hangingPunct="0">
              <a:buNone/>
            </a:pPr>
            <a:endParaRPr lang="en-CA" b="1" dirty="0">
              <a:latin typeface="Courier New" pitchFamily="49"/>
              <a:ea typeface="Courier New" pitchFamily="49"/>
              <a:cs typeface="Courier New" pitchFamily="49"/>
            </a:endParaRPr>
          </a:p>
          <a:p>
            <a:pPr hangingPunct="0">
              <a:buNone/>
            </a:pPr>
            <a:r>
              <a:rPr lang="en-CA" b="1" dirty="0" smtClean="0">
                <a:latin typeface="Courier New" pitchFamily="49"/>
                <a:ea typeface="Courier New" pitchFamily="49"/>
                <a:cs typeface="Courier New" pitchFamily="49"/>
              </a:rPr>
              <a:t>  &lt;</a:t>
            </a:r>
            <a:r>
              <a:rPr lang="en-CA" b="1" dirty="0" err="1">
                <a:latin typeface="Courier New" pitchFamily="49"/>
                <a:ea typeface="Courier New" pitchFamily="49"/>
                <a:cs typeface="Courier New" pitchFamily="49"/>
              </a:rPr>
              <a:t>overallType</a:t>
            </a:r>
            <a:r>
              <a:rPr lang="en-CA" b="1" dirty="0">
                <a:latin typeface="Courier New" pitchFamily="49"/>
                <a:ea typeface="Courier New" pitchFamily="49"/>
                <a:cs typeface="Courier New" pitchFamily="49"/>
              </a:rPr>
              <a:t> = double</a:t>
            </a:r>
            <a:r>
              <a:rPr lang="en-CA" b="1" dirty="0">
                <a:latin typeface="Courier New" pitchFamily="49"/>
                <a:ea typeface="QGKHHR+CMMI10" pitchFamily="34"/>
                <a:cs typeface="QGKHHR+CMMI10" pitchFamily="34"/>
              </a:rPr>
              <a:t>, is2D = T, </a:t>
            </a:r>
            <a:r>
              <a:rPr lang="en-CA" b="1" dirty="0" err="1">
                <a:latin typeface="Courier New" pitchFamily="49"/>
                <a:ea typeface="QGKHHR+CMMI10" pitchFamily="34"/>
                <a:cs typeface="QGKHHR+CMMI10" pitchFamily="34"/>
              </a:rPr>
              <a:t>isScalar</a:t>
            </a:r>
            <a:r>
              <a:rPr lang="en-CA" b="1" dirty="0">
                <a:latin typeface="Courier New" pitchFamily="49"/>
                <a:ea typeface="QGKHHR+CMMI10" pitchFamily="34"/>
                <a:cs typeface="QGKHHR+CMMI10" pitchFamily="34"/>
              </a:rPr>
              <a:t> = T, </a:t>
            </a:r>
            <a:endParaRPr lang="en-CA" b="1" dirty="0" smtClean="0">
              <a:latin typeface="Courier New" pitchFamily="49"/>
              <a:ea typeface="QGKHHR+CMMI10" pitchFamily="34"/>
              <a:cs typeface="QGKHHR+CMMI10" pitchFamily="34"/>
            </a:endParaRPr>
          </a:p>
          <a:p>
            <a:pPr hangingPunct="0">
              <a:buNone/>
            </a:pPr>
            <a:r>
              <a:rPr lang="en-CA" b="1" dirty="0" smtClean="0">
                <a:latin typeface="Courier New" pitchFamily="49"/>
                <a:ea typeface="QGKHHR+CMMI10" pitchFamily="34"/>
                <a:cs typeface="QGKHHR+CMMI10" pitchFamily="34"/>
              </a:rPr>
              <a:t>   </a:t>
            </a:r>
            <a:r>
              <a:rPr lang="en-CA" b="1" dirty="0" err="1" smtClean="0">
                <a:latin typeface="Courier New" pitchFamily="49"/>
                <a:ea typeface="QGKHHR+CMMI10" pitchFamily="34"/>
                <a:cs typeface="QGKHHR+CMMI10" pitchFamily="34"/>
              </a:rPr>
              <a:t>isInteger</a:t>
            </a:r>
            <a:r>
              <a:rPr lang="en-CA" b="1" dirty="0" smtClean="0">
                <a:latin typeface="Courier New" pitchFamily="49"/>
                <a:ea typeface="QGKHHR+CMMI10" pitchFamily="34"/>
                <a:cs typeface="QGKHHR+CMMI10" pitchFamily="34"/>
              </a:rPr>
              <a:t> </a:t>
            </a:r>
            <a:r>
              <a:rPr lang="en-CA" b="1" dirty="0">
                <a:latin typeface="Courier New" pitchFamily="49"/>
                <a:ea typeface="QGKHHR+CMMI10" pitchFamily="34"/>
                <a:cs typeface="QGKHHR+CMMI10" pitchFamily="34"/>
              </a:rPr>
              <a:t>= F, </a:t>
            </a:r>
            <a:r>
              <a:rPr lang="en-CA" b="1" dirty="0" err="1">
                <a:latin typeface="Courier New" pitchFamily="49"/>
                <a:ea typeface="QGKHHR+CMMI10" pitchFamily="34"/>
                <a:cs typeface="QGKHHR+CMMI10" pitchFamily="34"/>
              </a:rPr>
              <a:t>sizeKnown</a:t>
            </a:r>
            <a:r>
              <a:rPr lang="en-CA" b="1" dirty="0">
                <a:latin typeface="Courier New" pitchFamily="49"/>
                <a:ea typeface="QGKHHR+CMMI10" pitchFamily="34"/>
                <a:cs typeface="QGKHHR+CMMI10" pitchFamily="34"/>
              </a:rPr>
              <a:t> = T,	size = (1,1), 	</a:t>
            </a:r>
            <a:endParaRPr lang="en-CA" b="1" dirty="0" smtClean="0">
              <a:latin typeface="Courier New" pitchFamily="49"/>
              <a:ea typeface="QGKHHR+CMMI10" pitchFamily="34"/>
              <a:cs typeface="QGKHHR+CMMI10" pitchFamily="34"/>
            </a:endParaRPr>
          </a:p>
          <a:p>
            <a:pPr hangingPunct="0">
              <a:buNone/>
            </a:pPr>
            <a:r>
              <a:rPr lang="en-CA" b="1" dirty="0" smtClean="0">
                <a:latin typeface="Courier New" pitchFamily="49"/>
                <a:ea typeface="QGKHHR+CMMI10" pitchFamily="34"/>
                <a:cs typeface="QGKHHR+CMMI10" pitchFamily="34"/>
              </a:rPr>
              <a:t>   handle </a:t>
            </a:r>
            <a:r>
              <a:rPr lang="en-CA" b="1" dirty="0">
                <a:latin typeface="Courier New" pitchFamily="49"/>
                <a:ea typeface="QGKHHR+CMMI10" pitchFamily="34"/>
                <a:cs typeface="QGKHHR+CMMI10" pitchFamily="34"/>
              </a:rPr>
              <a:t>= null, </a:t>
            </a:r>
            <a:r>
              <a:rPr lang="en-CA" b="1" dirty="0" err="1">
                <a:latin typeface="Courier New" pitchFamily="49"/>
                <a:ea typeface="QGKHHR+CMMI10" pitchFamily="34"/>
                <a:cs typeface="QGKHHR+CMMI10" pitchFamily="34"/>
              </a:rPr>
              <a:t>cellTypes</a:t>
            </a:r>
            <a:r>
              <a:rPr lang="en-CA" b="1" dirty="0">
                <a:latin typeface="Courier New" pitchFamily="49"/>
                <a:ea typeface="QGKHHR+CMMI10" pitchFamily="34"/>
                <a:cs typeface="QGKHHR+CMMI10" pitchFamily="34"/>
              </a:rPr>
              <a:t> = {}</a:t>
            </a:r>
            <a:r>
              <a:rPr lang="en-CA" b="1" dirty="0">
                <a:latin typeface="Courier New" pitchFamily="49"/>
                <a:ea typeface="Courier New" pitchFamily="49"/>
                <a:cs typeface="Courier New" pitchFamily="49"/>
              </a:rPr>
              <a:t>&gt;</a:t>
            </a:r>
          </a:p>
          <a:p>
            <a:pPr hangingPunct="0">
              <a:buNone/>
            </a:pPr>
            <a:r>
              <a:rPr lang="en-CA" b="1" dirty="0">
                <a:latin typeface="Courier New" pitchFamily="49"/>
                <a:ea typeface="QGKHHR+CMMI10" pitchFamily="34"/>
                <a:cs typeface="QGKHHR+CMMI10" pitchFamily="34"/>
              </a:rPr>
              <a:t>}</a:t>
            </a:r>
          </a:p>
          <a:p>
            <a:pPr hangingPunct="0">
              <a:buNone/>
            </a:pPr>
            <a:endParaRPr lang="en-CA" b="1" dirty="0">
              <a:latin typeface="Courier New" pitchFamily="49"/>
              <a:ea typeface="QGKHHR+CMMI10" pitchFamily="34"/>
              <a:cs typeface="QGKHHR+CMMI10" pitchFamily="34"/>
            </a:endParaRPr>
          </a:p>
          <a:p>
            <a:pPr hangingPunct="0">
              <a:buNone/>
            </a:pPr>
            <a:r>
              <a:rPr lang="en-CA" b="1" dirty="0">
                <a:latin typeface="Arial" pitchFamily="34"/>
                <a:ea typeface="QGKHHR+CMMI10" pitchFamily="34"/>
                <a:cs typeface="QGKHHR+CMMI10" pitchFamily="34"/>
              </a:rPr>
              <a:t>Becomes:</a:t>
            </a:r>
          </a:p>
          <a:p>
            <a:pPr hangingPunct="0">
              <a:buNone/>
            </a:pPr>
            <a:endParaRPr lang="en-CA" b="1" dirty="0">
              <a:latin typeface="Courier New" pitchFamily="49"/>
              <a:ea typeface="QGKHHR+CMMI10" pitchFamily="34"/>
              <a:cs typeface="QGKHHR+CMMI10" pitchFamily="34"/>
            </a:endParaRPr>
          </a:p>
          <a:p>
            <a:pPr hangingPunct="0">
              <a:buNone/>
            </a:pPr>
            <a:r>
              <a:rPr lang="en-CA" b="1" dirty="0">
                <a:latin typeface="Courier New" pitchFamily="49"/>
                <a:ea typeface="QGKHHR+CMMI10" pitchFamily="34"/>
                <a:cs typeface="QGKHHR+CMMI10" pitchFamily="34"/>
              </a:rPr>
              <a:t>type(a) = {</a:t>
            </a:r>
          </a:p>
          <a:p>
            <a:pPr hangingPunct="0">
              <a:buNone/>
            </a:pPr>
            <a:r>
              <a:rPr lang="en-CA" b="1" dirty="0" smtClean="0">
                <a:latin typeface="Courier New" pitchFamily="49"/>
                <a:ea typeface="ZEQXVO+CMSY10" pitchFamily="2"/>
                <a:cs typeface="ZEQXVO+CMSY10" pitchFamily="2"/>
              </a:rPr>
              <a:t>  &lt;</a:t>
            </a:r>
            <a:r>
              <a:rPr lang="en-CA" b="1" dirty="0" err="1">
                <a:latin typeface="Courier New" pitchFamily="49"/>
                <a:ea typeface="ZEQXVO+CMSY10" pitchFamily="2"/>
                <a:cs typeface="ZEQXVO+CMSY10" pitchFamily="2"/>
              </a:rPr>
              <a:t>overallType</a:t>
            </a:r>
            <a:r>
              <a:rPr lang="en-CA" b="1" dirty="0">
                <a:latin typeface="Courier New" pitchFamily="49"/>
                <a:ea typeface="ZEQXVO+CMSY10" pitchFamily="2"/>
                <a:cs typeface="ZEQXVO+CMSY10" pitchFamily="2"/>
              </a:rPr>
              <a:t> = double</a:t>
            </a:r>
            <a:r>
              <a:rPr lang="en-CA" b="1" dirty="0">
                <a:latin typeface="Courier New" pitchFamily="49"/>
                <a:ea typeface="QGKHHR+CMMI10" pitchFamily="34"/>
                <a:cs typeface="QGKHHR+CMMI10" pitchFamily="34"/>
              </a:rPr>
              <a:t>, is2D = T, </a:t>
            </a:r>
            <a:r>
              <a:rPr lang="en-CA" b="1" dirty="0" err="1">
                <a:latin typeface="Courier New" pitchFamily="49"/>
                <a:ea typeface="QGKHHR+CMMI10" pitchFamily="34"/>
                <a:cs typeface="QGKHHR+CMMI10" pitchFamily="34"/>
              </a:rPr>
              <a:t>isScalar</a:t>
            </a:r>
            <a:r>
              <a:rPr lang="en-CA" b="1" dirty="0">
                <a:latin typeface="Courier New" pitchFamily="49"/>
                <a:ea typeface="QGKHHR+CMMI10" pitchFamily="34"/>
                <a:cs typeface="QGKHHR+CMMI10" pitchFamily="34"/>
              </a:rPr>
              <a:t> = F, </a:t>
            </a:r>
            <a:endParaRPr lang="en-CA" b="1" dirty="0" smtClean="0">
              <a:latin typeface="Courier New" pitchFamily="49"/>
              <a:ea typeface="QGKHHR+CMMI10" pitchFamily="34"/>
              <a:cs typeface="QGKHHR+CMMI10" pitchFamily="34"/>
            </a:endParaRPr>
          </a:p>
          <a:p>
            <a:pPr hangingPunct="0">
              <a:buNone/>
            </a:pPr>
            <a:r>
              <a:rPr lang="en-CA" b="1" dirty="0" smtClean="0">
                <a:latin typeface="Courier New" pitchFamily="49"/>
                <a:ea typeface="QGKHHR+CMMI10" pitchFamily="34"/>
                <a:cs typeface="QGKHHR+CMMI10" pitchFamily="34"/>
              </a:rPr>
              <a:t>   </a:t>
            </a:r>
            <a:r>
              <a:rPr lang="en-CA" b="1" dirty="0" err="1" smtClean="0">
                <a:latin typeface="Courier New" pitchFamily="49"/>
                <a:ea typeface="QGKHHR+CMMI10" pitchFamily="34"/>
                <a:cs typeface="QGKHHR+CMMI10" pitchFamily="34"/>
              </a:rPr>
              <a:t>isInteger</a:t>
            </a:r>
            <a:r>
              <a:rPr lang="en-CA" b="1" dirty="0" smtClean="0">
                <a:latin typeface="Courier New" pitchFamily="49"/>
                <a:ea typeface="QGKHHR+CMMI10" pitchFamily="34"/>
                <a:cs typeface="QGKHHR+CMMI10" pitchFamily="34"/>
              </a:rPr>
              <a:t> </a:t>
            </a:r>
            <a:r>
              <a:rPr lang="en-CA" b="1" dirty="0">
                <a:latin typeface="Courier New" pitchFamily="49"/>
                <a:ea typeface="QGKHHR+CMMI10" pitchFamily="34"/>
                <a:cs typeface="QGKHHR+CMMI10" pitchFamily="34"/>
              </a:rPr>
              <a:t>= F, </a:t>
            </a:r>
            <a:r>
              <a:rPr lang="en-CA" b="1" dirty="0" err="1">
                <a:latin typeface="Courier New" pitchFamily="49"/>
                <a:ea typeface="QGKHHR+CMMI10" pitchFamily="34"/>
                <a:cs typeface="QGKHHR+CMMI10" pitchFamily="34"/>
              </a:rPr>
              <a:t>sizeKnown</a:t>
            </a:r>
            <a:r>
              <a:rPr lang="en-CA" b="1" dirty="0">
                <a:latin typeface="Courier New" pitchFamily="49"/>
                <a:ea typeface="QGKHHR+CMMI10" pitchFamily="34"/>
                <a:cs typeface="QGKHHR+CMMI10" pitchFamily="34"/>
              </a:rPr>
              <a:t> = F,	size = (), 		</a:t>
            </a:r>
            <a:endParaRPr lang="en-CA" b="1" dirty="0" smtClean="0">
              <a:latin typeface="Courier New" pitchFamily="49"/>
              <a:ea typeface="QGKHHR+CMMI10" pitchFamily="34"/>
              <a:cs typeface="QGKHHR+CMMI10" pitchFamily="34"/>
            </a:endParaRPr>
          </a:p>
          <a:p>
            <a:pPr hangingPunct="0">
              <a:buNone/>
            </a:pPr>
            <a:r>
              <a:rPr lang="en-CA" b="1" dirty="0" smtClean="0">
                <a:latin typeface="Courier New" pitchFamily="49"/>
                <a:ea typeface="QGKHHR+CMMI10" pitchFamily="34"/>
                <a:cs typeface="QGKHHR+CMMI10" pitchFamily="34"/>
              </a:rPr>
              <a:t>   handle </a:t>
            </a:r>
            <a:r>
              <a:rPr lang="en-CA" b="1" dirty="0">
                <a:latin typeface="Courier New" pitchFamily="49"/>
                <a:ea typeface="QGKHHR+CMMI10" pitchFamily="34"/>
                <a:cs typeface="QGKHHR+CMMI10" pitchFamily="34"/>
              </a:rPr>
              <a:t>= null, </a:t>
            </a:r>
            <a:r>
              <a:rPr lang="en-CA" b="1" dirty="0" err="1">
                <a:latin typeface="Courier New" pitchFamily="49"/>
                <a:ea typeface="QGKHHR+CMMI10" pitchFamily="34"/>
                <a:cs typeface="QGKHHR+CMMI10" pitchFamily="34"/>
              </a:rPr>
              <a:t>cellTypes</a:t>
            </a:r>
            <a:r>
              <a:rPr lang="en-CA" b="1" dirty="0">
                <a:latin typeface="Courier New" pitchFamily="49"/>
                <a:ea typeface="QGKHHR+CMMI10" pitchFamily="34"/>
                <a:cs typeface="QGKHHR+CMMI10" pitchFamily="34"/>
              </a:rPr>
              <a:t> = {}</a:t>
            </a:r>
            <a:r>
              <a:rPr lang="en-CA" b="1" dirty="0">
                <a:latin typeface="Courier New" pitchFamily="49"/>
                <a:ea typeface="Courier New" pitchFamily="49"/>
                <a:cs typeface="Courier New" pitchFamily="49"/>
              </a:rPr>
              <a:t>&gt;</a:t>
            </a:r>
          </a:p>
          <a:p>
            <a:pPr hangingPunct="0">
              <a:buNone/>
            </a:pPr>
            <a:r>
              <a:rPr lang="en-CA" b="1" dirty="0">
                <a:latin typeface="Courier New" pitchFamily="49"/>
                <a:ea typeface="QGKHHR+CMMI10" pitchFamily="34"/>
                <a:cs typeface="QGKHHR+CMMI10" pitchFamily="34"/>
              </a:rPr>
              <a:t>}</a:t>
            </a:r>
          </a:p>
        </p:txBody>
      </p:sp>
      <p:sp>
        <p:nvSpPr>
          <p:cNvPr id="5" name="Date Placeholder 4"/>
          <p:cNvSpPr>
            <a:spLocks noGrp="1"/>
          </p:cNvSpPr>
          <p:nvPr>
            <p:ph type="dt" sz="half" idx="10"/>
          </p:nvPr>
        </p:nvSpPr>
        <p:spPr/>
        <p:txBody>
          <a:bodyPr/>
          <a:lstStyle/>
          <a:p>
            <a:fld id="{7D085C96-CDB0-48F8-ADFF-D6E427E79BAE}" type="datetime1">
              <a:rPr lang="en-US" smtClean="0"/>
              <a:pPr/>
              <a:t>7/1/2011</a:t>
            </a:fld>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Transfer Functions</a:t>
            </a:r>
          </a:p>
        </p:txBody>
      </p:sp>
      <p:sp>
        <p:nvSpPr>
          <p:cNvPr id="3" name="TextBox 2"/>
          <p:cNvSpPr txBox="1"/>
          <p:nvPr/>
        </p:nvSpPr>
        <p:spPr>
          <a:xfrm>
            <a:off x="457200" y="2286000"/>
            <a:ext cx="8331953" cy="3429000"/>
          </a:xfrm>
          <a:prstGeom prst="rect">
            <a:avLst/>
          </a:prstGeom>
          <a:solidFill>
            <a:schemeClr val="accent2">
              <a:lumMod val="40000"/>
              <a:lumOff val="60000"/>
            </a:schemeClr>
          </a:solid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1600" b="1" dirty="0">
                <a:latin typeface="Courier New" pitchFamily="49"/>
                <a:ea typeface="ZEQXVO+CMSY10" pitchFamily="2"/>
                <a:cs typeface="ZEQXVO+CMSY10" pitchFamily="2"/>
              </a:rPr>
              <a:t>type(a) = {</a:t>
            </a:r>
          </a:p>
          <a:p>
            <a:pPr hangingPunct="0">
              <a:buNone/>
            </a:pPr>
            <a:r>
              <a:rPr lang="en-CA" sz="1600" b="1" dirty="0" smtClean="0">
                <a:latin typeface="Courier New" pitchFamily="49"/>
                <a:ea typeface="ZEQXVO+CMSY10" pitchFamily="2"/>
                <a:cs typeface="ZEQXVO+CMSY10" pitchFamily="2"/>
              </a:rPr>
              <a:t>  &lt;</a:t>
            </a:r>
            <a:r>
              <a:rPr lang="en-CA" sz="1600" b="1" dirty="0" err="1">
                <a:latin typeface="Courier New" pitchFamily="49"/>
                <a:ea typeface="ZEQXVO+CMSY10" pitchFamily="2"/>
                <a:cs typeface="ZEQXVO+CMSY10" pitchFamily="2"/>
              </a:rPr>
              <a:t>overallType</a:t>
            </a:r>
            <a:r>
              <a:rPr lang="en-CA" sz="1600" b="1" dirty="0">
                <a:latin typeface="Courier New" pitchFamily="49"/>
                <a:ea typeface="ZEQXVO+CMSY10" pitchFamily="2"/>
                <a:cs typeface="ZEQXVO+CMSY10" pitchFamily="2"/>
              </a:rPr>
              <a:t> = double</a:t>
            </a:r>
            <a:r>
              <a:rPr lang="en-CA" sz="1600" b="1" dirty="0">
                <a:latin typeface="Courier New" pitchFamily="49"/>
                <a:ea typeface="QGKHHR+CMMI10" pitchFamily="34"/>
                <a:cs typeface="QGKHHR+CMMI10" pitchFamily="34"/>
              </a:rPr>
              <a:t>, is2D = T, </a:t>
            </a:r>
            <a:r>
              <a:rPr lang="en-CA" sz="1600" b="1" dirty="0" err="1">
                <a:latin typeface="Courier New" pitchFamily="49"/>
                <a:ea typeface="QGKHHR+CMMI10" pitchFamily="34"/>
                <a:cs typeface="QGKHHR+CMMI10" pitchFamily="34"/>
              </a:rPr>
              <a:t>isScalar</a:t>
            </a:r>
            <a:r>
              <a:rPr lang="en-CA" sz="1600" b="1" dirty="0">
                <a:latin typeface="Courier New" pitchFamily="49"/>
                <a:ea typeface="QGKHHR+CMMI10" pitchFamily="34"/>
                <a:cs typeface="QGKHHR+CMMI10" pitchFamily="34"/>
              </a:rPr>
              <a:t> = </a:t>
            </a:r>
            <a:r>
              <a:rPr lang="en-CA" sz="1600" b="1" dirty="0" smtClean="0">
                <a:latin typeface="Courier New" pitchFamily="49"/>
                <a:ea typeface="QGKHHR+CMMI10" pitchFamily="34"/>
                <a:cs typeface="QGKHHR+CMMI10" pitchFamily="34"/>
              </a:rPr>
              <a:t>T, </a:t>
            </a:r>
            <a:r>
              <a:rPr lang="en-CA" sz="1600" b="1" dirty="0" err="1" smtClean="0">
                <a:latin typeface="Courier New" pitchFamily="49"/>
                <a:ea typeface="QGKHHR+CMMI10" pitchFamily="34"/>
                <a:cs typeface="QGKHHR+CMMI10" pitchFamily="34"/>
              </a:rPr>
              <a:t>isInteger</a:t>
            </a:r>
            <a:r>
              <a:rPr lang="en-CA" sz="1600" b="1" dirty="0" smtClean="0">
                <a:latin typeface="Courier New" pitchFamily="49"/>
                <a:ea typeface="QGKHHR+CMMI10" pitchFamily="34"/>
                <a:cs typeface="QGKHHR+CMMI10" pitchFamily="34"/>
              </a:rPr>
              <a:t> </a:t>
            </a:r>
            <a:r>
              <a:rPr lang="en-CA" sz="1600" b="1" dirty="0">
                <a:latin typeface="Courier New" pitchFamily="49"/>
                <a:ea typeface="QGKHHR+CMMI10" pitchFamily="34"/>
                <a:cs typeface="QGKHHR+CMMI10" pitchFamily="34"/>
              </a:rPr>
              <a:t>= T</a:t>
            </a:r>
            <a:r>
              <a:rPr lang="en-CA" sz="1600" b="1" dirty="0" smtClean="0">
                <a:latin typeface="Courier New" pitchFamily="49"/>
                <a:ea typeface="QGKHHR+CMMI10" pitchFamily="34"/>
                <a:cs typeface="QGKHHR+CMMI10" pitchFamily="34"/>
              </a:rPr>
              <a:t>,</a:t>
            </a:r>
          </a:p>
          <a:p>
            <a:pPr hangingPunct="0">
              <a:buNone/>
            </a:pPr>
            <a:r>
              <a:rPr lang="en-CA" sz="1600" b="1" dirty="0" smtClean="0">
                <a:latin typeface="Courier New" pitchFamily="49"/>
                <a:ea typeface="QGKHHR+CMMI10" pitchFamily="34"/>
                <a:cs typeface="QGKHHR+CMMI10" pitchFamily="34"/>
              </a:rPr>
              <a:t>     </a:t>
            </a:r>
            <a:r>
              <a:rPr lang="en-CA" sz="1600" b="1" dirty="0" err="1">
                <a:latin typeface="Courier New" pitchFamily="49"/>
                <a:ea typeface="QGKHHR+CMMI10" pitchFamily="34"/>
                <a:cs typeface="QGKHHR+CMMI10" pitchFamily="34"/>
              </a:rPr>
              <a:t>sizeKnown</a:t>
            </a:r>
            <a:r>
              <a:rPr lang="en-CA" sz="1600" b="1" dirty="0">
                <a:latin typeface="Courier New" pitchFamily="49"/>
                <a:ea typeface="QGKHHR+CMMI10" pitchFamily="34"/>
                <a:cs typeface="QGKHHR+CMMI10" pitchFamily="34"/>
              </a:rPr>
              <a:t> = </a:t>
            </a:r>
            <a:r>
              <a:rPr lang="en-CA" sz="1600" b="1" dirty="0" smtClean="0">
                <a:latin typeface="Courier New" pitchFamily="49"/>
                <a:ea typeface="QGKHHR+CMMI10" pitchFamily="34"/>
                <a:cs typeface="QGKHHR+CMMI10" pitchFamily="34"/>
              </a:rPr>
              <a:t>T, size </a:t>
            </a:r>
            <a:r>
              <a:rPr lang="en-CA" sz="1600" b="1" dirty="0">
                <a:latin typeface="Courier New" pitchFamily="49"/>
                <a:ea typeface="QGKHHR+CMMI10" pitchFamily="34"/>
                <a:cs typeface="QGKHHR+CMMI10" pitchFamily="34"/>
              </a:rPr>
              <a:t>= (1,1), </a:t>
            </a:r>
            <a:r>
              <a:rPr lang="en-CA" sz="1600" b="1" dirty="0" smtClean="0">
                <a:latin typeface="Courier New" pitchFamily="49"/>
                <a:ea typeface="QGKHHR+CMMI10" pitchFamily="34"/>
                <a:cs typeface="QGKHHR+CMMI10" pitchFamily="34"/>
              </a:rPr>
              <a:t>handle </a:t>
            </a:r>
            <a:r>
              <a:rPr lang="en-CA" sz="1600" b="1" dirty="0">
                <a:latin typeface="Courier New" pitchFamily="49"/>
                <a:ea typeface="QGKHHR+CMMI10" pitchFamily="34"/>
                <a:cs typeface="QGKHHR+CMMI10" pitchFamily="34"/>
              </a:rPr>
              <a:t>= null, </a:t>
            </a:r>
            <a:r>
              <a:rPr lang="en-CA" sz="1600" b="1" dirty="0" err="1">
                <a:latin typeface="Courier New" pitchFamily="49"/>
                <a:ea typeface="QGKHHR+CMMI10" pitchFamily="34"/>
                <a:cs typeface="QGKHHR+CMMI10" pitchFamily="34"/>
              </a:rPr>
              <a:t>cellTypes</a:t>
            </a:r>
            <a:r>
              <a:rPr lang="en-CA" sz="1600" b="1" dirty="0">
                <a:latin typeface="Courier New" pitchFamily="49"/>
                <a:ea typeface="QGKHHR+CMMI10" pitchFamily="34"/>
                <a:cs typeface="QGKHHR+CMMI10" pitchFamily="34"/>
              </a:rPr>
              <a:t> = {}</a:t>
            </a:r>
            <a:r>
              <a:rPr lang="en-CA" sz="1600" b="1" dirty="0">
                <a:latin typeface="Courier New" pitchFamily="49"/>
                <a:ea typeface="Courier New" pitchFamily="49"/>
                <a:cs typeface="Courier New" pitchFamily="49"/>
              </a:rPr>
              <a:t>&gt;</a:t>
            </a:r>
          </a:p>
          <a:p>
            <a:pPr hangingPunct="0">
              <a:buNone/>
            </a:pPr>
            <a:r>
              <a:rPr lang="en-CA" sz="1600" b="1" dirty="0">
                <a:latin typeface="Courier New" pitchFamily="49"/>
                <a:ea typeface="QGKHHR+CMMI10" pitchFamily="34"/>
                <a:cs typeface="QGKHHR+CMMI10" pitchFamily="34"/>
              </a:rPr>
              <a:t>}</a:t>
            </a:r>
          </a:p>
          <a:p>
            <a:pPr hangingPunct="0">
              <a:buNone/>
            </a:pPr>
            <a:endParaRPr lang="en-CA" sz="1600" b="1" dirty="0">
              <a:latin typeface="Courier New" pitchFamily="49"/>
              <a:ea typeface="QGKHHR+CMMI10" pitchFamily="34"/>
              <a:cs typeface="QGKHHR+CMMI10" pitchFamily="34"/>
            </a:endParaRPr>
          </a:p>
          <a:p>
            <a:pPr hangingPunct="0">
              <a:buNone/>
            </a:pPr>
            <a:r>
              <a:rPr lang="en-CA" sz="1600" b="1" dirty="0">
                <a:latin typeface="Courier New" pitchFamily="49"/>
                <a:ea typeface="QGKHHR+CMMI10" pitchFamily="34"/>
                <a:cs typeface="QGKHHR+CMMI10" pitchFamily="34"/>
              </a:rPr>
              <a:t>type(b) = </a:t>
            </a:r>
            <a:r>
              <a:rPr lang="en-CA" sz="1600" b="1" dirty="0" smtClean="0">
                <a:latin typeface="Courier New" pitchFamily="49"/>
                <a:ea typeface="QGKHHR+CMMI10" pitchFamily="34"/>
                <a:cs typeface="QGKHHR+CMMI10" pitchFamily="34"/>
              </a:rPr>
              <a:t>{</a:t>
            </a:r>
          </a:p>
          <a:p>
            <a:pPr hangingPunct="0">
              <a:buNone/>
            </a:pPr>
            <a:r>
              <a:rPr lang="en-CA" sz="1600" b="1" dirty="0" smtClean="0">
                <a:latin typeface="Courier New" pitchFamily="49"/>
                <a:ea typeface="ZEQXVO+CMSY10" pitchFamily="2"/>
                <a:cs typeface="ZEQXVO+CMSY10" pitchFamily="2"/>
              </a:rPr>
              <a:t>  &lt;</a:t>
            </a:r>
            <a:r>
              <a:rPr lang="en-CA" sz="1600" b="1" dirty="0" err="1">
                <a:latin typeface="Courier New" pitchFamily="49"/>
                <a:ea typeface="ZEQXVO+CMSY10" pitchFamily="2"/>
                <a:cs typeface="ZEQXVO+CMSY10" pitchFamily="2"/>
              </a:rPr>
              <a:t>overallType</a:t>
            </a:r>
            <a:r>
              <a:rPr lang="en-CA" sz="1600" b="1" dirty="0">
                <a:latin typeface="Courier New" pitchFamily="49"/>
                <a:ea typeface="ZEQXVO+CMSY10" pitchFamily="2"/>
                <a:cs typeface="ZEQXVO+CMSY10" pitchFamily="2"/>
              </a:rPr>
              <a:t> = double</a:t>
            </a:r>
            <a:r>
              <a:rPr lang="en-CA" sz="1600" b="1" dirty="0">
                <a:latin typeface="Courier New" pitchFamily="49"/>
                <a:ea typeface="QGKHHR+CMMI10" pitchFamily="34"/>
                <a:cs typeface="QGKHHR+CMMI10" pitchFamily="34"/>
              </a:rPr>
              <a:t>, is2D = T, </a:t>
            </a:r>
            <a:r>
              <a:rPr lang="en-CA" sz="1600" b="1" dirty="0" err="1">
                <a:latin typeface="Courier New" pitchFamily="49"/>
                <a:ea typeface="QGKHHR+CMMI10" pitchFamily="34"/>
                <a:cs typeface="QGKHHR+CMMI10" pitchFamily="34"/>
              </a:rPr>
              <a:t>isScalar</a:t>
            </a:r>
            <a:r>
              <a:rPr lang="en-CA" sz="1600" b="1" dirty="0">
                <a:latin typeface="Courier New" pitchFamily="49"/>
                <a:ea typeface="QGKHHR+CMMI10" pitchFamily="34"/>
                <a:cs typeface="QGKHHR+CMMI10" pitchFamily="34"/>
              </a:rPr>
              <a:t> = </a:t>
            </a:r>
            <a:r>
              <a:rPr lang="en-CA" sz="1600" b="1" dirty="0" smtClean="0">
                <a:latin typeface="Courier New" pitchFamily="49"/>
                <a:ea typeface="QGKHHR+CMMI10" pitchFamily="34"/>
                <a:cs typeface="QGKHHR+CMMI10" pitchFamily="34"/>
              </a:rPr>
              <a:t>F, </a:t>
            </a:r>
            <a:r>
              <a:rPr lang="en-CA" sz="1600" b="1" dirty="0" err="1" smtClean="0">
                <a:latin typeface="Courier New" pitchFamily="49"/>
                <a:ea typeface="QGKHHR+CMMI10" pitchFamily="34"/>
                <a:cs typeface="QGKHHR+CMMI10" pitchFamily="34"/>
              </a:rPr>
              <a:t>isInteger</a:t>
            </a:r>
            <a:r>
              <a:rPr lang="en-CA" sz="1600" b="1" dirty="0" smtClean="0">
                <a:latin typeface="Courier New" pitchFamily="49"/>
                <a:ea typeface="QGKHHR+CMMI10" pitchFamily="34"/>
                <a:cs typeface="QGKHHR+CMMI10" pitchFamily="34"/>
              </a:rPr>
              <a:t> </a:t>
            </a:r>
            <a:r>
              <a:rPr lang="en-CA" sz="1600" b="1" dirty="0">
                <a:latin typeface="Courier New" pitchFamily="49"/>
                <a:ea typeface="QGKHHR+CMMI10" pitchFamily="34"/>
                <a:cs typeface="QGKHHR+CMMI10" pitchFamily="34"/>
              </a:rPr>
              <a:t>= F, </a:t>
            </a:r>
            <a:endParaRPr lang="en-CA" sz="1600" b="1" dirty="0" smtClean="0">
              <a:latin typeface="Courier New" pitchFamily="49"/>
              <a:ea typeface="QGKHHR+CMMI10" pitchFamily="34"/>
              <a:cs typeface="QGKHHR+CMMI10" pitchFamily="34"/>
            </a:endParaRPr>
          </a:p>
          <a:p>
            <a:pPr hangingPunct="0">
              <a:buNone/>
            </a:pPr>
            <a:r>
              <a:rPr lang="en-CA" sz="1600" b="1" dirty="0" smtClean="0">
                <a:latin typeface="Courier New" pitchFamily="49"/>
                <a:ea typeface="QGKHHR+CMMI10" pitchFamily="34"/>
                <a:cs typeface="QGKHHR+CMMI10" pitchFamily="34"/>
              </a:rPr>
              <a:t>     </a:t>
            </a:r>
            <a:r>
              <a:rPr lang="en-CA" sz="1600" b="1" dirty="0" err="1" smtClean="0">
                <a:latin typeface="Courier New" pitchFamily="49"/>
                <a:ea typeface="QGKHHR+CMMI10" pitchFamily="34"/>
                <a:cs typeface="QGKHHR+CMMI10" pitchFamily="34"/>
              </a:rPr>
              <a:t>sizeKnown</a:t>
            </a:r>
            <a:r>
              <a:rPr lang="en-CA" sz="1600" b="1" dirty="0" smtClean="0">
                <a:latin typeface="Courier New" pitchFamily="49"/>
                <a:ea typeface="QGKHHR+CMMI10" pitchFamily="34"/>
                <a:cs typeface="QGKHHR+CMMI10" pitchFamily="34"/>
              </a:rPr>
              <a:t> </a:t>
            </a:r>
            <a:r>
              <a:rPr lang="en-CA" sz="1600" b="1" dirty="0">
                <a:latin typeface="Courier New" pitchFamily="49"/>
                <a:ea typeface="QGKHHR+CMMI10" pitchFamily="34"/>
                <a:cs typeface="QGKHHR+CMMI10" pitchFamily="34"/>
              </a:rPr>
              <a:t>= </a:t>
            </a:r>
            <a:r>
              <a:rPr lang="en-CA" sz="1600" b="1" dirty="0" smtClean="0">
                <a:latin typeface="Courier New" pitchFamily="49"/>
                <a:ea typeface="QGKHHR+CMMI10" pitchFamily="34"/>
                <a:cs typeface="QGKHHR+CMMI10" pitchFamily="34"/>
              </a:rPr>
              <a:t>T, size </a:t>
            </a:r>
            <a:r>
              <a:rPr lang="en-CA" sz="1600" b="1" dirty="0">
                <a:latin typeface="Courier New" pitchFamily="49"/>
                <a:ea typeface="QGKHHR+CMMI10" pitchFamily="34"/>
                <a:cs typeface="QGKHHR+CMMI10" pitchFamily="34"/>
              </a:rPr>
              <a:t>= (1,2), </a:t>
            </a:r>
            <a:r>
              <a:rPr lang="en-CA" sz="1600" b="1" dirty="0" smtClean="0">
                <a:latin typeface="Courier New" pitchFamily="49"/>
                <a:ea typeface="QGKHHR+CMMI10" pitchFamily="34"/>
                <a:cs typeface="QGKHHR+CMMI10" pitchFamily="34"/>
              </a:rPr>
              <a:t>handle </a:t>
            </a:r>
            <a:r>
              <a:rPr lang="en-CA" sz="1600" b="1" dirty="0">
                <a:latin typeface="Courier New" pitchFamily="49"/>
                <a:ea typeface="QGKHHR+CMMI10" pitchFamily="34"/>
                <a:cs typeface="QGKHHR+CMMI10" pitchFamily="34"/>
              </a:rPr>
              <a:t>= null, </a:t>
            </a:r>
            <a:r>
              <a:rPr lang="en-CA" sz="1600" b="1" dirty="0" err="1">
                <a:latin typeface="Courier New" pitchFamily="49"/>
                <a:ea typeface="QGKHHR+CMMI10" pitchFamily="34"/>
                <a:cs typeface="QGKHHR+CMMI10" pitchFamily="34"/>
              </a:rPr>
              <a:t>cellTypes</a:t>
            </a:r>
            <a:r>
              <a:rPr lang="en-CA" sz="1600" b="1" dirty="0">
                <a:latin typeface="Courier New" pitchFamily="49"/>
                <a:ea typeface="QGKHHR+CMMI10" pitchFamily="34"/>
                <a:cs typeface="QGKHHR+CMMI10" pitchFamily="34"/>
              </a:rPr>
              <a:t> = {}</a:t>
            </a:r>
            <a:r>
              <a:rPr lang="en-CA" sz="1600" b="1" dirty="0">
                <a:latin typeface="Courier New" pitchFamily="49"/>
                <a:ea typeface="Courier New" pitchFamily="49"/>
                <a:cs typeface="Courier New" pitchFamily="49"/>
              </a:rPr>
              <a:t>&gt;</a:t>
            </a:r>
          </a:p>
          <a:p>
            <a:pPr hangingPunct="0">
              <a:buNone/>
            </a:pPr>
            <a:r>
              <a:rPr lang="en-CA" sz="1600" b="1" dirty="0">
                <a:latin typeface="Courier New" pitchFamily="49"/>
                <a:ea typeface="QGKHHR+CMMI10" pitchFamily="34"/>
                <a:cs typeface="QGKHHR+CMMI10" pitchFamily="34"/>
              </a:rPr>
              <a:t>}</a:t>
            </a:r>
          </a:p>
          <a:p>
            <a:pPr hangingPunct="0">
              <a:buNone/>
            </a:pPr>
            <a:endParaRPr lang="en-CA" sz="1600" b="1" dirty="0">
              <a:latin typeface="Courier New" pitchFamily="49"/>
              <a:ea typeface="QGKHHR+CMMI10" pitchFamily="34"/>
              <a:cs typeface="QGKHHR+CMMI10" pitchFamily="34"/>
            </a:endParaRPr>
          </a:p>
          <a:p>
            <a:pPr hangingPunct="0">
              <a:buNone/>
            </a:pPr>
            <a:r>
              <a:rPr lang="en-CA" sz="1600" b="1" dirty="0">
                <a:latin typeface="Courier New" pitchFamily="49"/>
                <a:ea typeface="QGKHHR+CMMI10" pitchFamily="34"/>
                <a:cs typeface="QGKHHR+CMMI10" pitchFamily="34"/>
              </a:rPr>
              <a:t>type([a b]) = {</a:t>
            </a:r>
          </a:p>
          <a:p>
            <a:pPr hangingPunct="0">
              <a:buNone/>
            </a:pPr>
            <a:r>
              <a:rPr lang="en-CA" sz="1600" b="1" dirty="0" smtClean="0">
                <a:latin typeface="Courier New" pitchFamily="49"/>
                <a:ea typeface="ZEQXVO+CMSY10" pitchFamily="2"/>
                <a:cs typeface="ZEQXVO+CMSY10" pitchFamily="2"/>
              </a:rPr>
              <a:t>  &lt;</a:t>
            </a:r>
            <a:r>
              <a:rPr lang="en-CA" sz="1600" b="1" dirty="0" err="1">
                <a:latin typeface="Courier New" pitchFamily="49"/>
                <a:ea typeface="ZEQXVO+CMSY10" pitchFamily="2"/>
                <a:cs typeface="ZEQXVO+CMSY10" pitchFamily="2"/>
              </a:rPr>
              <a:t>overallType</a:t>
            </a:r>
            <a:r>
              <a:rPr lang="en-CA" sz="1600" b="1" dirty="0">
                <a:latin typeface="Courier New" pitchFamily="49"/>
                <a:ea typeface="ZEQXVO+CMSY10" pitchFamily="2"/>
                <a:cs typeface="ZEQXVO+CMSY10" pitchFamily="2"/>
              </a:rPr>
              <a:t> = double</a:t>
            </a:r>
            <a:r>
              <a:rPr lang="en-CA" sz="1600" b="1" dirty="0">
                <a:latin typeface="Courier New" pitchFamily="49"/>
                <a:ea typeface="QGKHHR+CMMI10" pitchFamily="34"/>
                <a:cs typeface="QGKHHR+CMMI10" pitchFamily="34"/>
              </a:rPr>
              <a:t>, is2D = T, </a:t>
            </a:r>
            <a:r>
              <a:rPr lang="en-CA" sz="1600" b="1" dirty="0" err="1">
                <a:latin typeface="Courier New" pitchFamily="49"/>
                <a:ea typeface="QGKHHR+CMMI10" pitchFamily="34"/>
                <a:cs typeface="QGKHHR+CMMI10" pitchFamily="34"/>
              </a:rPr>
              <a:t>isScalar</a:t>
            </a:r>
            <a:r>
              <a:rPr lang="en-CA" sz="1600" b="1" dirty="0">
                <a:latin typeface="Courier New" pitchFamily="49"/>
                <a:ea typeface="QGKHHR+CMMI10" pitchFamily="34"/>
                <a:cs typeface="QGKHHR+CMMI10" pitchFamily="34"/>
              </a:rPr>
              <a:t> = </a:t>
            </a:r>
            <a:r>
              <a:rPr lang="en-CA" sz="1600" b="1" dirty="0" err="1" smtClean="0">
                <a:latin typeface="Courier New" pitchFamily="49"/>
                <a:ea typeface="QGKHHR+CMMI10" pitchFamily="34"/>
                <a:cs typeface="QGKHHR+CMMI10" pitchFamily="34"/>
              </a:rPr>
              <a:t>F,isInteger</a:t>
            </a:r>
            <a:r>
              <a:rPr lang="en-CA" sz="1600" b="1" dirty="0" smtClean="0">
                <a:latin typeface="Courier New" pitchFamily="49"/>
                <a:ea typeface="QGKHHR+CMMI10" pitchFamily="34"/>
                <a:cs typeface="QGKHHR+CMMI10" pitchFamily="34"/>
              </a:rPr>
              <a:t> </a:t>
            </a:r>
            <a:r>
              <a:rPr lang="en-CA" sz="1600" b="1" dirty="0">
                <a:latin typeface="Courier New" pitchFamily="49"/>
                <a:ea typeface="QGKHHR+CMMI10" pitchFamily="34"/>
                <a:cs typeface="QGKHHR+CMMI10" pitchFamily="34"/>
              </a:rPr>
              <a:t>= F, </a:t>
            </a:r>
            <a:endParaRPr lang="en-CA" sz="1600" b="1" dirty="0" smtClean="0">
              <a:latin typeface="Courier New" pitchFamily="49"/>
              <a:ea typeface="QGKHHR+CMMI10" pitchFamily="34"/>
              <a:cs typeface="QGKHHR+CMMI10" pitchFamily="34"/>
            </a:endParaRPr>
          </a:p>
          <a:p>
            <a:pPr hangingPunct="0">
              <a:buNone/>
            </a:pPr>
            <a:r>
              <a:rPr lang="en-CA" sz="1600" b="1" dirty="0" smtClean="0">
                <a:latin typeface="Courier New" pitchFamily="49"/>
                <a:ea typeface="QGKHHR+CMMI10" pitchFamily="34"/>
                <a:cs typeface="QGKHHR+CMMI10" pitchFamily="34"/>
              </a:rPr>
              <a:t>     </a:t>
            </a:r>
            <a:r>
              <a:rPr lang="en-CA" sz="1600" b="1" dirty="0" err="1" smtClean="0">
                <a:latin typeface="Courier New" pitchFamily="49"/>
                <a:ea typeface="QGKHHR+CMMI10" pitchFamily="34"/>
                <a:cs typeface="QGKHHR+CMMI10" pitchFamily="34"/>
              </a:rPr>
              <a:t>sizeKnown</a:t>
            </a:r>
            <a:r>
              <a:rPr lang="en-CA" sz="1600" b="1" dirty="0" smtClean="0">
                <a:latin typeface="Courier New" pitchFamily="49"/>
                <a:ea typeface="QGKHHR+CMMI10" pitchFamily="34"/>
                <a:cs typeface="QGKHHR+CMMI10" pitchFamily="34"/>
              </a:rPr>
              <a:t> </a:t>
            </a:r>
            <a:r>
              <a:rPr lang="en-CA" sz="1600" b="1" dirty="0">
                <a:latin typeface="Courier New" pitchFamily="49"/>
                <a:ea typeface="QGKHHR+CMMI10" pitchFamily="34"/>
                <a:cs typeface="QGKHHR+CMMI10" pitchFamily="34"/>
              </a:rPr>
              <a:t>= </a:t>
            </a:r>
            <a:r>
              <a:rPr lang="en-CA" sz="1600" b="1" dirty="0" smtClean="0">
                <a:latin typeface="Courier New" pitchFamily="49"/>
                <a:ea typeface="QGKHHR+CMMI10" pitchFamily="34"/>
                <a:cs typeface="QGKHHR+CMMI10" pitchFamily="34"/>
              </a:rPr>
              <a:t>T, size </a:t>
            </a:r>
            <a:r>
              <a:rPr lang="en-CA" sz="1600" b="1" dirty="0">
                <a:latin typeface="Courier New" pitchFamily="49"/>
                <a:ea typeface="QGKHHR+CMMI10" pitchFamily="34"/>
                <a:cs typeface="QGKHHR+CMMI10" pitchFamily="34"/>
              </a:rPr>
              <a:t>= (1,3</a:t>
            </a:r>
            <a:r>
              <a:rPr lang="en-CA" sz="1600" b="1" dirty="0" smtClean="0">
                <a:latin typeface="Courier New" pitchFamily="49"/>
                <a:ea typeface="QGKHHR+CMMI10" pitchFamily="34"/>
                <a:cs typeface="QGKHHR+CMMI10" pitchFamily="34"/>
              </a:rPr>
              <a:t>), handle </a:t>
            </a:r>
            <a:r>
              <a:rPr lang="en-CA" sz="1600" b="1" dirty="0">
                <a:latin typeface="Courier New" pitchFamily="49"/>
                <a:ea typeface="QGKHHR+CMMI10" pitchFamily="34"/>
                <a:cs typeface="QGKHHR+CMMI10" pitchFamily="34"/>
              </a:rPr>
              <a:t>= null, </a:t>
            </a:r>
            <a:r>
              <a:rPr lang="en-CA" sz="1600" b="1" dirty="0" err="1">
                <a:latin typeface="Courier New" pitchFamily="49"/>
                <a:ea typeface="QGKHHR+CMMI10" pitchFamily="34"/>
                <a:cs typeface="QGKHHR+CMMI10" pitchFamily="34"/>
              </a:rPr>
              <a:t>cellTypes</a:t>
            </a:r>
            <a:r>
              <a:rPr lang="en-CA" sz="1600" b="1" dirty="0">
                <a:latin typeface="Courier New" pitchFamily="49"/>
                <a:ea typeface="QGKHHR+CMMI10" pitchFamily="34"/>
                <a:cs typeface="QGKHHR+CMMI10" pitchFamily="34"/>
              </a:rPr>
              <a:t> = {}</a:t>
            </a:r>
            <a:r>
              <a:rPr lang="en-CA" sz="1600" b="1" dirty="0">
                <a:latin typeface="Courier New" pitchFamily="49"/>
                <a:ea typeface="Courier New" pitchFamily="49"/>
                <a:cs typeface="Courier New" pitchFamily="49"/>
              </a:rPr>
              <a:t>&gt;</a:t>
            </a:r>
          </a:p>
          <a:p>
            <a:pPr hangingPunct="0">
              <a:buNone/>
            </a:pPr>
            <a:r>
              <a:rPr lang="en-CA" sz="1600" b="1" dirty="0">
                <a:latin typeface="Courier New" pitchFamily="49"/>
                <a:ea typeface="QGKHHR+CMMI10" pitchFamily="34"/>
                <a:cs typeface="QGKHHR+CMMI10" pitchFamily="34"/>
              </a:rPr>
              <a:t>}</a:t>
            </a:r>
          </a:p>
        </p:txBody>
      </p:sp>
      <p:sp>
        <p:nvSpPr>
          <p:cNvPr id="4" name="TextBox 3"/>
          <p:cNvSpPr txBox="1"/>
          <p:nvPr/>
        </p:nvSpPr>
        <p:spPr>
          <a:xfrm>
            <a:off x="2133600" y="1122528"/>
            <a:ext cx="4626449" cy="928048"/>
          </a:xfrm>
          <a:prstGeom prst="rect">
            <a:avLst/>
          </a:prstGeom>
          <a:noFill/>
          <a:ln>
            <a:noFill/>
          </a:ln>
        </p:spPr>
        <p:txBody>
          <a:bodyPr vert="horz" lIns="81639" tIns="40820" rIns="81639" bIns="4082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r>
              <a:rPr lang="en-CA" sz="2000" b="1" dirty="0">
                <a:solidFill>
                  <a:srgbClr val="000000"/>
                </a:solidFill>
                <a:latin typeface="Courier New" pitchFamily="49"/>
                <a:ea typeface="DejaVu Sans" pitchFamily="2"/>
                <a:cs typeface="DejaVu Sans" pitchFamily="2"/>
              </a:rPr>
              <a:t>a = 5 * 10e11;</a:t>
            </a:r>
          </a:p>
          <a:p>
            <a:pPr hangingPunct="0">
              <a:buNone/>
            </a:pPr>
            <a:r>
              <a:rPr lang="en-CA" sz="2000" b="1" dirty="0">
                <a:solidFill>
                  <a:srgbClr val="000000"/>
                </a:solidFill>
                <a:latin typeface="Courier New" pitchFamily="49"/>
                <a:ea typeface="DejaVu Sans" pitchFamily="2"/>
                <a:cs typeface="DejaVu Sans" pitchFamily="2"/>
              </a:rPr>
              <a:t>b = 1.0e12 * [0.8533 1.7067];</a:t>
            </a:r>
          </a:p>
          <a:p>
            <a:pPr hangingPunct="0">
              <a:buNone/>
            </a:pPr>
            <a:r>
              <a:rPr lang="en-CA" sz="2000" b="1" dirty="0">
                <a:solidFill>
                  <a:srgbClr val="000000"/>
                </a:solidFill>
                <a:latin typeface="Courier New" pitchFamily="49"/>
                <a:ea typeface="DejaVu Sans" pitchFamily="2"/>
                <a:cs typeface="DejaVu Sans" pitchFamily="2"/>
              </a:rPr>
              <a:t>c = [a b];</a:t>
            </a:r>
          </a:p>
          <a:p>
            <a:pPr hangingPunct="0">
              <a:buNone/>
            </a:pPr>
            <a:endParaRPr lang="en-CA" sz="2000" b="1" dirty="0">
              <a:solidFill>
                <a:srgbClr val="B80047"/>
              </a:solidFill>
              <a:latin typeface="Courier New" pitchFamily="49"/>
              <a:ea typeface="DejaVu Sans" pitchFamily="2"/>
              <a:cs typeface="DejaVu Sans" pitchFamily="2"/>
            </a:endParaRPr>
          </a:p>
        </p:txBody>
      </p:sp>
      <p:sp>
        <p:nvSpPr>
          <p:cNvPr id="6" name="Date Placeholder 5"/>
          <p:cNvSpPr>
            <a:spLocks noGrp="1"/>
          </p:cNvSpPr>
          <p:nvPr>
            <p:ph type="dt" sz="half" idx="10"/>
          </p:nvPr>
        </p:nvSpPr>
        <p:spPr/>
        <p:txBody>
          <a:bodyPr/>
          <a:lstStyle/>
          <a:p>
            <a:fld id="{2E6917FA-DF40-44DD-806F-963EF9BEAC64}" type="datetime1">
              <a:rPr lang="en-US" smtClean="0"/>
              <a:pPr/>
              <a:t>7/1/2011</a:t>
            </a:fld>
            <a:endParaRPr lang="en-US" dirty="0"/>
          </a:p>
        </p:txBody>
      </p:sp>
      <p:sp>
        <p:nvSpPr>
          <p:cNvPr id="7" name="Slide Number Placeholder 6"/>
          <p:cNvSpPr>
            <a:spLocks noGrp="1"/>
          </p:cNvSpPr>
          <p:nvPr>
            <p:ph type="sldNum" sz="quarter" idx="12"/>
          </p:nvPr>
        </p:nvSpPr>
        <p:spPr/>
        <p:txBody>
          <a:bodyPr/>
          <a:lstStyle/>
          <a:p>
            <a:fld id="{ECE31B81-7C2C-4D8B-B6F0-1768517459BF}" type="slidenum">
              <a:rPr lang="en-US" smtClean="0"/>
              <a:pPr/>
              <a:t>37</a:t>
            </a:fld>
            <a:endParaRPr lang="en-US" dirty="0"/>
          </a:p>
        </p:txBody>
      </p:sp>
      <p:sp>
        <p:nvSpPr>
          <p:cNvPr id="8" name="Footer Placeholder 7"/>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Experimental Results</a:t>
            </a:r>
          </a:p>
        </p:txBody>
      </p:sp>
      <p:sp>
        <p:nvSpPr>
          <p:cNvPr id="3" name="Text Placeholder 2"/>
          <p:cNvSpPr txBox="1">
            <a:spLocks noGrp="1"/>
          </p:cNvSpPr>
          <p:nvPr>
            <p:ph idx="1"/>
          </p:nvPr>
        </p:nvSpPr>
        <p:spPr/>
        <p:txBody>
          <a:bodyPr/>
          <a:lstStyle>
            <a:defPPr marL="432000" lvl="0" indent="-324000">
              <a:spcBef>
                <a:spcPts val="0"/>
              </a:spcBef>
              <a:spcAft>
                <a:spcPts val="1417"/>
              </a:spcAft>
              <a:buSzPct val="45000"/>
              <a:buFont typeface="StarSymbol"/>
              <a:buNone/>
              <a:defRPr lang="en-CA"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en-CA"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en-CA"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en-CA"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en-CA"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en-CA" sz="2000" b="0" i="0" u="none" strike="noStrike" kern="1200">
                <a:ln>
                  <a:noFill/>
                </a:ln>
                <a:latin typeface="Arial" pitchFamily="18"/>
                <a:ea typeface="DejaVu Sans" pitchFamily="2"/>
                <a:cs typeface="DejaVu Sans" pitchFamily="2"/>
              </a:defRPr>
            </a:lvl5pPr>
            <a:lvl6pPr marL="2591999" lvl="5"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6pPr>
            <a:lvl7pPr marL="3023999" lvl="6"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9pPr>
          </a:lstStyle>
          <a:p>
            <a:pPr lvl="0"/>
            <a:r>
              <a:rPr lang="en-CA" dirty="0"/>
              <a:t>20 benchmark programs</a:t>
            </a:r>
          </a:p>
          <a:p>
            <a:pPr lvl="1" rtl="0" hangingPunct="0"/>
            <a:r>
              <a:rPr lang="en-CA" dirty="0"/>
              <a:t>FALCON, OTTER, etc. Some made by </a:t>
            </a:r>
            <a:r>
              <a:rPr lang="en-CA" dirty="0" err="1" smtClean="0"/>
              <a:t>McLAB</a:t>
            </a:r>
            <a:endParaRPr lang="en-CA" dirty="0"/>
          </a:p>
          <a:p>
            <a:pPr lvl="0"/>
            <a:r>
              <a:rPr lang="en-CA" dirty="0"/>
              <a:t>Measured</a:t>
            </a:r>
          </a:p>
          <a:p>
            <a:pPr lvl="1" rtl="0" hangingPunct="0"/>
            <a:r>
              <a:rPr lang="en-CA" dirty="0"/>
              <a:t>Dynamic availability of type info.</a:t>
            </a:r>
          </a:p>
          <a:p>
            <a:pPr lvl="1" rtl="0" hangingPunct="0"/>
            <a:r>
              <a:rPr lang="en-CA" dirty="0"/>
              <a:t>Number of versions compiled</a:t>
            </a:r>
          </a:p>
          <a:p>
            <a:pPr lvl="1" rtl="0" hangingPunct="0"/>
            <a:r>
              <a:rPr lang="en-CA" dirty="0"/>
              <a:t>Compilation time</a:t>
            </a:r>
          </a:p>
          <a:p>
            <a:pPr lvl="2" rtl="0" hangingPunct="0"/>
            <a:r>
              <a:rPr lang="en-CA" dirty="0"/>
              <a:t>0.55s per benchmark, on average</a:t>
            </a:r>
          </a:p>
        </p:txBody>
      </p:sp>
      <p:sp>
        <p:nvSpPr>
          <p:cNvPr id="4" name="Date Placeholder 3"/>
          <p:cNvSpPr>
            <a:spLocks noGrp="1"/>
          </p:cNvSpPr>
          <p:nvPr>
            <p:ph type="dt" sz="half" idx="10"/>
          </p:nvPr>
        </p:nvSpPr>
        <p:spPr/>
        <p:txBody>
          <a:bodyPr/>
          <a:lstStyle/>
          <a:p>
            <a:fld id="{B09C478F-161C-4BA7-AC5F-AA75F7A7C177}" type="datetime1">
              <a:rPr lang="en-US" smtClean="0"/>
              <a:pPr/>
              <a:t>7/1/2011</a:t>
            </a:fld>
            <a:endParaRPr lang="en-US" dirty="0"/>
          </a:p>
        </p:txBody>
      </p:sp>
      <p:sp>
        <p:nvSpPr>
          <p:cNvPr id="5" name="Slide Number Placeholder 4"/>
          <p:cNvSpPr>
            <a:spLocks noGrp="1"/>
          </p:cNvSpPr>
          <p:nvPr>
            <p:ph type="sldNum" sz="quarter" idx="12"/>
          </p:nvPr>
        </p:nvSpPr>
        <p:spPr/>
        <p:txBody>
          <a:bodyPr/>
          <a:lstStyle/>
          <a:p>
            <a:fld id="{ECE31B81-7C2C-4D8B-B6F0-1768517459BF}" type="slidenum">
              <a:rPr lang="en-US" smtClean="0"/>
              <a:pPr/>
              <a:t>38</a:t>
            </a:fld>
            <a:endParaRPr lang="en-US" dirty="0"/>
          </a:p>
        </p:txBody>
      </p:sp>
      <p:sp>
        <p:nvSpPr>
          <p:cNvPr id="6" name="Footer Placeholder 5"/>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09453"/>
            <a:ext cx="8229600" cy="64633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dirty="0" smtClean="0">
                <a:solidFill>
                  <a:srgbClr val="FFFFFF"/>
                </a:solidFill>
                <a:effectLst>
                  <a:outerShdw dist="17961" dir="2700000">
                    <a:scrgbClr r="0" g="0" b="0"/>
                  </a:outerShdw>
                </a:effectLst>
              </a:rPr>
              <a:t>Results of Type Analysis</a:t>
            </a:r>
            <a:endParaRPr lang="en-CA" dirty="0">
              <a:solidFill>
                <a:srgbClr val="FFFFFF"/>
              </a:solidFill>
              <a:effectLst>
                <a:outerShdw dist="17961" dir="2700000">
                  <a:scrgbClr r="0" g="0" b="0"/>
                </a:outerShdw>
              </a:effectLst>
            </a:endParaRPr>
          </a:p>
        </p:txBody>
      </p:sp>
      <p:pic>
        <p:nvPicPr>
          <p:cNvPr id="3" name="Picture 2"/>
          <p:cNvPicPr>
            <a:picLocks noChangeAspect="1"/>
          </p:cNvPicPr>
          <p:nvPr/>
        </p:nvPicPr>
        <p:blipFill>
          <a:blip r:embed="rId3" cstate="print">
            <a:alphaModFix/>
            <a:lum/>
          </a:blip>
          <a:srcRect/>
          <a:stretch>
            <a:fillRect/>
          </a:stretch>
        </p:blipFill>
        <p:spPr>
          <a:xfrm>
            <a:off x="163276" y="1294275"/>
            <a:ext cx="8653606" cy="5062075"/>
          </a:xfrm>
          <a:prstGeom prst="rect">
            <a:avLst/>
          </a:prstGeom>
          <a:noFill/>
          <a:ln>
            <a:noFill/>
          </a:ln>
        </p:spPr>
      </p:pic>
      <p:sp>
        <p:nvSpPr>
          <p:cNvPr id="5" name="Date Placeholder 4"/>
          <p:cNvSpPr>
            <a:spLocks noGrp="1"/>
          </p:cNvSpPr>
          <p:nvPr>
            <p:ph type="dt" sz="half" idx="10"/>
          </p:nvPr>
        </p:nvSpPr>
        <p:spPr/>
        <p:txBody>
          <a:bodyPr/>
          <a:lstStyle/>
          <a:p>
            <a:fld id="{5CE522AB-EC06-43C9-8446-7BB380714282}" type="datetime1">
              <a:rPr lang="en-US" smtClean="0"/>
              <a:pPr/>
              <a:t>7/1/2011</a:t>
            </a:fld>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39</a:t>
            </a:fld>
            <a:endParaRPr lang="en-US" dirty="0"/>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CA" dirty="0" smtClean="0"/>
              <a:t>Scientists / Engineers</a:t>
            </a:r>
            <a:endParaRPr lang="en-CA" dirty="0"/>
          </a:p>
        </p:txBody>
      </p:sp>
      <p:sp>
        <p:nvSpPr>
          <p:cNvPr id="7" name="Content Placeholder 6"/>
          <p:cNvSpPr>
            <a:spLocks noGrp="1"/>
          </p:cNvSpPr>
          <p:nvPr>
            <p:ph sz="half" idx="2"/>
          </p:nvPr>
        </p:nvSpPr>
        <p:spPr>
          <a:xfrm>
            <a:off x="457200" y="1854994"/>
            <a:ext cx="3810000" cy="4271169"/>
          </a:xfrm>
          <a:solidFill>
            <a:schemeClr val="accent4">
              <a:lumMod val="40000"/>
              <a:lumOff val="60000"/>
            </a:schemeClr>
          </a:solidFill>
          <a:ln>
            <a:solidFill>
              <a:schemeClr val="accent2">
                <a:lumMod val="20000"/>
                <a:lumOff val="80000"/>
              </a:schemeClr>
            </a:solidFill>
          </a:ln>
        </p:spPr>
        <p:txBody>
          <a:bodyPr>
            <a:normAutofit fontScale="92500"/>
          </a:bodyPr>
          <a:lstStyle/>
          <a:p>
            <a:r>
              <a:rPr lang="en-CA" dirty="0" smtClean="0"/>
              <a:t>Comfortable with informal descriptions and “how to” documentation.</a:t>
            </a:r>
          </a:p>
          <a:p>
            <a:r>
              <a:rPr lang="en-CA" dirty="0" smtClean="0"/>
              <a:t>Don’t really care about types and scoping mechanisms, at least when developing small prototypes.</a:t>
            </a:r>
          </a:p>
          <a:p>
            <a:r>
              <a:rPr lang="en-CA" dirty="0" smtClean="0"/>
              <a:t>Appreciate libraries, convenient syntax, simple tool support, and interactive development tools.</a:t>
            </a:r>
            <a:endParaRPr lang="en-CA" dirty="0"/>
          </a:p>
        </p:txBody>
      </p:sp>
      <p:sp>
        <p:nvSpPr>
          <p:cNvPr id="8" name="Text Placeholder 7"/>
          <p:cNvSpPr>
            <a:spLocks noGrp="1"/>
          </p:cNvSpPr>
          <p:nvPr>
            <p:ph type="body" sz="quarter" idx="3"/>
          </p:nvPr>
        </p:nvSpPr>
        <p:spPr/>
        <p:txBody>
          <a:bodyPr>
            <a:normAutofit fontScale="92500" lnSpcReduction="20000"/>
          </a:bodyPr>
          <a:lstStyle/>
          <a:p>
            <a:r>
              <a:rPr lang="en-CA" dirty="0" smtClean="0"/>
              <a:t>Programming Language  / Compiler Researchers</a:t>
            </a:r>
            <a:endParaRPr lang="en-CA" dirty="0"/>
          </a:p>
        </p:txBody>
      </p:sp>
      <p:sp>
        <p:nvSpPr>
          <p:cNvPr id="9" name="Content Placeholder 8"/>
          <p:cNvSpPr>
            <a:spLocks noGrp="1"/>
          </p:cNvSpPr>
          <p:nvPr>
            <p:ph sz="quarter" idx="4"/>
          </p:nvPr>
        </p:nvSpPr>
        <p:spPr>
          <a:xfrm>
            <a:off x="4645024" y="1854994"/>
            <a:ext cx="4271963" cy="4271169"/>
          </a:xfrm>
          <a:solidFill>
            <a:schemeClr val="accent2">
              <a:lumMod val="40000"/>
              <a:lumOff val="60000"/>
            </a:schemeClr>
          </a:solidFill>
        </p:spPr>
        <p:txBody>
          <a:bodyPr>
            <a:normAutofit/>
          </a:bodyPr>
          <a:lstStyle/>
          <a:p>
            <a:r>
              <a:rPr lang="en-CA" dirty="0" smtClean="0"/>
              <a:t>Prefer more formal language specifications. </a:t>
            </a:r>
          </a:p>
          <a:p>
            <a:r>
              <a:rPr lang="en-CA" dirty="0" smtClean="0"/>
              <a:t>Prefer well-defined types (even if dynamic) and well-defined scoping and modularization mechanisms.</a:t>
            </a:r>
          </a:p>
          <a:p>
            <a:r>
              <a:rPr lang="en-CA" dirty="0" smtClean="0"/>
              <a:t>Appreciate “harder/deeper/more beautiful” programming language/compiler research problems.</a:t>
            </a:r>
            <a:endParaRPr lang="en-CA" dirty="0"/>
          </a:p>
        </p:txBody>
      </p:sp>
      <p:sp>
        <p:nvSpPr>
          <p:cNvPr id="2" name="Date Placeholder 1"/>
          <p:cNvSpPr>
            <a:spLocks noGrp="1"/>
          </p:cNvSpPr>
          <p:nvPr>
            <p:ph type="dt" sz="half" idx="10"/>
          </p:nvPr>
        </p:nvSpPr>
        <p:spPr/>
        <p:txBody>
          <a:bodyPr/>
          <a:lstStyle/>
          <a:p>
            <a:fld id="{50AF438B-8B58-4913-AD18-3091E9DB27A2}" type="datetime1">
              <a:rPr lang="en-US" smtClean="0"/>
              <a:pPr/>
              <a:t>7/1/2011</a:t>
            </a:fld>
            <a:endParaRPr lang="en-US"/>
          </a:p>
        </p:txBody>
      </p:sp>
      <p:sp>
        <p:nvSpPr>
          <p:cNvPr id="3" name="Footer Placeholder 2"/>
          <p:cNvSpPr>
            <a:spLocks noGrp="1"/>
          </p:cNvSpPr>
          <p:nvPr>
            <p:ph type="ftr" sz="quarter" idx="11"/>
          </p:nvPr>
        </p:nvSpPr>
        <p:spPr/>
        <p:txBody>
          <a:bodyPr/>
          <a:lstStyle/>
          <a:p>
            <a:r>
              <a:rPr lang="en-US" smtClean="0"/>
              <a:t>McLAB, Leverhulme Lecture #3, Laurie Hendren</a:t>
            </a:r>
            <a:endParaRPr lang="en-US" dirty="0"/>
          </a:p>
        </p:txBody>
      </p:sp>
      <p:sp>
        <p:nvSpPr>
          <p:cNvPr id="4" name="Slide Number Placeholder 3"/>
          <p:cNvSpPr>
            <a:spLocks noGrp="1"/>
          </p:cNvSpPr>
          <p:nvPr>
            <p:ph type="sldNum" sz="quarter" idx="12"/>
          </p:nvPr>
        </p:nvSpPr>
        <p:spPr/>
        <p:txBody>
          <a:bodyPr/>
          <a:lstStyle/>
          <a:p>
            <a:r>
              <a:rPr lang="en-US" dirty="0" smtClean="0"/>
              <a:t>Intro - </a:t>
            </a:r>
            <a:fld id="{ECE31B81-7C2C-4D8B-B6F0-1768517459BF}" type="slidenum">
              <a:rPr lang="en-US" smtClean="0"/>
              <a:pPr/>
              <a:t>4</a:t>
            </a:fld>
            <a:endParaRPr lang="en-US" dirty="0"/>
          </a:p>
        </p:txBody>
      </p:sp>
      <p:sp>
        <p:nvSpPr>
          <p:cNvPr id="10" name="Text Placeholder 9"/>
          <p:cNvSpPr>
            <a:spLocks noGrp="1"/>
          </p:cNvSpPr>
          <p:nvPr>
            <p:ph type="body" sz="quarter" idx="13"/>
          </p:nvPr>
        </p:nvSpPr>
        <p:spPr/>
        <p:txBody>
          <a:bodyPr/>
          <a:lstStyle/>
          <a:p>
            <a:r>
              <a:rPr lang="en-CA" dirty="0" smtClean="0"/>
              <a:t>Culture Gap</a:t>
            </a:r>
            <a:endParaRPr lang="en-CA"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How many versions...</a:t>
            </a:r>
          </a:p>
        </p:txBody>
      </p:sp>
      <p:graphicFrame>
        <p:nvGraphicFramePr>
          <p:cNvPr id="3" name="Chart 2"/>
          <p:cNvGraphicFramePr/>
          <p:nvPr/>
        </p:nvGraphicFramePr>
        <p:xfrm>
          <a:off x="0" y="1219200"/>
          <a:ext cx="8947501" cy="5192709"/>
        </p:xfrm>
        <a:graphic>
          <a:graphicData uri="http://schemas.openxmlformats.org/drawingml/2006/chart">
            <c:chart xmlns:c="http://schemas.openxmlformats.org/drawingml/2006/chart" xmlns:r="http://schemas.openxmlformats.org/officeDocument/2006/relationships" r:id="rId3"/>
          </a:graphicData>
        </a:graphic>
      </p:graphicFrame>
      <p:sp>
        <p:nvSpPr>
          <p:cNvPr id="5" name="Date Placeholder 4"/>
          <p:cNvSpPr>
            <a:spLocks noGrp="1"/>
          </p:cNvSpPr>
          <p:nvPr>
            <p:ph type="dt" sz="half" idx="10"/>
          </p:nvPr>
        </p:nvSpPr>
        <p:spPr/>
        <p:txBody>
          <a:bodyPr/>
          <a:lstStyle/>
          <a:p>
            <a:fld id="{DD2D9D1E-3437-413A-AA5C-88BD73CC5073}" type="datetime1">
              <a:rPr lang="en-US" smtClean="0"/>
              <a:pPr/>
              <a:t>7/1/2011</a:t>
            </a:fld>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Performance Results</a:t>
            </a:r>
          </a:p>
        </p:txBody>
      </p:sp>
      <p:sp>
        <p:nvSpPr>
          <p:cNvPr id="3" name="Text Placeholder 2"/>
          <p:cNvSpPr txBox="1">
            <a:spLocks noGrp="1"/>
          </p:cNvSpPr>
          <p:nvPr>
            <p:ph idx="1"/>
          </p:nvPr>
        </p:nvSpPr>
        <p:spPr/>
        <p:txBody>
          <a:bodyPr>
            <a:normAutofit lnSpcReduction="10000"/>
          </a:bodyPr>
          <a:lstStyle>
            <a:defPPr marL="432000" lvl="0" indent="-324000">
              <a:spcBef>
                <a:spcPts val="0"/>
              </a:spcBef>
              <a:spcAft>
                <a:spcPts val="1417"/>
              </a:spcAft>
              <a:buSzPct val="45000"/>
              <a:buFont typeface="StarSymbol"/>
              <a:buNone/>
              <a:defRPr lang="en-CA"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en-CA"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en-CA"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en-CA"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en-CA"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en-CA" sz="2000" b="0" i="0" u="none" strike="noStrike" kern="1200">
                <a:ln>
                  <a:noFill/>
                </a:ln>
                <a:latin typeface="Arial" pitchFamily="18"/>
                <a:ea typeface="DejaVu Sans" pitchFamily="2"/>
                <a:cs typeface="DejaVu Sans" pitchFamily="2"/>
              </a:defRPr>
            </a:lvl5pPr>
            <a:lvl6pPr marL="2591999" lvl="5"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6pPr>
            <a:lvl7pPr marL="3023999" lvl="6"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9pPr>
          </a:lstStyle>
          <a:p>
            <a:pPr lvl="0"/>
            <a:r>
              <a:rPr lang="en-CA"/>
              <a:t>Experimental setup</a:t>
            </a:r>
          </a:p>
          <a:p>
            <a:pPr lvl="1" rtl="0" hangingPunct="0"/>
            <a:r>
              <a:rPr lang="en-CA"/>
              <a:t>Core 2 Quad Q6600, 4GB RAM</a:t>
            </a:r>
          </a:p>
          <a:p>
            <a:pPr lvl="1" rtl="0" hangingPunct="0"/>
            <a:r>
              <a:rPr lang="en-CA"/>
              <a:t>Ubuntu 9.10, kernel 2.6.31, 32-bit</a:t>
            </a:r>
          </a:p>
          <a:p>
            <a:pPr lvl="1" rtl="0" hangingPunct="0"/>
            <a:r>
              <a:rPr lang="en-CA"/>
              <a:t>All timings averaged over 10 runs</a:t>
            </a:r>
          </a:p>
          <a:p>
            <a:pPr lvl="0"/>
            <a:r>
              <a:rPr lang="en-CA"/>
              <a:t>Comparing</a:t>
            </a:r>
          </a:p>
          <a:p>
            <a:pPr lvl="1" rtl="0" hangingPunct="0"/>
            <a:r>
              <a:rPr lang="en-CA"/>
              <a:t>McVM interpreter, McVM JIT w/ spec.</a:t>
            </a:r>
          </a:p>
          <a:p>
            <a:pPr lvl="1" rtl="0" hangingPunct="0"/>
            <a:r>
              <a:rPr lang="en-CA"/>
              <a:t>MATLAB R2009a</a:t>
            </a:r>
          </a:p>
          <a:p>
            <a:pPr lvl="1" rtl="0" hangingPunct="0"/>
            <a:r>
              <a:rPr lang="en-CA"/>
              <a:t>GNU Octave 3.0.5</a:t>
            </a:r>
          </a:p>
          <a:p>
            <a:pPr lvl="1" rtl="0" hangingPunct="0"/>
            <a:r>
              <a:rPr lang="en-CA"/>
              <a:t>McFor / GNU Fortran 4.4.1</a:t>
            </a:r>
          </a:p>
        </p:txBody>
      </p:sp>
      <p:sp>
        <p:nvSpPr>
          <p:cNvPr id="4" name="Date Placeholder 3"/>
          <p:cNvSpPr>
            <a:spLocks noGrp="1"/>
          </p:cNvSpPr>
          <p:nvPr>
            <p:ph type="dt" sz="half" idx="10"/>
          </p:nvPr>
        </p:nvSpPr>
        <p:spPr/>
        <p:txBody>
          <a:bodyPr/>
          <a:lstStyle/>
          <a:p>
            <a:fld id="{A3FF8E01-A55B-4CFE-8B38-2C6135F8E006}" type="datetime1">
              <a:rPr lang="en-US" smtClean="0"/>
              <a:pPr/>
              <a:t>7/1/2011</a:t>
            </a:fld>
            <a:endParaRPr lang="en-US" dirty="0"/>
          </a:p>
        </p:txBody>
      </p:sp>
      <p:sp>
        <p:nvSpPr>
          <p:cNvPr id="5" name="Slide Number Placeholder 4"/>
          <p:cNvSpPr>
            <a:spLocks noGrp="1"/>
          </p:cNvSpPr>
          <p:nvPr>
            <p:ph type="sldNum" sz="quarter" idx="12"/>
          </p:nvPr>
        </p:nvSpPr>
        <p:spPr/>
        <p:txBody>
          <a:bodyPr/>
          <a:lstStyle/>
          <a:p>
            <a:fld id="{ECE31B81-7C2C-4D8B-B6F0-1768517459BF}" type="slidenum">
              <a:rPr lang="en-US" smtClean="0"/>
              <a:pPr/>
              <a:t>41</a:t>
            </a:fld>
            <a:endParaRPr lang="en-US" dirty="0"/>
          </a:p>
        </p:txBody>
      </p:sp>
      <p:sp>
        <p:nvSpPr>
          <p:cNvPr id="6" name="Footer Placeholder 5"/>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09453"/>
            <a:ext cx="8229600" cy="64633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dirty="0" smtClean="0">
                <a:solidFill>
                  <a:srgbClr val="FFFFFF"/>
                </a:solidFill>
                <a:effectLst>
                  <a:outerShdw dist="17961" dir="2700000">
                    <a:scrgbClr r="0" g="0" b="0"/>
                  </a:outerShdw>
                </a:effectLst>
              </a:rPr>
              <a:t>Results (Speed-up </a:t>
            </a:r>
            <a:r>
              <a:rPr lang="en-CA" dirty="0" err="1" smtClean="0">
                <a:solidFill>
                  <a:srgbClr val="FFFFFF"/>
                </a:solidFill>
                <a:effectLst>
                  <a:outerShdw dist="17961" dir="2700000">
                    <a:scrgbClr r="0" g="0" b="0"/>
                  </a:outerShdw>
                </a:effectLst>
              </a:rPr>
              <a:t>vs</a:t>
            </a:r>
            <a:r>
              <a:rPr lang="en-CA" dirty="0" smtClean="0">
                <a:solidFill>
                  <a:srgbClr val="FFFFFF"/>
                </a:solidFill>
                <a:effectLst>
                  <a:outerShdw dist="17961" dir="2700000">
                    <a:scrgbClr r="0" g="0" b="0"/>
                  </a:outerShdw>
                </a:effectLst>
              </a:rPr>
              <a:t> Interpreters)</a:t>
            </a:r>
            <a:endParaRPr lang="en-CA" dirty="0">
              <a:solidFill>
                <a:srgbClr val="FFFFFF"/>
              </a:solidFill>
              <a:effectLst>
                <a:outerShdw dist="17961" dir="2700000">
                  <a:scrgbClr r="0" g="0" b="0"/>
                </a:outerShdw>
              </a:effectLst>
            </a:endParaRPr>
          </a:p>
        </p:txBody>
      </p:sp>
      <p:graphicFrame>
        <p:nvGraphicFramePr>
          <p:cNvPr id="3" name="Chart 2"/>
          <p:cNvGraphicFramePr/>
          <p:nvPr/>
        </p:nvGraphicFramePr>
        <p:xfrm>
          <a:off x="163277" y="1143000"/>
          <a:ext cx="8752124" cy="5323343"/>
        </p:xfrm>
        <a:graphic>
          <a:graphicData uri="http://schemas.openxmlformats.org/drawingml/2006/chart">
            <c:chart xmlns:c="http://schemas.openxmlformats.org/drawingml/2006/chart" xmlns:r="http://schemas.openxmlformats.org/officeDocument/2006/relationships" r:id="rId3"/>
          </a:graphicData>
        </a:graphic>
      </p:graphicFrame>
      <p:sp>
        <p:nvSpPr>
          <p:cNvPr id="5" name="Date Placeholder 4"/>
          <p:cNvSpPr>
            <a:spLocks noGrp="1"/>
          </p:cNvSpPr>
          <p:nvPr>
            <p:ph type="dt" sz="half" idx="10"/>
          </p:nvPr>
        </p:nvSpPr>
        <p:spPr/>
        <p:txBody>
          <a:bodyPr/>
          <a:lstStyle/>
          <a:p>
            <a:fld id="{31431BAC-615B-4A72-860E-E6E8A6790870}" type="datetime1">
              <a:rPr lang="en-US" smtClean="0"/>
              <a:pPr/>
              <a:t>7/1/2011</a:t>
            </a:fld>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42</a:t>
            </a:fld>
            <a:endParaRPr lang="en-US" dirty="0"/>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09453"/>
            <a:ext cx="8229600" cy="64633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dirty="0" smtClean="0">
                <a:solidFill>
                  <a:srgbClr val="FFFFFF"/>
                </a:solidFill>
                <a:effectLst>
                  <a:outerShdw dist="17961" dir="2700000">
                    <a:scrgbClr r="0" g="0" b="0"/>
                  </a:outerShdw>
                </a:effectLst>
              </a:rPr>
              <a:t>Results (Speed-up </a:t>
            </a:r>
            <a:r>
              <a:rPr lang="en-CA" dirty="0" err="1" smtClean="0">
                <a:solidFill>
                  <a:srgbClr val="FFFFFF"/>
                </a:solidFill>
                <a:effectLst>
                  <a:outerShdw dist="17961" dir="2700000">
                    <a:scrgbClr r="0" g="0" b="0"/>
                  </a:outerShdw>
                </a:effectLst>
              </a:rPr>
              <a:t>vs</a:t>
            </a:r>
            <a:r>
              <a:rPr lang="en-CA" dirty="0" smtClean="0">
                <a:solidFill>
                  <a:srgbClr val="FFFFFF"/>
                </a:solidFill>
                <a:effectLst>
                  <a:outerShdw dist="17961" dir="2700000">
                    <a:scrgbClr r="0" g="0" b="0"/>
                  </a:outerShdw>
                </a:effectLst>
              </a:rPr>
              <a:t> MATLAB, </a:t>
            </a:r>
            <a:r>
              <a:rPr lang="en-CA" dirty="0" err="1" smtClean="0">
                <a:solidFill>
                  <a:srgbClr val="FFFFFF"/>
                </a:solidFill>
                <a:effectLst>
                  <a:outerShdw dist="17961" dir="2700000">
                    <a:scrgbClr r="0" g="0" b="0"/>
                  </a:outerShdw>
                </a:effectLst>
              </a:rPr>
              <a:t>McFOR</a:t>
            </a:r>
            <a:r>
              <a:rPr lang="en-CA" dirty="0" smtClean="0">
                <a:solidFill>
                  <a:srgbClr val="FFFFFF"/>
                </a:solidFill>
                <a:effectLst>
                  <a:outerShdw dist="17961" dir="2700000">
                    <a:scrgbClr r="0" g="0" b="0"/>
                  </a:outerShdw>
                </a:effectLst>
              </a:rPr>
              <a:t>)</a:t>
            </a:r>
            <a:endParaRPr lang="en-CA" dirty="0">
              <a:solidFill>
                <a:srgbClr val="FFFFFF"/>
              </a:solidFill>
              <a:effectLst>
                <a:outerShdw dist="17961" dir="2700000">
                  <a:scrgbClr r="0" g="0" b="0"/>
                </a:outerShdw>
              </a:effectLst>
            </a:endParaRPr>
          </a:p>
        </p:txBody>
      </p:sp>
      <p:graphicFrame>
        <p:nvGraphicFramePr>
          <p:cNvPr id="3" name="Chart 2"/>
          <p:cNvGraphicFramePr/>
          <p:nvPr/>
        </p:nvGraphicFramePr>
        <p:xfrm>
          <a:off x="228586" y="1143000"/>
          <a:ext cx="8816882" cy="5356001"/>
        </p:xfrm>
        <a:graphic>
          <a:graphicData uri="http://schemas.openxmlformats.org/drawingml/2006/chart">
            <c:chart xmlns:c="http://schemas.openxmlformats.org/drawingml/2006/chart" xmlns:r="http://schemas.openxmlformats.org/officeDocument/2006/relationships" r:id="rId3"/>
          </a:graphicData>
        </a:graphic>
      </p:graphicFrame>
      <p:sp>
        <p:nvSpPr>
          <p:cNvPr id="5" name="Date Placeholder 4"/>
          <p:cNvSpPr>
            <a:spLocks noGrp="1"/>
          </p:cNvSpPr>
          <p:nvPr>
            <p:ph type="dt" sz="half" idx="10"/>
          </p:nvPr>
        </p:nvSpPr>
        <p:spPr/>
        <p:txBody>
          <a:bodyPr/>
          <a:lstStyle/>
          <a:p>
            <a:fld id="{DE15E45E-FCA8-4982-AC12-BF44D7143950}" type="datetime1">
              <a:rPr lang="en-US" smtClean="0"/>
              <a:pPr/>
              <a:t>7/1/2011</a:t>
            </a:fld>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43</a:t>
            </a:fld>
            <a:endParaRPr lang="en-US" dirty="0"/>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About Slow Benchmarks</a:t>
            </a:r>
          </a:p>
        </p:txBody>
      </p:sp>
      <p:sp>
        <p:nvSpPr>
          <p:cNvPr id="3" name="Text Placeholder 2"/>
          <p:cNvSpPr txBox="1">
            <a:spLocks noGrp="1"/>
          </p:cNvSpPr>
          <p:nvPr>
            <p:ph idx="1"/>
          </p:nvPr>
        </p:nvSpPr>
        <p:spPr/>
        <p:txBody>
          <a:bodyPr>
            <a:normAutofit lnSpcReduction="10000"/>
          </a:bodyPr>
          <a:lstStyle>
            <a:defPPr marL="432000" lvl="0" indent="-324000">
              <a:spcBef>
                <a:spcPts val="0"/>
              </a:spcBef>
              <a:spcAft>
                <a:spcPts val="1417"/>
              </a:spcAft>
              <a:buSzPct val="45000"/>
              <a:buFont typeface="StarSymbol"/>
              <a:buNone/>
              <a:defRPr lang="en-CA"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en-CA"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en-CA"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en-CA"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en-CA"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en-CA" sz="2000" b="0" i="0" u="none" strike="noStrike" kern="1200">
                <a:ln>
                  <a:noFill/>
                </a:ln>
                <a:latin typeface="Arial" pitchFamily="18"/>
                <a:ea typeface="DejaVu Sans" pitchFamily="2"/>
                <a:cs typeface="DejaVu Sans" pitchFamily="2"/>
              </a:defRPr>
            </a:lvl5pPr>
            <a:lvl6pPr marL="2591999" lvl="5"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6pPr>
            <a:lvl7pPr marL="3023999" lvl="6"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9pPr>
          </a:lstStyle>
          <a:p>
            <a:pPr lvl="0"/>
            <a:r>
              <a:rPr lang="en-CA" b="1" dirty="0" err="1">
                <a:latin typeface="Courier New" pitchFamily="49" charset="0"/>
                <a:cs typeface="Courier New" pitchFamily="49" charset="0"/>
              </a:rPr>
              <a:t>c</a:t>
            </a:r>
            <a:r>
              <a:rPr lang="en-CA" b="1" dirty="0" err="1" smtClean="0">
                <a:latin typeface="Courier New" pitchFamily="49" charset="0"/>
                <a:cs typeface="Courier New" pitchFamily="49" charset="0"/>
              </a:rPr>
              <a:t>rni</a:t>
            </a:r>
            <a:r>
              <a:rPr lang="en-CA" dirty="0" smtClean="0"/>
              <a:t> </a:t>
            </a:r>
            <a:r>
              <a:rPr lang="en-CA" dirty="0"/>
              <a:t>benchmark takes 1321s to execute in </a:t>
            </a:r>
            <a:r>
              <a:rPr lang="en-CA" dirty="0" err="1"/>
              <a:t>McVM</a:t>
            </a:r>
            <a:r>
              <a:rPr lang="en-CA" dirty="0"/>
              <a:t>, 6.95s in MATLAB</a:t>
            </a:r>
          </a:p>
          <a:p>
            <a:pPr lvl="1" rtl="0" hangingPunct="0"/>
            <a:r>
              <a:rPr lang="en-CA" dirty="0"/>
              <a:t>~4x faster than Octave, but still slow</a:t>
            </a:r>
          </a:p>
          <a:p>
            <a:pPr lvl="0"/>
            <a:r>
              <a:rPr lang="en-CA" dirty="0"/>
              <a:t>Why?</a:t>
            </a:r>
          </a:p>
          <a:p>
            <a:pPr lvl="1" rtl="0" hangingPunct="0"/>
            <a:r>
              <a:rPr lang="en-CA" dirty="0"/>
              <a:t>Scalars known 68.7%, one of the lowest  ratios</a:t>
            </a:r>
          </a:p>
          <a:p>
            <a:pPr lvl="1" rtl="0" hangingPunct="0"/>
            <a:r>
              <a:rPr lang="en-CA" dirty="0"/>
              <a:t>Unknown types propagated through entire benchmark</a:t>
            </a:r>
          </a:p>
          <a:p>
            <a:pPr lvl="0"/>
            <a:r>
              <a:rPr lang="en-CA" dirty="0"/>
              <a:t>Weakness of type inference system to be fixed in future work</a:t>
            </a:r>
          </a:p>
        </p:txBody>
      </p:sp>
      <p:sp>
        <p:nvSpPr>
          <p:cNvPr id="4" name="Date Placeholder 3"/>
          <p:cNvSpPr>
            <a:spLocks noGrp="1"/>
          </p:cNvSpPr>
          <p:nvPr>
            <p:ph type="dt" sz="half" idx="10"/>
          </p:nvPr>
        </p:nvSpPr>
        <p:spPr/>
        <p:txBody>
          <a:bodyPr/>
          <a:lstStyle/>
          <a:p>
            <a:fld id="{5A3FC69C-6884-4E83-8D01-A7AC4C604D6A}" type="datetime1">
              <a:rPr lang="en-US" smtClean="0"/>
              <a:pPr/>
              <a:t>7/1/2011</a:t>
            </a:fld>
            <a:endParaRPr lang="en-US" dirty="0"/>
          </a:p>
        </p:txBody>
      </p:sp>
      <p:sp>
        <p:nvSpPr>
          <p:cNvPr id="5" name="Slide Number Placeholder 4"/>
          <p:cNvSpPr>
            <a:spLocks noGrp="1"/>
          </p:cNvSpPr>
          <p:nvPr>
            <p:ph type="sldNum" sz="quarter" idx="12"/>
          </p:nvPr>
        </p:nvSpPr>
        <p:spPr/>
        <p:txBody>
          <a:bodyPr/>
          <a:lstStyle/>
          <a:p>
            <a:fld id="{ECE31B81-7C2C-4D8B-B6F0-1768517459BF}" type="slidenum">
              <a:rPr lang="en-US" smtClean="0"/>
              <a:pPr/>
              <a:t>44</a:t>
            </a:fld>
            <a:endParaRPr lang="en-US" dirty="0"/>
          </a:p>
        </p:txBody>
      </p:sp>
      <p:sp>
        <p:nvSpPr>
          <p:cNvPr id="6" name="Footer Placeholder 5"/>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00000"/>
          </a:solidFill>
        </p:spPr>
        <p:txBody>
          <a:bodyPr>
            <a:normAutofit fontScale="90000"/>
          </a:bodyPr>
          <a:lstStyle/>
          <a:p>
            <a:r>
              <a:rPr lang="en-CA" dirty="0" smtClean="0"/>
              <a:t>Back-end #3:  </a:t>
            </a:r>
            <a:r>
              <a:rPr lang="en-CA" dirty="0" err="1" smtClean="0"/>
              <a:t>McFOR</a:t>
            </a:r>
            <a:r>
              <a:rPr lang="en-CA" dirty="0" smtClean="0"/>
              <a:t> FORTRAN95 generator</a:t>
            </a:r>
            <a:endParaRPr lang="en-CA" dirty="0"/>
          </a:p>
        </p:txBody>
      </p:sp>
      <p:sp>
        <p:nvSpPr>
          <p:cNvPr id="4" name="Date Placeholder 3"/>
          <p:cNvSpPr>
            <a:spLocks noGrp="1"/>
          </p:cNvSpPr>
          <p:nvPr>
            <p:ph type="dt" sz="half" idx="10"/>
          </p:nvPr>
        </p:nvSpPr>
        <p:spPr/>
        <p:txBody>
          <a:bodyPr/>
          <a:lstStyle/>
          <a:p>
            <a:fld id="{C37AAFCC-6761-44CA-8AD5-4C5EDF9A3935}"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45</a:t>
            </a:fld>
            <a:endParaRPr lang="en-US" dirty="0"/>
          </a:p>
        </p:txBody>
      </p:sp>
      <p:pic>
        <p:nvPicPr>
          <p:cNvPr id="7" name="Picture 6" descr="goto.png"/>
          <p:cNvPicPr>
            <a:picLocks noChangeAspect="1"/>
          </p:cNvPicPr>
          <p:nvPr/>
        </p:nvPicPr>
        <p:blipFill>
          <a:blip r:embed="rId2" cstate="print"/>
          <a:stretch>
            <a:fillRect/>
          </a:stretch>
        </p:blipFill>
        <p:spPr>
          <a:xfrm>
            <a:off x="304800" y="1509712"/>
            <a:ext cx="3476625" cy="3838575"/>
          </a:xfrm>
          <a:prstGeom prst="rect">
            <a:avLst/>
          </a:prstGeom>
        </p:spPr>
      </p:pic>
      <p:sp>
        <p:nvSpPr>
          <p:cNvPr id="8" name="TextBox 7"/>
          <p:cNvSpPr txBox="1"/>
          <p:nvPr/>
        </p:nvSpPr>
        <p:spPr>
          <a:xfrm>
            <a:off x="4724400" y="1752599"/>
            <a:ext cx="4191000" cy="3539430"/>
          </a:xfrm>
          <a:prstGeom prst="rect">
            <a:avLst/>
          </a:prstGeom>
          <a:noFill/>
        </p:spPr>
        <p:txBody>
          <a:bodyPr wrap="square" rtlCol="0">
            <a:spAutoFit/>
          </a:bodyPr>
          <a:lstStyle/>
          <a:p>
            <a:pPr>
              <a:buFont typeface="Arial" pitchFamily="34" charset="0"/>
              <a:buChar char="•"/>
            </a:pPr>
            <a:r>
              <a:rPr lang="en-CA" dirty="0" smtClean="0"/>
              <a:t> </a:t>
            </a:r>
            <a:r>
              <a:rPr lang="en-CA" sz="2800" dirty="0" smtClean="0"/>
              <a:t>First version of </a:t>
            </a:r>
            <a:r>
              <a:rPr lang="en-CA" sz="2800" dirty="0" err="1" smtClean="0"/>
              <a:t>McFOR</a:t>
            </a:r>
            <a:r>
              <a:rPr lang="en-CA" sz="2800" dirty="0" smtClean="0"/>
              <a:t> based on Jun Li's M.Sc. thesis, McGill.</a:t>
            </a:r>
          </a:p>
          <a:p>
            <a:endParaRPr lang="en-CA" sz="2800" dirty="0" smtClean="0"/>
          </a:p>
          <a:p>
            <a:pPr>
              <a:buFont typeface="Arial" pitchFamily="34" charset="0"/>
              <a:buChar char="•"/>
            </a:pPr>
            <a:r>
              <a:rPr lang="en-CA" sz="2800" dirty="0" smtClean="0"/>
              <a:t> Current version under development by Anton </a:t>
            </a:r>
            <a:r>
              <a:rPr lang="en-CA" sz="2800" dirty="0" err="1" smtClean="0"/>
              <a:t>Dubrau</a:t>
            </a:r>
            <a:r>
              <a:rPr lang="en-CA" sz="2800" dirty="0" smtClean="0"/>
              <a:t>, M.Sc. candidate, McGill.</a:t>
            </a:r>
            <a:endParaRPr lang="en-CA" sz="2800"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Goals of </a:t>
            </a:r>
            <a:r>
              <a:rPr lang="en-CA" dirty="0" err="1" smtClean="0"/>
              <a:t>McFOR</a:t>
            </a:r>
            <a:endParaRPr lang="en-CA" dirty="0"/>
          </a:p>
        </p:txBody>
      </p:sp>
      <p:sp>
        <p:nvSpPr>
          <p:cNvPr id="3" name="Content Placeholder 2"/>
          <p:cNvSpPr>
            <a:spLocks noGrp="1"/>
          </p:cNvSpPr>
          <p:nvPr>
            <p:ph idx="1"/>
          </p:nvPr>
        </p:nvSpPr>
        <p:spPr/>
        <p:txBody>
          <a:bodyPr/>
          <a:lstStyle/>
          <a:p>
            <a:r>
              <a:rPr lang="en-CA" dirty="0" smtClean="0"/>
              <a:t>Handle as large a sub-set of MATLAB as possible, while staying in the "static" setting.</a:t>
            </a:r>
          </a:p>
          <a:p>
            <a:r>
              <a:rPr lang="en-CA" dirty="0" smtClean="0"/>
              <a:t>Generate code that can be effectively compiled by modern FORTRAN compilers.</a:t>
            </a:r>
          </a:p>
          <a:p>
            <a:r>
              <a:rPr lang="en-CA" dirty="0" smtClean="0"/>
              <a:t>Make the generated code readable by programmers.</a:t>
            </a:r>
          </a:p>
          <a:p>
            <a:r>
              <a:rPr lang="en-CA" dirty="0" smtClean="0"/>
              <a:t>Allow longer compile times and whole program analysis.</a:t>
            </a:r>
          </a:p>
          <a:p>
            <a:r>
              <a:rPr lang="en-CA" dirty="0" smtClean="0"/>
              <a:t>Limit the need for type annotations.</a:t>
            </a:r>
            <a:endParaRPr lang="en-CA" dirty="0"/>
          </a:p>
        </p:txBody>
      </p:sp>
      <p:sp>
        <p:nvSpPr>
          <p:cNvPr id="4" name="Date Placeholder 3"/>
          <p:cNvSpPr>
            <a:spLocks noGrp="1"/>
          </p:cNvSpPr>
          <p:nvPr>
            <p:ph type="dt" sz="half" idx="10"/>
          </p:nvPr>
        </p:nvSpPr>
        <p:spPr/>
        <p:txBody>
          <a:bodyPr/>
          <a:lstStyle/>
          <a:p>
            <a:fld id="{C37AAFCC-6761-44CA-8AD5-4C5EDF9A3935}"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46</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a:t>
            </a:r>
            <a:endParaRPr lang="en-CA" dirty="0"/>
          </a:p>
        </p:txBody>
      </p:sp>
      <p:sp>
        <p:nvSpPr>
          <p:cNvPr id="3" name="Content Placeholder 2"/>
          <p:cNvSpPr>
            <a:spLocks noGrp="1"/>
          </p:cNvSpPr>
          <p:nvPr>
            <p:ph idx="1"/>
          </p:nvPr>
        </p:nvSpPr>
        <p:spPr/>
        <p:txBody>
          <a:bodyPr/>
          <a:lstStyle/>
          <a:p>
            <a:r>
              <a:rPr lang="en-CA" dirty="0" smtClean="0"/>
              <a:t>Determining which identifiers are variables and which are functions.</a:t>
            </a:r>
          </a:p>
          <a:p>
            <a:r>
              <a:rPr lang="en-CA" dirty="0" smtClean="0"/>
              <a:t>Finding static types which match those of FORTRAN.</a:t>
            </a:r>
          </a:p>
          <a:p>
            <a:r>
              <a:rPr lang="en-CA" dirty="0" smtClean="0"/>
              <a:t>Mapping high-level MATLAB array operations to the FORTRAN95 equivalents.</a:t>
            </a:r>
          </a:p>
          <a:p>
            <a:r>
              <a:rPr lang="en-CA" dirty="0" smtClean="0"/>
              <a:t>Handling reshaping implicit in MATLAB operations, including concatenation.</a:t>
            </a:r>
          </a:p>
          <a:p>
            <a:endParaRPr lang="en-CA" dirty="0"/>
          </a:p>
        </p:txBody>
      </p:sp>
      <p:sp>
        <p:nvSpPr>
          <p:cNvPr id="4" name="Date Placeholder 3"/>
          <p:cNvSpPr>
            <a:spLocks noGrp="1"/>
          </p:cNvSpPr>
          <p:nvPr>
            <p:ph type="dt" sz="half" idx="10"/>
          </p:nvPr>
        </p:nvSpPr>
        <p:spPr/>
        <p:txBody>
          <a:bodyPr/>
          <a:lstStyle/>
          <a:p>
            <a:fld id="{C37AAFCC-6761-44CA-8AD5-4C5EDF9A3935}"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47</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CA" dirty="0" smtClean="0"/>
              <a:t>Alpha Nodes</a:t>
            </a:r>
            <a:endParaRPr lang="en-CA" dirty="0"/>
          </a:p>
        </p:txBody>
      </p:sp>
      <p:sp>
        <p:nvSpPr>
          <p:cNvPr id="8" name="Content Placeholder 7"/>
          <p:cNvSpPr>
            <a:spLocks noGrp="1"/>
          </p:cNvSpPr>
          <p:nvPr>
            <p:ph sz="half" idx="2"/>
          </p:nvPr>
        </p:nvSpPr>
        <p:spPr/>
        <p:txBody>
          <a:bodyPr/>
          <a:lstStyle/>
          <a:p>
            <a:pPr>
              <a:buNone/>
            </a:pPr>
            <a:r>
              <a:rPr lang="en-CA" dirty="0" smtClean="0"/>
              <a:t>x = 0;</a:t>
            </a:r>
          </a:p>
          <a:p>
            <a:pPr>
              <a:buNone/>
            </a:pPr>
            <a:r>
              <a:rPr lang="en-CA" dirty="0" smtClean="0"/>
              <a:t>if  (</a:t>
            </a:r>
            <a:r>
              <a:rPr lang="en-CA" dirty="0" err="1" smtClean="0"/>
              <a:t>i</a:t>
            </a:r>
            <a:r>
              <a:rPr lang="en-CA" dirty="0" smtClean="0"/>
              <a:t>&gt;0)</a:t>
            </a:r>
          </a:p>
          <a:p>
            <a:pPr>
              <a:buNone/>
            </a:pPr>
            <a:r>
              <a:rPr lang="en-CA" dirty="0" smtClean="0"/>
              <a:t>  S1: x = </a:t>
            </a:r>
            <a:r>
              <a:rPr lang="en-CA" dirty="0" err="1" smtClean="0"/>
              <a:t>foo</a:t>
            </a:r>
            <a:r>
              <a:rPr lang="en-CA" dirty="0" smtClean="0"/>
              <a:t>(</a:t>
            </a:r>
            <a:r>
              <a:rPr lang="en-CA" dirty="0" err="1" smtClean="0"/>
              <a:t>i</a:t>
            </a:r>
            <a:r>
              <a:rPr lang="en-CA" dirty="0" smtClean="0"/>
              <a:t>);</a:t>
            </a:r>
          </a:p>
          <a:p>
            <a:pPr>
              <a:buNone/>
            </a:pPr>
            <a:r>
              <a:rPr lang="en-CA" dirty="0" smtClean="0"/>
              <a:t>else</a:t>
            </a:r>
          </a:p>
          <a:p>
            <a:pPr>
              <a:buNone/>
            </a:pPr>
            <a:r>
              <a:rPr lang="en-CA" dirty="0" smtClean="0"/>
              <a:t>  S2: x = bar(</a:t>
            </a:r>
            <a:r>
              <a:rPr lang="en-CA" dirty="0" err="1" smtClean="0"/>
              <a:t>i</a:t>
            </a:r>
            <a:r>
              <a:rPr lang="en-CA" dirty="0" smtClean="0"/>
              <a:t>);</a:t>
            </a:r>
          </a:p>
          <a:p>
            <a:pPr>
              <a:buNone/>
            </a:pPr>
            <a:r>
              <a:rPr lang="en-CA" dirty="0" smtClean="0"/>
              <a:t>end</a:t>
            </a:r>
          </a:p>
          <a:p>
            <a:pPr>
              <a:buNone/>
            </a:pPr>
            <a:r>
              <a:rPr lang="en-CA" dirty="0" smtClean="0"/>
              <a:t>x = alpha(S1,S2);</a:t>
            </a:r>
          </a:p>
          <a:p>
            <a:pPr>
              <a:buNone/>
            </a:pPr>
            <a:r>
              <a:rPr lang="en-CA" dirty="0" smtClean="0"/>
              <a:t>y = x;</a:t>
            </a:r>
            <a:endParaRPr lang="en-CA" dirty="0"/>
          </a:p>
        </p:txBody>
      </p:sp>
      <p:sp>
        <p:nvSpPr>
          <p:cNvPr id="9" name="Text Placeholder 8"/>
          <p:cNvSpPr>
            <a:spLocks noGrp="1"/>
          </p:cNvSpPr>
          <p:nvPr>
            <p:ph type="body" sz="quarter" idx="3"/>
          </p:nvPr>
        </p:nvSpPr>
        <p:spPr/>
        <p:txBody>
          <a:bodyPr/>
          <a:lstStyle/>
          <a:p>
            <a:r>
              <a:rPr lang="en-CA" dirty="0" smtClean="0"/>
              <a:t>Eliminating Alpha Nodes</a:t>
            </a:r>
            <a:endParaRPr lang="en-CA" dirty="0"/>
          </a:p>
        </p:txBody>
      </p:sp>
      <p:sp>
        <p:nvSpPr>
          <p:cNvPr id="10" name="Content Placeholder 9"/>
          <p:cNvSpPr>
            <a:spLocks noGrp="1"/>
          </p:cNvSpPr>
          <p:nvPr>
            <p:ph sz="quarter" idx="4"/>
          </p:nvPr>
        </p:nvSpPr>
        <p:spPr/>
        <p:txBody>
          <a:bodyPr/>
          <a:lstStyle/>
          <a:p>
            <a:pPr>
              <a:buNone/>
            </a:pPr>
            <a:r>
              <a:rPr lang="en-CA" dirty="0" smtClean="0"/>
              <a:t>x = 0;</a:t>
            </a:r>
          </a:p>
          <a:p>
            <a:pPr>
              <a:buNone/>
            </a:pPr>
            <a:r>
              <a:rPr lang="en-CA" dirty="0" smtClean="0"/>
              <a:t>if (</a:t>
            </a:r>
            <a:r>
              <a:rPr lang="en-CA" dirty="0" err="1" smtClean="0"/>
              <a:t>i</a:t>
            </a:r>
            <a:r>
              <a:rPr lang="en-CA" dirty="0" smtClean="0"/>
              <a:t>&gt;0)</a:t>
            </a:r>
          </a:p>
          <a:p>
            <a:pPr>
              <a:buNone/>
            </a:pPr>
            <a:r>
              <a:rPr lang="en-CA" dirty="0" smtClean="0"/>
              <a:t>  x = </a:t>
            </a:r>
            <a:r>
              <a:rPr lang="en-CA" dirty="0" err="1" smtClean="0"/>
              <a:t>foo</a:t>
            </a:r>
            <a:r>
              <a:rPr lang="en-CA" dirty="0" smtClean="0"/>
              <a:t>(</a:t>
            </a:r>
            <a:r>
              <a:rPr lang="en-CA" dirty="0" err="1" smtClean="0"/>
              <a:t>i</a:t>
            </a:r>
            <a:r>
              <a:rPr lang="en-CA" dirty="0" smtClean="0"/>
              <a:t>);</a:t>
            </a:r>
          </a:p>
          <a:p>
            <a:pPr>
              <a:buNone/>
            </a:pPr>
            <a:r>
              <a:rPr lang="en-CA" dirty="0" smtClean="0"/>
              <a:t>  y = x;</a:t>
            </a:r>
          </a:p>
          <a:p>
            <a:pPr>
              <a:buNone/>
            </a:pPr>
            <a:r>
              <a:rPr lang="en-CA" dirty="0" smtClean="0"/>
              <a:t>else</a:t>
            </a:r>
          </a:p>
          <a:p>
            <a:pPr>
              <a:buNone/>
            </a:pPr>
            <a:r>
              <a:rPr lang="en-CA" dirty="0" smtClean="0"/>
              <a:t>  x1 = bar(</a:t>
            </a:r>
            <a:r>
              <a:rPr lang="en-CA" dirty="0" err="1" smtClean="0"/>
              <a:t>i</a:t>
            </a:r>
            <a:r>
              <a:rPr lang="en-CA" dirty="0" smtClean="0"/>
              <a:t>)</a:t>
            </a:r>
          </a:p>
          <a:p>
            <a:pPr>
              <a:buNone/>
            </a:pPr>
            <a:r>
              <a:rPr lang="en-CA" dirty="0" smtClean="0"/>
              <a:t>  y = x1;</a:t>
            </a:r>
          </a:p>
          <a:p>
            <a:pPr>
              <a:buNone/>
            </a:pPr>
            <a:r>
              <a:rPr lang="en-CA" dirty="0" smtClean="0"/>
              <a:t>end</a:t>
            </a:r>
            <a:endParaRPr lang="en-CA" dirty="0"/>
          </a:p>
        </p:txBody>
      </p:sp>
      <p:sp>
        <p:nvSpPr>
          <p:cNvPr id="4" name="Date Placeholder 3"/>
          <p:cNvSpPr>
            <a:spLocks noGrp="1"/>
          </p:cNvSpPr>
          <p:nvPr>
            <p:ph type="dt" sz="half" idx="10"/>
          </p:nvPr>
        </p:nvSpPr>
        <p:spPr/>
        <p:txBody>
          <a:bodyPr/>
          <a:lstStyle/>
          <a:p>
            <a:fld id="{C37AAFCC-6761-44CA-8AD5-4C5EDF9A3935}"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48</a:t>
            </a:fld>
            <a:endParaRPr lang="en-US" dirty="0"/>
          </a:p>
        </p:txBody>
      </p:sp>
      <p:sp>
        <p:nvSpPr>
          <p:cNvPr id="11" name="Text Placeholder 10"/>
          <p:cNvSpPr>
            <a:spLocks noGrp="1"/>
          </p:cNvSpPr>
          <p:nvPr>
            <p:ph type="body" sz="quarter" idx="13"/>
          </p:nvPr>
        </p:nvSpPr>
        <p:spPr/>
        <p:txBody>
          <a:bodyPr/>
          <a:lstStyle/>
          <a:p>
            <a:r>
              <a:rPr lang="en-CA" dirty="0" smtClean="0"/>
              <a:t>Handling Incompatible Types</a:t>
            </a:r>
            <a:endParaRPr lang="en-CA"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3506" y="895351"/>
            <a:ext cx="4040188" cy="639762"/>
          </a:xfrm>
        </p:spPr>
        <p:txBody>
          <a:bodyPr/>
          <a:lstStyle/>
          <a:p>
            <a:r>
              <a:rPr lang="en-CA" dirty="0" smtClean="0"/>
              <a:t>MATLAB</a:t>
            </a:r>
            <a:endParaRPr lang="en-CA" dirty="0"/>
          </a:p>
        </p:txBody>
      </p:sp>
      <p:sp>
        <p:nvSpPr>
          <p:cNvPr id="3" name="Content Placeholder 2"/>
          <p:cNvSpPr>
            <a:spLocks noGrp="1"/>
          </p:cNvSpPr>
          <p:nvPr>
            <p:ph sz="half" idx="2"/>
          </p:nvPr>
        </p:nvSpPr>
        <p:spPr>
          <a:xfrm>
            <a:off x="113506" y="1535113"/>
            <a:ext cx="3925094" cy="4821237"/>
          </a:xfrm>
        </p:spPr>
        <p:txBody>
          <a:bodyPr>
            <a:normAutofit lnSpcReduction="10000"/>
          </a:bodyPr>
          <a:lstStyle/>
          <a:p>
            <a:pPr>
              <a:buNone/>
            </a:pPr>
            <a:r>
              <a:rPr lang="en-CA" dirty="0" smtClean="0"/>
              <a:t>n = floor(11.5);  </a:t>
            </a:r>
            <a:r>
              <a:rPr lang="en-CA" dirty="0" smtClean="0">
                <a:solidFill>
                  <a:srgbClr val="C00000"/>
                </a:solidFill>
              </a:rPr>
              <a:t>//n =[</a:t>
            </a:r>
            <a:r>
              <a:rPr lang="en-CA" dirty="0" err="1" smtClean="0">
                <a:solidFill>
                  <a:srgbClr val="C00000"/>
                </a:solidFill>
              </a:rPr>
              <a:t>n,n</a:t>
            </a:r>
            <a:r>
              <a:rPr lang="en-CA" dirty="0" smtClean="0">
                <a:solidFill>
                  <a:srgbClr val="C00000"/>
                </a:solidFill>
              </a:rPr>
              <a:t>]</a:t>
            </a:r>
          </a:p>
          <a:p>
            <a:pPr>
              <a:buNone/>
            </a:pPr>
            <a:r>
              <a:rPr lang="en-CA" dirty="0" smtClean="0"/>
              <a:t>for </a:t>
            </a:r>
            <a:r>
              <a:rPr lang="en-CA" dirty="0" err="1" smtClean="0"/>
              <a:t>i</a:t>
            </a:r>
            <a:r>
              <a:rPr lang="en-CA" dirty="0" smtClean="0"/>
              <a:t> = 1:n            </a:t>
            </a:r>
            <a:r>
              <a:rPr lang="en-CA" dirty="0" smtClean="0">
                <a:solidFill>
                  <a:srgbClr val="C00000"/>
                </a:solidFill>
              </a:rPr>
              <a:t>// </a:t>
            </a:r>
            <a:r>
              <a:rPr lang="en-CA" dirty="0" err="1" smtClean="0">
                <a:solidFill>
                  <a:srgbClr val="C00000"/>
                </a:solidFill>
              </a:rPr>
              <a:t>i</a:t>
            </a:r>
            <a:r>
              <a:rPr lang="en-CA" dirty="0" smtClean="0">
                <a:solidFill>
                  <a:srgbClr val="C00000"/>
                </a:solidFill>
              </a:rPr>
              <a:t>=[1,n]</a:t>
            </a:r>
          </a:p>
          <a:p>
            <a:pPr>
              <a:buNone/>
            </a:pPr>
            <a:r>
              <a:rPr lang="en-CA" dirty="0" smtClean="0"/>
              <a:t>   x = 1+2*</a:t>
            </a:r>
            <a:r>
              <a:rPr lang="en-CA" dirty="0" err="1" smtClean="0"/>
              <a:t>i</a:t>
            </a:r>
            <a:r>
              <a:rPr lang="en-CA" dirty="0" smtClean="0"/>
              <a:t>;        </a:t>
            </a:r>
            <a:r>
              <a:rPr lang="en-CA" dirty="0" smtClean="0">
                <a:solidFill>
                  <a:srgbClr val="C00000"/>
                </a:solidFill>
              </a:rPr>
              <a:t>// x=[3,1+2*n]</a:t>
            </a:r>
          </a:p>
          <a:p>
            <a:pPr>
              <a:buNone/>
            </a:pPr>
            <a:endParaRPr lang="en-CA" dirty="0" smtClean="0"/>
          </a:p>
          <a:p>
            <a:pPr>
              <a:buNone/>
            </a:pPr>
            <a:endParaRPr lang="en-CA" dirty="0" smtClean="0"/>
          </a:p>
          <a:p>
            <a:pPr>
              <a:buNone/>
            </a:pPr>
            <a:endParaRPr lang="en-CA" dirty="0" smtClean="0"/>
          </a:p>
          <a:p>
            <a:pPr>
              <a:buNone/>
            </a:pPr>
            <a:r>
              <a:rPr lang="en-CA" dirty="0" smtClean="0"/>
              <a:t>  A(x) = </a:t>
            </a:r>
            <a:r>
              <a:rPr lang="en-CA" dirty="0" err="1" smtClean="0"/>
              <a:t>i</a:t>
            </a:r>
            <a:r>
              <a:rPr lang="en-CA" dirty="0" smtClean="0"/>
              <a:t>;             </a:t>
            </a:r>
            <a:r>
              <a:rPr lang="en-CA" dirty="0" smtClean="0">
                <a:solidFill>
                  <a:srgbClr val="C00000"/>
                </a:solidFill>
              </a:rPr>
              <a:t>// Size(A)=</a:t>
            </a:r>
          </a:p>
          <a:p>
            <a:pPr>
              <a:buNone/>
            </a:pPr>
            <a:r>
              <a:rPr lang="en-CA" dirty="0" smtClean="0"/>
              <a:t>end                              </a:t>
            </a:r>
            <a:r>
              <a:rPr lang="en-CA" dirty="0" smtClean="0">
                <a:solidFill>
                  <a:srgbClr val="C00000"/>
                </a:solidFill>
              </a:rPr>
              <a:t>1+2*n</a:t>
            </a:r>
          </a:p>
          <a:p>
            <a:pPr>
              <a:buNone/>
            </a:pPr>
            <a:r>
              <a:rPr lang="en-CA" dirty="0" smtClean="0"/>
              <a:t>n = fix(n/2);       </a:t>
            </a:r>
            <a:r>
              <a:rPr lang="en-CA" dirty="0" smtClean="0">
                <a:solidFill>
                  <a:srgbClr val="C00000"/>
                </a:solidFill>
              </a:rPr>
              <a:t>// n = [</a:t>
            </a:r>
            <a:r>
              <a:rPr lang="en-CA" dirty="0" err="1" smtClean="0">
                <a:solidFill>
                  <a:srgbClr val="C00000"/>
                </a:solidFill>
              </a:rPr>
              <a:t>n,n</a:t>
            </a:r>
            <a:r>
              <a:rPr lang="en-CA" dirty="0" smtClean="0">
                <a:solidFill>
                  <a:srgbClr val="C00000"/>
                </a:solidFill>
              </a:rPr>
              <a:t>]</a:t>
            </a:r>
          </a:p>
          <a:p>
            <a:pPr>
              <a:buNone/>
            </a:pPr>
            <a:endParaRPr lang="en-CA" dirty="0" smtClean="0"/>
          </a:p>
          <a:p>
            <a:pPr>
              <a:buNone/>
            </a:pPr>
            <a:r>
              <a:rPr lang="en-CA" dirty="0" smtClean="0"/>
              <a:t>A(n+1) = n;</a:t>
            </a:r>
          </a:p>
          <a:p>
            <a:pPr>
              <a:buNone/>
            </a:pPr>
            <a:endParaRPr lang="en-CA" dirty="0"/>
          </a:p>
        </p:txBody>
      </p:sp>
      <p:sp>
        <p:nvSpPr>
          <p:cNvPr id="4" name="Text Placeholder 3"/>
          <p:cNvSpPr>
            <a:spLocks noGrp="1"/>
          </p:cNvSpPr>
          <p:nvPr>
            <p:ph type="body" sz="quarter" idx="3"/>
          </p:nvPr>
        </p:nvSpPr>
        <p:spPr>
          <a:xfrm>
            <a:off x="4038600" y="895351"/>
            <a:ext cx="4041775" cy="639762"/>
          </a:xfrm>
        </p:spPr>
        <p:txBody>
          <a:bodyPr/>
          <a:lstStyle/>
          <a:p>
            <a:r>
              <a:rPr lang="en-CA" dirty="0" smtClean="0"/>
              <a:t>FORTRAN</a:t>
            </a:r>
            <a:endParaRPr lang="en-CA" dirty="0"/>
          </a:p>
        </p:txBody>
      </p:sp>
      <p:sp>
        <p:nvSpPr>
          <p:cNvPr id="5" name="Content Placeholder 4"/>
          <p:cNvSpPr>
            <a:spLocks noGrp="1"/>
          </p:cNvSpPr>
          <p:nvPr>
            <p:ph sz="quarter" idx="4"/>
          </p:nvPr>
        </p:nvSpPr>
        <p:spPr>
          <a:xfrm>
            <a:off x="4038600" y="1535113"/>
            <a:ext cx="4876800" cy="4821237"/>
          </a:xfrm>
        </p:spPr>
        <p:txBody>
          <a:bodyPr>
            <a:normAutofit lnSpcReduction="10000"/>
          </a:bodyPr>
          <a:lstStyle/>
          <a:p>
            <a:pPr>
              <a:buNone/>
            </a:pPr>
            <a:r>
              <a:rPr lang="en-CA" dirty="0" smtClean="0"/>
              <a:t>n = </a:t>
            </a:r>
            <a:r>
              <a:rPr lang="en-CA" dirty="0" err="1" smtClean="0"/>
              <a:t>foor</a:t>
            </a:r>
            <a:r>
              <a:rPr lang="en-CA" dirty="0" smtClean="0"/>
              <a:t>(10.5);</a:t>
            </a:r>
          </a:p>
          <a:p>
            <a:pPr>
              <a:buNone/>
            </a:pPr>
            <a:r>
              <a:rPr lang="en-CA" dirty="0" smtClean="0"/>
              <a:t>DO </a:t>
            </a:r>
            <a:r>
              <a:rPr lang="en-CA" dirty="0" err="1" smtClean="0"/>
              <a:t>i</a:t>
            </a:r>
            <a:r>
              <a:rPr lang="en-CA" dirty="0" smtClean="0"/>
              <a:t> = 1,n</a:t>
            </a:r>
          </a:p>
          <a:p>
            <a:pPr>
              <a:buNone/>
            </a:pPr>
            <a:r>
              <a:rPr lang="en-CA" dirty="0" smtClean="0"/>
              <a:t>   x = (1+(2*</a:t>
            </a:r>
            <a:r>
              <a:rPr lang="en-CA" dirty="0" err="1" smtClean="0"/>
              <a:t>i</a:t>
            </a:r>
            <a:r>
              <a:rPr lang="en-CA" dirty="0" smtClean="0"/>
              <a:t>));</a:t>
            </a:r>
          </a:p>
          <a:p>
            <a:pPr>
              <a:buNone/>
            </a:pPr>
            <a:r>
              <a:rPr lang="en-CA" dirty="0" smtClean="0"/>
              <a:t>   IF((.NOT.ALLOCATED(A))) THEN</a:t>
            </a:r>
          </a:p>
          <a:p>
            <a:pPr>
              <a:buNone/>
            </a:pPr>
            <a:r>
              <a:rPr lang="en-CA" dirty="0" smtClean="0"/>
              <a:t>      ALLOCATE(A((1+(2*n))));</a:t>
            </a:r>
          </a:p>
          <a:p>
            <a:pPr>
              <a:buNone/>
            </a:pPr>
            <a:r>
              <a:rPr lang="en-CA" dirty="0" smtClean="0"/>
              <a:t>   END IF</a:t>
            </a:r>
          </a:p>
          <a:p>
            <a:pPr>
              <a:buNone/>
            </a:pPr>
            <a:r>
              <a:rPr lang="en-CA" dirty="0" smtClean="0"/>
              <a:t>   A(x) = </a:t>
            </a:r>
            <a:r>
              <a:rPr lang="en-CA" dirty="0" err="1" smtClean="0"/>
              <a:t>i</a:t>
            </a:r>
            <a:r>
              <a:rPr lang="en-CA" dirty="0" smtClean="0"/>
              <a:t>;</a:t>
            </a:r>
          </a:p>
          <a:p>
            <a:pPr>
              <a:buNone/>
            </a:pPr>
            <a:r>
              <a:rPr lang="en-CA" dirty="0" smtClean="0"/>
              <a:t>END DO</a:t>
            </a:r>
          </a:p>
          <a:p>
            <a:pPr>
              <a:buNone/>
            </a:pPr>
            <a:r>
              <a:rPr lang="en-CA" dirty="0" smtClean="0"/>
              <a:t>n = fix(n/2);</a:t>
            </a:r>
          </a:p>
          <a:p>
            <a:pPr>
              <a:buNone/>
            </a:pPr>
            <a:r>
              <a:rPr lang="en-CA" dirty="0" smtClean="0"/>
              <a:t>ARRAYBOUNDSCHECKING(A,[n+1]);</a:t>
            </a:r>
          </a:p>
          <a:p>
            <a:pPr>
              <a:buNone/>
            </a:pPr>
            <a:r>
              <a:rPr lang="en-CA" dirty="0" smtClean="0"/>
              <a:t>A(n+1) = n;</a:t>
            </a:r>
            <a:endParaRPr lang="en-CA" dirty="0"/>
          </a:p>
        </p:txBody>
      </p:sp>
      <p:sp>
        <p:nvSpPr>
          <p:cNvPr id="6" name="Date Placeholder 5"/>
          <p:cNvSpPr>
            <a:spLocks noGrp="1"/>
          </p:cNvSpPr>
          <p:nvPr>
            <p:ph type="dt" sz="half" idx="10"/>
          </p:nvPr>
        </p:nvSpPr>
        <p:spPr/>
        <p:txBody>
          <a:bodyPr/>
          <a:lstStyle/>
          <a:p>
            <a:fld id="{BCDE700C-56C6-4229-B741-2C28FDCA1586}" type="datetime1">
              <a:rPr lang="en-US" smtClean="0"/>
              <a:pPr/>
              <a:t>7/1/2011</a:t>
            </a:fld>
            <a:endParaRPr lang="en-US"/>
          </a:p>
        </p:txBody>
      </p:sp>
      <p:sp>
        <p:nvSpPr>
          <p:cNvPr id="7" name="Footer Placeholder 6"/>
          <p:cNvSpPr>
            <a:spLocks noGrp="1"/>
          </p:cNvSpPr>
          <p:nvPr>
            <p:ph type="ftr" sz="quarter" idx="11"/>
          </p:nvPr>
        </p:nvSpPr>
        <p:spPr/>
        <p:txBody>
          <a:bodyPr/>
          <a:lstStyle/>
          <a:p>
            <a:r>
              <a:rPr lang="en-US" dirty="0" err="1" smtClean="0"/>
              <a:t>McLAB</a:t>
            </a:r>
            <a:r>
              <a:rPr lang="en-US" dirty="0" smtClean="0"/>
              <a:t>, </a:t>
            </a:r>
            <a:r>
              <a:rPr lang="en-US" dirty="0" err="1" smtClean="0"/>
              <a:t>Leverhulme</a:t>
            </a:r>
            <a:r>
              <a:rPr lang="en-US" dirty="0" smtClean="0"/>
              <a:t> Lecture #3, Laurie </a:t>
            </a:r>
            <a:r>
              <a:rPr lang="en-US" dirty="0" err="1" smtClean="0"/>
              <a:t>Hendren</a:t>
            </a:r>
            <a:endParaRPr lang="en-US" dirty="0"/>
          </a:p>
        </p:txBody>
      </p:sp>
      <p:sp>
        <p:nvSpPr>
          <p:cNvPr id="8" name="Slide Number Placeholder 7"/>
          <p:cNvSpPr>
            <a:spLocks noGrp="1"/>
          </p:cNvSpPr>
          <p:nvPr>
            <p:ph type="sldNum" sz="quarter" idx="12"/>
          </p:nvPr>
        </p:nvSpPr>
        <p:spPr/>
        <p:txBody>
          <a:bodyPr/>
          <a:lstStyle/>
          <a:p>
            <a:r>
              <a:rPr lang="en-US" smtClean="0"/>
              <a:t>Intro - </a:t>
            </a:r>
            <a:fld id="{ECE31B81-7C2C-4D8B-B6F0-1768517459BF}" type="slidenum">
              <a:rPr lang="en-US" smtClean="0"/>
              <a:pPr/>
              <a:t>49</a:t>
            </a:fld>
            <a:endParaRPr lang="en-US" dirty="0"/>
          </a:p>
        </p:txBody>
      </p:sp>
      <p:sp>
        <p:nvSpPr>
          <p:cNvPr id="9" name="Text Placeholder 8"/>
          <p:cNvSpPr>
            <a:spLocks noGrp="1"/>
          </p:cNvSpPr>
          <p:nvPr>
            <p:ph type="body" sz="quarter" idx="13"/>
          </p:nvPr>
        </p:nvSpPr>
        <p:spPr/>
        <p:txBody>
          <a:bodyPr/>
          <a:lstStyle/>
          <a:p>
            <a:r>
              <a:rPr lang="en-CA" dirty="0" smtClean="0"/>
              <a:t>Value Range Propagation</a:t>
            </a:r>
            <a:endParaRPr lang="en-CA"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419600" y="685800"/>
            <a:ext cx="4572000" cy="50292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lide Number Placeholder 2"/>
          <p:cNvSpPr>
            <a:spLocks noGrp="1"/>
          </p:cNvSpPr>
          <p:nvPr>
            <p:ph type="sldNum" sz="quarter" idx="12"/>
          </p:nvPr>
        </p:nvSpPr>
        <p:spPr/>
        <p:txBody>
          <a:bodyPr/>
          <a:lstStyle/>
          <a:p>
            <a:r>
              <a:rPr lang="en-CA" dirty="0" smtClean="0"/>
              <a:t>Intro - </a:t>
            </a:r>
            <a:fld id="{E1ACA1A9-5D0D-4912-8B92-F352DF36540E}" type="slidenum">
              <a:rPr lang="en-CA" smtClean="0"/>
              <a:pPr/>
              <a:t>5</a:t>
            </a:fld>
            <a:endParaRPr lang="en-CA" dirty="0"/>
          </a:p>
        </p:txBody>
      </p:sp>
      <p:pic>
        <p:nvPicPr>
          <p:cNvPr id="9" name="Picture 8" descr="scientist_girl.jpg"/>
          <p:cNvPicPr>
            <a:picLocks noChangeAspect="1"/>
          </p:cNvPicPr>
          <p:nvPr/>
        </p:nvPicPr>
        <p:blipFill>
          <a:blip r:embed="rId3" cstate="print"/>
          <a:stretch>
            <a:fillRect/>
          </a:stretch>
        </p:blipFill>
        <p:spPr>
          <a:xfrm>
            <a:off x="233164" y="3810000"/>
            <a:ext cx="2281436" cy="2281436"/>
          </a:xfrm>
          <a:prstGeom prst="rect">
            <a:avLst/>
          </a:prstGeom>
        </p:spPr>
      </p:pic>
      <p:cxnSp>
        <p:nvCxnSpPr>
          <p:cNvPr id="13" name="Straight Arrow Connector 12"/>
          <p:cNvCxnSpPr/>
          <p:nvPr/>
        </p:nvCxnSpPr>
        <p:spPr>
          <a:xfrm rot="10800000">
            <a:off x="2743200" y="1489894"/>
            <a:ext cx="1800200" cy="948506"/>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743200" y="3810000"/>
            <a:ext cx="1800201" cy="864096"/>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cstate="print"/>
          <a:srcRect/>
          <a:stretch>
            <a:fillRect/>
          </a:stretch>
        </p:blipFill>
        <p:spPr bwMode="auto">
          <a:xfrm>
            <a:off x="228600" y="1489894"/>
            <a:ext cx="2286000" cy="1524000"/>
          </a:xfrm>
          <a:prstGeom prst="rect">
            <a:avLst/>
          </a:prstGeom>
          <a:noFill/>
          <a:ln w="9525">
            <a:noFill/>
            <a:miter lim="800000"/>
            <a:headEnd/>
            <a:tailEnd/>
          </a:ln>
        </p:spPr>
      </p:pic>
      <p:sp>
        <p:nvSpPr>
          <p:cNvPr id="11" name="Cloud 10"/>
          <p:cNvSpPr/>
          <p:nvPr/>
        </p:nvSpPr>
        <p:spPr>
          <a:xfrm>
            <a:off x="0" y="332656"/>
            <a:ext cx="2743200" cy="1440160"/>
          </a:xfrm>
          <a:prstGeom prst="cloud">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bg1"/>
                </a:solidFill>
              </a:rPr>
              <a:t>Ok, I can deal with this!</a:t>
            </a:r>
          </a:p>
        </p:txBody>
      </p:sp>
      <p:sp>
        <p:nvSpPr>
          <p:cNvPr id="14" name="Date Placeholder 13"/>
          <p:cNvSpPr>
            <a:spLocks noGrp="1"/>
          </p:cNvSpPr>
          <p:nvPr>
            <p:ph type="dt" sz="half" idx="10"/>
          </p:nvPr>
        </p:nvSpPr>
        <p:spPr/>
        <p:txBody>
          <a:bodyPr/>
          <a:lstStyle/>
          <a:p>
            <a:fld id="{E6CBDFC1-4EA4-4376-9C24-CF16A06930D2}" type="datetime1">
              <a:rPr lang="en-US" smtClean="0"/>
              <a:pPr/>
              <a:t>7/1/2011</a:t>
            </a:fld>
            <a:endParaRPr lang="en-US"/>
          </a:p>
        </p:txBody>
      </p:sp>
      <p:sp>
        <p:nvSpPr>
          <p:cNvPr id="15" name="Footer Placeholder 14"/>
          <p:cNvSpPr>
            <a:spLocks noGrp="1"/>
          </p:cNvSpPr>
          <p:nvPr>
            <p:ph type="ftr" sz="quarter" idx="11"/>
          </p:nvPr>
        </p:nvSpPr>
        <p:spPr/>
        <p:txBody>
          <a:bodyPr/>
          <a:lstStyle/>
          <a:p>
            <a:r>
              <a:rPr lang="en-US" smtClean="0"/>
              <a:t>McLAB, Leverhulme Lecture #3, Laurie Hendren</a:t>
            </a:r>
            <a:endParaRPr lang="en-US" dirty="0"/>
          </a:p>
        </p:txBody>
      </p:sp>
      <p:sp>
        <p:nvSpPr>
          <p:cNvPr id="17" name="Cloud 16"/>
          <p:cNvSpPr/>
          <p:nvPr/>
        </p:nvSpPr>
        <p:spPr>
          <a:xfrm>
            <a:off x="1371600" y="4916190"/>
            <a:ext cx="2743200" cy="1440160"/>
          </a:xfrm>
          <a:prstGeom prst="cloud">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bg1"/>
                </a:solidFill>
              </a:rPr>
              <a:t>Ok,  this is useful!</a:t>
            </a:r>
          </a:p>
        </p:txBody>
      </p:sp>
      <p:graphicFrame>
        <p:nvGraphicFramePr>
          <p:cNvPr id="21" name="Diagram 20"/>
          <p:cNvGraphicFramePr/>
          <p:nvPr/>
        </p:nvGraphicFramePr>
        <p:xfrm>
          <a:off x="4114800" y="981894"/>
          <a:ext cx="44196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3" name="TextBox 22"/>
          <p:cNvSpPr txBox="1"/>
          <p:nvPr/>
        </p:nvSpPr>
        <p:spPr>
          <a:xfrm>
            <a:off x="4419600" y="332656"/>
            <a:ext cx="4114800" cy="461665"/>
          </a:xfrm>
          <a:prstGeom prst="rect">
            <a:avLst/>
          </a:prstGeom>
          <a:noFill/>
        </p:spPr>
        <p:txBody>
          <a:bodyPr wrap="square" rtlCol="0">
            <a:spAutoFit/>
          </a:bodyPr>
          <a:lstStyle/>
          <a:p>
            <a:r>
              <a:rPr lang="en-CA" sz="2400" b="1" dirty="0" err="1" smtClean="0"/>
              <a:t>McLAB</a:t>
            </a:r>
            <a:r>
              <a:rPr lang="en-CA" sz="2400" b="1" dirty="0" smtClean="0"/>
              <a:t> Compiler Framework</a:t>
            </a:r>
            <a:endParaRPr lang="en-CA" sz="2400" b="1" dirty="0"/>
          </a:p>
        </p:txBody>
      </p:sp>
    </p:spTree>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000" y="2209800"/>
            <a:ext cx="24384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Simplification</a:t>
            </a:r>
            <a:endParaRPr lang="en-CA" sz="2400" dirty="0"/>
          </a:p>
        </p:txBody>
      </p:sp>
      <p:sp>
        <p:nvSpPr>
          <p:cNvPr id="17" name="Rectangle 16"/>
          <p:cNvSpPr/>
          <p:nvPr/>
        </p:nvSpPr>
        <p:spPr>
          <a:xfrm flipV="1">
            <a:off x="3048000" y="2743200"/>
            <a:ext cx="2438400" cy="1981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Basic structure of 2</a:t>
            </a:r>
            <a:r>
              <a:rPr lang="en-CA" baseline="30000" dirty="0" smtClean="0"/>
              <a:t>nd</a:t>
            </a:r>
            <a:r>
              <a:rPr lang="en-CA" dirty="0" smtClean="0"/>
              <a:t> generation </a:t>
            </a:r>
            <a:r>
              <a:rPr lang="en-CA" dirty="0" err="1" smtClean="0"/>
              <a:t>McFOR</a:t>
            </a:r>
            <a:endParaRPr lang="en-CA" dirty="0"/>
          </a:p>
        </p:txBody>
      </p:sp>
      <p:sp>
        <p:nvSpPr>
          <p:cNvPr id="4" name="Date Placeholder 3"/>
          <p:cNvSpPr>
            <a:spLocks noGrp="1"/>
          </p:cNvSpPr>
          <p:nvPr>
            <p:ph type="dt" sz="half" idx="10"/>
          </p:nvPr>
        </p:nvSpPr>
        <p:spPr/>
        <p:txBody>
          <a:bodyPr/>
          <a:lstStyle/>
          <a:p>
            <a:fld id="{C37AAFCC-6761-44CA-8AD5-4C5EDF9A3935}"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50</a:t>
            </a:fld>
            <a:endParaRPr lang="en-US" dirty="0"/>
          </a:p>
        </p:txBody>
      </p:sp>
      <p:sp>
        <p:nvSpPr>
          <p:cNvPr id="7" name="Rectangle 6"/>
          <p:cNvSpPr/>
          <p:nvPr/>
        </p:nvSpPr>
        <p:spPr>
          <a:xfrm>
            <a:off x="3048000" y="1219200"/>
            <a:ext cx="24384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Front-end</a:t>
            </a:r>
            <a:endParaRPr lang="en-CA" sz="2400" dirty="0"/>
          </a:p>
        </p:txBody>
      </p:sp>
      <p:sp>
        <p:nvSpPr>
          <p:cNvPr id="9" name="Rectangle 8"/>
          <p:cNvSpPr/>
          <p:nvPr/>
        </p:nvSpPr>
        <p:spPr>
          <a:xfrm>
            <a:off x="2590800" y="3200400"/>
            <a:ext cx="3429000" cy="6858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Call graph, class and shape analysis</a:t>
            </a:r>
            <a:endParaRPr lang="en-CA" sz="2400" dirty="0"/>
          </a:p>
        </p:txBody>
      </p:sp>
      <p:sp>
        <p:nvSpPr>
          <p:cNvPr id="10" name="Rectangle 9"/>
          <p:cNvSpPr/>
          <p:nvPr/>
        </p:nvSpPr>
        <p:spPr>
          <a:xfrm>
            <a:off x="3048000" y="4267200"/>
            <a:ext cx="2438400" cy="6858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Fortran-specific transformations</a:t>
            </a:r>
            <a:endParaRPr lang="en-CA" sz="2400" dirty="0"/>
          </a:p>
        </p:txBody>
      </p:sp>
      <p:sp>
        <p:nvSpPr>
          <p:cNvPr id="11" name="Rectangle 10"/>
          <p:cNvSpPr/>
          <p:nvPr/>
        </p:nvSpPr>
        <p:spPr>
          <a:xfrm>
            <a:off x="3048000" y="5334000"/>
            <a:ext cx="2438400" cy="6858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Fortran  Generation</a:t>
            </a:r>
            <a:endParaRPr lang="en-CA" sz="2400" dirty="0"/>
          </a:p>
        </p:txBody>
      </p:sp>
      <p:cxnSp>
        <p:nvCxnSpPr>
          <p:cNvPr id="13" name="Straight Arrow Connector 12"/>
          <p:cNvCxnSpPr>
            <a:stCxn id="7" idx="2"/>
            <a:endCxn id="8" idx="0"/>
          </p:cNvCxnSpPr>
          <p:nvPr/>
        </p:nvCxnSpPr>
        <p:spPr>
          <a:xfrm rot="5400000">
            <a:off x="4114800" y="205740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4116388" y="3047206"/>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074318" y="4076700"/>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p:cNvCxnSpPr>
          <p:nvPr/>
        </p:nvCxnSpPr>
        <p:spPr>
          <a:xfrm rot="16200000" flipH="1">
            <a:off x="4077891" y="5142309"/>
            <a:ext cx="381000" cy="23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78388" y="3886994"/>
            <a:ext cx="2055812"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019800" y="4267994"/>
            <a:ext cx="2438400" cy="1066006"/>
          </a:xfrm>
          <a:prstGeom prst="rect">
            <a:avLst/>
          </a:prstGeom>
          <a:gradFill flip="none" rotWithShape="1">
            <a:gsLst>
              <a:gs pos="0">
                <a:schemeClr val="accent3">
                  <a:lumMod val="50000"/>
                  <a:tint val="66000"/>
                  <a:satMod val="160000"/>
                </a:schemeClr>
              </a:gs>
              <a:gs pos="50000">
                <a:schemeClr val="accent3">
                  <a:lumMod val="50000"/>
                  <a:tint val="44500"/>
                  <a:satMod val="160000"/>
                </a:schemeClr>
              </a:gs>
              <a:gs pos="100000">
                <a:schemeClr val="accent3">
                  <a:lumMod val="50000"/>
                  <a:tint val="23500"/>
                  <a:satMod val="160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Other target-language</a:t>
            </a:r>
          </a:p>
          <a:p>
            <a:pPr algn="ctr"/>
            <a:r>
              <a:rPr lang="en-CA" sz="2400" dirty="0" smtClean="0"/>
              <a:t>transformations</a:t>
            </a:r>
            <a:endParaRPr lang="en-CA" sz="2400"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a:solidFill>
                  <a:srgbClr val="FFFFFF"/>
                </a:solidFill>
                <a:effectLst>
                  <a:outerShdw dist="17961" dir="2700000">
                    <a:scrgbClr r="0" g="0" b="0"/>
                  </a:outerShdw>
                </a:effectLst>
              </a:rPr>
              <a:t>Related Work</a:t>
            </a:r>
          </a:p>
        </p:txBody>
      </p:sp>
      <p:sp>
        <p:nvSpPr>
          <p:cNvPr id="3" name="Text Placeholder 2"/>
          <p:cNvSpPr txBox="1">
            <a:spLocks noGrp="1"/>
          </p:cNvSpPr>
          <p:nvPr>
            <p:ph idx="1"/>
          </p:nvPr>
        </p:nvSpPr>
        <p:spPr/>
        <p:txBody>
          <a:bodyPr>
            <a:noAutofit/>
          </a:bodyPr>
          <a:lstStyle>
            <a:defPPr marL="432000" lvl="0" indent="-324000">
              <a:spcBef>
                <a:spcPts val="0"/>
              </a:spcBef>
              <a:spcAft>
                <a:spcPts val="1417"/>
              </a:spcAft>
              <a:buSzPct val="45000"/>
              <a:buFont typeface="StarSymbol"/>
              <a:buNone/>
              <a:defRPr lang="en-CA"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en-CA"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en-CA"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en-CA"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en-CA"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en-CA" sz="2000" b="0" i="0" u="none" strike="noStrike" kern="1200">
                <a:ln>
                  <a:noFill/>
                </a:ln>
                <a:latin typeface="Arial" pitchFamily="18"/>
                <a:ea typeface="DejaVu Sans" pitchFamily="2"/>
                <a:cs typeface="DejaVu Sans" pitchFamily="2"/>
              </a:defRPr>
            </a:lvl5pPr>
            <a:lvl6pPr marL="2591999" lvl="5"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6pPr>
            <a:lvl7pPr marL="3023999" lvl="6"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9pPr>
          </a:lstStyle>
          <a:p>
            <a:pPr lvl="0"/>
            <a:r>
              <a:rPr lang="en-CA" sz="2400" dirty="0"/>
              <a:t>Procedure cloning: Cooper et al. (1992)</a:t>
            </a:r>
          </a:p>
          <a:p>
            <a:pPr lvl="0"/>
            <a:r>
              <a:rPr lang="en-CA" sz="2400" dirty="0"/>
              <a:t>MATLAB type inference: </a:t>
            </a:r>
            <a:r>
              <a:rPr lang="en-CA" sz="2400" dirty="0" err="1"/>
              <a:t>Joisha</a:t>
            </a:r>
            <a:r>
              <a:rPr lang="en-CA" sz="2400" dirty="0"/>
              <a:t> &amp; </a:t>
            </a:r>
            <a:r>
              <a:rPr lang="en-CA" sz="2400" dirty="0" err="1"/>
              <a:t>Banerjee</a:t>
            </a:r>
            <a:r>
              <a:rPr lang="en-CA" sz="2400" dirty="0"/>
              <a:t> (2001)</a:t>
            </a:r>
          </a:p>
          <a:p>
            <a:pPr lvl="1" rtl="0" hangingPunct="0"/>
            <a:r>
              <a:rPr lang="en-CA" sz="2400" dirty="0"/>
              <a:t>Suggested for error detection</a:t>
            </a:r>
          </a:p>
          <a:p>
            <a:pPr lvl="0"/>
            <a:r>
              <a:rPr lang="en-CA" sz="2400" dirty="0"/>
              <a:t>MATLAB Partial Evaluator: </a:t>
            </a:r>
            <a:r>
              <a:rPr lang="en-CA" sz="2400" dirty="0" err="1"/>
              <a:t>Elphick</a:t>
            </a:r>
            <a:r>
              <a:rPr lang="en-CA" sz="2400" dirty="0"/>
              <a:t> et al. (2003)</a:t>
            </a:r>
          </a:p>
          <a:p>
            <a:pPr lvl="1" rtl="0" hangingPunct="0"/>
            <a:r>
              <a:rPr lang="en-CA" sz="2400" dirty="0"/>
              <a:t>Source-to-source transformation</a:t>
            </a:r>
          </a:p>
          <a:p>
            <a:pPr lvl="0"/>
            <a:r>
              <a:rPr lang="en-CA" sz="2400" dirty="0" err="1"/>
              <a:t>MaJIC</a:t>
            </a:r>
            <a:r>
              <a:rPr lang="en-CA" sz="2400" dirty="0"/>
              <a:t>: JIT compilation and offline code cache (2002)</a:t>
            </a:r>
          </a:p>
          <a:p>
            <a:pPr lvl="1" rtl="0" hangingPunct="0"/>
            <a:r>
              <a:rPr lang="en-CA" sz="2400" dirty="0"/>
              <a:t>Speculative compilation MATLAB to C/Fortran</a:t>
            </a:r>
          </a:p>
          <a:p>
            <a:pPr lvl="0"/>
            <a:r>
              <a:rPr lang="en-CA" sz="2400" dirty="0" err="1"/>
              <a:t>Psyco</a:t>
            </a:r>
            <a:r>
              <a:rPr lang="en-CA" sz="2400" dirty="0"/>
              <a:t>: Python VM with specialization by need (2004)</a:t>
            </a:r>
          </a:p>
          <a:p>
            <a:pPr lvl="0"/>
            <a:r>
              <a:rPr lang="en-CA" sz="2400" dirty="0" err="1"/>
              <a:t>TraceMonkey</a:t>
            </a:r>
            <a:r>
              <a:rPr lang="en-CA" sz="2400" dirty="0"/>
              <a:t>: JIT optimization of code traces (2009)</a:t>
            </a:r>
          </a:p>
        </p:txBody>
      </p:sp>
      <p:sp>
        <p:nvSpPr>
          <p:cNvPr id="4" name="Date Placeholder 3"/>
          <p:cNvSpPr>
            <a:spLocks noGrp="1"/>
          </p:cNvSpPr>
          <p:nvPr>
            <p:ph type="dt" sz="half" idx="10"/>
          </p:nvPr>
        </p:nvSpPr>
        <p:spPr/>
        <p:txBody>
          <a:bodyPr/>
          <a:lstStyle/>
          <a:p>
            <a:fld id="{36E45261-C740-4A3D-BFB9-1F62D8EDE14F}" type="datetime1">
              <a:rPr lang="en-US" smtClean="0"/>
              <a:pPr/>
              <a:t>7/1/2011</a:t>
            </a:fld>
            <a:endParaRPr lang="en-US" dirty="0"/>
          </a:p>
        </p:txBody>
      </p:sp>
      <p:sp>
        <p:nvSpPr>
          <p:cNvPr id="5" name="Slide Number Placeholder 4"/>
          <p:cNvSpPr>
            <a:spLocks noGrp="1"/>
          </p:cNvSpPr>
          <p:nvPr>
            <p:ph type="sldNum" sz="quarter" idx="12"/>
          </p:nvPr>
        </p:nvSpPr>
        <p:spPr/>
        <p:txBody>
          <a:bodyPr/>
          <a:lstStyle/>
          <a:p>
            <a:fld id="{ECE31B81-7C2C-4D8B-B6F0-1768517459BF}" type="slidenum">
              <a:rPr lang="en-US" smtClean="0"/>
              <a:pPr/>
              <a:t>51</a:t>
            </a:fld>
            <a:endParaRPr lang="en-US" dirty="0"/>
          </a:p>
        </p:txBody>
      </p:sp>
      <p:sp>
        <p:nvSpPr>
          <p:cNvPr id="6" name="Footer Placeholder 5"/>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09453"/>
            <a:ext cx="8229600" cy="64633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dirty="0" smtClean="0">
                <a:solidFill>
                  <a:srgbClr val="FFFFFF"/>
                </a:solidFill>
                <a:effectLst>
                  <a:outerShdw dist="17961" dir="2700000">
                    <a:scrgbClr r="0" g="0" b="0"/>
                  </a:outerShdw>
                </a:effectLst>
              </a:rPr>
              <a:t>Ongoing Work</a:t>
            </a:r>
            <a:endParaRPr lang="en-CA" dirty="0">
              <a:solidFill>
                <a:srgbClr val="FFFFFF"/>
              </a:solidFill>
              <a:effectLst>
                <a:outerShdw dist="17961" dir="2700000">
                  <a:scrgbClr r="0" g="0" b="0"/>
                </a:outerShdw>
              </a:effectLst>
            </a:endParaRPr>
          </a:p>
        </p:txBody>
      </p:sp>
      <p:sp>
        <p:nvSpPr>
          <p:cNvPr id="3" name="Text Placeholder 2"/>
          <p:cNvSpPr txBox="1">
            <a:spLocks noGrp="1"/>
          </p:cNvSpPr>
          <p:nvPr>
            <p:ph idx="1"/>
          </p:nvPr>
        </p:nvSpPr>
        <p:spPr/>
        <p:txBody>
          <a:bodyPr>
            <a:normAutofit/>
          </a:bodyPr>
          <a:lstStyle>
            <a:defPPr marL="432000" lvl="0" indent="-324000">
              <a:spcBef>
                <a:spcPts val="0"/>
              </a:spcBef>
              <a:spcAft>
                <a:spcPts val="1417"/>
              </a:spcAft>
              <a:buSzPct val="45000"/>
              <a:buFont typeface="StarSymbol"/>
              <a:buNone/>
              <a:defRPr lang="en-CA"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en-CA"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en-CA"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en-CA"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en-CA"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en-CA" sz="2000" b="0" i="0" u="none" strike="noStrike" kern="1200">
                <a:ln>
                  <a:noFill/>
                </a:ln>
                <a:latin typeface="Arial" pitchFamily="18"/>
                <a:ea typeface="DejaVu Sans" pitchFamily="2"/>
                <a:cs typeface="DejaVu Sans" pitchFamily="2"/>
              </a:defRPr>
            </a:lvl5pPr>
            <a:lvl6pPr marL="2591999" lvl="5"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6pPr>
            <a:lvl7pPr marL="3023999" lvl="6"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9pPr>
          </a:lstStyle>
          <a:p>
            <a:r>
              <a:rPr lang="en-CA" dirty="0" err="1" smtClean="0"/>
              <a:t>McVM</a:t>
            </a:r>
            <a:r>
              <a:rPr lang="en-CA" dirty="0" smtClean="0"/>
              <a:t>:</a:t>
            </a:r>
          </a:p>
          <a:p>
            <a:pPr lvl="1"/>
            <a:r>
              <a:rPr lang="en-CA" dirty="0" smtClean="0"/>
              <a:t>profile-guided optimization and re-optimization with on-stack replacement</a:t>
            </a:r>
          </a:p>
          <a:p>
            <a:pPr lvl="1"/>
            <a:r>
              <a:rPr lang="en-CA" dirty="0" smtClean="0"/>
              <a:t>target GPU/multi-core</a:t>
            </a:r>
          </a:p>
          <a:p>
            <a:r>
              <a:rPr lang="en-CA" dirty="0" err="1" smtClean="0"/>
              <a:t>McFOR</a:t>
            </a:r>
            <a:r>
              <a:rPr lang="en-CA" dirty="0" smtClean="0"/>
              <a:t>:</a:t>
            </a:r>
          </a:p>
          <a:p>
            <a:pPr lvl="1"/>
            <a:r>
              <a:rPr lang="en-CA" dirty="0" smtClean="0"/>
              <a:t>"decompile" to more programmer-friendly FORTRAN95</a:t>
            </a:r>
          </a:p>
          <a:p>
            <a:pPr lvl="1"/>
            <a:r>
              <a:rPr lang="en-CA" dirty="0" smtClean="0"/>
              <a:t>refactoring toolkit to help restructure "dynamic" features to "static" features</a:t>
            </a:r>
          </a:p>
        </p:txBody>
      </p:sp>
      <p:sp>
        <p:nvSpPr>
          <p:cNvPr id="4" name="Date Placeholder 3"/>
          <p:cNvSpPr>
            <a:spLocks noGrp="1"/>
          </p:cNvSpPr>
          <p:nvPr>
            <p:ph type="dt" sz="half" idx="10"/>
          </p:nvPr>
        </p:nvSpPr>
        <p:spPr/>
        <p:txBody>
          <a:bodyPr/>
          <a:lstStyle/>
          <a:p>
            <a:fld id="{4797FACB-1E91-4D3C-B576-323873121E06}" type="datetime1">
              <a:rPr lang="en-US" smtClean="0"/>
              <a:pPr/>
              <a:t>7/1/2011</a:t>
            </a:fld>
            <a:endParaRPr lang="en-US" dirty="0"/>
          </a:p>
        </p:txBody>
      </p:sp>
      <p:sp>
        <p:nvSpPr>
          <p:cNvPr id="5" name="Slide Number Placeholder 4"/>
          <p:cNvSpPr>
            <a:spLocks noGrp="1"/>
          </p:cNvSpPr>
          <p:nvPr>
            <p:ph type="sldNum" sz="quarter" idx="12"/>
          </p:nvPr>
        </p:nvSpPr>
        <p:spPr/>
        <p:txBody>
          <a:bodyPr/>
          <a:lstStyle/>
          <a:p>
            <a:fld id="{ECE31B81-7C2C-4D8B-B6F0-1768517459BF}" type="slidenum">
              <a:rPr lang="en-US" smtClean="0"/>
              <a:pPr/>
              <a:t>52</a:t>
            </a:fld>
            <a:endParaRPr lang="en-US" dirty="0"/>
          </a:p>
        </p:txBody>
      </p:sp>
      <p:sp>
        <p:nvSpPr>
          <p:cNvPr id="6" name="Footer Placeholder 5"/>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309453"/>
            <a:ext cx="8229600" cy="64633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CA" dirty="0" smtClean="0">
                <a:solidFill>
                  <a:srgbClr val="FFFFFF"/>
                </a:solidFill>
                <a:effectLst>
                  <a:outerShdw dist="17961" dir="2700000">
                    <a:scrgbClr r="0" g="0" b="0"/>
                  </a:outerShdw>
                </a:effectLst>
              </a:rPr>
              <a:t>Conclusions</a:t>
            </a:r>
            <a:endParaRPr lang="en-CA" dirty="0">
              <a:solidFill>
                <a:srgbClr val="FFFFFF"/>
              </a:solidFill>
              <a:effectLst>
                <a:outerShdw dist="17961" dir="2700000">
                  <a:scrgbClr r="0" g="0" b="0"/>
                </a:outerShdw>
              </a:effectLst>
            </a:endParaRPr>
          </a:p>
        </p:txBody>
      </p:sp>
      <p:sp>
        <p:nvSpPr>
          <p:cNvPr id="3" name="Text Placeholder 2"/>
          <p:cNvSpPr txBox="1">
            <a:spLocks noGrp="1"/>
          </p:cNvSpPr>
          <p:nvPr>
            <p:ph idx="1"/>
          </p:nvPr>
        </p:nvSpPr>
        <p:spPr/>
        <p:txBody>
          <a:bodyPr>
            <a:normAutofit/>
          </a:bodyPr>
          <a:lstStyle>
            <a:defPPr marL="432000" lvl="0" indent="-324000">
              <a:spcBef>
                <a:spcPts val="0"/>
              </a:spcBef>
              <a:spcAft>
                <a:spcPts val="1417"/>
              </a:spcAft>
              <a:buSzPct val="45000"/>
              <a:buFont typeface="StarSymbol"/>
              <a:buNone/>
              <a:defRPr lang="en-CA" sz="3200" b="0" i="0" u="none" strike="noStrike" kern="1200">
                <a:ln>
                  <a:noFill/>
                </a:ln>
                <a:latin typeface="Arial" pitchFamily="18"/>
                <a:ea typeface="DejaVu Sans" pitchFamily="2"/>
                <a:cs typeface="DejaVu Sans" pitchFamily="2"/>
              </a:defRPr>
            </a:defPPr>
            <a:lvl1pPr marL="432000" lvl="0" indent="-324000">
              <a:spcBef>
                <a:spcPts val="0"/>
              </a:spcBef>
              <a:spcAft>
                <a:spcPts val="1417"/>
              </a:spcAft>
              <a:buSzPct val="45000"/>
              <a:buFont typeface="StarSymbol"/>
              <a:buChar char="●"/>
              <a:defRPr lang="en-CA" sz="3200" b="0" i="0" u="none" strike="noStrike" kern="1200">
                <a:ln>
                  <a:noFill/>
                </a:ln>
                <a:latin typeface="Arial" pitchFamily="18"/>
                <a:ea typeface="DejaVu Sans" pitchFamily="2"/>
                <a:cs typeface="DejaVu Sans" pitchFamily="2"/>
              </a:defRPr>
            </a:lvl1pPr>
            <a:lvl2pPr marL="864000" lvl="1" indent="-324000">
              <a:spcBef>
                <a:spcPts val="0"/>
              </a:spcBef>
              <a:spcAft>
                <a:spcPts val="1134"/>
              </a:spcAft>
              <a:buSzPct val="45000"/>
              <a:buFont typeface="StarSymbol"/>
              <a:buChar char="●"/>
              <a:defRPr lang="en-CA" sz="2800" b="0" i="0" u="none" strike="noStrike" kern="1200">
                <a:ln>
                  <a:noFill/>
                </a:ln>
                <a:latin typeface="Arial" pitchFamily="18"/>
                <a:ea typeface="DejaVu Sans" pitchFamily="2"/>
                <a:cs typeface="DejaVu Sans" pitchFamily="2"/>
              </a:defRPr>
            </a:lvl2pPr>
            <a:lvl3pPr marL="1295999" lvl="2" indent="-288000">
              <a:spcBef>
                <a:spcPts val="0"/>
              </a:spcBef>
              <a:spcAft>
                <a:spcPts val="850"/>
              </a:spcAft>
              <a:buSzPct val="75000"/>
              <a:buFont typeface="StarSymbol"/>
              <a:buChar char="–"/>
              <a:defRPr lang="en-CA" sz="2400" b="0" i="0" u="none" strike="noStrike" kern="1200">
                <a:ln>
                  <a:noFill/>
                </a:ln>
                <a:latin typeface="Arial" pitchFamily="18"/>
                <a:ea typeface="DejaVu Sans" pitchFamily="2"/>
                <a:cs typeface="DejaVu Sans" pitchFamily="2"/>
              </a:defRPr>
            </a:lvl3pPr>
            <a:lvl4pPr marL="1728000" lvl="3" indent="-216000">
              <a:spcBef>
                <a:spcPts val="0"/>
              </a:spcBef>
              <a:spcAft>
                <a:spcPts val="567"/>
              </a:spcAft>
              <a:buSzPct val="45000"/>
              <a:buFont typeface="StarSymbol"/>
              <a:buChar char="●"/>
              <a:defRPr lang="en-CA" sz="2000" b="0" i="0" u="none" strike="noStrike" kern="1200">
                <a:ln>
                  <a:noFill/>
                </a:ln>
                <a:latin typeface="Arial" pitchFamily="18"/>
                <a:ea typeface="DejaVu Sans" pitchFamily="2"/>
                <a:cs typeface="DejaVu Sans" pitchFamily="2"/>
              </a:defRPr>
            </a:lvl4pPr>
            <a:lvl5pPr marL="2160000" lvl="4" indent="-216000">
              <a:spcBef>
                <a:spcPts val="0"/>
              </a:spcBef>
              <a:spcAft>
                <a:spcPts val="283"/>
              </a:spcAft>
              <a:buSzPct val="75000"/>
              <a:buFont typeface="StarSymbol"/>
              <a:buChar char="–"/>
              <a:defRPr lang="en-CA" sz="2000" b="0" i="0" u="none" strike="noStrike" kern="1200">
                <a:ln>
                  <a:noFill/>
                </a:ln>
                <a:latin typeface="Arial" pitchFamily="18"/>
                <a:ea typeface="DejaVu Sans" pitchFamily="2"/>
                <a:cs typeface="DejaVu Sans" pitchFamily="2"/>
              </a:defRPr>
            </a:lvl5pPr>
            <a:lvl6pPr marL="2591999" lvl="5"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6pPr>
            <a:lvl7pPr marL="3023999" lvl="6"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7pPr>
            <a:lvl8pPr marL="3456000" lvl="7"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8pPr>
            <a:lvl9pPr marL="3887999" lvl="8" indent="-216000">
              <a:spcBef>
                <a:spcPts val="0"/>
              </a:spcBef>
              <a:spcAft>
                <a:spcPts val="283"/>
              </a:spcAft>
              <a:buSzPct val="45000"/>
              <a:buFont typeface="StarSymbol"/>
              <a:buChar char="●"/>
              <a:defRPr lang="en-CA" sz="2000" b="0" i="0" u="none" strike="noStrike" kern="1200">
                <a:ln>
                  <a:noFill/>
                </a:ln>
                <a:latin typeface="Arial" pitchFamily="18"/>
                <a:ea typeface="DejaVu Sans" pitchFamily="2"/>
                <a:cs typeface="DejaVu Sans" pitchFamily="2"/>
              </a:defRPr>
            </a:lvl9pPr>
          </a:lstStyle>
          <a:p>
            <a:pPr lvl="0"/>
            <a:r>
              <a:rPr lang="en-CA" dirty="0" err="1" smtClean="0"/>
              <a:t>McLAB</a:t>
            </a:r>
            <a:r>
              <a:rPr lang="en-CA" dirty="0" smtClean="0"/>
              <a:t> is a toolkit to enable PL, Compiler and SE research for MATLAB</a:t>
            </a:r>
          </a:p>
          <a:p>
            <a:pPr lvl="0"/>
            <a:r>
              <a:rPr lang="en-CA" dirty="0" smtClean="0"/>
              <a:t>front-end for language extensions</a:t>
            </a:r>
          </a:p>
          <a:p>
            <a:pPr lvl="0"/>
            <a:r>
              <a:rPr lang="en-CA" dirty="0" smtClean="0"/>
              <a:t>analysis framework </a:t>
            </a:r>
          </a:p>
          <a:p>
            <a:pPr lvl="0"/>
            <a:r>
              <a:rPr lang="en-CA" dirty="0" smtClean="0"/>
              <a:t>three back-ends including </a:t>
            </a:r>
            <a:r>
              <a:rPr lang="en-CA" dirty="0" err="1" smtClean="0"/>
              <a:t>McVM</a:t>
            </a:r>
            <a:r>
              <a:rPr lang="en-CA" dirty="0" smtClean="0"/>
              <a:t> and </a:t>
            </a:r>
            <a:r>
              <a:rPr lang="en-CA" dirty="0" err="1" smtClean="0"/>
              <a:t>McFOR</a:t>
            </a:r>
            <a:endParaRPr lang="en-CA" dirty="0" smtClean="0"/>
          </a:p>
          <a:p>
            <a:pPr lvl="0">
              <a:buNone/>
            </a:pPr>
            <a:endParaRPr lang="en-CA" dirty="0" smtClean="0"/>
          </a:p>
          <a:p>
            <a:pPr lvl="0">
              <a:buNone/>
            </a:pPr>
            <a:r>
              <a:rPr lang="en-CA" sz="2800" b="1" dirty="0" smtClean="0">
                <a:latin typeface="Courier New" pitchFamily="49" charset="0"/>
                <a:cs typeface="Courier New" pitchFamily="49" charset="0"/>
              </a:rPr>
              <a:t>http://www.sable.mcgill.ca/mclab</a:t>
            </a:r>
            <a:endParaRPr lang="en-CA" sz="2800" b="1"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5351B70E-CDED-48AD-9FB1-6B8F075ED4FC}" type="datetime1">
              <a:rPr lang="en-US" smtClean="0"/>
              <a:pPr/>
              <a:t>7/1/2011</a:t>
            </a:fld>
            <a:endParaRPr lang="en-US" dirty="0"/>
          </a:p>
        </p:txBody>
      </p:sp>
      <p:sp>
        <p:nvSpPr>
          <p:cNvPr id="5" name="Slide Number Placeholder 4"/>
          <p:cNvSpPr>
            <a:spLocks noGrp="1"/>
          </p:cNvSpPr>
          <p:nvPr>
            <p:ph type="sldNum" sz="quarter" idx="12"/>
          </p:nvPr>
        </p:nvSpPr>
        <p:spPr/>
        <p:txBody>
          <a:bodyPr/>
          <a:lstStyle/>
          <a:p>
            <a:fld id="{ECE31B81-7C2C-4D8B-B6F0-1768517459BF}" type="slidenum">
              <a:rPr lang="en-US" smtClean="0"/>
              <a:pPr/>
              <a:t>53</a:t>
            </a:fld>
            <a:endParaRPr lang="en-US" dirty="0"/>
          </a:p>
        </p:txBody>
      </p:sp>
      <p:sp>
        <p:nvSpPr>
          <p:cNvPr id="6" name="Footer Placeholder 5"/>
          <p:cNvSpPr>
            <a:spLocks noGrp="1"/>
          </p:cNvSpPr>
          <p:nvPr>
            <p:ph type="ftr" sz="quarter" idx="11"/>
          </p:nvPr>
        </p:nvSpPr>
        <p:spPr/>
        <p:txBody>
          <a:bodyPr/>
          <a:lstStyle/>
          <a:p>
            <a:r>
              <a:rPr lang="en-US" smtClean="0"/>
              <a:t>McLAB, Leverhulme Lecture #3, Laurie Hendren</a:t>
            </a:r>
            <a:endParaRPr lang="en-US" dirty="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Extra Slides </a:t>
            </a:r>
            <a:endParaRPr lang="en-CA" dirty="0"/>
          </a:p>
        </p:txBody>
      </p:sp>
      <p:sp>
        <p:nvSpPr>
          <p:cNvPr id="7" name="Text Placeholder 6"/>
          <p:cNvSpPr>
            <a:spLocks noGrp="1"/>
          </p:cNvSpPr>
          <p:nvPr>
            <p:ph type="body" idx="1"/>
          </p:nvPr>
        </p:nvSpPr>
        <p:spPr/>
        <p:txBody>
          <a:bodyPr/>
          <a:lstStyle/>
          <a:p>
            <a:r>
              <a:rPr lang="en-CA" dirty="0" smtClean="0"/>
              <a:t>Intermediate Representation</a:t>
            </a:r>
            <a:endParaRPr lang="en-CA" dirty="0"/>
          </a:p>
        </p:txBody>
      </p:sp>
      <p:sp>
        <p:nvSpPr>
          <p:cNvPr id="4" name="Date Placeholder 3"/>
          <p:cNvSpPr>
            <a:spLocks noGrp="1"/>
          </p:cNvSpPr>
          <p:nvPr>
            <p:ph type="dt" sz="half" idx="10"/>
          </p:nvPr>
        </p:nvSpPr>
        <p:spPr/>
        <p:txBody>
          <a:bodyPr/>
          <a:lstStyle/>
          <a:p>
            <a:fld id="{C37AAFCC-6761-44CA-8AD5-4C5EDF9A3935}" type="datetime1">
              <a:rPr lang="en-US" smtClean="0"/>
              <a:pPr/>
              <a:t>7/1/2011</a:t>
            </a:fld>
            <a:endParaRPr lang="en-US" dirty="0"/>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54</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Intermediate Representation</a:t>
            </a:r>
            <a:endParaRPr lang="en-CA" dirty="0"/>
          </a:p>
        </p:txBody>
      </p:sp>
      <p:sp>
        <p:nvSpPr>
          <p:cNvPr id="4" name="Date Placeholder 3"/>
          <p:cNvSpPr>
            <a:spLocks noGrp="1"/>
          </p:cNvSpPr>
          <p:nvPr>
            <p:ph type="dt" sz="half" idx="10"/>
          </p:nvPr>
        </p:nvSpPr>
        <p:spPr/>
        <p:txBody>
          <a:bodyPr/>
          <a:lstStyle/>
          <a:p>
            <a:fld id="{EA5B9BFD-BA62-4AAF-86EF-B97DCA1F58DE}"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Leverhulme Lecture #3, Laurie Hendren</a:t>
            </a:r>
            <a:endParaRPr lang="en-US"/>
          </a:p>
        </p:txBody>
      </p:sp>
      <p:sp>
        <p:nvSpPr>
          <p:cNvPr id="6" name="Slide Number Placeholder 5"/>
          <p:cNvSpPr>
            <a:spLocks noGrp="1"/>
          </p:cNvSpPr>
          <p:nvPr>
            <p:ph type="sldNum" sz="quarter" idx="12"/>
          </p:nvPr>
        </p:nvSpPr>
        <p:spPr>
          <a:xfrm>
            <a:off x="7924800" y="6356350"/>
            <a:ext cx="1005840" cy="365125"/>
          </a:xfrm>
        </p:spPr>
        <p:txBody>
          <a:bodyPr/>
          <a:lstStyle/>
          <a:p>
            <a:r>
              <a:rPr lang="en-US" dirty="0" err="1" smtClean="0"/>
              <a:t>Backends</a:t>
            </a:r>
            <a:r>
              <a:rPr lang="en-US" dirty="0" smtClean="0"/>
              <a:t>- </a:t>
            </a:r>
            <a:fld id="{ECE31B81-7C2C-4D8B-B6F0-1768517459BF}" type="slidenum">
              <a:rPr lang="en-US" smtClean="0"/>
              <a:pPr/>
              <a:t>55</a:t>
            </a:fld>
            <a:endParaRPr lang="en-US" dirty="0"/>
          </a:p>
        </p:txBody>
      </p:sp>
      <p:sp>
        <p:nvSpPr>
          <p:cNvPr id="7" name="Content Placeholder 6"/>
          <p:cNvSpPr>
            <a:spLocks noGrp="1"/>
          </p:cNvSpPr>
          <p:nvPr>
            <p:ph idx="1"/>
          </p:nvPr>
        </p:nvSpPr>
        <p:spPr/>
        <p:txBody>
          <a:bodyPr>
            <a:normAutofit/>
          </a:bodyPr>
          <a:lstStyle/>
          <a:p>
            <a:r>
              <a:rPr lang="en-US" dirty="0" smtClean="0"/>
              <a:t>A simplified form of the Abstract Syntax Tree (AST) of the original source program</a:t>
            </a:r>
          </a:p>
          <a:p>
            <a:r>
              <a:rPr lang="en-US" dirty="0" smtClean="0"/>
              <a:t>It is machine independent </a:t>
            </a:r>
          </a:p>
          <a:p>
            <a:r>
              <a:rPr lang="en-US" dirty="0" smtClean="0"/>
              <a:t>All IIR nodes are garbage collected</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IIR: A Simple MATLAB Program</a:t>
            </a:r>
            <a:endParaRPr lang="en-CA" dirty="0"/>
          </a:p>
        </p:txBody>
      </p:sp>
      <p:sp>
        <p:nvSpPr>
          <p:cNvPr id="4" name="Date Placeholder 3"/>
          <p:cNvSpPr>
            <a:spLocks noGrp="1"/>
          </p:cNvSpPr>
          <p:nvPr>
            <p:ph type="dt" sz="half" idx="10"/>
          </p:nvPr>
        </p:nvSpPr>
        <p:spPr/>
        <p:txBody>
          <a:bodyPr/>
          <a:lstStyle/>
          <a:p>
            <a:fld id="{4AF35B84-2045-4BED-9B5A-AB3ECD4E4368}"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a:xfrm>
            <a:off x="7924800" y="6356350"/>
            <a:ext cx="1005840" cy="365125"/>
          </a:xfrm>
        </p:spPr>
        <p:txBody>
          <a:bodyPr/>
          <a:lstStyle/>
          <a:p>
            <a:r>
              <a:rPr lang="en-US" dirty="0" err="1" smtClean="0"/>
              <a:t>Backends</a:t>
            </a:r>
            <a:r>
              <a:rPr lang="en-US" dirty="0" smtClean="0"/>
              <a:t>- </a:t>
            </a:r>
            <a:fld id="{ECE31B81-7C2C-4D8B-B6F0-1768517459BF}" type="slidenum">
              <a:rPr lang="en-US" smtClean="0"/>
              <a:pPr/>
              <a:t>56</a:t>
            </a:fld>
            <a:endParaRPr lang="en-US" dirty="0"/>
          </a:p>
        </p:txBody>
      </p:sp>
      <p:sp>
        <p:nvSpPr>
          <p:cNvPr id="7" name="Content Placeholder 6"/>
          <p:cNvSpPr>
            <a:spLocks noGrp="1"/>
          </p:cNvSpPr>
          <p:nvPr>
            <p:ph idx="1"/>
          </p:nvPr>
        </p:nvSpPr>
        <p:spPr/>
        <p:txBody>
          <a:bodyPr>
            <a:normAutofit/>
          </a:bodyPr>
          <a:lstStyle/>
          <a:p>
            <a:endParaRPr lang="en-US" dirty="0" smtClean="0"/>
          </a:p>
          <a:p>
            <a:endParaRPr lang="en-US" dirty="0" smtClean="0"/>
          </a:p>
        </p:txBody>
      </p:sp>
      <p:sp>
        <p:nvSpPr>
          <p:cNvPr id="8" name="Rectangle 7"/>
          <p:cNvSpPr/>
          <p:nvPr/>
        </p:nvSpPr>
        <p:spPr>
          <a:xfrm>
            <a:off x="685800" y="1676400"/>
            <a:ext cx="3200400" cy="42672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t>
            </a:r>
          </a:p>
          <a:p>
            <a:pPr algn="ctr"/>
            <a:endParaRPr lang="en-US" dirty="0"/>
          </a:p>
        </p:txBody>
      </p:sp>
      <p:sp>
        <p:nvSpPr>
          <p:cNvPr id="9" name="Rectangle 8"/>
          <p:cNvSpPr/>
          <p:nvPr/>
        </p:nvSpPr>
        <p:spPr>
          <a:xfrm>
            <a:off x="5257800" y="1295400"/>
            <a:ext cx="3200400" cy="51054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B050"/>
                </a:solidFill>
              </a:rPr>
              <a:t>function</a:t>
            </a:r>
            <a:r>
              <a:rPr lang="en-US" sz="2400" dirty="0" smtClean="0">
                <a:solidFill>
                  <a:schemeClr val="tx1"/>
                </a:solidFill>
              </a:rPr>
              <a:t> [a] = test(n)</a:t>
            </a:r>
          </a:p>
          <a:p>
            <a:r>
              <a:rPr lang="en-US" sz="2400" dirty="0" smtClean="0">
                <a:solidFill>
                  <a:schemeClr val="tx1"/>
                </a:solidFill>
              </a:rPr>
              <a:t>    a = zeros(1, n);</a:t>
            </a:r>
          </a:p>
          <a:p>
            <a:r>
              <a:rPr lang="en-US" sz="2400" dirty="0" smtClean="0">
                <a:solidFill>
                  <a:schemeClr val="tx1"/>
                </a:solidFill>
              </a:rPr>
              <a:t>    $t1 = 1; $t0 = 1;</a:t>
            </a:r>
          </a:p>
          <a:p>
            <a:r>
              <a:rPr lang="en-US" sz="2400" dirty="0" smtClean="0">
                <a:solidFill>
                  <a:schemeClr val="tx1"/>
                </a:solidFill>
              </a:rPr>
              <a:t>    $t2 = $t1; $t3 = n;</a:t>
            </a:r>
          </a:p>
          <a:p>
            <a:r>
              <a:rPr lang="en-US" sz="2400" dirty="0" smtClean="0">
                <a:solidFill>
                  <a:schemeClr val="tx1"/>
                </a:solidFill>
              </a:rPr>
              <a:t>    </a:t>
            </a:r>
            <a:r>
              <a:rPr lang="en-US" sz="2400" dirty="0" smtClean="0">
                <a:solidFill>
                  <a:srgbClr val="00B050"/>
                </a:solidFill>
              </a:rPr>
              <a:t>while</a:t>
            </a:r>
            <a:r>
              <a:rPr lang="en-US" sz="2400" dirty="0" smtClean="0">
                <a:solidFill>
                  <a:schemeClr val="tx1"/>
                </a:solidFill>
              </a:rPr>
              <a:t> </a:t>
            </a:r>
            <a:r>
              <a:rPr lang="en-US" sz="2400" dirty="0" smtClean="0">
                <a:solidFill>
                  <a:srgbClr val="00B050"/>
                </a:solidFill>
              </a:rPr>
              <a:t>True</a:t>
            </a:r>
          </a:p>
          <a:p>
            <a:r>
              <a:rPr lang="en-US" sz="2400" dirty="0" smtClean="0">
                <a:solidFill>
                  <a:schemeClr val="tx1"/>
                </a:solidFill>
              </a:rPr>
              <a:t>        $t4 = ($t0 &lt;= $t3);</a:t>
            </a:r>
          </a:p>
          <a:p>
            <a:r>
              <a:rPr lang="en-US" sz="2400" dirty="0" smtClean="0">
                <a:solidFill>
                  <a:schemeClr val="tx1"/>
                </a:solidFill>
              </a:rPr>
              <a:t>        </a:t>
            </a:r>
            <a:r>
              <a:rPr lang="en-US" sz="2400" dirty="0" smtClean="0">
                <a:solidFill>
                  <a:srgbClr val="00B050"/>
                </a:solidFill>
              </a:rPr>
              <a:t>if</a:t>
            </a:r>
            <a:r>
              <a:rPr lang="en-US" sz="2400" dirty="0" smtClean="0">
                <a:solidFill>
                  <a:schemeClr val="tx1"/>
                </a:solidFill>
              </a:rPr>
              <a:t> ~$t4</a:t>
            </a:r>
          </a:p>
          <a:p>
            <a:r>
              <a:rPr lang="en-US" sz="2400" dirty="0" smtClean="0">
                <a:solidFill>
                  <a:schemeClr val="tx1"/>
                </a:solidFill>
              </a:rPr>
              <a:t>            </a:t>
            </a:r>
            <a:r>
              <a:rPr lang="en-US" sz="2400" dirty="0" smtClean="0">
                <a:solidFill>
                  <a:srgbClr val="00B050"/>
                </a:solidFill>
              </a:rPr>
              <a:t>break</a:t>
            </a:r>
            <a:r>
              <a:rPr lang="en-US" sz="2400" dirty="0" smtClean="0">
                <a:solidFill>
                  <a:schemeClr val="tx1"/>
                </a:solidFill>
              </a:rPr>
              <a:t>;</a:t>
            </a:r>
          </a:p>
          <a:p>
            <a:r>
              <a:rPr lang="en-US" sz="2400" dirty="0" smtClean="0">
                <a:solidFill>
                  <a:schemeClr val="tx1"/>
                </a:solidFill>
              </a:rPr>
              <a:t>        </a:t>
            </a:r>
            <a:r>
              <a:rPr lang="en-US" sz="2400" dirty="0" smtClean="0">
                <a:solidFill>
                  <a:srgbClr val="00B050"/>
                </a:solidFill>
              </a:rPr>
              <a:t>end</a:t>
            </a:r>
          </a:p>
          <a:p>
            <a:r>
              <a:rPr lang="en-US" sz="2400" dirty="0" smtClean="0">
                <a:solidFill>
                  <a:schemeClr val="tx1"/>
                </a:solidFill>
              </a:rPr>
              <a:t>        </a:t>
            </a:r>
            <a:r>
              <a:rPr lang="en-US" sz="2400" dirty="0" err="1" smtClean="0">
                <a:solidFill>
                  <a:schemeClr val="tx1"/>
                </a:solidFill>
              </a:rPr>
              <a:t>i</a:t>
            </a:r>
            <a:r>
              <a:rPr lang="en-US" sz="2400" dirty="0" smtClean="0">
                <a:solidFill>
                  <a:schemeClr val="tx1"/>
                </a:solidFill>
              </a:rPr>
              <a:t> = $t0;</a:t>
            </a:r>
          </a:p>
          <a:p>
            <a:r>
              <a:rPr lang="en-US" sz="2400" dirty="0" smtClean="0">
                <a:solidFill>
                  <a:schemeClr val="tx1"/>
                </a:solidFill>
              </a:rPr>
              <a:t>        a(</a:t>
            </a:r>
            <a:r>
              <a:rPr lang="en-US" sz="2400" dirty="0" err="1" smtClean="0">
                <a:solidFill>
                  <a:schemeClr val="tx1"/>
                </a:solidFill>
              </a:rPr>
              <a:t>i</a:t>
            </a:r>
            <a:r>
              <a:rPr lang="en-US" sz="2400" dirty="0" smtClean="0">
                <a:solidFill>
                  <a:schemeClr val="tx1"/>
                </a:solidFill>
              </a:rPr>
              <a:t>) = (</a:t>
            </a:r>
            <a:r>
              <a:rPr lang="en-US" sz="2400" dirty="0" err="1" smtClean="0">
                <a:solidFill>
                  <a:schemeClr val="tx1"/>
                </a:solidFill>
              </a:rPr>
              <a:t>i</a:t>
            </a:r>
            <a:r>
              <a:rPr lang="en-US" sz="2400" dirty="0" smtClean="0">
                <a:solidFill>
                  <a:schemeClr val="tx1"/>
                </a:solidFill>
              </a:rPr>
              <a:t> * </a:t>
            </a:r>
            <a:r>
              <a:rPr lang="en-US" sz="2400" dirty="0" err="1" smtClean="0">
                <a:solidFill>
                  <a:schemeClr val="tx1"/>
                </a:solidFill>
              </a:rPr>
              <a:t>i</a:t>
            </a:r>
            <a:r>
              <a:rPr lang="en-US" sz="2400" dirty="0" smtClean="0">
                <a:solidFill>
                  <a:schemeClr val="tx1"/>
                </a:solidFill>
              </a:rPr>
              <a:t>);</a:t>
            </a:r>
          </a:p>
          <a:p>
            <a:r>
              <a:rPr lang="en-US" sz="2400" dirty="0" smtClean="0">
                <a:solidFill>
                  <a:schemeClr val="tx1"/>
                </a:solidFill>
              </a:rPr>
              <a:t>        $t0 = ($t0 + $t2);</a:t>
            </a:r>
          </a:p>
          <a:p>
            <a:r>
              <a:rPr lang="en-US" sz="2400" dirty="0" smtClean="0">
                <a:solidFill>
                  <a:schemeClr val="tx1"/>
                </a:solidFill>
              </a:rPr>
              <a:t>    </a:t>
            </a:r>
            <a:r>
              <a:rPr lang="en-US" sz="2400" dirty="0" smtClean="0">
                <a:solidFill>
                  <a:srgbClr val="00B050"/>
                </a:solidFill>
              </a:rPr>
              <a:t>end</a:t>
            </a:r>
          </a:p>
          <a:p>
            <a:r>
              <a:rPr lang="en-US" sz="2400" dirty="0" smtClean="0">
                <a:solidFill>
                  <a:srgbClr val="00B050"/>
                </a:solidFill>
              </a:rPr>
              <a:t>end</a:t>
            </a:r>
            <a:endParaRPr lang="en-US" dirty="0">
              <a:solidFill>
                <a:srgbClr val="00B050"/>
              </a:solidFill>
            </a:endParaRPr>
          </a:p>
        </p:txBody>
      </p:sp>
      <p:sp>
        <p:nvSpPr>
          <p:cNvPr id="10" name="Right Arrow 9"/>
          <p:cNvSpPr/>
          <p:nvPr/>
        </p:nvSpPr>
        <p:spPr>
          <a:xfrm>
            <a:off x="4038600" y="3630168"/>
            <a:ext cx="978408" cy="484632"/>
          </a:xfrm>
          <a:prstGeom prst="right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1371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.m file</a:t>
            </a:r>
            <a:endParaRPr lang="en-US" sz="2000" b="1" dirty="0">
              <a:solidFill>
                <a:schemeClr val="tx1"/>
              </a:solidFill>
            </a:endParaRPr>
          </a:p>
        </p:txBody>
      </p:sp>
      <p:sp>
        <p:nvSpPr>
          <p:cNvPr id="12" name="Rectangle 11"/>
          <p:cNvSpPr/>
          <p:nvPr/>
        </p:nvSpPr>
        <p:spPr>
          <a:xfrm>
            <a:off x="5029200" y="990600"/>
            <a:ext cx="1295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IIR form</a:t>
            </a:r>
            <a:endParaRPr lang="en-US" sz="2000" b="1" dirty="0">
              <a:solidFill>
                <a:schemeClr val="tx1"/>
              </a:solidFill>
            </a:endParaRPr>
          </a:p>
        </p:txBody>
      </p:sp>
      <p:sp>
        <p:nvSpPr>
          <p:cNvPr id="13" name="Rectangle 12"/>
          <p:cNvSpPr/>
          <p:nvPr/>
        </p:nvSpPr>
        <p:spPr>
          <a:xfrm>
            <a:off x="762000" y="2133600"/>
            <a:ext cx="2743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r>
              <a:rPr lang="en-US" sz="2400" dirty="0" smtClean="0">
                <a:solidFill>
                  <a:srgbClr val="00B050"/>
                </a:solidFill>
              </a:rPr>
              <a:t>function</a:t>
            </a:r>
            <a:r>
              <a:rPr lang="en-US" sz="2400" dirty="0" smtClean="0">
                <a:solidFill>
                  <a:schemeClr val="tx1"/>
                </a:solidFill>
              </a:rPr>
              <a:t> a = test(n)</a:t>
            </a:r>
          </a:p>
          <a:p>
            <a:pPr algn="ctr"/>
            <a:endParaRPr lang="en-US" dirty="0"/>
          </a:p>
        </p:txBody>
      </p:sp>
      <p:sp>
        <p:nvSpPr>
          <p:cNvPr id="14" name="Rectangle 13"/>
          <p:cNvSpPr/>
          <p:nvPr/>
        </p:nvSpPr>
        <p:spPr>
          <a:xfrm>
            <a:off x="1219200" y="3657600"/>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a(</a:t>
            </a:r>
            <a:r>
              <a:rPr lang="en-US" sz="2400" dirty="0" err="1" smtClean="0">
                <a:solidFill>
                  <a:schemeClr val="tx1"/>
                </a:solidFill>
              </a:rPr>
              <a:t>i</a:t>
            </a:r>
            <a:r>
              <a:rPr lang="en-US" sz="2400" dirty="0" smtClean="0">
                <a:solidFill>
                  <a:schemeClr val="tx1"/>
                </a:solidFill>
              </a:rPr>
              <a:t>) = </a:t>
            </a:r>
            <a:r>
              <a:rPr lang="en-US" sz="2400" dirty="0" err="1" smtClean="0">
                <a:solidFill>
                  <a:schemeClr val="tx1"/>
                </a:solidFill>
              </a:rPr>
              <a:t>i</a:t>
            </a:r>
            <a:r>
              <a:rPr lang="en-US" sz="2400" dirty="0" smtClean="0">
                <a:solidFill>
                  <a:schemeClr val="tx1"/>
                </a:solidFill>
              </a:rPr>
              <a:t>*</a:t>
            </a:r>
            <a:r>
              <a:rPr lang="en-US" sz="2400" dirty="0" err="1" smtClean="0">
                <a:solidFill>
                  <a:schemeClr val="tx1"/>
                </a:solidFill>
              </a:rPr>
              <a:t>i</a:t>
            </a:r>
            <a:r>
              <a:rPr lang="en-US" sz="2400" dirty="0" smtClean="0">
                <a:solidFill>
                  <a:schemeClr val="tx1"/>
                </a:solidFill>
              </a:rPr>
              <a:t>;   </a:t>
            </a:r>
            <a:endParaRPr lang="en-US" sz="2400" dirty="0">
              <a:solidFill>
                <a:schemeClr val="tx1"/>
              </a:solidFill>
            </a:endParaRPr>
          </a:p>
        </p:txBody>
      </p:sp>
      <p:sp>
        <p:nvSpPr>
          <p:cNvPr id="15" name="Rectangle 14"/>
          <p:cNvSpPr/>
          <p:nvPr/>
        </p:nvSpPr>
        <p:spPr>
          <a:xfrm>
            <a:off x="990600" y="2667000"/>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r>
              <a:rPr lang="en-US" sz="2400" dirty="0" smtClean="0">
                <a:solidFill>
                  <a:schemeClr val="tx1"/>
                </a:solidFill>
              </a:rPr>
              <a:t>a =  zeros(1,n);</a:t>
            </a:r>
          </a:p>
          <a:p>
            <a:pPr algn="ctr"/>
            <a:endParaRPr lang="en-US" dirty="0"/>
          </a:p>
        </p:txBody>
      </p:sp>
      <p:sp>
        <p:nvSpPr>
          <p:cNvPr id="16" name="Rectangle 15"/>
          <p:cNvSpPr/>
          <p:nvPr/>
        </p:nvSpPr>
        <p:spPr>
          <a:xfrm>
            <a:off x="990600" y="4114800"/>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r>
              <a:rPr lang="en-US" sz="2400" dirty="0" smtClean="0">
                <a:solidFill>
                  <a:srgbClr val="00B050"/>
                </a:solidFill>
              </a:rPr>
              <a:t>end</a:t>
            </a:r>
          </a:p>
          <a:p>
            <a:pPr algn="ctr"/>
            <a:endParaRPr lang="en-US" dirty="0"/>
          </a:p>
        </p:txBody>
      </p:sp>
      <p:sp>
        <p:nvSpPr>
          <p:cNvPr id="17" name="Rectangle 16"/>
          <p:cNvSpPr/>
          <p:nvPr/>
        </p:nvSpPr>
        <p:spPr>
          <a:xfrm>
            <a:off x="990600" y="3124200"/>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r>
              <a:rPr lang="en-US" sz="2400" dirty="0" smtClean="0">
                <a:solidFill>
                  <a:srgbClr val="00B050"/>
                </a:solidFill>
              </a:rPr>
              <a:t>for</a:t>
            </a:r>
            <a:r>
              <a:rPr lang="en-US" sz="2400" dirty="0" smtClean="0">
                <a:solidFill>
                  <a:schemeClr val="tx1"/>
                </a:solidFill>
              </a:rPr>
              <a:t> </a:t>
            </a:r>
            <a:r>
              <a:rPr lang="en-US" sz="2400" dirty="0" err="1" smtClean="0">
                <a:solidFill>
                  <a:schemeClr val="tx1"/>
                </a:solidFill>
              </a:rPr>
              <a:t>i</a:t>
            </a:r>
            <a:r>
              <a:rPr lang="en-US" sz="2400" dirty="0" smtClean="0">
                <a:solidFill>
                  <a:schemeClr val="tx1"/>
                </a:solidFill>
              </a:rPr>
              <a:t> = 1:n</a:t>
            </a:r>
          </a:p>
          <a:p>
            <a:pPr algn="ctr"/>
            <a:endParaRPr lang="en-US" dirty="0"/>
          </a:p>
        </p:txBody>
      </p:sp>
      <p:sp>
        <p:nvSpPr>
          <p:cNvPr id="18" name="Rectangle 17"/>
          <p:cNvSpPr/>
          <p:nvPr/>
        </p:nvSpPr>
        <p:spPr>
          <a:xfrm>
            <a:off x="762000" y="4572000"/>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r>
              <a:rPr lang="en-US" sz="2400" dirty="0" smtClean="0">
                <a:solidFill>
                  <a:srgbClr val="00B050"/>
                </a:solidFill>
              </a:rPr>
              <a:t>end</a:t>
            </a:r>
          </a:p>
          <a:p>
            <a:pPr algn="ct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McVM</a:t>
            </a:r>
            <a:r>
              <a:rPr lang="en-US" dirty="0" smtClean="0"/>
              <a:t> Project Class Hierarchy (C++ Classes) </a:t>
            </a:r>
            <a:endParaRPr lang="en-CA" dirty="0"/>
          </a:p>
        </p:txBody>
      </p:sp>
      <p:sp>
        <p:nvSpPr>
          <p:cNvPr id="4" name="Date Placeholder 3"/>
          <p:cNvSpPr>
            <a:spLocks noGrp="1"/>
          </p:cNvSpPr>
          <p:nvPr>
            <p:ph type="dt" sz="half" idx="10"/>
          </p:nvPr>
        </p:nvSpPr>
        <p:spPr/>
        <p:txBody>
          <a:bodyPr/>
          <a:lstStyle/>
          <a:p>
            <a:fld id="{26EA365E-2BBF-4685-A5EE-25306ADFEFC5}"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Leverhulme Lecture #3, Laurie Hendren</a:t>
            </a:r>
            <a:endParaRPr lang="en-US"/>
          </a:p>
        </p:txBody>
      </p:sp>
      <p:sp>
        <p:nvSpPr>
          <p:cNvPr id="6" name="Slide Number Placeholder 5"/>
          <p:cNvSpPr>
            <a:spLocks noGrp="1"/>
          </p:cNvSpPr>
          <p:nvPr>
            <p:ph type="sldNum" sz="quarter" idx="12"/>
          </p:nvPr>
        </p:nvSpPr>
        <p:spPr>
          <a:xfrm>
            <a:off x="7924800" y="6356350"/>
            <a:ext cx="1005840" cy="365125"/>
          </a:xfrm>
        </p:spPr>
        <p:txBody>
          <a:bodyPr/>
          <a:lstStyle/>
          <a:p>
            <a:r>
              <a:rPr lang="en-US" dirty="0" err="1" smtClean="0"/>
              <a:t>Backends</a:t>
            </a:r>
            <a:r>
              <a:rPr lang="en-US" dirty="0" smtClean="0"/>
              <a:t>- </a:t>
            </a:r>
            <a:fld id="{ECE31B81-7C2C-4D8B-B6F0-1768517459BF}" type="slidenum">
              <a:rPr lang="en-US" smtClean="0"/>
              <a:pPr/>
              <a:t>57</a:t>
            </a:fld>
            <a:endParaRPr lang="en-US" dirty="0"/>
          </a:p>
        </p:txBody>
      </p:sp>
      <p:pic>
        <p:nvPicPr>
          <p:cNvPr id="8194" name="Picture 2"/>
          <p:cNvPicPr>
            <a:picLocks noGrp="1" noChangeAspect="1" noChangeArrowheads="1"/>
          </p:cNvPicPr>
          <p:nvPr>
            <p:ph idx="1"/>
          </p:nvPr>
        </p:nvPicPr>
        <p:blipFill>
          <a:blip r:embed="rId3" cstate="print"/>
          <a:srcRect/>
          <a:stretch>
            <a:fillRect/>
          </a:stretch>
        </p:blipFill>
        <p:spPr bwMode="auto">
          <a:xfrm>
            <a:off x="152400" y="1066800"/>
            <a:ext cx="8778239" cy="53340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Types</a:t>
            </a:r>
            <a:endParaRPr lang="en-CA" dirty="0"/>
          </a:p>
        </p:txBody>
      </p:sp>
      <p:sp>
        <p:nvSpPr>
          <p:cNvPr id="4" name="Date Placeholder 3"/>
          <p:cNvSpPr>
            <a:spLocks noGrp="1"/>
          </p:cNvSpPr>
          <p:nvPr>
            <p:ph type="dt" sz="half" idx="10"/>
          </p:nvPr>
        </p:nvSpPr>
        <p:spPr/>
        <p:txBody>
          <a:bodyPr/>
          <a:lstStyle/>
          <a:p>
            <a:fld id="{899B1A84-05A4-4FBA-A871-EE9257E5A81E}" type="datetime1">
              <a:rPr lang="en-US" smtClean="0"/>
              <a:pPr/>
              <a:t>7/1/2011</a:t>
            </a:fld>
            <a:endParaRPr lang="en-US"/>
          </a:p>
        </p:txBody>
      </p:sp>
      <p:sp>
        <p:nvSpPr>
          <p:cNvPr id="5" name="Footer Placeholder 4"/>
          <p:cNvSpPr>
            <a:spLocks noGrp="1"/>
          </p:cNvSpPr>
          <p:nvPr>
            <p:ph type="ftr" sz="quarter" idx="11"/>
          </p:nvPr>
        </p:nvSpPr>
        <p:spPr/>
        <p:txBody>
          <a:bodyPr/>
          <a:lstStyle/>
          <a:p>
            <a:r>
              <a:rPr lang="en-US" smtClean="0"/>
              <a:t>McLAB, Leverhulme Lecture #3, Laurie Hendren</a:t>
            </a:r>
            <a:endParaRPr lang="en-US"/>
          </a:p>
        </p:txBody>
      </p:sp>
      <p:sp>
        <p:nvSpPr>
          <p:cNvPr id="6" name="Slide Number Placeholder 5"/>
          <p:cNvSpPr>
            <a:spLocks noGrp="1"/>
          </p:cNvSpPr>
          <p:nvPr>
            <p:ph type="sldNum" sz="quarter" idx="12"/>
          </p:nvPr>
        </p:nvSpPr>
        <p:spPr>
          <a:xfrm>
            <a:off x="7924800" y="6356350"/>
            <a:ext cx="1005840" cy="365125"/>
          </a:xfrm>
        </p:spPr>
        <p:txBody>
          <a:bodyPr/>
          <a:lstStyle/>
          <a:p>
            <a:r>
              <a:rPr lang="en-US" dirty="0" err="1" smtClean="0"/>
              <a:t>Backends</a:t>
            </a:r>
            <a:r>
              <a:rPr lang="en-US" dirty="0" smtClean="0"/>
              <a:t>- </a:t>
            </a:r>
            <a:fld id="{ECE31B81-7C2C-4D8B-B6F0-1768517459BF}" type="slidenum">
              <a:rPr lang="en-US" smtClean="0"/>
              <a:pPr/>
              <a:t>58</a:t>
            </a:fld>
            <a:endParaRPr lang="en-US" dirty="0"/>
          </a:p>
        </p:txBody>
      </p:sp>
      <p:graphicFrame>
        <p:nvGraphicFramePr>
          <p:cNvPr id="8" name="Content Placeholder 7"/>
          <p:cNvGraphicFramePr>
            <a:graphicFrameLocks noGrp="1"/>
          </p:cNvGraphicFramePr>
          <p:nvPr>
            <p:ph idx="1"/>
          </p:nvPr>
        </p:nvGraphicFramePr>
        <p:xfrm>
          <a:off x="457200" y="11430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CA" dirty="0" smtClean="0"/>
              <a:t>Goals of the </a:t>
            </a:r>
            <a:r>
              <a:rPr lang="en-CA" dirty="0" err="1" smtClean="0"/>
              <a:t>McLab</a:t>
            </a:r>
            <a:r>
              <a:rPr lang="en-CA" dirty="0" smtClean="0"/>
              <a:t> Project</a:t>
            </a:r>
            <a:endParaRPr lang="en-CA" dirty="0"/>
          </a:p>
        </p:txBody>
      </p:sp>
      <p:sp>
        <p:nvSpPr>
          <p:cNvPr id="11" name="Content Placeholder 10"/>
          <p:cNvSpPr>
            <a:spLocks noGrp="1"/>
          </p:cNvSpPr>
          <p:nvPr>
            <p:ph idx="1"/>
          </p:nvPr>
        </p:nvSpPr>
        <p:spPr>
          <a:xfrm>
            <a:off x="457200" y="1143000"/>
            <a:ext cx="8229600" cy="4648200"/>
          </a:xfrm>
        </p:spPr>
        <p:txBody>
          <a:bodyPr>
            <a:normAutofit fontScale="92500"/>
          </a:bodyPr>
          <a:lstStyle/>
          <a:p>
            <a:r>
              <a:rPr lang="en-CA" dirty="0" smtClean="0"/>
              <a:t>Improve the understanding and documentation of the semantics of MATLAB.</a:t>
            </a:r>
          </a:p>
          <a:p>
            <a:r>
              <a:rPr lang="en-CA" dirty="0" smtClean="0"/>
              <a:t>Provide front-end compiler tools suitable for MATLAB and language extensions of MATLAB.</a:t>
            </a:r>
          </a:p>
          <a:p>
            <a:r>
              <a:rPr lang="en-CA" dirty="0" smtClean="0"/>
              <a:t>Provide a flow-analysis framework and a suite of analyses suitable for a wide range of compiler/soft. eng. applications.</a:t>
            </a:r>
          </a:p>
          <a:p>
            <a:r>
              <a:rPr lang="en-CA" dirty="0" smtClean="0"/>
              <a:t>Provide back-ends that enable experimentation with JIT and ahead-of-time compilation.</a:t>
            </a:r>
            <a:endParaRPr lang="en-CA" dirty="0"/>
          </a:p>
        </p:txBody>
      </p:sp>
      <p:sp>
        <p:nvSpPr>
          <p:cNvPr id="6" name="Date Placeholder 5"/>
          <p:cNvSpPr>
            <a:spLocks noGrp="1"/>
          </p:cNvSpPr>
          <p:nvPr>
            <p:ph type="dt" sz="half" idx="10"/>
          </p:nvPr>
        </p:nvSpPr>
        <p:spPr/>
        <p:txBody>
          <a:bodyPr/>
          <a:lstStyle/>
          <a:p>
            <a:fld id="{F13FA177-392A-482B-BF32-E22F9223595E}" type="datetime1">
              <a:rPr lang="en-US" smtClean="0"/>
              <a:pPr/>
              <a:t>7/1/2011</a:t>
            </a:fld>
            <a:endParaRPr lang="en-US"/>
          </a:p>
        </p:txBody>
      </p:sp>
      <p:sp>
        <p:nvSpPr>
          <p:cNvPr id="7" name="Footer Placeholder 6"/>
          <p:cNvSpPr>
            <a:spLocks noGrp="1"/>
          </p:cNvSpPr>
          <p:nvPr>
            <p:ph type="ftr" sz="quarter" idx="11"/>
          </p:nvPr>
        </p:nvSpPr>
        <p:spPr/>
        <p:txBody>
          <a:bodyPr/>
          <a:lstStyle/>
          <a:p>
            <a:r>
              <a:rPr lang="en-US" smtClean="0"/>
              <a:t>McLAB, Leverhulme Lecture #3, Laurie Hendren</a:t>
            </a:r>
            <a:endParaRPr lang="en-US" dirty="0"/>
          </a:p>
        </p:txBody>
      </p:sp>
      <p:sp>
        <p:nvSpPr>
          <p:cNvPr id="8" name="Slide Number Placeholder 7"/>
          <p:cNvSpPr>
            <a:spLocks noGrp="1"/>
          </p:cNvSpPr>
          <p:nvPr>
            <p:ph type="sldNum" sz="quarter" idx="12"/>
          </p:nvPr>
        </p:nvSpPr>
        <p:spPr/>
        <p:txBody>
          <a:bodyPr/>
          <a:lstStyle/>
          <a:p>
            <a:r>
              <a:rPr lang="en-US" dirty="0" smtClean="0"/>
              <a:t>Intro - </a:t>
            </a:r>
            <a:fld id="{ECE31B81-7C2C-4D8B-B6F0-1768517459BF}" type="slidenum">
              <a:rPr lang="en-US" smtClean="0"/>
              <a:pPr/>
              <a:t>6</a:t>
            </a:fld>
            <a:endParaRPr lang="en-US" dirty="0"/>
          </a:p>
        </p:txBody>
      </p:sp>
      <p:sp>
        <p:nvSpPr>
          <p:cNvPr id="9" name="Rectangle 8"/>
          <p:cNvSpPr/>
          <p:nvPr/>
        </p:nvSpPr>
        <p:spPr>
          <a:xfrm>
            <a:off x="228600" y="5822950"/>
            <a:ext cx="86868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bg1"/>
                </a:solidFill>
              </a:rPr>
              <a:t>Enable PL, Compiler and SE Researchers to work on MATLAB</a:t>
            </a:r>
            <a:endParaRPr lang="en-CA" sz="2400"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0B62793F-F516-4E80-90B7-A09606A9D1A4}" type="datetime1">
              <a:rPr lang="en-US" smtClean="0"/>
              <a:pPr/>
              <a:t>7/1/2011</a:t>
            </a:fld>
            <a:endParaRPr lang="en-US"/>
          </a:p>
        </p:txBody>
      </p:sp>
      <p:sp>
        <p:nvSpPr>
          <p:cNvPr id="10" name="Footer Placeholder 9"/>
          <p:cNvSpPr>
            <a:spLocks noGrp="1"/>
          </p:cNvSpPr>
          <p:nvPr>
            <p:ph type="ftr" sz="quarter" idx="11"/>
          </p:nvPr>
        </p:nvSpPr>
        <p:spPr/>
        <p:txBody>
          <a:bodyPr/>
          <a:lstStyle/>
          <a:p>
            <a:r>
              <a:rPr lang="en-US" smtClean="0"/>
              <a:t>McLAB, Leverhulme Lecture #3, Laurie Hendren</a:t>
            </a:r>
            <a:endParaRPr lang="en-US" dirty="0"/>
          </a:p>
        </p:txBody>
      </p:sp>
      <p:sp>
        <p:nvSpPr>
          <p:cNvPr id="2" name="Slide Number Placeholder 1"/>
          <p:cNvSpPr>
            <a:spLocks noGrp="1"/>
          </p:cNvSpPr>
          <p:nvPr>
            <p:ph type="sldNum" sz="quarter" idx="12"/>
          </p:nvPr>
        </p:nvSpPr>
        <p:spPr/>
        <p:txBody>
          <a:bodyPr/>
          <a:lstStyle/>
          <a:p>
            <a:fld id="{E1ACA1A9-5D0D-4912-8B92-F352DF36540E}" type="slidenum">
              <a:rPr lang="en-CA" smtClean="0"/>
              <a:pPr/>
              <a:t>7</a:t>
            </a:fld>
            <a:endParaRPr lang="en-CA" dirty="0"/>
          </a:p>
        </p:txBody>
      </p:sp>
      <p:sp>
        <p:nvSpPr>
          <p:cNvPr id="11" name="Text Placeholder 10"/>
          <p:cNvSpPr>
            <a:spLocks noGrp="1"/>
          </p:cNvSpPr>
          <p:nvPr>
            <p:ph type="body" sz="quarter" idx="13"/>
          </p:nvPr>
        </p:nvSpPr>
        <p:spPr/>
        <p:txBody>
          <a:bodyPr>
            <a:normAutofit lnSpcReduction="10000"/>
          </a:bodyPr>
          <a:lstStyle/>
          <a:p>
            <a:r>
              <a:rPr lang="en-CA" dirty="0" err="1" smtClean="0"/>
              <a:t>McLAB</a:t>
            </a:r>
            <a:r>
              <a:rPr lang="en-CA" dirty="0" smtClean="0"/>
              <a:t> – Overall Structure</a:t>
            </a:r>
            <a:endParaRPr lang="en-CA" dirty="0"/>
          </a:p>
        </p:txBody>
      </p:sp>
      <p:pic>
        <p:nvPicPr>
          <p:cNvPr id="3" name="Picture 2" descr="mclaborg.png"/>
          <p:cNvPicPr>
            <a:picLocks noChangeAspect="1"/>
          </p:cNvPicPr>
          <p:nvPr/>
        </p:nvPicPr>
        <p:blipFill>
          <a:blip r:embed="rId3" cstate="print"/>
          <a:stretch>
            <a:fillRect/>
          </a:stretch>
        </p:blipFill>
        <p:spPr>
          <a:xfrm>
            <a:off x="214018" y="1288757"/>
            <a:ext cx="8765962" cy="3848437"/>
          </a:xfrm>
          <a:prstGeom prst="rect">
            <a:avLst/>
          </a:prstGeom>
        </p:spPr>
      </p:pic>
      <p:sp>
        <p:nvSpPr>
          <p:cNvPr id="4" name="Rectangle 3"/>
          <p:cNvSpPr/>
          <p:nvPr/>
        </p:nvSpPr>
        <p:spPr>
          <a:xfrm>
            <a:off x="214018" y="1288757"/>
            <a:ext cx="2448272"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CE31B81-7C2C-4D8B-B6F0-1768517459BF}" type="slidenum">
              <a:rPr lang="en-US" smtClean="0"/>
              <a:pPr/>
              <a:t>8</a:t>
            </a:fld>
            <a:endParaRPr lang="en-US"/>
          </a:p>
        </p:txBody>
      </p:sp>
      <p:sp>
        <p:nvSpPr>
          <p:cNvPr id="30" name="Text Placeholder 29"/>
          <p:cNvSpPr>
            <a:spLocks noGrp="1"/>
          </p:cNvSpPr>
          <p:nvPr>
            <p:ph type="body" sz="quarter" idx="13"/>
          </p:nvPr>
        </p:nvSpPr>
        <p:spPr/>
        <p:txBody>
          <a:bodyPr>
            <a:normAutofit lnSpcReduction="10000"/>
          </a:bodyPr>
          <a:lstStyle/>
          <a:p>
            <a:r>
              <a:rPr lang="en-CA" dirty="0" err="1" smtClean="0"/>
              <a:t>McLAB</a:t>
            </a:r>
            <a:r>
              <a:rPr lang="en-CA" dirty="0" smtClean="0"/>
              <a:t> Extensible Front-end</a:t>
            </a:r>
            <a:endParaRPr lang="en-CA" dirty="0"/>
          </a:p>
        </p:txBody>
      </p:sp>
      <p:sp>
        <p:nvSpPr>
          <p:cNvPr id="7" name="Rectangle 6"/>
          <p:cNvSpPr/>
          <p:nvPr/>
        </p:nvSpPr>
        <p:spPr>
          <a:xfrm>
            <a:off x="3505200" y="1496291"/>
            <a:ext cx="2895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Scanner</a:t>
            </a:r>
          </a:p>
          <a:p>
            <a:pPr algn="ctr"/>
            <a:r>
              <a:rPr lang="en-CA" dirty="0" smtClean="0"/>
              <a:t>(</a:t>
            </a:r>
            <a:r>
              <a:rPr lang="en-CA" dirty="0" err="1" smtClean="0"/>
              <a:t>MetaLexer</a:t>
            </a:r>
            <a:r>
              <a:rPr lang="en-CA" dirty="0" smtClean="0"/>
              <a:t>)</a:t>
            </a:r>
            <a:endParaRPr lang="en-CA" dirty="0"/>
          </a:p>
        </p:txBody>
      </p:sp>
      <p:sp>
        <p:nvSpPr>
          <p:cNvPr id="8" name="Rectangle 7"/>
          <p:cNvSpPr/>
          <p:nvPr/>
        </p:nvSpPr>
        <p:spPr>
          <a:xfrm>
            <a:off x="3505200" y="2568039"/>
            <a:ext cx="2895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 Parser</a:t>
            </a:r>
          </a:p>
          <a:p>
            <a:pPr algn="ctr"/>
            <a:r>
              <a:rPr lang="en-CA" dirty="0" smtClean="0"/>
              <a:t>(Beaver)</a:t>
            </a:r>
            <a:endParaRPr lang="en-CA" dirty="0"/>
          </a:p>
        </p:txBody>
      </p:sp>
      <p:sp>
        <p:nvSpPr>
          <p:cNvPr id="9" name="Rectangle 8"/>
          <p:cNvSpPr/>
          <p:nvPr/>
        </p:nvSpPr>
        <p:spPr>
          <a:xfrm>
            <a:off x="3505200" y="3733800"/>
            <a:ext cx="2895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AST attributes, rewrites</a:t>
            </a:r>
          </a:p>
          <a:p>
            <a:pPr algn="ctr"/>
            <a:r>
              <a:rPr lang="en-CA" dirty="0" smtClean="0"/>
              <a:t>(</a:t>
            </a:r>
            <a:r>
              <a:rPr lang="en-CA" dirty="0" err="1" smtClean="0"/>
              <a:t>JastAdd</a:t>
            </a:r>
            <a:r>
              <a:rPr lang="en-CA" dirty="0" smtClean="0"/>
              <a:t>)</a:t>
            </a:r>
            <a:endParaRPr lang="en-CA" dirty="0"/>
          </a:p>
        </p:txBody>
      </p:sp>
      <p:cxnSp>
        <p:nvCxnSpPr>
          <p:cNvPr id="14" name="Straight Arrow Connector 13"/>
          <p:cNvCxnSpPr>
            <a:stCxn id="7" idx="2"/>
          </p:cNvCxnSpPr>
          <p:nvPr/>
        </p:nvCxnSpPr>
        <p:spPr>
          <a:xfrm>
            <a:off x="4953000" y="2258291"/>
            <a:ext cx="0" cy="3097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953000" y="3330039"/>
            <a:ext cx="0" cy="40376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57700" y="5524500"/>
            <a:ext cx="1485900" cy="533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Attributed AST</a:t>
            </a:r>
            <a:endParaRPr lang="en-CA" dirty="0"/>
          </a:p>
        </p:txBody>
      </p:sp>
      <p:sp>
        <p:nvSpPr>
          <p:cNvPr id="22" name="Rectangle 21"/>
          <p:cNvSpPr/>
          <p:nvPr/>
        </p:nvSpPr>
        <p:spPr>
          <a:xfrm>
            <a:off x="2819400" y="5105400"/>
            <a:ext cx="11430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XML</a:t>
            </a:r>
            <a:endParaRPr lang="en-CA" dirty="0"/>
          </a:p>
        </p:txBody>
      </p:sp>
      <p:sp>
        <p:nvSpPr>
          <p:cNvPr id="23" name="Rectangle 22"/>
          <p:cNvSpPr/>
          <p:nvPr/>
        </p:nvSpPr>
        <p:spPr>
          <a:xfrm>
            <a:off x="6400800" y="5181600"/>
            <a:ext cx="1066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Other</a:t>
            </a:r>
            <a:endParaRPr lang="en-CA" dirty="0"/>
          </a:p>
        </p:txBody>
      </p:sp>
      <p:cxnSp>
        <p:nvCxnSpPr>
          <p:cNvPr id="27" name="Straight Arrow Connector 26"/>
          <p:cNvCxnSpPr>
            <a:endCxn id="22" idx="0"/>
          </p:cNvCxnSpPr>
          <p:nvPr/>
        </p:nvCxnSpPr>
        <p:spPr>
          <a:xfrm flipH="1">
            <a:off x="3390900" y="4523507"/>
            <a:ext cx="1562100" cy="58189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0"/>
          </p:cNvCxnSpPr>
          <p:nvPr/>
        </p:nvCxnSpPr>
        <p:spPr>
          <a:xfrm>
            <a:off x="4953000" y="4523507"/>
            <a:ext cx="247650" cy="100099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2"/>
            <a:endCxn id="23" idx="0"/>
          </p:cNvCxnSpPr>
          <p:nvPr/>
        </p:nvCxnSpPr>
        <p:spPr>
          <a:xfrm>
            <a:off x="4953000" y="4495800"/>
            <a:ext cx="198120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940152" y="1340768"/>
            <a:ext cx="1512168" cy="32995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err="1" smtClean="0"/>
              <a:t>AspectMatlab</a:t>
            </a:r>
            <a:endParaRPr lang="en-CA" sz="1600" dirty="0" smtClean="0"/>
          </a:p>
        </p:txBody>
      </p:sp>
      <p:sp>
        <p:nvSpPr>
          <p:cNvPr id="21" name="Rectangle 20"/>
          <p:cNvSpPr/>
          <p:nvPr/>
        </p:nvSpPr>
        <p:spPr>
          <a:xfrm>
            <a:off x="5940152" y="2492896"/>
            <a:ext cx="1512168" cy="32995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err="1" smtClean="0"/>
              <a:t>AspectMatlab</a:t>
            </a:r>
            <a:endParaRPr lang="en-CA" sz="1600" dirty="0" smtClean="0"/>
          </a:p>
        </p:txBody>
      </p:sp>
      <p:sp>
        <p:nvSpPr>
          <p:cNvPr id="24" name="Rectangle 23"/>
          <p:cNvSpPr/>
          <p:nvPr/>
        </p:nvSpPr>
        <p:spPr>
          <a:xfrm>
            <a:off x="5940152" y="3573016"/>
            <a:ext cx="1512168" cy="32995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err="1" smtClean="0"/>
              <a:t>AspectMatlab</a:t>
            </a:r>
            <a:endParaRPr lang="en-CA" sz="1600" dirty="0" smtClean="0"/>
          </a:p>
        </p:txBody>
      </p:sp>
      <p:grpSp>
        <p:nvGrpSpPr>
          <p:cNvPr id="2" name="Group 29"/>
          <p:cNvGrpSpPr/>
          <p:nvPr/>
        </p:nvGrpSpPr>
        <p:grpSpPr>
          <a:xfrm>
            <a:off x="251520" y="1268760"/>
            <a:ext cx="1384920" cy="931168"/>
            <a:chOff x="1115616" y="1988840"/>
            <a:chExt cx="1384920" cy="931168"/>
          </a:xfrm>
        </p:grpSpPr>
        <p:sp>
          <p:nvSpPr>
            <p:cNvPr id="25" name="Snip and Round Single Corner Rectangle 24"/>
            <p:cNvSpPr/>
            <p:nvPr/>
          </p:nvSpPr>
          <p:spPr>
            <a:xfrm>
              <a:off x="1115616" y="1988840"/>
              <a:ext cx="1080120" cy="626368"/>
            </a:xfrm>
            <a:prstGeom prst="snip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 source</a:t>
              </a:r>
              <a:endParaRPr lang="en-CA" dirty="0"/>
            </a:p>
          </p:txBody>
        </p:sp>
        <p:sp>
          <p:nvSpPr>
            <p:cNvPr id="26" name="Snip and Round Single Corner Rectangle 25"/>
            <p:cNvSpPr/>
            <p:nvPr/>
          </p:nvSpPr>
          <p:spPr>
            <a:xfrm>
              <a:off x="1268016" y="2141240"/>
              <a:ext cx="1080120" cy="626368"/>
            </a:xfrm>
            <a:prstGeom prst="snip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 source</a:t>
              </a:r>
              <a:endParaRPr lang="en-CA" dirty="0"/>
            </a:p>
          </p:txBody>
        </p:sp>
        <p:sp>
          <p:nvSpPr>
            <p:cNvPr id="28" name="Snip and Round Single Corner Rectangle 27"/>
            <p:cNvSpPr/>
            <p:nvPr/>
          </p:nvSpPr>
          <p:spPr>
            <a:xfrm>
              <a:off x="1420416" y="2293640"/>
              <a:ext cx="1080120" cy="626368"/>
            </a:xfrm>
            <a:prstGeom prst="snip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 source</a:t>
              </a:r>
              <a:endParaRPr lang="en-CA" dirty="0"/>
            </a:p>
          </p:txBody>
        </p:sp>
      </p:grpSp>
      <p:cxnSp>
        <p:nvCxnSpPr>
          <p:cNvPr id="32" name="Straight Arrow Connector 31"/>
          <p:cNvCxnSpPr>
            <a:stCxn id="28" idx="0"/>
            <a:endCxn id="7" idx="1"/>
          </p:cNvCxnSpPr>
          <p:nvPr/>
        </p:nvCxnSpPr>
        <p:spPr>
          <a:xfrm flipV="1">
            <a:off x="1636440" y="1877291"/>
            <a:ext cx="1868760" cy="945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907704" y="1484784"/>
            <a:ext cx="1224136" cy="76200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smtClean="0"/>
          </a:p>
          <a:p>
            <a:pPr algn="ctr"/>
            <a:r>
              <a:rPr lang="en-CA" dirty="0" smtClean="0"/>
              <a:t>MATLAB-to-</a:t>
            </a:r>
            <a:r>
              <a:rPr lang="en-CA" dirty="0" err="1" smtClean="0"/>
              <a:t>Natlab</a:t>
            </a:r>
            <a:endParaRPr lang="en-CA" dirty="0" smtClean="0"/>
          </a:p>
          <a:p>
            <a:pPr algn="ctr"/>
            <a:endParaRPr lang="en-CA" dirty="0"/>
          </a:p>
        </p:txBody>
      </p:sp>
      <p:sp>
        <p:nvSpPr>
          <p:cNvPr id="34" name="Date Placeholder 33"/>
          <p:cNvSpPr>
            <a:spLocks noGrp="1"/>
          </p:cNvSpPr>
          <p:nvPr>
            <p:ph type="dt" sz="half" idx="10"/>
          </p:nvPr>
        </p:nvSpPr>
        <p:spPr/>
        <p:txBody>
          <a:bodyPr/>
          <a:lstStyle/>
          <a:p>
            <a:fld id="{0E40AED1-8AD6-4C46-A3BD-8B3F4F897859}" type="datetime1">
              <a:rPr lang="en-US" smtClean="0"/>
              <a:pPr/>
              <a:t>7/1/2011</a:t>
            </a:fld>
            <a:endParaRPr lang="en-US"/>
          </a:p>
        </p:txBody>
      </p:sp>
      <p:sp>
        <p:nvSpPr>
          <p:cNvPr id="35" name="Footer Placeholder 34"/>
          <p:cNvSpPr>
            <a:spLocks noGrp="1"/>
          </p:cNvSpPr>
          <p:nvPr>
            <p:ph type="ftr" sz="quarter" idx="11"/>
          </p:nvPr>
        </p:nvSpPr>
        <p:spPr/>
        <p:txBody>
          <a:bodyPr/>
          <a:lstStyle/>
          <a:p>
            <a:r>
              <a:rPr lang="en-US" smtClean="0"/>
              <a:t>McLAB, Leverhulme Lecture #3, Laurie Hendren</a:t>
            </a:r>
            <a:endParaRPr lang="en-US" dirty="0"/>
          </a:p>
        </p:txBody>
      </p:sp>
    </p:spTree>
    <p:extLst>
      <p:ext uri="{BB962C8B-B14F-4D97-AF65-F5344CB8AC3E}">
        <p14:creationId xmlns="" xmlns:p14="http://schemas.microsoft.com/office/powerpoint/2010/main" val="1826379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24"/>
          <p:cNvSpPr>
            <a:spLocks noGrp="1"/>
          </p:cNvSpPr>
          <p:nvPr>
            <p:ph type="dt" sz="half" idx="10"/>
          </p:nvPr>
        </p:nvSpPr>
        <p:spPr/>
        <p:txBody>
          <a:bodyPr/>
          <a:lstStyle/>
          <a:p>
            <a:fld id="{2F358F30-0F3B-4695-B193-8E873FB8D90E}" type="datetime1">
              <a:rPr lang="en-US" smtClean="0"/>
              <a:pPr/>
              <a:t>7/1/2011</a:t>
            </a:fld>
            <a:endParaRPr lang="en-US" dirty="0"/>
          </a:p>
        </p:txBody>
      </p:sp>
      <p:sp>
        <p:nvSpPr>
          <p:cNvPr id="26" name="Footer Placeholder 25"/>
          <p:cNvSpPr>
            <a:spLocks noGrp="1"/>
          </p:cNvSpPr>
          <p:nvPr>
            <p:ph type="ftr" sz="quarter" idx="11"/>
          </p:nvPr>
        </p:nvSpPr>
        <p:spPr/>
        <p:txBody>
          <a:bodyPr/>
          <a:lstStyle/>
          <a:p>
            <a:r>
              <a:rPr lang="en-US" smtClean="0"/>
              <a:t>McLAB, Leverhulme Lecture #3, Laurie Hendren</a:t>
            </a:r>
            <a:endParaRPr lang="en-US" dirty="0"/>
          </a:p>
        </p:txBody>
      </p:sp>
      <p:sp>
        <p:nvSpPr>
          <p:cNvPr id="6" name="Slide Number Placeholder 5"/>
          <p:cNvSpPr>
            <a:spLocks noGrp="1"/>
          </p:cNvSpPr>
          <p:nvPr>
            <p:ph type="sldNum" sz="quarter" idx="12"/>
          </p:nvPr>
        </p:nvSpPr>
        <p:spPr/>
        <p:txBody>
          <a:bodyPr/>
          <a:lstStyle/>
          <a:p>
            <a:fld id="{ECE31B81-7C2C-4D8B-B6F0-1768517459BF}" type="slidenum">
              <a:rPr lang="en-US" smtClean="0"/>
              <a:pPr/>
              <a:t>9</a:t>
            </a:fld>
            <a:endParaRPr lang="en-US" dirty="0"/>
          </a:p>
        </p:txBody>
      </p:sp>
      <p:sp>
        <p:nvSpPr>
          <p:cNvPr id="27" name="Text Placeholder 26"/>
          <p:cNvSpPr>
            <a:spLocks noGrp="1"/>
          </p:cNvSpPr>
          <p:nvPr>
            <p:ph type="body" sz="quarter" idx="13"/>
          </p:nvPr>
        </p:nvSpPr>
        <p:spPr/>
        <p:txBody>
          <a:bodyPr>
            <a:normAutofit lnSpcReduction="10000"/>
          </a:bodyPr>
          <a:lstStyle/>
          <a:p>
            <a:r>
              <a:rPr lang="en-CA" dirty="0" smtClean="0"/>
              <a:t>Analysis Engine</a:t>
            </a:r>
            <a:endParaRPr lang="en-CA" dirty="0"/>
          </a:p>
        </p:txBody>
      </p:sp>
      <p:sp>
        <p:nvSpPr>
          <p:cNvPr id="13" name="Rectangle 12"/>
          <p:cNvSpPr/>
          <p:nvPr/>
        </p:nvSpPr>
        <p:spPr>
          <a:xfrm>
            <a:off x="3131840" y="1700808"/>
            <a:ext cx="2871986" cy="966192"/>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bg1"/>
                </a:solidFill>
              </a:rPr>
              <a:t>MATLAB-to-</a:t>
            </a:r>
            <a:r>
              <a:rPr lang="en-CA" sz="2400" dirty="0" err="1" smtClean="0">
                <a:solidFill>
                  <a:schemeClr val="bg1"/>
                </a:solidFill>
              </a:rPr>
              <a:t>Natlab</a:t>
            </a:r>
            <a:r>
              <a:rPr lang="en-CA" sz="2400" dirty="0" smtClean="0">
                <a:solidFill>
                  <a:schemeClr val="bg1"/>
                </a:solidFill>
              </a:rPr>
              <a:t> Translator and </a:t>
            </a:r>
            <a:r>
              <a:rPr lang="en-CA" sz="2400" dirty="0" err="1" smtClean="0">
                <a:solidFill>
                  <a:schemeClr val="bg1"/>
                </a:solidFill>
              </a:rPr>
              <a:t>Natlab</a:t>
            </a:r>
            <a:r>
              <a:rPr lang="en-CA" sz="2400" dirty="0" smtClean="0">
                <a:solidFill>
                  <a:schemeClr val="bg1"/>
                </a:solidFill>
              </a:rPr>
              <a:t> front-end</a:t>
            </a:r>
            <a:endParaRPr lang="en-CA" sz="2400" dirty="0">
              <a:solidFill>
                <a:schemeClr val="bg1"/>
              </a:solidFill>
            </a:endParaRPr>
          </a:p>
        </p:txBody>
      </p:sp>
      <p:cxnSp>
        <p:nvCxnSpPr>
          <p:cNvPr id="15" name="Straight Arrow Connector 14"/>
          <p:cNvCxnSpPr/>
          <p:nvPr/>
        </p:nvCxnSpPr>
        <p:spPr>
          <a:xfrm rot="5400000">
            <a:off x="4266803" y="1445815"/>
            <a:ext cx="457994" cy="1588"/>
          </a:xfrm>
          <a:prstGeom prst="straightConnector1">
            <a:avLst/>
          </a:pr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Snip Single Corner Rectangle 21"/>
          <p:cNvSpPr/>
          <p:nvPr/>
        </p:nvSpPr>
        <p:spPr>
          <a:xfrm>
            <a:off x="3851920" y="1065212"/>
            <a:ext cx="1181250" cy="304800"/>
          </a:xfrm>
          <a:prstGeom prst="snip1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MATLAB</a:t>
            </a:r>
            <a:endParaRPr lang="en-CA" dirty="0"/>
          </a:p>
        </p:txBody>
      </p:sp>
      <p:sp>
        <p:nvSpPr>
          <p:cNvPr id="8" name="Rectangle 7"/>
          <p:cNvSpPr/>
          <p:nvPr/>
        </p:nvSpPr>
        <p:spPr>
          <a:xfrm>
            <a:off x="3275806" y="3388774"/>
            <a:ext cx="2438400" cy="838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err="1" smtClean="0">
                <a:solidFill>
                  <a:schemeClr val="bg1"/>
                </a:solidFill>
              </a:rPr>
              <a:t>McLab</a:t>
            </a:r>
            <a:r>
              <a:rPr lang="en-CA" sz="2400" dirty="0" smtClean="0">
                <a:solidFill>
                  <a:schemeClr val="bg1"/>
                </a:solidFill>
              </a:rPr>
              <a:t> Simplifier</a:t>
            </a:r>
            <a:endParaRPr lang="en-CA" sz="2400" dirty="0">
              <a:solidFill>
                <a:schemeClr val="bg1"/>
              </a:solidFill>
            </a:endParaRPr>
          </a:p>
        </p:txBody>
      </p:sp>
      <p:sp>
        <p:nvSpPr>
          <p:cNvPr id="14" name="Rectangle 13"/>
          <p:cNvSpPr/>
          <p:nvPr/>
        </p:nvSpPr>
        <p:spPr>
          <a:xfrm>
            <a:off x="6209235" y="2435481"/>
            <a:ext cx="2438400" cy="838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err="1" smtClean="0">
                <a:solidFill>
                  <a:schemeClr val="bg1"/>
                </a:solidFill>
              </a:rPr>
              <a:t>McAST</a:t>
            </a:r>
            <a:r>
              <a:rPr lang="en-CA" sz="2400" dirty="0" smtClean="0">
                <a:solidFill>
                  <a:schemeClr val="bg1"/>
                </a:solidFill>
              </a:rPr>
              <a:t> Analyses</a:t>
            </a:r>
            <a:endParaRPr lang="en-CA" sz="2400" dirty="0">
              <a:solidFill>
                <a:schemeClr val="bg1"/>
              </a:solidFill>
            </a:endParaRPr>
          </a:p>
        </p:txBody>
      </p:sp>
      <p:cxnSp>
        <p:nvCxnSpPr>
          <p:cNvPr id="31" name="Straight Arrow Connector 30"/>
          <p:cNvCxnSpPr/>
          <p:nvPr/>
        </p:nvCxnSpPr>
        <p:spPr>
          <a:xfrm rot="16200000" flipH="1">
            <a:off x="4134913" y="3027093"/>
            <a:ext cx="721774" cy="1588"/>
          </a:xfrm>
          <a:prstGeom prst="straightConnector1">
            <a:avLst/>
          </a:pr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Snip Single Corner Rectangle 31"/>
          <p:cNvSpPr/>
          <p:nvPr/>
        </p:nvSpPr>
        <p:spPr>
          <a:xfrm>
            <a:off x="3893903" y="2854581"/>
            <a:ext cx="1182838" cy="304800"/>
          </a:xfrm>
          <a:prstGeom prst="snip1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McAST</a:t>
            </a:r>
            <a:endParaRPr lang="en-CA" dirty="0"/>
          </a:p>
        </p:txBody>
      </p:sp>
      <p:cxnSp>
        <p:nvCxnSpPr>
          <p:cNvPr id="33" name="Straight Arrow Connector 32"/>
          <p:cNvCxnSpPr/>
          <p:nvPr/>
        </p:nvCxnSpPr>
        <p:spPr>
          <a:xfrm rot="5400000">
            <a:off x="3875136" y="4894390"/>
            <a:ext cx="1336419" cy="1588"/>
          </a:xfrm>
          <a:prstGeom prst="straightConnector1">
            <a:avLst/>
          </a:pr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Snip Single Corner Rectangle 33"/>
          <p:cNvSpPr/>
          <p:nvPr/>
        </p:nvSpPr>
        <p:spPr>
          <a:xfrm>
            <a:off x="3893903" y="4378580"/>
            <a:ext cx="1182842" cy="803020"/>
          </a:xfrm>
          <a:prstGeom prst="snip1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McLAST</a:t>
            </a:r>
            <a:r>
              <a:rPr lang="en-CA" dirty="0" smtClean="0"/>
              <a:t> + dataflow info</a:t>
            </a:r>
            <a:endParaRPr lang="en-CA" dirty="0"/>
          </a:p>
        </p:txBody>
      </p:sp>
      <p:sp>
        <p:nvSpPr>
          <p:cNvPr id="35" name="Rectangle 34"/>
          <p:cNvSpPr/>
          <p:nvPr/>
        </p:nvSpPr>
        <p:spPr>
          <a:xfrm>
            <a:off x="6290383" y="3959481"/>
            <a:ext cx="2438400" cy="838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err="1" smtClean="0">
                <a:solidFill>
                  <a:schemeClr val="bg1"/>
                </a:solidFill>
              </a:rPr>
              <a:t>McLAST</a:t>
            </a:r>
            <a:r>
              <a:rPr lang="en-CA" sz="2400" dirty="0" smtClean="0">
                <a:solidFill>
                  <a:schemeClr val="bg1"/>
                </a:solidFill>
              </a:rPr>
              <a:t>  Analyses</a:t>
            </a:r>
            <a:endParaRPr lang="en-CA" sz="2400" dirty="0">
              <a:solidFill>
                <a:schemeClr val="bg1"/>
              </a:solidFill>
            </a:endParaRPr>
          </a:p>
        </p:txBody>
      </p:sp>
      <p:sp>
        <p:nvSpPr>
          <p:cNvPr id="74" name="Freeform 73"/>
          <p:cNvSpPr/>
          <p:nvPr/>
        </p:nvSpPr>
        <p:spPr>
          <a:xfrm>
            <a:off x="5075153" y="2143051"/>
            <a:ext cx="2307373" cy="1009403"/>
          </a:xfrm>
          <a:custGeom>
            <a:avLst/>
            <a:gdLst>
              <a:gd name="connsiteX0" fmla="*/ 0 w 1698172"/>
              <a:gd name="connsiteY0" fmla="*/ 433449 h 433449"/>
              <a:gd name="connsiteX1" fmla="*/ 665018 w 1698172"/>
              <a:gd name="connsiteY1" fmla="*/ 124691 h 433449"/>
              <a:gd name="connsiteX2" fmla="*/ 973777 w 1698172"/>
              <a:gd name="connsiteY2" fmla="*/ 409699 h 433449"/>
              <a:gd name="connsiteX3" fmla="*/ 1306286 w 1698172"/>
              <a:gd name="connsiteY3" fmla="*/ 17813 h 433449"/>
              <a:gd name="connsiteX4" fmla="*/ 1698172 w 1698172"/>
              <a:gd name="connsiteY4" fmla="*/ 302821 h 433449"/>
              <a:gd name="connsiteX5" fmla="*/ 1698172 w 1698172"/>
              <a:gd name="connsiteY5" fmla="*/ 302821 h 433449"/>
              <a:gd name="connsiteX0" fmla="*/ 0 w 1698172"/>
              <a:gd name="connsiteY0" fmla="*/ 433449 h 477487"/>
              <a:gd name="connsiteX1" fmla="*/ 681032 w 1698172"/>
              <a:gd name="connsiteY1" fmla="*/ 424543 h 477487"/>
              <a:gd name="connsiteX2" fmla="*/ 973777 w 1698172"/>
              <a:gd name="connsiteY2" fmla="*/ 409699 h 477487"/>
              <a:gd name="connsiteX3" fmla="*/ 1306286 w 1698172"/>
              <a:gd name="connsiteY3" fmla="*/ 17813 h 477487"/>
              <a:gd name="connsiteX4" fmla="*/ 1698172 w 1698172"/>
              <a:gd name="connsiteY4" fmla="*/ 302821 h 477487"/>
              <a:gd name="connsiteX5" fmla="*/ 1698172 w 1698172"/>
              <a:gd name="connsiteY5" fmla="*/ 302821 h 477487"/>
              <a:gd name="connsiteX0" fmla="*/ 0 w 1698172"/>
              <a:gd name="connsiteY0" fmla="*/ 914894 h 1047172"/>
              <a:gd name="connsiteX1" fmla="*/ 681032 w 1698172"/>
              <a:gd name="connsiteY1" fmla="*/ 905988 h 1047172"/>
              <a:gd name="connsiteX2" fmla="*/ 1213638 w 1698172"/>
              <a:gd name="connsiteY2" fmla="*/ 67788 h 1047172"/>
              <a:gd name="connsiteX3" fmla="*/ 1306286 w 1698172"/>
              <a:gd name="connsiteY3" fmla="*/ 499258 h 1047172"/>
              <a:gd name="connsiteX4" fmla="*/ 1698172 w 1698172"/>
              <a:gd name="connsiteY4" fmla="*/ 784266 h 1047172"/>
              <a:gd name="connsiteX5" fmla="*/ 1698172 w 1698172"/>
              <a:gd name="connsiteY5" fmla="*/ 784266 h 1047172"/>
              <a:gd name="connsiteX0" fmla="*/ 0 w 1827794"/>
              <a:gd name="connsiteY0" fmla="*/ 1034307 h 1166585"/>
              <a:gd name="connsiteX1" fmla="*/ 681032 w 1827794"/>
              <a:gd name="connsiteY1" fmla="*/ 1025401 h 1166585"/>
              <a:gd name="connsiteX2" fmla="*/ 1213638 w 1827794"/>
              <a:gd name="connsiteY2" fmla="*/ 187201 h 1166585"/>
              <a:gd name="connsiteX3" fmla="*/ 1747038 w 1827794"/>
              <a:gd name="connsiteY3" fmla="*/ 119413 h 1166585"/>
              <a:gd name="connsiteX4" fmla="*/ 1698172 w 1827794"/>
              <a:gd name="connsiteY4" fmla="*/ 903679 h 1166585"/>
              <a:gd name="connsiteX5" fmla="*/ 1698172 w 1827794"/>
              <a:gd name="connsiteY5" fmla="*/ 903679 h 1166585"/>
              <a:gd name="connsiteX0" fmla="*/ 0 w 1975638"/>
              <a:gd name="connsiteY0" fmla="*/ 1034307 h 1166585"/>
              <a:gd name="connsiteX1" fmla="*/ 681032 w 1975638"/>
              <a:gd name="connsiteY1" fmla="*/ 1025401 h 1166585"/>
              <a:gd name="connsiteX2" fmla="*/ 1213638 w 1975638"/>
              <a:gd name="connsiteY2" fmla="*/ 187201 h 1166585"/>
              <a:gd name="connsiteX3" fmla="*/ 1747038 w 1975638"/>
              <a:gd name="connsiteY3" fmla="*/ 119413 h 1166585"/>
              <a:gd name="connsiteX4" fmla="*/ 1698172 w 1975638"/>
              <a:gd name="connsiteY4" fmla="*/ 903679 h 1166585"/>
              <a:gd name="connsiteX5" fmla="*/ 1975638 w 1975638"/>
              <a:gd name="connsiteY5" fmla="*/ 568202 h 1166585"/>
              <a:gd name="connsiteX0" fmla="*/ 0 w 1983782"/>
              <a:gd name="connsiteY0" fmla="*/ 998104 h 1130382"/>
              <a:gd name="connsiteX1" fmla="*/ 681032 w 1983782"/>
              <a:gd name="connsiteY1" fmla="*/ 989198 h 1130382"/>
              <a:gd name="connsiteX2" fmla="*/ 1213638 w 1983782"/>
              <a:gd name="connsiteY2" fmla="*/ 150998 h 1130382"/>
              <a:gd name="connsiteX3" fmla="*/ 1747038 w 1983782"/>
              <a:gd name="connsiteY3" fmla="*/ 83210 h 1130382"/>
              <a:gd name="connsiteX4" fmla="*/ 1975638 w 1983782"/>
              <a:gd name="connsiteY4" fmla="*/ 227199 h 1130382"/>
              <a:gd name="connsiteX5" fmla="*/ 1975638 w 1983782"/>
              <a:gd name="connsiteY5" fmla="*/ 531999 h 1130382"/>
              <a:gd name="connsiteX0" fmla="*/ 0 w 1983782"/>
              <a:gd name="connsiteY0" fmla="*/ 1164606 h 1296884"/>
              <a:gd name="connsiteX1" fmla="*/ 681032 w 1983782"/>
              <a:gd name="connsiteY1" fmla="*/ 1155700 h 1296884"/>
              <a:gd name="connsiteX2" fmla="*/ 1213638 w 1983782"/>
              <a:gd name="connsiteY2" fmla="*/ 317500 h 1296884"/>
              <a:gd name="connsiteX3" fmla="*/ 1442238 w 1983782"/>
              <a:gd name="connsiteY3" fmla="*/ 12700 h 1296884"/>
              <a:gd name="connsiteX4" fmla="*/ 1975638 w 1983782"/>
              <a:gd name="connsiteY4" fmla="*/ 393701 h 1296884"/>
              <a:gd name="connsiteX5" fmla="*/ 1975638 w 1983782"/>
              <a:gd name="connsiteY5" fmla="*/ 698501 h 1296884"/>
              <a:gd name="connsiteX0" fmla="*/ 0 w 1983782"/>
              <a:gd name="connsiteY0" fmla="*/ 1128980 h 1261258"/>
              <a:gd name="connsiteX1" fmla="*/ 681032 w 1983782"/>
              <a:gd name="connsiteY1" fmla="*/ 1120074 h 1261258"/>
              <a:gd name="connsiteX2" fmla="*/ 1213638 w 1983782"/>
              <a:gd name="connsiteY2" fmla="*/ 281874 h 1261258"/>
              <a:gd name="connsiteX3" fmla="*/ 1430363 w 1983782"/>
              <a:gd name="connsiteY3" fmla="*/ 12700 h 1261258"/>
              <a:gd name="connsiteX4" fmla="*/ 1975638 w 1983782"/>
              <a:gd name="connsiteY4" fmla="*/ 358075 h 1261258"/>
              <a:gd name="connsiteX5" fmla="*/ 1975638 w 1983782"/>
              <a:gd name="connsiteY5" fmla="*/ 662875 h 1261258"/>
              <a:gd name="connsiteX0" fmla="*/ 0 w 1983782"/>
              <a:gd name="connsiteY0" fmla="*/ 1141680 h 1273958"/>
              <a:gd name="connsiteX1" fmla="*/ 681032 w 1983782"/>
              <a:gd name="connsiteY1" fmla="*/ 1132774 h 1273958"/>
              <a:gd name="connsiteX2" fmla="*/ 1213638 w 1983782"/>
              <a:gd name="connsiteY2" fmla="*/ 294574 h 1273958"/>
              <a:gd name="connsiteX3" fmla="*/ 1366038 w 1983782"/>
              <a:gd name="connsiteY3" fmla="*/ 12700 h 1273958"/>
              <a:gd name="connsiteX4" fmla="*/ 1975638 w 1983782"/>
              <a:gd name="connsiteY4" fmla="*/ 370775 h 1273958"/>
              <a:gd name="connsiteX5" fmla="*/ 1975638 w 1983782"/>
              <a:gd name="connsiteY5" fmla="*/ 675575 h 1273958"/>
              <a:gd name="connsiteX0" fmla="*/ 0 w 1983782"/>
              <a:gd name="connsiteY0" fmla="*/ 1193304 h 1248558"/>
              <a:gd name="connsiteX1" fmla="*/ 681032 w 1983782"/>
              <a:gd name="connsiteY1" fmla="*/ 1184398 h 1248558"/>
              <a:gd name="connsiteX2" fmla="*/ 910430 w 1983782"/>
              <a:gd name="connsiteY2" fmla="*/ 808346 h 1248558"/>
              <a:gd name="connsiteX3" fmla="*/ 1366038 w 1983782"/>
              <a:gd name="connsiteY3" fmla="*/ 64324 h 1248558"/>
              <a:gd name="connsiteX4" fmla="*/ 1975638 w 1983782"/>
              <a:gd name="connsiteY4" fmla="*/ 422399 h 1248558"/>
              <a:gd name="connsiteX5" fmla="*/ 1975638 w 1983782"/>
              <a:gd name="connsiteY5" fmla="*/ 727199 h 1248558"/>
              <a:gd name="connsiteX0" fmla="*/ 0 w 1983782"/>
              <a:gd name="connsiteY0" fmla="*/ 1129804 h 1248558"/>
              <a:gd name="connsiteX1" fmla="*/ 681032 w 1983782"/>
              <a:gd name="connsiteY1" fmla="*/ 1120898 h 1248558"/>
              <a:gd name="connsiteX2" fmla="*/ 986630 w 1983782"/>
              <a:gd name="connsiteY2" fmla="*/ 363846 h 1248558"/>
              <a:gd name="connsiteX3" fmla="*/ 1366038 w 1983782"/>
              <a:gd name="connsiteY3" fmla="*/ 824 h 1248558"/>
              <a:gd name="connsiteX4" fmla="*/ 1975638 w 1983782"/>
              <a:gd name="connsiteY4" fmla="*/ 358899 h 1248558"/>
              <a:gd name="connsiteX5" fmla="*/ 1975638 w 1983782"/>
              <a:gd name="connsiteY5" fmla="*/ 663699 h 1248558"/>
              <a:gd name="connsiteX0" fmla="*/ 0 w 1985374"/>
              <a:gd name="connsiteY0" fmla="*/ 1141680 h 1260434"/>
              <a:gd name="connsiteX1" fmla="*/ 681032 w 1985374"/>
              <a:gd name="connsiteY1" fmla="*/ 1132774 h 1260434"/>
              <a:gd name="connsiteX2" fmla="*/ 986630 w 1985374"/>
              <a:gd name="connsiteY2" fmla="*/ 375722 h 1260434"/>
              <a:gd name="connsiteX3" fmla="*/ 1366038 w 1985374"/>
              <a:gd name="connsiteY3" fmla="*/ 12700 h 1260434"/>
              <a:gd name="connsiteX4" fmla="*/ 1977230 w 1985374"/>
              <a:gd name="connsiteY4" fmla="*/ 299522 h 1260434"/>
              <a:gd name="connsiteX5" fmla="*/ 1975638 w 1985374"/>
              <a:gd name="connsiteY5" fmla="*/ 675575 h 1260434"/>
              <a:gd name="connsiteX0" fmla="*/ 0 w 1977230"/>
              <a:gd name="connsiteY0" fmla="*/ 1141680 h 1260434"/>
              <a:gd name="connsiteX1" fmla="*/ 681032 w 1977230"/>
              <a:gd name="connsiteY1" fmla="*/ 1132774 h 1260434"/>
              <a:gd name="connsiteX2" fmla="*/ 986630 w 1977230"/>
              <a:gd name="connsiteY2" fmla="*/ 375722 h 1260434"/>
              <a:gd name="connsiteX3" fmla="*/ 1366038 w 1977230"/>
              <a:gd name="connsiteY3" fmla="*/ 12700 h 1260434"/>
              <a:gd name="connsiteX4" fmla="*/ 1977230 w 1977230"/>
              <a:gd name="connsiteY4" fmla="*/ 299522 h 1260434"/>
              <a:gd name="connsiteX5" fmla="*/ 1975638 w 1977230"/>
              <a:gd name="connsiteY5" fmla="*/ 675575 h 1260434"/>
              <a:gd name="connsiteX0" fmla="*/ 0 w 1977230"/>
              <a:gd name="connsiteY0" fmla="*/ 1141680 h 1260434"/>
              <a:gd name="connsiteX1" fmla="*/ 681032 w 1977230"/>
              <a:gd name="connsiteY1" fmla="*/ 1132774 h 1260434"/>
              <a:gd name="connsiteX2" fmla="*/ 986630 w 1977230"/>
              <a:gd name="connsiteY2" fmla="*/ 375722 h 1260434"/>
              <a:gd name="connsiteX3" fmla="*/ 1366038 w 1977230"/>
              <a:gd name="connsiteY3" fmla="*/ 12700 h 1260434"/>
              <a:gd name="connsiteX4" fmla="*/ 1977230 w 1977230"/>
              <a:gd name="connsiteY4" fmla="*/ 299522 h 1260434"/>
              <a:gd name="connsiteX5" fmla="*/ 1975638 w 1977230"/>
              <a:gd name="connsiteY5" fmla="*/ 675575 h 1260434"/>
              <a:gd name="connsiteX0" fmla="*/ 0 w 1977230"/>
              <a:gd name="connsiteY0" fmla="*/ 1083457 h 1202211"/>
              <a:gd name="connsiteX1" fmla="*/ 681032 w 1977230"/>
              <a:gd name="connsiteY1" fmla="*/ 1074551 h 1202211"/>
              <a:gd name="connsiteX2" fmla="*/ 986630 w 1977230"/>
              <a:gd name="connsiteY2" fmla="*/ 317499 h 1202211"/>
              <a:gd name="connsiteX3" fmla="*/ 1443830 w 1977230"/>
              <a:gd name="connsiteY3" fmla="*/ 12700 h 1202211"/>
              <a:gd name="connsiteX4" fmla="*/ 1977230 w 1977230"/>
              <a:gd name="connsiteY4" fmla="*/ 241299 h 1202211"/>
              <a:gd name="connsiteX5" fmla="*/ 1975638 w 1977230"/>
              <a:gd name="connsiteY5" fmla="*/ 617352 h 1202211"/>
              <a:gd name="connsiteX0" fmla="*/ 0 w 1977230"/>
              <a:gd name="connsiteY0" fmla="*/ 1083457 h 1083457"/>
              <a:gd name="connsiteX1" fmla="*/ 834230 w 1977230"/>
              <a:gd name="connsiteY1" fmla="*/ 698499 h 1083457"/>
              <a:gd name="connsiteX2" fmla="*/ 986630 w 1977230"/>
              <a:gd name="connsiteY2" fmla="*/ 317499 h 1083457"/>
              <a:gd name="connsiteX3" fmla="*/ 1443830 w 1977230"/>
              <a:gd name="connsiteY3" fmla="*/ 12700 h 1083457"/>
              <a:gd name="connsiteX4" fmla="*/ 1977230 w 1977230"/>
              <a:gd name="connsiteY4" fmla="*/ 241299 h 1083457"/>
              <a:gd name="connsiteX5" fmla="*/ 1975638 w 1977230"/>
              <a:gd name="connsiteY5" fmla="*/ 617352 h 1083457"/>
              <a:gd name="connsiteX0" fmla="*/ 0 w 1975638"/>
              <a:gd name="connsiteY0" fmla="*/ 1003299 h 1003299"/>
              <a:gd name="connsiteX1" fmla="*/ 832638 w 1975638"/>
              <a:gd name="connsiteY1" fmla="*/ 698499 h 1003299"/>
              <a:gd name="connsiteX2" fmla="*/ 985038 w 1975638"/>
              <a:gd name="connsiteY2" fmla="*/ 317499 h 1003299"/>
              <a:gd name="connsiteX3" fmla="*/ 1442238 w 1975638"/>
              <a:gd name="connsiteY3" fmla="*/ 12700 h 1003299"/>
              <a:gd name="connsiteX4" fmla="*/ 1975638 w 1975638"/>
              <a:gd name="connsiteY4" fmla="*/ 241299 h 1003299"/>
              <a:gd name="connsiteX5" fmla="*/ 1974046 w 1975638"/>
              <a:gd name="connsiteY5" fmla="*/ 617352 h 1003299"/>
              <a:gd name="connsiteX0" fmla="*/ 0 w 1975638"/>
              <a:gd name="connsiteY0" fmla="*/ 1003299 h 1003299"/>
              <a:gd name="connsiteX1" fmla="*/ 832638 w 1975638"/>
              <a:gd name="connsiteY1" fmla="*/ 698499 h 1003299"/>
              <a:gd name="connsiteX2" fmla="*/ 985038 w 1975638"/>
              <a:gd name="connsiteY2" fmla="*/ 317499 h 1003299"/>
              <a:gd name="connsiteX3" fmla="*/ 1442238 w 1975638"/>
              <a:gd name="connsiteY3" fmla="*/ 12700 h 1003299"/>
              <a:gd name="connsiteX4" fmla="*/ 1975638 w 1975638"/>
              <a:gd name="connsiteY4" fmla="*/ 241299 h 1003299"/>
              <a:gd name="connsiteX5" fmla="*/ 1974046 w 1975638"/>
              <a:gd name="connsiteY5" fmla="*/ 617352 h 1003299"/>
              <a:gd name="connsiteX0" fmla="*/ 0 w 1975638"/>
              <a:gd name="connsiteY0" fmla="*/ 1104899 h 1104899"/>
              <a:gd name="connsiteX1" fmla="*/ 832638 w 1975638"/>
              <a:gd name="connsiteY1" fmla="*/ 800099 h 1104899"/>
              <a:gd name="connsiteX2" fmla="*/ 1213638 w 1975638"/>
              <a:gd name="connsiteY2" fmla="*/ 114300 h 1104899"/>
              <a:gd name="connsiteX3" fmla="*/ 1442238 w 1975638"/>
              <a:gd name="connsiteY3" fmla="*/ 114300 h 1104899"/>
              <a:gd name="connsiteX4" fmla="*/ 1975638 w 1975638"/>
              <a:gd name="connsiteY4" fmla="*/ 342899 h 1104899"/>
              <a:gd name="connsiteX5" fmla="*/ 1974046 w 1975638"/>
              <a:gd name="connsiteY5" fmla="*/ 718952 h 1104899"/>
              <a:gd name="connsiteX0" fmla="*/ 0 w 1975638"/>
              <a:gd name="connsiteY0" fmla="*/ 1028699 h 1028699"/>
              <a:gd name="connsiteX1" fmla="*/ 832638 w 1975638"/>
              <a:gd name="connsiteY1" fmla="*/ 723899 h 1028699"/>
              <a:gd name="connsiteX2" fmla="*/ 1213638 w 1975638"/>
              <a:gd name="connsiteY2" fmla="*/ 38100 h 1028699"/>
              <a:gd name="connsiteX3" fmla="*/ 1442238 w 1975638"/>
              <a:gd name="connsiteY3" fmla="*/ 38100 h 1028699"/>
              <a:gd name="connsiteX4" fmla="*/ 1975638 w 1975638"/>
              <a:gd name="connsiteY4" fmla="*/ 266699 h 1028699"/>
              <a:gd name="connsiteX5" fmla="*/ 1974046 w 1975638"/>
              <a:gd name="connsiteY5" fmla="*/ 642752 h 1028699"/>
              <a:gd name="connsiteX0" fmla="*/ 0 w 1975638"/>
              <a:gd name="connsiteY0" fmla="*/ 1028699 h 1028699"/>
              <a:gd name="connsiteX1" fmla="*/ 832638 w 1975638"/>
              <a:gd name="connsiteY1" fmla="*/ 723899 h 1028699"/>
              <a:gd name="connsiteX2" fmla="*/ 1213638 w 1975638"/>
              <a:gd name="connsiteY2" fmla="*/ 38100 h 1028699"/>
              <a:gd name="connsiteX3" fmla="*/ 1442238 w 1975638"/>
              <a:gd name="connsiteY3" fmla="*/ 38100 h 1028699"/>
              <a:gd name="connsiteX4" fmla="*/ 1975638 w 1975638"/>
              <a:gd name="connsiteY4" fmla="*/ 266699 h 1028699"/>
              <a:gd name="connsiteX5" fmla="*/ 1974046 w 1975638"/>
              <a:gd name="connsiteY5" fmla="*/ 642752 h 1028699"/>
              <a:gd name="connsiteX0" fmla="*/ 0 w 1975638"/>
              <a:gd name="connsiteY0" fmla="*/ 990599 h 990599"/>
              <a:gd name="connsiteX1" fmla="*/ 832638 w 1975638"/>
              <a:gd name="connsiteY1" fmla="*/ 685799 h 990599"/>
              <a:gd name="connsiteX2" fmla="*/ 1213638 w 1975638"/>
              <a:gd name="connsiteY2" fmla="*/ 228599 h 990599"/>
              <a:gd name="connsiteX3" fmla="*/ 1442238 w 1975638"/>
              <a:gd name="connsiteY3" fmla="*/ 0 h 990599"/>
              <a:gd name="connsiteX4" fmla="*/ 1975638 w 1975638"/>
              <a:gd name="connsiteY4" fmla="*/ 228599 h 990599"/>
              <a:gd name="connsiteX5" fmla="*/ 1974046 w 1975638"/>
              <a:gd name="connsiteY5" fmla="*/ 604652 h 990599"/>
              <a:gd name="connsiteX0" fmla="*/ 0 w 1975638"/>
              <a:gd name="connsiteY0" fmla="*/ 990599 h 990599"/>
              <a:gd name="connsiteX1" fmla="*/ 832638 w 1975638"/>
              <a:gd name="connsiteY1" fmla="*/ 685799 h 990599"/>
              <a:gd name="connsiteX2" fmla="*/ 1442238 w 1975638"/>
              <a:gd name="connsiteY2" fmla="*/ 0 h 990599"/>
              <a:gd name="connsiteX3" fmla="*/ 1975638 w 1975638"/>
              <a:gd name="connsiteY3" fmla="*/ 228599 h 990599"/>
              <a:gd name="connsiteX4" fmla="*/ 1974046 w 1975638"/>
              <a:gd name="connsiteY4" fmla="*/ 604652 h 990599"/>
              <a:gd name="connsiteX0" fmla="*/ 0 w 1974046"/>
              <a:gd name="connsiteY0" fmla="*/ 1004123 h 1004123"/>
              <a:gd name="connsiteX1" fmla="*/ 832638 w 1974046"/>
              <a:gd name="connsiteY1" fmla="*/ 699323 h 1004123"/>
              <a:gd name="connsiteX2" fmla="*/ 1442238 w 1974046"/>
              <a:gd name="connsiteY2" fmla="*/ 13524 h 1004123"/>
              <a:gd name="connsiteX3" fmla="*/ 1974046 w 1974046"/>
              <a:gd name="connsiteY3" fmla="*/ 618176 h 1004123"/>
              <a:gd name="connsiteX0" fmla="*/ 0 w 1974046"/>
              <a:gd name="connsiteY0" fmla="*/ 1004123 h 1016823"/>
              <a:gd name="connsiteX1" fmla="*/ 832638 w 1974046"/>
              <a:gd name="connsiteY1" fmla="*/ 851723 h 1016823"/>
              <a:gd name="connsiteX2" fmla="*/ 1442238 w 1974046"/>
              <a:gd name="connsiteY2" fmla="*/ 13524 h 1016823"/>
              <a:gd name="connsiteX3" fmla="*/ 1974046 w 1974046"/>
              <a:gd name="connsiteY3" fmla="*/ 618176 h 1016823"/>
              <a:gd name="connsiteX0" fmla="*/ 0 w 1974046"/>
              <a:gd name="connsiteY0" fmla="*/ 1156524 h 1194624"/>
              <a:gd name="connsiteX1" fmla="*/ 832638 w 1974046"/>
              <a:gd name="connsiteY1" fmla="*/ 1004124 h 1194624"/>
              <a:gd name="connsiteX2" fmla="*/ 1747038 w 1974046"/>
              <a:gd name="connsiteY2" fmla="*/ 13524 h 1194624"/>
              <a:gd name="connsiteX3" fmla="*/ 1974046 w 1974046"/>
              <a:gd name="connsiteY3" fmla="*/ 770577 h 1194624"/>
              <a:gd name="connsiteX0" fmla="*/ 0 w 2280438"/>
              <a:gd name="connsiteY0" fmla="*/ 1156524 h 1194624"/>
              <a:gd name="connsiteX1" fmla="*/ 832638 w 2280438"/>
              <a:gd name="connsiteY1" fmla="*/ 1004124 h 1194624"/>
              <a:gd name="connsiteX2" fmla="*/ 1747038 w 2280438"/>
              <a:gd name="connsiteY2" fmla="*/ 13524 h 1194624"/>
              <a:gd name="connsiteX3" fmla="*/ 2280438 w 2280438"/>
              <a:gd name="connsiteY3" fmla="*/ 699324 h 1194624"/>
              <a:gd name="connsiteX0" fmla="*/ 0 w 2280438"/>
              <a:gd name="connsiteY0" fmla="*/ 1156524 h 1156524"/>
              <a:gd name="connsiteX1" fmla="*/ 985038 w 2280438"/>
              <a:gd name="connsiteY1" fmla="*/ 851724 h 1156524"/>
              <a:gd name="connsiteX2" fmla="*/ 1747038 w 2280438"/>
              <a:gd name="connsiteY2" fmla="*/ 13524 h 1156524"/>
              <a:gd name="connsiteX3" fmla="*/ 2280438 w 2280438"/>
              <a:gd name="connsiteY3" fmla="*/ 699324 h 1156524"/>
              <a:gd name="connsiteX0" fmla="*/ 0 w 2280438"/>
              <a:gd name="connsiteY0" fmla="*/ 1156524 h 1156524"/>
              <a:gd name="connsiteX1" fmla="*/ 985038 w 2280438"/>
              <a:gd name="connsiteY1" fmla="*/ 699324 h 1156524"/>
              <a:gd name="connsiteX2" fmla="*/ 1747038 w 2280438"/>
              <a:gd name="connsiteY2" fmla="*/ 13524 h 1156524"/>
              <a:gd name="connsiteX3" fmla="*/ 2280438 w 2280438"/>
              <a:gd name="connsiteY3" fmla="*/ 699324 h 1156524"/>
              <a:gd name="connsiteX0" fmla="*/ 0 w 2280438"/>
              <a:gd name="connsiteY0" fmla="*/ 1156524 h 1209468"/>
              <a:gd name="connsiteX1" fmla="*/ 985038 w 2280438"/>
              <a:gd name="connsiteY1" fmla="*/ 699324 h 1209468"/>
              <a:gd name="connsiteX2" fmla="*/ 1747038 w 2280438"/>
              <a:gd name="connsiteY2" fmla="*/ 13524 h 1209468"/>
              <a:gd name="connsiteX3" fmla="*/ 2280438 w 2280438"/>
              <a:gd name="connsiteY3" fmla="*/ 699324 h 1209468"/>
              <a:gd name="connsiteX0" fmla="*/ 0 w 2280438"/>
              <a:gd name="connsiteY0" fmla="*/ 1156524 h 1156524"/>
              <a:gd name="connsiteX1" fmla="*/ 985038 w 2280438"/>
              <a:gd name="connsiteY1" fmla="*/ 699324 h 1156524"/>
              <a:gd name="connsiteX2" fmla="*/ 1747038 w 2280438"/>
              <a:gd name="connsiteY2" fmla="*/ 13524 h 1156524"/>
              <a:gd name="connsiteX3" fmla="*/ 2280438 w 2280438"/>
              <a:gd name="connsiteY3" fmla="*/ 699324 h 1156524"/>
              <a:gd name="connsiteX0" fmla="*/ 0 w 2280438"/>
              <a:gd name="connsiteY0" fmla="*/ 1156524 h 1156524"/>
              <a:gd name="connsiteX1" fmla="*/ 985038 w 2280438"/>
              <a:gd name="connsiteY1" fmla="*/ 699324 h 1156524"/>
              <a:gd name="connsiteX2" fmla="*/ 1747038 w 2280438"/>
              <a:gd name="connsiteY2" fmla="*/ 13524 h 1156524"/>
              <a:gd name="connsiteX3" fmla="*/ 2280438 w 2280438"/>
              <a:gd name="connsiteY3" fmla="*/ 699324 h 1156524"/>
              <a:gd name="connsiteX0" fmla="*/ 0 w 2280438"/>
              <a:gd name="connsiteY0" fmla="*/ 1156524 h 1156524"/>
              <a:gd name="connsiteX1" fmla="*/ 985038 w 2280438"/>
              <a:gd name="connsiteY1" fmla="*/ 699324 h 1156524"/>
              <a:gd name="connsiteX2" fmla="*/ 1747038 w 2280438"/>
              <a:gd name="connsiteY2" fmla="*/ 13524 h 1156524"/>
              <a:gd name="connsiteX3" fmla="*/ 2280438 w 2280438"/>
              <a:gd name="connsiteY3" fmla="*/ 699324 h 1156524"/>
              <a:gd name="connsiteX0" fmla="*/ 0 w 2280438"/>
              <a:gd name="connsiteY0" fmla="*/ 1156524 h 1255485"/>
              <a:gd name="connsiteX1" fmla="*/ 985038 w 2280438"/>
              <a:gd name="connsiteY1" fmla="*/ 699324 h 1255485"/>
              <a:gd name="connsiteX2" fmla="*/ 1747038 w 2280438"/>
              <a:gd name="connsiteY2" fmla="*/ 13524 h 1255485"/>
              <a:gd name="connsiteX3" fmla="*/ 2280438 w 2280438"/>
              <a:gd name="connsiteY3" fmla="*/ 699324 h 1255485"/>
              <a:gd name="connsiteX0" fmla="*/ 0 w 2280438"/>
              <a:gd name="connsiteY0" fmla="*/ 1143000 h 1241961"/>
              <a:gd name="connsiteX1" fmla="*/ 985038 w 2280438"/>
              <a:gd name="connsiteY1" fmla="*/ 685800 h 1241961"/>
              <a:gd name="connsiteX2" fmla="*/ 1747038 w 2280438"/>
              <a:gd name="connsiteY2" fmla="*/ 0 h 1241961"/>
              <a:gd name="connsiteX3" fmla="*/ 2280438 w 2280438"/>
              <a:gd name="connsiteY3" fmla="*/ 685800 h 1241961"/>
              <a:gd name="connsiteX0" fmla="*/ 0 w 2280438"/>
              <a:gd name="connsiteY0" fmla="*/ 1415144 h 1514105"/>
              <a:gd name="connsiteX1" fmla="*/ 985038 w 2280438"/>
              <a:gd name="connsiteY1" fmla="*/ 957944 h 1514105"/>
              <a:gd name="connsiteX2" fmla="*/ 1747038 w 2280438"/>
              <a:gd name="connsiteY2" fmla="*/ 272144 h 1514105"/>
              <a:gd name="connsiteX3" fmla="*/ 2280438 w 2280438"/>
              <a:gd name="connsiteY3" fmla="*/ 957944 h 1514105"/>
              <a:gd name="connsiteX0" fmla="*/ 0 w 2280438"/>
              <a:gd name="connsiteY0" fmla="*/ 1291442 h 1390403"/>
              <a:gd name="connsiteX1" fmla="*/ 985038 w 2280438"/>
              <a:gd name="connsiteY1" fmla="*/ 834242 h 1390403"/>
              <a:gd name="connsiteX2" fmla="*/ 1747038 w 2280438"/>
              <a:gd name="connsiteY2" fmla="*/ 148442 h 1390403"/>
              <a:gd name="connsiteX3" fmla="*/ 2280438 w 2280438"/>
              <a:gd name="connsiteY3" fmla="*/ 834242 h 1390403"/>
              <a:gd name="connsiteX0" fmla="*/ 0 w 2280438"/>
              <a:gd name="connsiteY0" fmla="*/ 1143000 h 1241961"/>
              <a:gd name="connsiteX1" fmla="*/ 985038 w 2280438"/>
              <a:gd name="connsiteY1" fmla="*/ 685800 h 1241961"/>
              <a:gd name="connsiteX2" fmla="*/ 1747038 w 2280438"/>
              <a:gd name="connsiteY2" fmla="*/ 0 h 1241961"/>
              <a:gd name="connsiteX3" fmla="*/ 2280438 w 2280438"/>
              <a:gd name="connsiteY3" fmla="*/ 685800 h 1241961"/>
              <a:gd name="connsiteX0" fmla="*/ 0 w 2301449"/>
              <a:gd name="connsiteY0" fmla="*/ 1143000 h 1241961"/>
              <a:gd name="connsiteX1" fmla="*/ 985038 w 2301449"/>
              <a:gd name="connsiteY1" fmla="*/ 685800 h 1241961"/>
              <a:gd name="connsiteX2" fmla="*/ 1747038 w 2301449"/>
              <a:gd name="connsiteY2" fmla="*/ 0 h 1241961"/>
              <a:gd name="connsiteX3" fmla="*/ 2280438 w 2301449"/>
              <a:gd name="connsiteY3" fmla="*/ 685800 h 1241961"/>
              <a:gd name="connsiteX0" fmla="*/ 0 w 2301449"/>
              <a:gd name="connsiteY0" fmla="*/ 1143000 h 1241961"/>
              <a:gd name="connsiteX1" fmla="*/ 985038 w 2301449"/>
              <a:gd name="connsiteY1" fmla="*/ 685800 h 1241961"/>
              <a:gd name="connsiteX2" fmla="*/ 1747038 w 2301449"/>
              <a:gd name="connsiteY2" fmla="*/ 0 h 1241961"/>
              <a:gd name="connsiteX3" fmla="*/ 2280438 w 2301449"/>
              <a:gd name="connsiteY3" fmla="*/ 685800 h 1241961"/>
              <a:gd name="connsiteX0" fmla="*/ 0 w 2301449"/>
              <a:gd name="connsiteY0" fmla="*/ 1226127 h 1325088"/>
              <a:gd name="connsiteX1" fmla="*/ 985038 w 2301449"/>
              <a:gd name="connsiteY1" fmla="*/ 768927 h 1325088"/>
              <a:gd name="connsiteX2" fmla="*/ 1747038 w 2301449"/>
              <a:gd name="connsiteY2" fmla="*/ 83127 h 1325088"/>
              <a:gd name="connsiteX3" fmla="*/ 2280438 w 2301449"/>
              <a:gd name="connsiteY3" fmla="*/ 768927 h 1325088"/>
              <a:gd name="connsiteX0" fmla="*/ 0 w 2301449"/>
              <a:gd name="connsiteY0" fmla="*/ 1226127 h 1325088"/>
              <a:gd name="connsiteX1" fmla="*/ 985038 w 2301449"/>
              <a:gd name="connsiteY1" fmla="*/ 768927 h 1325088"/>
              <a:gd name="connsiteX2" fmla="*/ 1747038 w 2301449"/>
              <a:gd name="connsiteY2" fmla="*/ 83127 h 1325088"/>
              <a:gd name="connsiteX3" fmla="*/ 2280438 w 2301449"/>
              <a:gd name="connsiteY3" fmla="*/ 768927 h 1325088"/>
              <a:gd name="connsiteX0" fmla="*/ 0 w 2301449"/>
              <a:gd name="connsiteY0" fmla="*/ 1226127 h 1325088"/>
              <a:gd name="connsiteX1" fmla="*/ 985038 w 2301449"/>
              <a:gd name="connsiteY1" fmla="*/ 768927 h 1325088"/>
              <a:gd name="connsiteX2" fmla="*/ 1747038 w 2301449"/>
              <a:gd name="connsiteY2" fmla="*/ 83127 h 1325088"/>
              <a:gd name="connsiteX3" fmla="*/ 2280438 w 2301449"/>
              <a:gd name="connsiteY3" fmla="*/ 768927 h 1325088"/>
              <a:gd name="connsiteX0" fmla="*/ 0 w 2301449"/>
              <a:gd name="connsiteY0" fmla="*/ 1226127 h 1325088"/>
              <a:gd name="connsiteX1" fmla="*/ 985038 w 2301449"/>
              <a:gd name="connsiteY1" fmla="*/ 768927 h 1325088"/>
              <a:gd name="connsiteX2" fmla="*/ 1747038 w 2301449"/>
              <a:gd name="connsiteY2" fmla="*/ 83127 h 1325088"/>
              <a:gd name="connsiteX3" fmla="*/ 2280438 w 2301449"/>
              <a:gd name="connsiteY3" fmla="*/ 768927 h 1325088"/>
              <a:gd name="connsiteX0" fmla="*/ 0 w 2301449"/>
              <a:gd name="connsiteY0" fmla="*/ 1143000 h 1241961"/>
              <a:gd name="connsiteX1" fmla="*/ 985038 w 2301449"/>
              <a:gd name="connsiteY1" fmla="*/ 685800 h 1241961"/>
              <a:gd name="connsiteX2" fmla="*/ 1747038 w 2301449"/>
              <a:gd name="connsiteY2" fmla="*/ 0 h 1241961"/>
              <a:gd name="connsiteX3" fmla="*/ 2280438 w 2301449"/>
              <a:gd name="connsiteY3" fmla="*/ 685800 h 1241961"/>
              <a:gd name="connsiteX0" fmla="*/ 0 w 2305781"/>
              <a:gd name="connsiteY0" fmla="*/ 1143000 h 1241961"/>
              <a:gd name="connsiteX1" fmla="*/ 985038 w 2305781"/>
              <a:gd name="connsiteY1" fmla="*/ 685800 h 1241961"/>
              <a:gd name="connsiteX2" fmla="*/ 1747038 w 2305781"/>
              <a:gd name="connsiteY2" fmla="*/ 0 h 1241961"/>
              <a:gd name="connsiteX3" fmla="*/ 2280438 w 2305781"/>
              <a:gd name="connsiteY3" fmla="*/ 685800 h 1241961"/>
              <a:gd name="connsiteX0" fmla="*/ 0 w 2307373"/>
              <a:gd name="connsiteY0" fmla="*/ 1057399 h 1156360"/>
              <a:gd name="connsiteX1" fmla="*/ 985038 w 2307373"/>
              <a:gd name="connsiteY1" fmla="*/ 600199 h 1156360"/>
              <a:gd name="connsiteX2" fmla="*/ 1748630 w 2307373"/>
              <a:gd name="connsiteY2" fmla="*/ 66800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66799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202871"/>
              <a:gd name="connsiteX1" fmla="*/ 985038 w 2307373"/>
              <a:gd name="connsiteY1" fmla="*/ 600199 h 1202871"/>
              <a:gd name="connsiteX2" fmla="*/ 1748630 w 2307373"/>
              <a:gd name="connsiteY2" fmla="*/ 219198 h 1202871"/>
              <a:gd name="connsiteX3" fmla="*/ 2280438 w 2307373"/>
              <a:gd name="connsiteY3" fmla="*/ 600199 h 1202871"/>
              <a:gd name="connsiteX0" fmla="*/ 0 w 2307373"/>
              <a:gd name="connsiteY0" fmla="*/ 1065811 h 1211283"/>
              <a:gd name="connsiteX1" fmla="*/ 985038 w 2307373"/>
              <a:gd name="connsiteY1" fmla="*/ 608611 h 1211283"/>
              <a:gd name="connsiteX2" fmla="*/ 1748630 w 2307373"/>
              <a:gd name="connsiteY2" fmla="*/ 227610 h 1211283"/>
              <a:gd name="connsiteX3" fmla="*/ 2280438 w 2307373"/>
              <a:gd name="connsiteY3" fmla="*/ 608611 h 1211283"/>
              <a:gd name="connsiteX0" fmla="*/ 0 w 2307373"/>
              <a:gd name="connsiteY0" fmla="*/ 1065811 h 1211283"/>
              <a:gd name="connsiteX1" fmla="*/ 985038 w 2307373"/>
              <a:gd name="connsiteY1" fmla="*/ 608611 h 1211283"/>
              <a:gd name="connsiteX2" fmla="*/ 1748630 w 2307373"/>
              <a:gd name="connsiteY2" fmla="*/ 227610 h 1211283"/>
              <a:gd name="connsiteX3" fmla="*/ 2280438 w 2307373"/>
              <a:gd name="connsiteY3" fmla="*/ 608611 h 1211283"/>
              <a:gd name="connsiteX0" fmla="*/ 0 w 2307373"/>
              <a:gd name="connsiteY0" fmla="*/ 1065811 h 1211283"/>
              <a:gd name="connsiteX1" fmla="*/ 985038 w 2307373"/>
              <a:gd name="connsiteY1" fmla="*/ 608611 h 1211283"/>
              <a:gd name="connsiteX2" fmla="*/ 1748630 w 2307373"/>
              <a:gd name="connsiteY2" fmla="*/ 227610 h 1211283"/>
              <a:gd name="connsiteX3" fmla="*/ 2280438 w 2307373"/>
              <a:gd name="connsiteY3" fmla="*/ 608611 h 1211283"/>
              <a:gd name="connsiteX0" fmla="*/ 0 w 2307373"/>
              <a:gd name="connsiteY0" fmla="*/ 1065811 h 1211283"/>
              <a:gd name="connsiteX1" fmla="*/ 985038 w 2307373"/>
              <a:gd name="connsiteY1" fmla="*/ 608611 h 1211283"/>
              <a:gd name="connsiteX2" fmla="*/ 1748630 w 2307373"/>
              <a:gd name="connsiteY2" fmla="*/ 227610 h 1211283"/>
              <a:gd name="connsiteX3" fmla="*/ 2280438 w 2307373"/>
              <a:gd name="connsiteY3" fmla="*/ 608611 h 1211283"/>
              <a:gd name="connsiteX0" fmla="*/ 0 w 2307373"/>
              <a:gd name="connsiteY0" fmla="*/ 1065811 h 1211283"/>
              <a:gd name="connsiteX1" fmla="*/ 985038 w 2307373"/>
              <a:gd name="connsiteY1" fmla="*/ 608611 h 1211283"/>
              <a:gd name="connsiteX2" fmla="*/ 1748630 w 2307373"/>
              <a:gd name="connsiteY2" fmla="*/ 227610 h 1211283"/>
              <a:gd name="connsiteX3" fmla="*/ 2280438 w 2307373"/>
              <a:gd name="connsiteY3" fmla="*/ 608611 h 1211283"/>
              <a:gd name="connsiteX0" fmla="*/ 0 w 2307373"/>
              <a:gd name="connsiteY0" fmla="*/ 863931 h 1009403"/>
              <a:gd name="connsiteX1" fmla="*/ 985038 w 2307373"/>
              <a:gd name="connsiteY1" fmla="*/ 406731 h 1009403"/>
              <a:gd name="connsiteX2" fmla="*/ 1748630 w 2307373"/>
              <a:gd name="connsiteY2" fmla="*/ 25730 h 1009403"/>
              <a:gd name="connsiteX3" fmla="*/ 2280438 w 2307373"/>
              <a:gd name="connsiteY3" fmla="*/ 406731 h 1009403"/>
            </a:gdLst>
            <a:ahLst/>
            <a:cxnLst>
              <a:cxn ang="0">
                <a:pos x="connsiteX0" y="connsiteY0"/>
              </a:cxn>
              <a:cxn ang="0">
                <a:pos x="connsiteX1" y="connsiteY1"/>
              </a:cxn>
              <a:cxn ang="0">
                <a:pos x="connsiteX2" y="connsiteY2"/>
              </a:cxn>
              <a:cxn ang="0">
                <a:pos x="connsiteX3" y="connsiteY3"/>
              </a:cxn>
            </a:cxnLst>
            <a:rect l="l" t="t" r="r" b="b"/>
            <a:pathLst>
              <a:path w="2307373" h="1009403">
                <a:moveTo>
                  <a:pt x="0" y="863931"/>
                </a:moveTo>
                <a:cubicBezTo>
                  <a:pt x="472839" y="844139"/>
                  <a:pt x="975110" y="1009403"/>
                  <a:pt x="985038" y="406731"/>
                </a:cubicBezTo>
                <a:cubicBezTo>
                  <a:pt x="975370" y="0"/>
                  <a:pt x="1440367" y="37603"/>
                  <a:pt x="1748630" y="25730"/>
                </a:cubicBezTo>
                <a:cubicBezTo>
                  <a:pt x="2307373" y="45852"/>
                  <a:pt x="2219499" y="2682"/>
                  <a:pt x="2280438" y="406731"/>
                </a:cubicBezTo>
              </a:path>
            </a:pathLst>
          </a:cu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6" name="Freeform 75"/>
          <p:cNvSpPr/>
          <p:nvPr/>
        </p:nvSpPr>
        <p:spPr>
          <a:xfrm>
            <a:off x="5076745" y="3673978"/>
            <a:ext cx="2307373" cy="1009403"/>
          </a:xfrm>
          <a:custGeom>
            <a:avLst/>
            <a:gdLst>
              <a:gd name="connsiteX0" fmla="*/ 0 w 1698172"/>
              <a:gd name="connsiteY0" fmla="*/ 433449 h 433449"/>
              <a:gd name="connsiteX1" fmla="*/ 665018 w 1698172"/>
              <a:gd name="connsiteY1" fmla="*/ 124691 h 433449"/>
              <a:gd name="connsiteX2" fmla="*/ 973777 w 1698172"/>
              <a:gd name="connsiteY2" fmla="*/ 409699 h 433449"/>
              <a:gd name="connsiteX3" fmla="*/ 1306286 w 1698172"/>
              <a:gd name="connsiteY3" fmla="*/ 17813 h 433449"/>
              <a:gd name="connsiteX4" fmla="*/ 1698172 w 1698172"/>
              <a:gd name="connsiteY4" fmla="*/ 302821 h 433449"/>
              <a:gd name="connsiteX5" fmla="*/ 1698172 w 1698172"/>
              <a:gd name="connsiteY5" fmla="*/ 302821 h 433449"/>
              <a:gd name="connsiteX0" fmla="*/ 0 w 1698172"/>
              <a:gd name="connsiteY0" fmla="*/ 433449 h 477487"/>
              <a:gd name="connsiteX1" fmla="*/ 681032 w 1698172"/>
              <a:gd name="connsiteY1" fmla="*/ 424543 h 477487"/>
              <a:gd name="connsiteX2" fmla="*/ 973777 w 1698172"/>
              <a:gd name="connsiteY2" fmla="*/ 409699 h 477487"/>
              <a:gd name="connsiteX3" fmla="*/ 1306286 w 1698172"/>
              <a:gd name="connsiteY3" fmla="*/ 17813 h 477487"/>
              <a:gd name="connsiteX4" fmla="*/ 1698172 w 1698172"/>
              <a:gd name="connsiteY4" fmla="*/ 302821 h 477487"/>
              <a:gd name="connsiteX5" fmla="*/ 1698172 w 1698172"/>
              <a:gd name="connsiteY5" fmla="*/ 302821 h 477487"/>
              <a:gd name="connsiteX0" fmla="*/ 0 w 1698172"/>
              <a:gd name="connsiteY0" fmla="*/ 914894 h 1047172"/>
              <a:gd name="connsiteX1" fmla="*/ 681032 w 1698172"/>
              <a:gd name="connsiteY1" fmla="*/ 905988 h 1047172"/>
              <a:gd name="connsiteX2" fmla="*/ 1213638 w 1698172"/>
              <a:gd name="connsiteY2" fmla="*/ 67788 h 1047172"/>
              <a:gd name="connsiteX3" fmla="*/ 1306286 w 1698172"/>
              <a:gd name="connsiteY3" fmla="*/ 499258 h 1047172"/>
              <a:gd name="connsiteX4" fmla="*/ 1698172 w 1698172"/>
              <a:gd name="connsiteY4" fmla="*/ 784266 h 1047172"/>
              <a:gd name="connsiteX5" fmla="*/ 1698172 w 1698172"/>
              <a:gd name="connsiteY5" fmla="*/ 784266 h 1047172"/>
              <a:gd name="connsiteX0" fmla="*/ 0 w 1827794"/>
              <a:gd name="connsiteY0" fmla="*/ 1034307 h 1166585"/>
              <a:gd name="connsiteX1" fmla="*/ 681032 w 1827794"/>
              <a:gd name="connsiteY1" fmla="*/ 1025401 h 1166585"/>
              <a:gd name="connsiteX2" fmla="*/ 1213638 w 1827794"/>
              <a:gd name="connsiteY2" fmla="*/ 187201 h 1166585"/>
              <a:gd name="connsiteX3" fmla="*/ 1747038 w 1827794"/>
              <a:gd name="connsiteY3" fmla="*/ 119413 h 1166585"/>
              <a:gd name="connsiteX4" fmla="*/ 1698172 w 1827794"/>
              <a:gd name="connsiteY4" fmla="*/ 903679 h 1166585"/>
              <a:gd name="connsiteX5" fmla="*/ 1698172 w 1827794"/>
              <a:gd name="connsiteY5" fmla="*/ 903679 h 1166585"/>
              <a:gd name="connsiteX0" fmla="*/ 0 w 1975638"/>
              <a:gd name="connsiteY0" fmla="*/ 1034307 h 1166585"/>
              <a:gd name="connsiteX1" fmla="*/ 681032 w 1975638"/>
              <a:gd name="connsiteY1" fmla="*/ 1025401 h 1166585"/>
              <a:gd name="connsiteX2" fmla="*/ 1213638 w 1975638"/>
              <a:gd name="connsiteY2" fmla="*/ 187201 h 1166585"/>
              <a:gd name="connsiteX3" fmla="*/ 1747038 w 1975638"/>
              <a:gd name="connsiteY3" fmla="*/ 119413 h 1166585"/>
              <a:gd name="connsiteX4" fmla="*/ 1698172 w 1975638"/>
              <a:gd name="connsiteY4" fmla="*/ 903679 h 1166585"/>
              <a:gd name="connsiteX5" fmla="*/ 1975638 w 1975638"/>
              <a:gd name="connsiteY5" fmla="*/ 568202 h 1166585"/>
              <a:gd name="connsiteX0" fmla="*/ 0 w 1983782"/>
              <a:gd name="connsiteY0" fmla="*/ 998104 h 1130382"/>
              <a:gd name="connsiteX1" fmla="*/ 681032 w 1983782"/>
              <a:gd name="connsiteY1" fmla="*/ 989198 h 1130382"/>
              <a:gd name="connsiteX2" fmla="*/ 1213638 w 1983782"/>
              <a:gd name="connsiteY2" fmla="*/ 150998 h 1130382"/>
              <a:gd name="connsiteX3" fmla="*/ 1747038 w 1983782"/>
              <a:gd name="connsiteY3" fmla="*/ 83210 h 1130382"/>
              <a:gd name="connsiteX4" fmla="*/ 1975638 w 1983782"/>
              <a:gd name="connsiteY4" fmla="*/ 227199 h 1130382"/>
              <a:gd name="connsiteX5" fmla="*/ 1975638 w 1983782"/>
              <a:gd name="connsiteY5" fmla="*/ 531999 h 1130382"/>
              <a:gd name="connsiteX0" fmla="*/ 0 w 1983782"/>
              <a:gd name="connsiteY0" fmla="*/ 1164606 h 1296884"/>
              <a:gd name="connsiteX1" fmla="*/ 681032 w 1983782"/>
              <a:gd name="connsiteY1" fmla="*/ 1155700 h 1296884"/>
              <a:gd name="connsiteX2" fmla="*/ 1213638 w 1983782"/>
              <a:gd name="connsiteY2" fmla="*/ 317500 h 1296884"/>
              <a:gd name="connsiteX3" fmla="*/ 1442238 w 1983782"/>
              <a:gd name="connsiteY3" fmla="*/ 12700 h 1296884"/>
              <a:gd name="connsiteX4" fmla="*/ 1975638 w 1983782"/>
              <a:gd name="connsiteY4" fmla="*/ 393701 h 1296884"/>
              <a:gd name="connsiteX5" fmla="*/ 1975638 w 1983782"/>
              <a:gd name="connsiteY5" fmla="*/ 698501 h 1296884"/>
              <a:gd name="connsiteX0" fmla="*/ 0 w 1983782"/>
              <a:gd name="connsiteY0" fmla="*/ 1128980 h 1261258"/>
              <a:gd name="connsiteX1" fmla="*/ 681032 w 1983782"/>
              <a:gd name="connsiteY1" fmla="*/ 1120074 h 1261258"/>
              <a:gd name="connsiteX2" fmla="*/ 1213638 w 1983782"/>
              <a:gd name="connsiteY2" fmla="*/ 281874 h 1261258"/>
              <a:gd name="connsiteX3" fmla="*/ 1430363 w 1983782"/>
              <a:gd name="connsiteY3" fmla="*/ 12700 h 1261258"/>
              <a:gd name="connsiteX4" fmla="*/ 1975638 w 1983782"/>
              <a:gd name="connsiteY4" fmla="*/ 358075 h 1261258"/>
              <a:gd name="connsiteX5" fmla="*/ 1975638 w 1983782"/>
              <a:gd name="connsiteY5" fmla="*/ 662875 h 1261258"/>
              <a:gd name="connsiteX0" fmla="*/ 0 w 1983782"/>
              <a:gd name="connsiteY0" fmla="*/ 1141680 h 1273958"/>
              <a:gd name="connsiteX1" fmla="*/ 681032 w 1983782"/>
              <a:gd name="connsiteY1" fmla="*/ 1132774 h 1273958"/>
              <a:gd name="connsiteX2" fmla="*/ 1213638 w 1983782"/>
              <a:gd name="connsiteY2" fmla="*/ 294574 h 1273958"/>
              <a:gd name="connsiteX3" fmla="*/ 1366038 w 1983782"/>
              <a:gd name="connsiteY3" fmla="*/ 12700 h 1273958"/>
              <a:gd name="connsiteX4" fmla="*/ 1975638 w 1983782"/>
              <a:gd name="connsiteY4" fmla="*/ 370775 h 1273958"/>
              <a:gd name="connsiteX5" fmla="*/ 1975638 w 1983782"/>
              <a:gd name="connsiteY5" fmla="*/ 675575 h 1273958"/>
              <a:gd name="connsiteX0" fmla="*/ 0 w 1983782"/>
              <a:gd name="connsiteY0" fmla="*/ 1193304 h 1248558"/>
              <a:gd name="connsiteX1" fmla="*/ 681032 w 1983782"/>
              <a:gd name="connsiteY1" fmla="*/ 1184398 h 1248558"/>
              <a:gd name="connsiteX2" fmla="*/ 910430 w 1983782"/>
              <a:gd name="connsiteY2" fmla="*/ 808346 h 1248558"/>
              <a:gd name="connsiteX3" fmla="*/ 1366038 w 1983782"/>
              <a:gd name="connsiteY3" fmla="*/ 64324 h 1248558"/>
              <a:gd name="connsiteX4" fmla="*/ 1975638 w 1983782"/>
              <a:gd name="connsiteY4" fmla="*/ 422399 h 1248558"/>
              <a:gd name="connsiteX5" fmla="*/ 1975638 w 1983782"/>
              <a:gd name="connsiteY5" fmla="*/ 727199 h 1248558"/>
              <a:gd name="connsiteX0" fmla="*/ 0 w 1983782"/>
              <a:gd name="connsiteY0" fmla="*/ 1129804 h 1248558"/>
              <a:gd name="connsiteX1" fmla="*/ 681032 w 1983782"/>
              <a:gd name="connsiteY1" fmla="*/ 1120898 h 1248558"/>
              <a:gd name="connsiteX2" fmla="*/ 986630 w 1983782"/>
              <a:gd name="connsiteY2" fmla="*/ 363846 h 1248558"/>
              <a:gd name="connsiteX3" fmla="*/ 1366038 w 1983782"/>
              <a:gd name="connsiteY3" fmla="*/ 824 h 1248558"/>
              <a:gd name="connsiteX4" fmla="*/ 1975638 w 1983782"/>
              <a:gd name="connsiteY4" fmla="*/ 358899 h 1248558"/>
              <a:gd name="connsiteX5" fmla="*/ 1975638 w 1983782"/>
              <a:gd name="connsiteY5" fmla="*/ 663699 h 1248558"/>
              <a:gd name="connsiteX0" fmla="*/ 0 w 1985374"/>
              <a:gd name="connsiteY0" fmla="*/ 1141680 h 1260434"/>
              <a:gd name="connsiteX1" fmla="*/ 681032 w 1985374"/>
              <a:gd name="connsiteY1" fmla="*/ 1132774 h 1260434"/>
              <a:gd name="connsiteX2" fmla="*/ 986630 w 1985374"/>
              <a:gd name="connsiteY2" fmla="*/ 375722 h 1260434"/>
              <a:gd name="connsiteX3" fmla="*/ 1366038 w 1985374"/>
              <a:gd name="connsiteY3" fmla="*/ 12700 h 1260434"/>
              <a:gd name="connsiteX4" fmla="*/ 1977230 w 1985374"/>
              <a:gd name="connsiteY4" fmla="*/ 299522 h 1260434"/>
              <a:gd name="connsiteX5" fmla="*/ 1975638 w 1985374"/>
              <a:gd name="connsiteY5" fmla="*/ 675575 h 1260434"/>
              <a:gd name="connsiteX0" fmla="*/ 0 w 1977230"/>
              <a:gd name="connsiteY0" fmla="*/ 1141680 h 1260434"/>
              <a:gd name="connsiteX1" fmla="*/ 681032 w 1977230"/>
              <a:gd name="connsiteY1" fmla="*/ 1132774 h 1260434"/>
              <a:gd name="connsiteX2" fmla="*/ 986630 w 1977230"/>
              <a:gd name="connsiteY2" fmla="*/ 375722 h 1260434"/>
              <a:gd name="connsiteX3" fmla="*/ 1366038 w 1977230"/>
              <a:gd name="connsiteY3" fmla="*/ 12700 h 1260434"/>
              <a:gd name="connsiteX4" fmla="*/ 1977230 w 1977230"/>
              <a:gd name="connsiteY4" fmla="*/ 299522 h 1260434"/>
              <a:gd name="connsiteX5" fmla="*/ 1975638 w 1977230"/>
              <a:gd name="connsiteY5" fmla="*/ 675575 h 1260434"/>
              <a:gd name="connsiteX0" fmla="*/ 0 w 1977230"/>
              <a:gd name="connsiteY0" fmla="*/ 1141680 h 1260434"/>
              <a:gd name="connsiteX1" fmla="*/ 681032 w 1977230"/>
              <a:gd name="connsiteY1" fmla="*/ 1132774 h 1260434"/>
              <a:gd name="connsiteX2" fmla="*/ 986630 w 1977230"/>
              <a:gd name="connsiteY2" fmla="*/ 375722 h 1260434"/>
              <a:gd name="connsiteX3" fmla="*/ 1366038 w 1977230"/>
              <a:gd name="connsiteY3" fmla="*/ 12700 h 1260434"/>
              <a:gd name="connsiteX4" fmla="*/ 1977230 w 1977230"/>
              <a:gd name="connsiteY4" fmla="*/ 299522 h 1260434"/>
              <a:gd name="connsiteX5" fmla="*/ 1975638 w 1977230"/>
              <a:gd name="connsiteY5" fmla="*/ 675575 h 1260434"/>
              <a:gd name="connsiteX0" fmla="*/ 0 w 1977230"/>
              <a:gd name="connsiteY0" fmla="*/ 1083457 h 1202211"/>
              <a:gd name="connsiteX1" fmla="*/ 681032 w 1977230"/>
              <a:gd name="connsiteY1" fmla="*/ 1074551 h 1202211"/>
              <a:gd name="connsiteX2" fmla="*/ 986630 w 1977230"/>
              <a:gd name="connsiteY2" fmla="*/ 317499 h 1202211"/>
              <a:gd name="connsiteX3" fmla="*/ 1443830 w 1977230"/>
              <a:gd name="connsiteY3" fmla="*/ 12700 h 1202211"/>
              <a:gd name="connsiteX4" fmla="*/ 1977230 w 1977230"/>
              <a:gd name="connsiteY4" fmla="*/ 241299 h 1202211"/>
              <a:gd name="connsiteX5" fmla="*/ 1975638 w 1977230"/>
              <a:gd name="connsiteY5" fmla="*/ 617352 h 1202211"/>
              <a:gd name="connsiteX0" fmla="*/ 0 w 1977230"/>
              <a:gd name="connsiteY0" fmla="*/ 1083457 h 1083457"/>
              <a:gd name="connsiteX1" fmla="*/ 834230 w 1977230"/>
              <a:gd name="connsiteY1" fmla="*/ 698499 h 1083457"/>
              <a:gd name="connsiteX2" fmla="*/ 986630 w 1977230"/>
              <a:gd name="connsiteY2" fmla="*/ 317499 h 1083457"/>
              <a:gd name="connsiteX3" fmla="*/ 1443830 w 1977230"/>
              <a:gd name="connsiteY3" fmla="*/ 12700 h 1083457"/>
              <a:gd name="connsiteX4" fmla="*/ 1977230 w 1977230"/>
              <a:gd name="connsiteY4" fmla="*/ 241299 h 1083457"/>
              <a:gd name="connsiteX5" fmla="*/ 1975638 w 1977230"/>
              <a:gd name="connsiteY5" fmla="*/ 617352 h 1083457"/>
              <a:gd name="connsiteX0" fmla="*/ 0 w 1975638"/>
              <a:gd name="connsiteY0" fmla="*/ 1003299 h 1003299"/>
              <a:gd name="connsiteX1" fmla="*/ 832638 w 1975638"/>
              <a:gd name="connsiteY1" fmla="*/ 698499 h 1003299"/>
              <a:gd name="connsiteX2" fmla="*/ 985038 w 1975638"/>
              <a:gd name="connsiteY2" fmla="*/ 317499 h 1003299"/>
              <a:gd name="connsiteX3" fmla="*/ 1442238 w 1975638"/>
              <a:gd name="connsiteY3" fmla="*/ 12700 h 1003299"/>
              <a:gd name="connsiteX4" fmla="*/ 1975638 w 1975638"/>
              <a:gd name="connsiteY4" fmla="*/ 241299 h 1003299"/>
              <a:gd name="connsiteX5" fmla="*/ 1974046 w 1975638"/>
              <a:gd name="connsiteY5" fmla="*/ 617352 h 1003299"/>
              <a:gd name="connsiteX0" fmla="*/ 0 w 1975638"/>
              <a:gd name="connsiteY0" fmla="*/ 1003299 h 1003299"/>
              <a:gd name="connsiteX1" fmla="*/ 832638 w 1975638"/>
              <a:gd name="connsiteY1" fmla="*/ 698499 h 1003299"/>
              <a:gd name="connsiteX2" fmla="*/ 985038 w 1975638"/>
              <a:gd name="connsiteY2" fmla="*/ 317499 h 1003299"/>
              <a:gd name="connsiteX3" fmla="*/ 1442238 w 1975638"/>
              <a:gd name="connsiteY3" fmla="*/ 12700 h 1003299"/>
              <a:gd name="connsiteX4" fmla="*/ 1975638 w 1975638"/>
              <a:gd name="connsiteY4" fmla="*/ 241299 h 1003299"/>
              <a:gd name="connsiteX5" fmla="*/ 1974046 w 1975638"/>
              <a:gd name="connsiteY5" fmla="*/ 617352 h 1003299"/>
              <a:gd name="connsiteX0" fmla="*/ 0 w 1975638"/>
              <a:gd name="connsiteY0" fmla="*/ 1104899 h 1104899"/>
              <a:gd name="connsiteX1" fmla="*/ 832638 w 1975638"/>
              <a:gd name="connsiteY1" fmla="*/ 800099 h 1104899"/>
              <a:gd name="connsiteX2" fmla="*/ 1213638 w 1975638"/>
              <a:gd name="connsiteY2" fmla="*/ 114300 h 1104899"/>
              <a:gd name="connsiteX3" fmla="*/ 1442238 w 1975638"/>
              <a:gd name="connsiteY3" fmla="*/ 114300 h 1104899"/>
              <a:gd name="connsiteX4" fmla="*/ 1975638 w 1975638"/>
              <a:gd name="connsiteY4" fmla="*/ 342899 h 1104899"/>
              <a:gd name="connsiteX5" fmla="*/ 1974046 w 1975638"/>
              <a:gd name="connsiteY5" fmla="*/ 718952 h 1104899"/>
              <a:gd name="connsiteX0" fmla="*/ 0 w 1975638"/>
              <a:gd name="connsiteY0" fmla="*/ 1028699 h 1028699"/>
              <a:gd name="connsiteX1" fmla="*/ 832638 w 1975638"/>
              <a:gd name="connsiteY1" fmla="*/ 723899 h 1028699"/>
              <a:gd name="connsiteX2" fmla="*/ 1213638 w 1975638"/>
              <a:gd name="connsiteY2" fmla="*/ 38100 h 1028699"/>
              <a:gd name="connsiteX3" fmla="*/ 1442238 w 1975638"/>
              <a:gd name="connsiteY3" fmla="*/ 38100 h 1028699"/>
              <a:gd name="connsiteX4" fmla="*/ 1975638 w 1975638"/>
              <a:gd name="connsiteY4" fmla="*/ 266699 h 1028699"/>
              <a:gd name="connsiteX5" fmla="*/ 1974046 w 1975638"/>
              <a:gd name="connsiteY5" fmla="*/ 642752 h 1028699"/>
              <a:gd name="connsiteX0" fmla="*/ 0 w 1975638"/>
              <a:gd name="connsiteY0" fmla="*/ 1028699 h 1028699"/>
              <a:gd name="connsiteX1" fmla="*/ 832638 w 1975638"/>
              <a:gd name="connsiteY1" fmla="*/ 723899 h 1028699"/>
              <a:gd name="connsiteX2" fmla="*/ 1213638 w 1975638"/>
              <a:gd name="connsiteY2" fmla="*/ 38100 h 1028699"/>
              <a:gd name="connsiteX3" fmla="*/ 1442238 w 1975638"/>
              <a:gd name="connsiteY3" fmla="*/ 38100 h 1028699"/>
              <a:gd name="connsiteX4" fmla="*/ 1975638 w 1975638"/>
              <a:gd name="connsiteY4" fmla="*/ 266699 h 1028699"/>
              <a:gd name="connsiteX5" fmla="*/ 1974046 w 1975638"/>
              <a:gd name="connsiteY5" fmla="*/ 642752 h 1028699"/>
              <a:gd name="connsiteX0" fmla="*/ 0 w 1975638"/>
              <a:gd name="connsiteY0" fmla="*/ 990599 h 990599"/>
              <a:gd name="connsiteX1" fmla="*/ 832638 w 1975638"/>
              <a:gd name="connsiteY1" fmla="*/ 685799 h 990599"/>
              <a:gd name="connsiteX2" fmla="*/ 1213638 w 1975638"/>
              <a:gd name="connsiteY2" fmla="*/ 228599 h 990599"/>
              <a:gd name="connsiteX3" fmla="*/ 1442238 w 1975638"/>
              <a:gd name="connsiteY3" fmla="*/ 0 h 990599"/>
              <a:gd name="connsiteX4" fmla="*/ 1975638 w 1975638"/>
              <a:gd name="connsiteY4" fmla="*/ 228599 h 990599"/>
              <a:gd name="connsiteX5" fmla="*/ 1974046 w 1975638"/>
              <a:gd name="connsiteY5" fmla="*/ 604652 h 990599"/>
              <a:gd name="connsiteX0" fmla="*/ 0 w 1975638"/>
              <a:gd name="connsiteY0" fmla="*/ 990599 h 990599"/>
              <a:gd name="connsiteX1" fmla="*/ 832638 w 1975638"/>
              <a:gd name="connsiteY1" fmla="*/ 685799 h 990599"/>
              <a:gd name="connsiteX2" fmla="*/ 1442238 w 1975638"/>
              <a:gd name="connsiteY2" fmla="*/ 0 h 990599"/>
              <a:gd name="connsiteX3" fmla="*/ 1975638 w 1975638"/>
              <a:gd name="connsiteY3" fmla="*/ 228599 h 990599"/>
              <a:gd name="connsiteX4" fmla="*/ 1974046 w 1975638"/>
              <a:gd name="connsiteY4" fmla="*/ 604652 h 990599"/>
              <a:gd name="connsiteX0" fmla="*/ 0 w 1974046"/>
              <a:gd name="connsiteY0" fmla="*/ 1004123 h 1004123"/>
              <a:gd name="connsiteX1" fmla="*/ 832638 w 1974046"/>
              <a:gd name="connsiteY1" fmla="*/ 699323 h 1004123"/>
              <a:gd name="connsiteX2" fmla="*/ 1442238 w 1974046"/>
              <a:gd name="connsiteY2" fmla="*/ 13524 h 1004123"/>
              <a:gd name="connsiteX3" fmla="*/ 1974046 w 1974046"/>
              <a:gd name="connsiteY3" fmla="*/ 618176 h 1004123"/>
              <a:gd name="connsiteX0" fmla="*/ 0 w 1974046"/>
              <a:gd name="connsiteY0" fmla="*/ 1004123 h 1016823"/>
              <a:gd name="connsiteX1" fmla="*/ 832638 w 1974046"/>
              <a:gd name="connsiteY1" fmla="*/ 851723 h 1016823"/>
              <a:gd name="connsiteX2" fmla="*/ 1442238 w 1974046"/>
              <a:gd name="connsiteY2" fmla="*/ 13524 h 1016823"/>
              <a:gd name="connsiteX3" fmla="*/ 1974046 w 1974046"/>
              <a:gd name="connsiteY3" fmla="*/ 618176 h 1016823"/>
              <a:gd name="connsiteX0" fmla="*/ 0 w 1974046"/>
              <a:gd name="connsiteY0" fmla="*/ 1156524 h 1194624"/>
              <a:gd name="connsiteX1" fmla="*/ 832638 w 1974046"/>
              <a:gd name="connsiteY1" fmla="*/ 1004124 h 1194624"/>
              <a:gd name="connsiteX2" fmla="*/ 1747038 w 1974046"/>
              <a:gd name="connsiteY2" fmla="*/ 13524 h 1194624"/>
              <a:gd name="connsiteX3" fmla="*/ 1974046 w 1974046"/>
              <a:gd name="connsiteY3" fmla="*/ 770577 h 1194624"/>
              <a:gd name="connsiteX0" fmla="*/ 0 w 2280438"/>
              <a:gd name="connsiteY0" fmla="*/ 1156524 h 1194624"/>
              <a:gd name="connsiteX1" fmla="*/ 832638 w 2280438"/>
              <a:gd name="connsiteY1" fmla="*/ 1004124 h 1194624"/>
              <a:gd name="connsiteX2" fmla="*/ 1747038 w 2280438"/>
              <a:gd name="connsiteY2" fmla="*/ 13524 h 1194624"/>
              <a:gd name="connsiteX3" fmla="*/ 2280438 w 2280438"/>
              <a:gd name="connsiteY3" fmla="*/ 699324 h 1194624"/>
              <a:gd name="connsiteX0" fmla="*/ 0 w 2280438"/>
              <a:gd name="connsiteY0" fmla="*/ 1156524 h 1156524"/>
              <a:gd name="connsiteX1" fmla="*/ 985038 w 2280438"/>
              <a:gd name="connsiteY1" fmla="*/ 851724 h 1156524"/>
              <a:gd name="connsiteX2" fmla="*/ 1747038 w 2280438"/>
              <a:gd name="connsiteY2" fmla="*/ 13524 h 1156524"/>
              <a:gd name="connsiteX3" fmla="*/ 2280438 w 2280438"/>
              <a:gd name="connsiteY3" fmla="*/ 699324 h 1156524"/>
              <a:gd name="connsiteX0" fmla="*/ 0 w 2280438"/>
              <a:gd name="connsiteY0" fmla="*/ 1156524 h 1156524"/>
              <a:gd name="connsiteX1" fmla="*/ 985038 w 2280438"/>
              <a:gd name="connsiteY1" fmla="*/ 699324 h 1156524"/>
              <a:gd name="connsiteX2" fmla="*/ 1747038 w 2280438"/>
              <a:gd name="connsiteY2" fmla="*/ 13524 h 1156524"/>
              <a:gd name="connsiteX3" fmla="*/ 2280438 w 2280438"/>
              <a:gd name="connsiteY3" fmla="*/ 699324 h 1156524"/>
              <a:gd name="connsiteX0" fmla="*/ 0 w 2280438"/>
              <a:gd name="connsiteY0" fmla="*/ 1156524 h 1209468"/>
              <a:gd name="connsiteX1" fmla="*/ 985038 w 2280438"/>
              <a:gd name="connsiteY1" fmla="*/ 699324 h 1209468"/>
              <a:gd name="connsiteX2" fmla="*/ 1747038 w 2280438"/>
              <a:gd name="connsiteY2" fmla="*/ 13524 h 1209468"/>
              <a:gd name="connsiteX3" fmla="*/ 2280438 w 2280438"/>
              <a:gd name="connsiteY3" fmla="*/ 699324 h 1209468"/>
              <a:gd name="connsiteX0" fmla="*/ 0 w 2280438"/>
              <a:gd name="connsiteY0" fmla="*/ 1156524 h 1156524"/>
              <a:gd name="connsiteX1" fmla="*/ 985038 w 2280438"/>
              <a:gd name="connsiteY1" fmla="*/ 699324 h 1156524"/>
              <a:gd name="connsiteX2" fmla="*/ 1747038 w 2280438"/>
              <a:gd name="connsiteY2" fmla="*/ 13524 h 1156524"/>
              <a:gd name="connsiteX3" fmla="*/ 2280438 w 2280438"/>
              <a:gd name="connsiteY3" fmla="*/ 699324 h 1156524"/>
              <a:gd name="connsiteX0" fmla="*/ 0 w 2280438"/>
              <a:gd name="connsiteY0" fmla="*/ 1156524 h 1156524"/>
              <a:gd name="connsiteX1" fmla="*/ 985038 w 2280438"/>
              <a:gd name="connsiteY1" fmla="*/ 699324 h 1156524"/>
              <a:gd name="connsiteX2" fmla="*/ 1747038 w 2280438"/>
              <a:gd name="connsiteY2" fmla="*/ 13524 h 1156524"/>
              <a:gd name="connsiteX3" fmla="*/ 2280438 w 2280438"/>
              <a:gd name="connsiteY3" fmla="*/ 699324 h 1156524"/>
              <a:gd name="connsiteX0" fmla="*/ 0 w 2280438"/>
              <a:gd name="connsiteY0" fmla="*/ 1156524 h 1156524"/>
              <a:gd name="connsiteX1" fmla="*/ 985038 w 2280438"/>
              <a:gd name="connsiteY1" fmla="*/ 699324 h 1156524"/>
              <a:gd name="connsiteX2" fmla="*/ 1747038 w 2280438"/>
              <a:gd name="connsiteY2" fmla="*/ 13524 h 1156524"/>
              <a:gd name="connsiteX3" fmla="*/ 2280438 w 2280438"/>
              <a:gd name="connsiteY3" fmla="*/ 699324 h 1156524"/>
              <a:gd name="connsiteX0" fmla="*/ 0 w 2280438"/>
              <a:gd name="connsiteY0" fmla="*/ 1156524 h 1255485"/>
              <a:gd name="connsiteX1" fmla="*/ 985038 w 2280438"/>
              <a:gd name="connsiteY1" fmla="*/ 699324 h 1255485"/>
              <a:gd name="connsiteX2" fmla="*/ 1747038 w 2280438"/>
              <a:gd name="connsiteY2" fmla="*/ 13524 h 1255485"/>
              <a:gd name="connsiteX3" fmla="*/ 2280438 w 2280438"/>
              <a:gd name="connsiteY3" fmla="*/ 699324 h 1255485"/>
              <a:gd name="connsiteX0" fmla="*/ 0 w 2280438"/>
              <a:gd name="connsiteY0" fmla="*/ 1143000 h 1241961"/>
              <a:gd name="connsiteX1" fmla="*/ 985038 w 2280438"/>
              <a:gd name="connsiteY1" fmla="*/ 685800 h 1241961"/>
              <a:gd name="connsiteX2" fmla="*/ 1747038 w 2280438"/>
              <a:gd name="connsiteY2" fmla="*/ 0 h 1241961"/>
              <a:gd name="connsiteX3" fmla="*/ 2280438 w 2280438"/>
              <a:gd name="connsiteY3" fmla="*/ 685800 h 1241961"/>
              <a:gd name="connsiteX0" fmla="*/ 0 w 2280438"/>
              <a:gd name="connsiteY0" fmla="*/ 1415144 h 1514105"/>
              <a:gd name="connsiteX1" fmla="*/ 985038 w 2280438"/>
              <a:gd name="connsiteY1" fmla="*/ 957944 h 1514105"/>
              <a:gd name="connsiteX2" fmla="*/ 1747038 w 2280438"/>
              <a:gd name="connsiteY2" fmla="*/ 272144 h 1514105"/>
              <a:gd name="connsiteX3" fmla="*/ 2280438 w 2280438"/>
              <a:gd name="connsiteY3" fmla="*/ 957944 h 1514105"/>
              <a:gd name="connsiteX0" fmla="*/ 0 w 2280438"/>
              <a:gd name="connsiteY0" fmla="*/ 1291442 h 1390403"/>
              <a:gd name="connsiteX1" fmla="*/ 985038 w 2280438"/>
              <a:gd name="connsiteY1" fmla="*/ 834242 h 1390403"/>
              <a:gd name="connsiteX2" fmla="*/ 1747038 w 2280438"/>
              <a:gd name="connsiteY2" fmla="*/ 148442 h 1390403"/>
              <a:gd name="connsiteX3" fmla="*/ 2280438 w 2280438"/>
              <a:gd name="connsiteY3" fmla="*/ 834242 h 1390403"/>
              <a:gd name="connsiteX0" fmla="*/ 0 w 2280438"/>
              <a:gd name="connsiteY0" fmla="*/ 1143000 h 1241961"/>
              <a:gd name="connsiteX1" fmla="*/ 985038 w 2280438"/>
              <a:gd name="connsiteY1" fmla="*/ 685800 h 1241961"/>
              <a:gd name="connsiteX2" fmla="*/ 1747038 w 2280438"/>
              <a:gd name="connsiteY2" fmla="*/ 0 h 1241961"/>
              <a:gd name="connsiteX3" fmla="*/ 2280438 w 2280438"/>
              <a:gd name="connsiteY3" fmla="*/ 685800 h 1241961"/>
              <a:gd name="connsiteX0" fmla="*/ 0 w 2301449"/>
              <a:gd name="connsiteY0" fmla="*/ 1143000 h 1241961"/>
              <a:gd name="connsiteX1" fmla="*/ 985038 w 2301449"/>
              <a:gd name="connsiteY1" fmla="*/ 685800 h 1241961"/>
              <a:gd name="connsiteX2" fmla="*/ 1747038 w 2301449"/>
              <a:gd name="connsiteY2" fmla="*/ 0 h 1241961"/>
              <a:gd name="connsiteX3" fmla="*/ 2280438 w 2301449"/>
              <a:gd name="connsiteY3" fmla="*/ 685800 h 1241961"/>
              <a:gd name="connsiteX0" fmla="*/ 0 w 2301449"/>
              <a:gd name="connsiteY0" fmla="*/ 1143000 h 1241961"/>
              <a:gd name="connsiteX1" fmla="*/ 985038 w 2301449"/>
              <a:gd name="connsiteY1" fmla="*/ 685800 h 1241961"/>
              <a:gd name="connsiteX2" fmla="*/ 1747038 w 2301449"/>
              <a:gd name="connsiteY2" fmla="*/ 0 h 1241961"/>
              <a:gd name="connsiteX3" fmla="*/ 2280438 w 2301449"/>
              <a:gd name="connsiteY3" fmla="*/ 685800 h 1241961"/>
              <a:gd name="connsiteX0" fmla="*/ 0 w 2301449"/>
              <a:gd name="connsiteY0" fmla="*/ 1226127 h 1325088"/>
              <a:gd name="connsiteX1" fmla="*/ 985038 w 2301449"/>
              <a:gd name="connsiteY1" fmla="*/ 768927 h 1325088"/>
              <a:gd name="connsiteX2" fmla="*/ 1747038 w 2301449"/>
              <a:gd name="connsiteY2" fmla="*/ 83127 h 1325088"/>
              <a:gd name="connsiteX3" fmla="*/ 2280438 w 2301449"/>
              <a:gd name="connsiteY3" fmla="*/ 768927 h 1325088"/>
              <a:gd name="connsiteX0" fmla="*/ 0 w 2301449"/>
              <a:gd name="connsiteY0" fmla="*/ 1226127 h 1325088"/>
              <a:gd name="connsiteX1" fmla="*/ 985038 w 2301449"/>
              <a:gd name="connsiteY1" fmla="*/ 768927 h 1325088"/>
              <a:gd name="connsiteX2" fmla="*/ 1747038 w 2301449"/>
              <a:gd name="connsiteY2" fmla="*/ 83127 h 1325088"/>
              <a:gd name="connsiteX3" fmla="*/ 2280438 w 2301449"/>
              <a:gd name="connsiteY3" fmla="*/ 768927 h 1325088"/>
              <a:gd name="connsiteX0" fmla="*/ 0 w 2301449"/>
              <a:gd name="connsiteY0" fmla="*/ 1226127 h 1325088"/>
              <a:gd name="connsiteX1" fmla="*/ 985038 w 2301449"/>
              <a:gd name="connsiteY1" fmla="*/ 768927 h 1325088"/>
              <a:gd name="connsiteX2" fmla="*/ 1747038 w 2301449"/>
              <a:gd name="connsiteY2" fmla="*/ 83127 h 1325088"/>
              <a:gd name="connsiteX3" fmla="*/ 2280438 w 2301449"/>
              <a:gd name="connsiteY3" fmla="*/ 768927 h 1325088"/>
              <a:gd name="connsiteX0" fmla="*/ 0 w 2301449"/>
              <a:gd name="connsiteY0" fmla="*/ 1226127 h 1325088"/>
              <a:gd name="connsiteX1" fmla="*/ 985038 w 2301449"/>
              <a:gd name="connsiteY1" fmla="*/ 768927 h 1325088"/>
              <a:gd name="connsiteX2" fmla="*/ 1747038 w 2301449"/>
              <a:gd name="connsiteY2" fmla="*/ 83127 h 1325088"/>
              <a:gd name="connsiteX3" fmla="*/ 2280438 w 2301449"/>
              <a:gd name="connsiteY3" fmla="*/ 768927 h 1325088"/>
              <a:gd name="connsiteX0" fmla="*/ 0 w 2301449"/>
              <a:gd name="connsiteY0" fmla="*/ 1143000 h 1241961"/>
              <a:gd name="connsiteX1" fmla="*/ 985038 w 2301449"/>
              <a:gd name="connsiteY1" fmla="*/ 685800 h 1241961"/>
              <a:gd name="connsiteX2" fmla="*/ 1747038 w 2301449"/>
              <a:gd name="connsiteY2" fmla="*/ 0 h 1241961"/>
              <a:gd name="connsiteX3" fmla="*/ 2280438 w 2301449"/>
              <a:gd name="connsiteY3" fmla="*/ 685800 h 1241961"/>
              <a:gd name="connsiteX0" fmla="*/ 0 w 2305781"/>
              <a:gd name="connsiteY0" fmla="*/ 1143000 h 1241961"/>
              <a:gd name="connsiteX1" fmla="*/ 985038 w 2305781"/>
              <a:gd name="connsiteY1" fmla="*/ 685800 h 1241961"/>
              <a:gd name="connsiteX2" fmla="*/ 1747038 w 2305781"/>
              <a:gd name="connsiteY2" fmla="*/ 0 h 1241961"/>
              <a:gd name="connsiteX3" fmla="*/ 2280438 w 2305781"/>
              <a:gd name="connsiteY3" fmla="*/ 685800 h 1241961"/>
              <a:gd name="connsiteX0" fmla="*/ 0 w 2307373"/>
              <a:gd name="connsiteY0" fmla="*/ 1057399 h 1156360"/>
              <a:gd name="connsiteX1" fmla="*/ 985038 w 2307373"/>
              <a:gd name="connsiteY1" fmla="*/ 600199 h 1156360"/>
              <a:gd name="connsiteX2" fmla="*/ 1748630 w 2307373"/>
              <a:gd name="connsiteY2" fmla="*/ 66800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66799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156360"/>
              <a:gd name="connsiteX1" fmla="*/ 985038 w 2307373"/>
              <a:gd name="connsiteY1" fmla="*/ 600199 h 1156360"/>
              <a:gd name="connsiteX2" fmla="*/ 1748630 w 2307373"/>
              <a:gd name="connsiteY2" fmla="*/ 219198 h 1156360"/>
              <a:gd name="connsiteX3" fmla="*/ 2280438 w 2307373"/>
              <a:gd name="connsiteY3" fmla="*/ 600199 h 1156360"/>
              <a:gd name="connsiteX0" fmla="*/ 0 w 2307373"/>
              <a:gd name="connsiteY0" fmla="*/ 1057399 h 1202871"/>
              <a:gd name="connsiteX1" fmla="*/ 985038 w 2307373"/>
              <a:gd name="connsiteY1" fmla="*/ 600199 h 1202871"/>
              <a:gd name="connsiteX2" fmla="*/ 1748630 w 2307373"/>
              <a:gd name="connsiteY2" fmla="*/ 219198 h 1202871"/>
              <a:gd name="connsiteX3" fmla="*/ 2280438 w 2307373"/>
              <a:gd name="connsiteY3" fmla="*/ 600199 h 1202871"/>
              <a:gd name="connsiteX0" fmla="*/ 0 w 2307373"/>
              <a:gd name="connsiteY0" fmla="*/ 1065811 h 1211283"/>
              <a:gd name="connsiteX1" fmla="*/ 985038 w 2307373"/>
              <a:gd name="connsiteY1" fmla="*/ 608611 h 1211283"/>
              <a:gd name="connsiteX2" fmla="*/ 1748630 w 2307373"/>
              <a:gd name="connsiteY2" fmla="*/ 227610 h 1211283"/>
              <a:gd name="connsiteX3" fmla="*/ 2280438 w 2307373"/>
              <a:gd name="connsiteY3" fmla="*/ 608611 h 1211283"/>
              <a:gd name="connsiteX0" fmla="*/ 0 w 2307373"/>
              <a:gd name="connsiteY0" fmla="*/ 1065811 h 1211283"/>
              <a:gd name="connsiteX1" fmla="*/ 985038 w 2307373"/>
              <a:gd name="connsiteY1" fmla="*/ 608611 h 1211283"/>
              <a:gd name="connsiteX2" fmla="*/ 1748630 w 2307373"/>
              <a:gd name="connsiteY2" fmla="*/ 227610 h 1211283"/>
              <a:gd name="connsiteX3" fmla="*/ 2280438 w 2307373"/>
              <a:gd name="connsiteY3" fmla="*/ 608611 h 1211283"/>
              <a:gd name="connsiteX0" fmla="*/ 0 w 2307373"/>
              <a:gd name="connsiteY0" fmla="*/ 1065811 h 1211283"/>
              <a:gd name="connsiteX1" fmla="*/ 985038 w 2307373"/>
              <a:gd name="connsiteY1" fmla="*/ 608611 h 1211283"/>
              <a:gd name="connsiteX2" fmla="*/ 1748630 w 2307373"/>
              <a:gd name="connsiteY2" fmla="*/ 227610 h 1211283"/>
              <a:gd name="connsiteX3" fmla="*/ 2280438 w 2307373"/>
              <a:gd name="connsiteY3" fmla="*/ 608611 h 1211283"/>
              <a:gd name="connsiteX0" fmla="*/ 0 w 2307373"/>
              <a:gd name="connsiteY0" fmla="*/ 1065811 h 1211283"/>
              <a:gd name="connsiteX1" fmla="*/ 985038 w 2307373"/>
              <a:gd name="connsiteY1" fmla="*/ 608611 h 1211283"/>
              <a:gd name="connsiteX2" fmla="*/ 1748630 w 2307373"/>
              <a:gd name="connsiteY2" fmla="*/ 227610 h 1211283"/>
              <a:gd name="connsiteX3" fmla="*/ 2280438 w 2307373"/>
              <a:gd name="connsiteY3" fmla="*/ 608611 h 1211283"/>
              <a:gd name="connsiteX0" fmla="*/ 0 w 2307373"/>
              <a:gd name="connsiteY0" fmla="*/ 1065811 h 1211283"/>
              <a:gd name="connsiteX1" fmla="*/ 985038 w 2307373"/>
              <a:gd name="connsiteY1" fmla="*/ 608611 h 1211283"/>
              <a:gd name="connsiteX2" fmla="*/ 1748630 w 2307373"/>
              <a:gd name="connsiteY2" fmla="*/ 227610 h 1211283"/>
              <a:gd name="connsiteX3" fmla="*/ 2280438 w 2307373"/>
              <a:gd name="connsiteY3" fmla="*/ 608611 h 1211283"/>
              <a:gd name="connsiteX0" fmla="*/ 0 w 2307373"/>
              <a:gd name="connsiteY0" fmla="*/ 863931 h 1009403"/>
              <a:gd name="connsiteX1" fmla="*/ 985038 w 2307373"/>
              <a:gd name="connsiteY1" fmla="*/ 406731 h 1009403"/>
              <a:gd name="connsiteX2" fmla="*/ 1748630 w 2307373"/>
              <a:gd name="connsiteY2" fmla="*/ 25730 h 1009403"/>
              <a:gd name="connsiteX3" fmla="*/ 2280438 w 2307373"/>
              <a:gd name="connsiteY3" fmla="*/ 406731 h 1009403"/>
            </a:gdLst>
            <a:ahLst/>
            <a:cxnLst>
              <a:cxn ang="0">
                <a:pos x="connsiteX0" y="connsiteY0"/>
              </a:cxn>
              <a:cxn ang="0">
                <a:pos x="connsiteX1" y="connsiteY1"/>
              </a:cxn>
              <a:cxn ang="0">
                <a:pos x="connsiteX2" y="connsiteY2"/>
              </a:cxn>
              <a:cxn ang="0">
                <a:pos x="connsiteX3" y="connsiteY3"/>
              </a:cxn>
            </a:cxnLst>
            <a:rect l="l" t="t" r="r" b="b"/>
            <a:pathLst>
              <a:path w="2307373" h="1009403">
                <a:moveTo>
                  <a:pt x="0" y="863931"/>
                </a:moveTo>
                <a:cubicBezTo>
                  <a:pt x="472839" y="844139"/>
                  <a:pt x="975110" y="1009403"/>
                  <a:pt x="985038" y="406731"/>
                </a:cubicBezTo>
                <a:cubicBezTo>
                  <a:pt x="975370" y="0"/>
                  <a:pt x="1440367" y="37603"/>
                  <a:pt x="1748630" y="25730"/>
                </a:cubicBezTo>
                <a:cubicBezTo>
                  <a:pt x="2307373" y="45852"/>
                  <a:pt x="2219499" y="2682"/>
                  <a:pt x="2280438" y="406731"/>
                </a:cubicBezTo>
              </a:path>
            </a:pathLst>
          </a:cu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8" name="Freeform 77"/>
          <p:cNvSpPr/>
          <p:nvPr/>
        </p:nvSpPr>
        <p:spPr>
          <a:xfrm>
            <a:off x="5065245" y="2986693"/>
            <a:ext cx="2363190" cy="573975"/>
          </a:xfrm>
          <a:custGeom>
            <a:avLst/>
            <a:gdLst>
              <a:gd name="connsiteX0" fmla="*/ 2363190 w 2363190"/>
              <a:gd name="connsiteY0" fmla="*/ 326572 h 573975"/>
              <a:gd name="connsiteX1" fmla="*/ 1733798 w 2363190"/>
              <a:gd name="connsiteY1" fmla="*/ 492827 h 573975"/>
              <a:gd name="connsiteX2" fmla="*/ 950026 w 2363190"/>
              <a:gd name="connsiteY2" fmla="*/ 504702 h 573975"/>
              <a:gd name="connsiteX3" fmla="*/ 605642 w 2363190"/>
              <a:gd name="connsiteY3" fmla="*/ 77190 h 573975"/>
              <a:gd name="connsiteX4" fmla="*/ 0 w 2363190"/>
              <a:gd name="connsiteY4" fmla="*/ 41564 h 573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190" h="573975">
                <a:moveTo>
                  <a:pt x="2363190" y="326572"/>
                </a:moveTo>
                <a:cubicBezTo>
                  <a:pt x="2166257" y="394855"/>
                  <a:pt x="1969325" y="463139"/>
                  <a:pt x="1733798" y="492827"/>
                </a:cubicBezTo>
                <a:cubicBezTo>
                  <a:pt x="1498271" y="522515"/>
                  <a:pt x="1138052" y="573975"/>
                  <a:pt x="950026" y="504702"/>
                </a:cubicBezTo>
                <a:cubicBezTo>
                  <a:pt x="762000" y="435429"/>
                  <a:pt x="763980" y="154380"/>
                  <a:pt x="605642" y="77190"/>
                </a:cubicBezTo>
                <a:cubicBezTo>
                  <a:pt x="447304" y="0"/>
                  <a:pt x="223652" y="20782"/>
                  <a:pt x="0" y="41564"/>
                </a:cubicBezTo>
              </a:path>
            </a:pathLst>
          </a:cu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9" name="Freeform 78"/>
          <p:cNvSpPr/>
          <p:nvPr/>
        </p:nvSpPr>
        <p:spPr>
          <a:xfrm>
            <a:off x="5065245" y="4510693"/>
            <a:ext cx="2363190" cy="573975"/>
          </a:xfrm>
          <a:custGeom>
            <a:avLst/>
            <a:gdLst>
              <a:gd name="connsiteX0" fmla="*/ 2363190 w 2363190"/>
              <a:gd name="connsiteY0" fmla="*/ 326572 h 573975"/>
              <a:gd name="connsiteX1" fmla="*/ 1733798 w 2363190"/>
              <a:gd name="connsiteY1" fmla="*/ 492827 h 573975"/>
              <a:gd name="connsiteX2" fmla="*/ 950026 w 2363190"/>
              <a:gd name="connsiteY2" fmla="*/ 504702 h 573975"/>
              <a:gd name="connsiteX3" fmla="*/ 605642 w 2363190"/>
              <a:gd name="connsiteY3" fmla="*/ 77190 h 573975"/>
              <a:gd name="connsiteX4" fmla="*/ 0 w 2363190"/>
              <a:gd name="connsiteY4" fmla="*/ 41564 h 573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190" h="573975">
                <a:moveTo>
                  <a:pt x="2363190" y="326572"/>
                </a:moveTo>
                <a:cubicBezTo>
                  <a:pt x="2166257" y="394855"/>
                  <a:pt x="1969325" y="463139"/>
                  <a:pt x="1733798" y="492827"/>
                </a:cubicBezTo>
                <a:cubicBezTo>
                  <a:pt x="1498271" y="522515"/>
                  <a:pt x="1138052" y="573975"/>
                  <a:pt x="950026" y="504702"/>
                </a:cubicBezTo>
                <a:cubicBezTo>
                  <a:pt x="762000" y="435429"/>
                  <a:pt x="763980" y="154380"/>
                  <a:pt x="605642" y="77190"/>
                </a:cubicBezTo>
                <a:cubicBezTo>
                  <a:pt x="447304" y="0"/>
                  <a:pt x="223652" y="20782"/>
                  <a:pt x="0" y="41564"/>
                </a:cubicBezTo>
              </a:path>
            </a:pathLst>
          </a:cu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4" name="TextBox 23"/>
          <p:cNvSpPr txBox="1"/>
          <p:nvPr/>
        </p:nvSpPr>
        <p:spPr>
          <a:xfrm>
            <a:off x="457200" y="958778"/>
            <a:ext cx="2304256" cy="4401205"/>
          </a:xfrm>
          <a:prstGeom prst="rect">
            <a:avLst/>
          </a:prstGeom>
          <a:solidFill>
            <a:schemeClr val="bg1">
              <a:lumMod val="65000"/>
            </a:schemeClr>
          </a:solidFill>
        </p:spPr>
        <p:txBody>
          <a:bodyPr wrap="square" rtlCol="0">
            <a:spAutoFit/>
          </a:bodyPr>
          <a:lstStyle/>
          <a:p>
            <a:r>
              <a:rPr lang="en-CA" sz="2800" dirty="0" smtClean="0"/>
              <a:t>Analyses are written using an Analysis Framework that supports  forward and backward flow analysis over </a:t>
            </a:r>
            <a:r>
              <a:rPr lang="en-CA" sz="2800" dirty="0" err="1" smtClean="0"/>
              <a:t>McAST</a:t>
            </a:r>
            <a:r>
              <a:rPr lang="en-CA" sz="2800" dirty="0" smtClean="0"/>
              <a:t> and </a:t>
            </a:r>
            <a:r>
              <a:rPr lang="en-CA" sz="2800" dirty="0" err="1" smtClean="0"/>
              <a:t>McLAST</a:t>
            </a:r>
            <a:r>
              <a:rPr lang="en-CA" sz="2000" dirty="0" smtClean="0"/>
              <a:t>.</a:t>
            </a:r>
            <a:endParaRPr lang="en-CA" sz="2000" dirty="0"/>
          </a:p>
        </p:txBody>
      </p:sp>
      <p:cxnSp>
        <p:nvCxnSpPr>
          <p:cNvPr id="40" name="Straight Arrow Connector 39"/>
          <p:cNvCxnSpPr/>
          <p:nvPr/>
        </p:nvCxnSpPr>
        <p:spPr>
          <a:xfrm rot="10800000" flipV="1">
            <a:off x="3429000" y="5181600"/>
            <a:ext cx="687388" cy="381796"/>
          </a:xfrm>
          <a:prstGeom prst="straightConnector1">
            <a:avLst/>
          </a:pr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87834" y="5181601"/>
            <a:ext cx="598566" cy="381797"/>
          </a:xfrm>
          <a:prstGeom prst="straightConnector1">
            <a:avLst/>
          </a:prstGeom>
          <a:ln w="3810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893903" y="5594350"/>
            <a:ext cx="121920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smtClean="0"/>
          </a:p>
          <a:p>
            <a:pPr algn="ctr"/>
            <a:r>
              <a:rPr lang="en-CA" dirty="0" err="1" smtClean="0"/>
              <a:t>McVM</a:t>
            </a:r>
            <a:endParaRPr lang="en-CA" dirty="0" smtClean="0"/>
          </a:p>
          <a:p>
            <a:pPr algn="ctr"/>
            <a:endParaRPr lang="en-CA" dirty="0"/>
          </a:p>
        </p:txBody>
      </p:sp>
      <p:sp>
        <p:nvSpPr>
          <p:cNvPr id="45" name="Rectangle 44"/>
          <p:cNvSpPr/>
          <p:nvPr/>
        </p:nvSpPr>
        <p:spPr>
          <a:xfrm>
            <a:off x="5334000" y="5594350"/>
            <a:ext cx="121920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smtClean="0"/>
          </a:p>
          <a:p>
            <a:pPr algn="ctr"/>
            <a:r>
              <a:rPr lang="en-CA" dirty="0" err="1" smtClean="0"/>
              <a:t>McFOR</a:t>
            </a:r>
            <a:endParaRPr lang="en-CA" dirty="0" smtClean="0"/>
          </a:p>
          <a:p>
            <a:pPr algn="ctr"/>
            <a:endParaRPr lang="en-CA" dirty="0"/>
          </a:p>
        </p:txBody>
      </p:sp>
      <p:sp>
        <p:nvSpPr>
          <p:cNvPr id="46" name="Rectangle 45"/>
          <p:cNvSpPr/>
          <p:nvPr/>
        </p:nvSpPr>
        <p:spPr>
          <a:xfrm>
            <a:off x="2522240" y="5594350"/>
            <a:ext cx="121920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smtClean="0"/>
          </a:p>
          <a:p>
            <a:pPr algn="ctr"/>
            <a:r>
              <a:rPr lang="en-CA" dirty="0" smtClean="0"/>
              <a:t>MATLAB generator</a:t>
            </a:r>
          </a:p>
          <a:p>
            <a:pPr algn="ctr"/>
            <a:endParaRPr lang="en-CA"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000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TC102455519[[fn=Winter]]</Template>
  <TotalTime>24433</TotalTime>
  <Words>3621</Words>
  <Application>Microsoft Office PowerPoint</Application>
  <PresentationFormat>On-screen Show (4:3)</PresentationFormat>
  <Paragraphs>773</Paragraphs>
  <Slides>58</Slides>
  <Notes>41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McLAB:  A toolkit for static and dynamic compilers for MATLAB</vt:lpstr>
      <vt:lpstr> Overview</vt:lpstr>
      <vt:lpstr>Slide 3</vt:lpstr>
      <vt:lpstr>Slide 4</vt:lpstr>
      <vt:lpstr>Slide 5</vt:lpstr>
      <vt:lpstr>Goals of the McLab Project</vt:lpstr>
      <vt:lpstr>Slide 7</vt:lpstr>
      <vt:lpstr>Slide 8</vt:lpstr>
      <vt:lpstr>Slide 9</vt:lpstr>
      <vt:lpstr>Slide 10</vt:lpstr>
      <vt:lpstr>Back-end #1:  MATLAB generator</vt:lpstr>
      <vt:lpstr>Slide 12</vt:lpstr>
      <vt:lpstr>McVM-McJIT</vt:lpstr>
      <vt:lpstr>Design Choices for JITs</vt:lpstr>
      <vt:lpstr>McVM Design</vt:lpstr>
      <vt:lpstr>McVM Organization</vt:lpstr>
      <vt:lpstr>McVM Organization</vt:lpstr>
      <vt:lpstr>McVM Organization</vt:lpstr>
      <vt:lpstr>MATLAB Optimization Challenges</vt:lpstr>
      <vt:lpstr>MATLAB Optimization Challenges</vt:lpstr>
      <vt:lpstr>McJIT: Executing a Function</vt:lpstr>
      <vt:lpstr>Just-In-Time Specialization (1)</vt:lpstr>
      <vt:lpstr>Just-In-Time Specialization (2)</vt:lpstr>
      <vt:lpstr>Just-In-Time Specialization (3)</vt:lpstr>
      <vt:lpstr>Just-In-Time Specialization (4)</vt:lpstr>
      <vt:lpstr>Just-In-Time Specialization  - 2nd example</vt:lpstr>
      <vt:lpstr>JIT – second specialization (1)</vt:lpstr>
      <vt:lpstr>JIT – second specialization (2)</vt:lpstr>
      <vt:lpstr>JIT – third specialization same as first</vt:lpstr>
      <vt:lpstr>Type and Shape Inference</vt:lpstr>
      <vt:lpstr>Flow Analysis Summary</vt:lpstr>
      <vt:lpstr>Lattice of McVM types</vt:lpstr>
      <vt:lpstr>Type Abstraction Properties</vt:lpstr>
      <vt:lpstr>Type Abstraction Properties</vt:lpstr>
      <vt:lpstr>Variable Types: Type Sets</vt:lpstr>
      <vt:lpstr>Type Set Filtering</vt:lpstr>
      <vt:lpstr>Transfer Functions</vt:lpstr>
      <vt:lpstr>Experimental Results</vt:lpstr>
      <vt:lpstr>Results of Type Analysis</vt:lpstr>
      <vt:lpstr>How many versions...</vt:lpstr>
      <vt:lpstr>Performance Results</vt:lpstr>
      <vt:lpstr>Results (Speed-up vs Interpreters)</vt:lpstr>
      <vt:lpstr>Results (Speed-up vs MATLAB, McFOR)</vt:lpstr>
      <vt:lpstr>About Slow Benchmarks</vt:lpstr>
      <vt:lpstr>Back-end #3:  McFOR FORTRAN95 generator</vt:lpstr>
      <vt:lpstr>Goals of McFOR</vt:lpstr>
      <vt:lpstr>Challenges</vt:lpstr>
      <vt:lpstr>Slide 48</vt:lpstr>
      <vt:lpstr>Slide 49</vt:lpstr>
      <vt:lpstr>Basic structure of 2nd generation McFOR</vt:lpstr>
      <vt:lpstr>Related Work</vt:lpstr>
      <vt:lpstr>Ongoing Work</vt:lpstr>
      <vt:lpstr>Conclusions</vt:lpstr>
      <vt:lpstr>Extra Slides </vt:lpstr>
      <vt:lpstr>Internal Intermediate Representation</vt:lpstr>
      <vt:lpstr>IIR: A Simple MATLAB Program</vt:lpstr>
      <vt:lpstr>McVM Project Class Hierarchy (C++ Classes) </vt:lpstr>
      <vt:lpstr>Supported Types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hp;Nurudeen Lameed</dc:creator>
  <cp:lastModifiedBy>Laurie Hendren</cp:lastModifiedBy>
  <cp:revision>847</cp:revision>
  <dcterms:created xsi:type="dcterms:W3CDTF">2011-03-12T02:22:38Z</dcterms:created>
  <dcterms:modified xsi:type="dcterms:W3CDTF">2011-07-01T13:03:25Z</dcterms:modified>
</cp:coreProperties>
</file>