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7" r:id="rId2"/>
    <p:sldId id="318" r:id="rId3"/>
    <p:sldId id="320" r:id="rId4"/>
    <p:sldId id="321" r:id="rId5"/>
  </p:sldIdLst>
  <p:sldSz cx="7562850" cy="10694988"/>
  <p:notesSz cx="7102475" cy="10233025"/>
  <p:defaultTextStyle>
    <a:defPPr>
      <a:defRPr lang="ja-JP"/>
    </a:defPPr>
    <a:lvl1pPr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1pPr>
    <a:lvl2pPr marL="4572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2pPr>
    <a:lvl3pPr marL="9144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3pPr>
    <a:lvl4pPr marL="13716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4pPr>
    <a:lvl5pPr marL="1828800" algn="just" rtl="0" fontAlgn="base">
      <a:lnSpc>
        <a:spcPts val="1500"/>
      </a:lnSpc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Xerox Sans" pitchFamily="2" charset="0"/>
        <a:ea typeface="HG丸ｺﾞｼｯｸM-PRO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6432">
          <p15:clr>
            <a:srgbClr val="A4A3A4"/>
          </p15:clr>
        </p15:guide>
        <p15:guide id="4" pos="2304">
          <p15:clr>
            <a:srgbClr val="A4A3A4"/>
          </p15:clr>
        </p15:guide>
        <p15:guide id="5" pos="240">
          <p15:clr>
            <a:srgbClr val="A4A3A4"/>
          </p15:clr>
        </p15:guide>
        <p15:guide id="6" pos="4512">
          <p15:clr>
            <a:srgbClr val="A4A3A4"/>
          </p15:clr>
        </p15:guide>
        <p15:guide id="7" pos="1584">
          <p15:clr>
            <a:srgbClr val="A4A3A4"/>
          </p15:clr>
        </p15:guide>
        <p15:guide id="8" pos="3046">
          <p15:clr>
            <a:srgbClr val="A4A3A4"/>
          </p15:clr>
        </p15:guide>
        <p15:guide id="9" pos="1704">
          <p15:clr>
            <a:srgbClr val="A4A3A4"/>
          </p15:clr>
        </p15:guide>
        <p15:guide id="10" pos="3168">
          <p15:clr>
            <a:srgbClr val="A4A3A4"/>
          </p15:clr>
        </p15:guide>
        <p15:guide id="11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F4"/>
    <a:srgbClr val="B89DCF"/>
    <a:srgbClr val="D16AAC"/>
    <a:srgbClr val="F8B9D4"/>
    <a:srgbClr val="86D1D6"/>
    <a:srgbClr val="C0DF23"/>
    <a:srgbClr val="FAB821"/>
    <a:srgbClr val="FFD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84740" autoAdjust="0"/>
  </p:normalViewPr>
  <p:slideViewPr>
    <p:cSldViewPr>
      <p:cViewPr varScale="1">
        <p:scale>
          <a:sx n="86" d="100"/>
          <a:sy n="86" d="100"/>
        </p:scale>
        <p:origin x="960" y="102"/>
      </p:cViewPr>
      <p:guideLst>
        <p:guide orient="horz" pos="1440"/>
        <p:guide orient="horz" pos="240"/>
        <p:guide orient="horz" pos="6432"/>
        <p:guide pos="2304"/>
        <p:guide pos="240"/>
        <p:guide pos="4512"/>
        <p:guide pos="1584"/>
        <p:guide pos="3046"/>
        <p:guide pos="1704"/>
        <p:guide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06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958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958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fld id="{48576325-2ACB-44FE-AADF-57602C1283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415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958" y="0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46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439" y="4860728"/>
            <a:ext cx="5207598" cy="460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l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958" y="9721455"/>
            <a:ext cx="3077518" cy="51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1" tIns="49514" rIns="99031" bIns="49514" numCol="1" anchor="b" anchorCtr="0" compatLnSpc="1">
            <a:prstTxWarp prst="textNoShape">
              <a:avLst/>
            </a:prstTxWarp>
          </a:bodyPr>
          <a:lstStyle>
            <a:lvl1pPr algn="r" defTabSz="990959">
              <a:lnSpc>
                <a:spcPct val="100000"/>
              </a:lnSpc>
              <a:defRPr sz="1300">
                <a:latin typeface="Times New Roman" charset="0"/>
                <a:ea typeface="ＭＳ Ｐゴシック" pitchFamily="50" charset="-128"/>
              </a:defRPr>
            </a:lvl1pPr>
          </a:lstStyle>
          <a:p>
            <a:fld id="{6DFDE2A6-70BB-4D77-A24B-1B36DE1D8C2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3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G丸ｺﾞｼｯｸM-PRO" pitchFamily="50" charset="-128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9EB54-1B4B-489F-B284-B0C5D28FAEE1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38242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6763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35" name="Picture 39" descr="C:\data\ShinyaMurayama\Job\0870_FX_Temp_Eng\20090914-\Connectors_ai&amp;jpg\コネクタvlt_a4_4_e.jpg"/>
          <p:cNvPicPr>
            <a:picLocks noChangeAspect="1" noChangeArrowheads="1"/>
          </p:cNvPicPr>
          <p:nvPr userDrawn="1"/>
        </p:nvPicPr>
        <p:blipFill>
          <a:blip r:embed="rId2" cstate="print"/>
          <a:srcRect l="1645" t="7689" r="1620" b="49873"/>
          <a:stretch>
            <a:fillRect/>
          </a:stretch>
        </p:blipFill>
        <p:spPr bwMode="auto">
          <a:xfrm>
            <a:off x="381000" y="381000"/>
            <a:ext cx="6786563" cy="1700213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6477000" cy="269875"/>
          </a:xfrm>
        </p:spPr>
        <p:txBody>
          <a:bodyPr tIns="54000">
            <a:spAutoFit/>
          </a:bodyPr>
          <a:lstStyle>
            <a:lvl1pPr>
              <a:lnSpc>
                <a:spcPts val="1700"/>
              </a:lnSpc>
              <a:buFontTx/>
              <a:buNone/>
              <a:defRPr sz="140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32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6477000" cy="433388"/>
          </a:xfrm>
          <a:prstGeom prst="rect">
            <a:avLst/>
          </a:prstGeom>
          <a:noFill/>
          <a:ln>
            <a:miter lim="800000"/>
          </a:ln>
        </p:spPr>
        <p:txBody>
          <a:bodyPr lIns="0" tIns="14400" rIns="0" anchor="t">
            <a:spAutoFit/>
          </a:bodyPr>
          <a:lstStyle>
            <a:lvl1pPr defTabSz="990600">
              <a:lnSpc>
                <a:spcPts val="3300"/>
              </a:lnSpc>
              <a:defRPr sz="3000" b="0">
                <a:solidFill>
                  <a:schemeClr val="bg1"/>
                </a:solidFill>
                <a:latin typeface="Xerox Sans Light" pitchFamily="2" charset="0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467350" y="381000"/>
            <a:ext cx="1695450" cy="83820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4933950" cy="8382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9375" cy="2124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9375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48100" y="1143000"/>
            <a:ext cx="3314700" cy="762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7200" cy="1782763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77825" y="3392488"/>
            <a:ext cx="3341688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3275" cy="998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841750" y="3392488"/>
            <a:ext cx="3343275" cy="61610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9200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957513" y="425450"/>
            <a:ext cx="4227512" cy="9128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9200" cy="73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725" y="7486650"/>
            <a:ext cx="4537075" cy="884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7075" cy="6416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82725" y="8370888"/>
            <a:ext cx="4537075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" name="Picture 582" descr="C:\data\Shinya Murayama\Job\FX_New_検証\logo\fx_3ln_cmyk_200dpi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4813" y="9418638"/>
            <a:ext cx="1684337" cy="319087"/>
          </a:xfrm>
          <a:prstGeom prst="rect">
            <a:avLst/>
          </a:prstGeom>
          <a:noFill/>
        </p:spPr>
      </p:pic>
      <p:sp>
        <p:nvSpPr>
          <p:cNvPr id="1607" name="Line 583"/>
          <p:cNvSpPr>
            <a:spLocks noChangeShapeType="1"/>
          </p:cNvSpPr>
          <p:nvPr userDrawn="1"/>
        </p:nvSpPr>
        <p:spPr bwMode="auto">
          <a:xfrm>
            <a:off x="381000" y="10210800"/>
            <a:ext cx="6781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608" name="Line 584"/>
          <p:cNvSpPr>
            <a:spLocks noChangeShapeType="1"/>
          </p:cNvSpPr>
          <p:nvPr userDrawn="1"/>
        </p:nvSpPr>
        <p:spPr bwMode="auto">
          <a:xfrm>
            <a:off x="381000" y="9239250"/>
            <a:ext cx="6781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ja-JP" altLang="en-US"/>
          </a:p>
        </p:txBody>
      </p:sp>
      <p:sp>
        <p:nvSpPr>
          <p:cNvPr id="1609" name="Rectangle 585"/>
          <p:cNvSpPr>
            <a:spLocks noChangeArrowheads="1"/>
          </p:cNvSpPr>
          <p:nvPr userDrawn="1"/>
        </p:nvSpPr>
        <p:spPr bwMode="auto">
          <a:xfrm>
            <a:off x="381000" y="9525000"/>
            <a:ext cx="37604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18000" rIns="0" bIns="0"/>
          <a:lstStyle/>
          <a:p>
            <a:pPr algn="l">
              <a:lnSpc>
                <a:spcPts val="1200"/>
              </a:lnSpc>
            </a:pPr>
            <a:r>
              <a:rPr lang="en-US" altLang="ja-JP" sz="900" dirty="0" smtClean="0">
                <a:latin typeface="Xerox Sans Light" pitchFamily="2" charset="0"/>
              </a:rPr>
              <a:t>9</a:t>
            </a:r>
            <a:r>
              <a:rPr lang="en-US" altLang="ja-JP" sz="900" baseline="30000" dirty="0" smtClean="0">
                <a:latin typeface="Xerox Sans Light" pitchFamily="2" charset="0"/>
              </a:rPr>
              <a:t>th</a:t>
            </a:r>
            <a:r>
              <a:rPr lang="en-US" altLang="ja-JP" sz="900" baseline="0" dirty="0" smtClean="0">
                <a:latin typeface="Xerox Sans Light" pitchFamily="2" charset="0"/>
              </a:rPr>
              <a:t> FL., </a:t>
            </a:r>
            <a:r>
              <a:rPr lang="en-US" altLang="ja-JP" sz="900" baseline="0" dirty="0" err="1" smtClean="0">
                <a:latin typeface="Xerox Sans Light" pitchFamily="2" charset="0"/>
              </a:rPr>
              <a:t>Paichai</a:t>
            </a:r>
            <a:r>
              <a:rPr lang="en-US" altLang="ja-JP" sz="900" baseline="0" dirty="0" smtClean="0">
                <a:latin typeface="Xerox Sans Light" pitchFamily="2" charset="0"/>
              </a:rPr>
              <a:t> </a:t>
            </a:r>
            <a:r>
              <a:rPr lang="en-US" altLang="ja-JP" sz="900" baseline="0" dirty="0" err="1" smtClean="0">
                <a:latin typeface="Xerox Sans Light" pitchFamily="2" charset="0"/>
              </a:rPr>
              <a:t>Jeongdong</a:t>
            </a:r>
            <a:r>
              <a:rPr lang="en-US" altLang="ja-JP" sz="900" baseline="0" dirty="0" smtClean="0">
                <a:latin typeface="Xerox Sans Light" pitchFamily="2" charset="0"/>
              </a:rPr>
              <a:t> </a:t>
            </a:r>
            <a:r>
              <a:rPr lang="en-US" altLang="ja-JP" sz="900" baseline="0" dirty="0" err="1" smtClean="0">
                <a:latin typeface="Xerox Sans Light" pitchFamily="2" charset="0"/>
              </a:rPr>
              <a:t>Bldg.#B</a:t>
            </a:r>
            <a:r>
              <a:rPr lang="en-US" altLang="ja-JP" sz="900" baseline="0" dirty="0" smtClean="0">
                <a:latin typeface="Xerox Sans Light" pitchFamily="2" charset="0"/>
              </a:rPr>
              <a:t>., 34-5 Jeong-dong, Jung-</a:t>
            </a:r>
            <a:r>
              <a:rPr lang="en-US" altLang="ja-JP" sz="900" baseline="0" dirty="0" err="1" smtClean="0">
                <a:latin typeface="Xerox Sans Light" pitchFamily="2" charset="0"/>
              </a:rPr>
              <a:t>gu</a:t>
            </a:r>
            <a:r>
              <a:rPr lang="en-US" altLang="ja-JP" sz="900" baseline="0" dirty="0" smtClean="0">
                <a:latin typeface="Xerox Sans Light" pitchFamily="2" charset="0"/>
              </a:rPr>
              <a:t>, Seoul, Korea</a:t>
            </a:r>
            <a:endParaRPr lang="en-US" altLang="ja-JP" sz="900" dirty="0">
              <a:latin typeface="Xerox Sans Light" pitchFamily="2" charset="0"/>
            </a:endParaRPr>
          </a:p>
          <a:p>
            <a:pPr algn="l">
              <a:lnSpc>
                <a:spcPts val="1200"/>
              </a:lnSpc>
            </a:pPr>
            <a:r>
              <a:rPr lang="en-US" altLang="ja-JP" sz="900" dirty="0">
                <a:latin typeface="Xerox Sans Light" pitchFamily="2" charset="0"/>
              </a:rPr>
              <a:t>Tel: </a:t>
            </a:r>
            <a:r>
              <a:rPr lang="en-US" altLang="ja-JP" sz="900" dirty="0" smtClean="0">
                <a:latin typeface="Xerox Sans Light" pitchFamily="2" charset="0"/>
              </a:rPr>
              <a:t>02-1544-8988</a:t>
            </a:r>
            <a:endParaRPr lang="en-US" altLang="ja-JP" sz="900" dirty="0">
              <a:latin typeface="Xerox Sans Light" pitchFamily="2" charset="0"/>
            </a:endParaRPr>
          </a:p>
        </p:txBody>
      </p:sp>
      <p:sp>
        <p:nvSpPr>
          <p:cNvPr id="1610" name="Rectangle 586"/>
          <p:cNvSpPr>
            <a:spLocks noChangeArrowheads="1"/>
          </p:cNvSpPr>
          <p:nvPr userDrawn="1"/>
        </p:nvSpPr>
        <p:spPr bwMode="auto">
          <a:xfrm>
            <a:off x="381000" y="9982200"/>
            <a:ext cx="1833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54000" anchor="ctr"/>
          <a:lstStyle/>
          <a:p>
            <a:pPr algn="l">
              <a:lnSpc>
                <a:spcPct val="100000"/>
              </a:lnSpc>
            </a:pPr>
            <a:r>
              <a:rPr lang="en-US" altLang="ja-JP" dirty="0">
                <a:latin typeface="Xerox Sans Light" pitchFamily="2" charset="0"/>
              </a:rPr>
              <a:t>http://</a:t>
            </a:r>
            <a:r>
              <a:rPr lang="en-US" altLang="ja-JP" dirty="0" smtClean="0">
                <a:latin typeface="Xerox Sans Light" pitchFamily="2" charset="0"/>
              </a:rPr>
              <a:t>www.fujixerox.co.kr</a:t>
            </a:r>
            <a:endParaRPr lang="en-US" altLang="ja-JP" dirty="0">
              <a:latin typeface="Xerox Sans Light" pitchFamily="2" charset="0"/>
            </a:endParaRPr>
          </a:p>
        </p:txBody>
      </p:sp>
      <p:sp>
        <p:nvSpPr>
          <p:cNvPr id="1611" name="Rectangle 587"/>
          <p:cNvSpPr>
            <a:spLocks noChangeArrowheads="1"/>
          </p:cNvSpPr>
          <p:nvPr userDrawn="1"/>
        </p:nvSpPr>
        <p:spPr bwMode="auto">
          <a:xfrm>
            <a:off x="380999" y="9296400"/>
            <a:ext cx="282436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18000" rIns="0" bIns="0" anchor="ctr"/>
          <a:lstStyle/>
          <a:p>
            <a:pPr algn="l">
              <a:lnSpc>
                <a:spcPct val="100000"/>
              </a:lnSpc>
            </a:pPr>
            <a:r>
              <a:rPr lang="en-US" altLang="ja-JP" sz="1200" dirty="0">
                <a:latin typeface="Xerox Sans Light" pitchFamily="2" charset="0"/>
              </a:rPr>
              <a:t>Fuji </a:t>
            </a:r>
            <a:r>
              <a:rPr lang="en-US" altLang="ja-JP" sz="1200" dirty="0" smtClean="0">
                <a:latin typeface="Xerox Sans Light" pitchFamily="2" charset="0"/>
              </a:rPr>
              <a:t>Xerox</a:t>
            </a:r>
            <a:r>
              <a:rPr lang="ko-KR" altLang="en-US" sz="1200" baseline="0" dirty="0" smtClean="0">
                <a:latin typeface="Xerox Sans Light" pitchFamily="2" charset="0"/>
              </a:rPr>
              <a:t> </a:t>
            </a:r>
            <a:r>
              <a:rPr lang="en-US" altLang="ko-KR" sz="1200" baseline="0" dirty="0" smtClean="0">
                <a:latin typeface="Xerox Sans Light" pitchFamily="2" charset="0"/>
              </a:rPr>
              <a:t>Korea </a:t>
            </a:r>
            <a:r>
              <a:rPr lang="en-US" altLang="ja-JP" sz="1200" dirty="0" smtClean="0">
                <a:latin typeface="Xerox Sans Light" pitchFamily="2" charset="0"/>
              </a:rPr>
              <a:t>Co</a:t>
            </a:r>
            <a:r>
              <a:rPr lang="en-US" altLang="ja-JP" sz="1200" dirty="0">
                <a:latin typeface="Xerox Sans Light" pitchFamily="2" charset="0"/>
              </a:rPr>
              <a:t>., Ltd.</a:t>
            </a:r>
          </a:p>
        </p:txBody>
      </p:sp>
      <p:sp>
        <p:nvSpPr>
          <p:cNvPr id="1580" name="AutoShape 55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6781800" cy="609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126000" tIns="0" rIns="126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581" name="Rectangle 5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7050" y="1143000"/>
            <a:ext cx="676575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2pPr>
      <a:lvl3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3pPr>
      <a:lvl4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4pPr>
      <a:lvl5pPr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5pPr>
      <a:lvl6pPr marL="4572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6pPr>
      <a:lvl7pPr marL="9144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7pPr>
      <a:lvl8pPr marL="13716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8pPr>
      <a:lvl9pPr marL="1828800" algn="l" rtl="0" fontAlgn="base">
        <a:lnSpc>
          <a:spcPts val="1400"/>
        </a:lnSpc>
        <a:spcBef>
          <a:spcPct val="0"/>
        </a:spcBef>
        <a:spcAft>
          <a:spcPct val="0"/>
        </a:spcAft>
        <a:defRPr kumimoji="1" sz="1000" b="1">
          <a:solidFill>
            <a:schemeClr val="tx1"/>
          </a:solidFill>
          <a:latin typeface="Xerox Sans" pitchFamily="2" charset="0"/>
          <a:ea typeface="HG丸ｺﾞｼｯｸM-PRO" pitchFamily="50" charset="-128"/>
        </a:defRPr>
      </a:lvl9pPr>
    </p:titleStyle>
    <p:bodyStyle>
      <a:lvl1pPr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2pPr>
      <a:lvl3pPr marL="3175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3pPr>
      <a:lvl4pPr marL="4763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4pPr>
      <a:lvl5pPr marL="63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5pPr>
      <a:lvl6pPr marL="4635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6pPr>
      <a:lvl7pPr marL="9207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7pPr>
      <a:lvl8pPr marL="13779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8pPr>
      <a:lvl9pPr marL="1835150" algn="l" defTabSz="990600" rtl="0" fontAlgn="base">
        <a:lnSpc>
          <a:spcPts val="1400"/>
        </a:lnSpc>
        <a:spcBef>
          <a:spcPct val="0"/>
        </a:spcBef>
        <a:spcAft>
          <a:spcPct val="0"/>
        </a:spcAft>
        <a:buFont typeface="Wingdings" pitchFamily="2" charset="2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6477000" cy="272536"/>
          </a:xfrm>
          <a:noFill/>
          <a:ln/>
        </p:spPr>
        <p:txBody>
          <a:bodyPr/>
          <a:lstStyle/>
          <a:p>
            <a:r>
              <a:rPr lang="en-US" altLang="ko-KR" dirty="0" err="1" smtClean="0">
                <a:latin typeface="+mj-lt"/>
                <a:ea typeface="Daum_Regular" pitchFamily="2" charset="-127"/>
              </a:rPr>
              <a:t>SmartWhere</a:t>
            </a:r>
            <a:r>
              <a:rPr lang="en-US" altLang="ko-KR" dirty="0" smtClean="0">
                <a:latin typeface="+mj-lt"/>
                <a:ea typeface="Daum_Regular" pitchFamily="2" charset="-127"/>
              </a:rPr>
              <a:t> Gate DB </a:t>
            </a:r>
            <a:r>
              <a:rPr lang="ko-KR" altLang="en-US" smtClean="0">
                <a:latin typeface="+mj-lt"/>
                <a:ea typeface="Daum_Regular" pitchFamily="2" charset="-127"/>
              </a:rPr>
              <a:t>설치 및 환경 설정</a:t>
            </a:r>
            <a:endParaRPr lang="en-US" altLang="ja-JP" dirty="0">
              <a:latin typeface="+mj-lt"/>
              <a:ea typeface="Daum_Regular" pitchFamily="2" charset="-127"/>
            </a:endParaRP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33400" y="2438400"/>
            <a:ext cx="1828800" cy="1905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36000" tIns="0" rIns="36000" bIns="0">
            <a:spAutoFit/>
          </a:bodyPr>
          <a:lstStyle/>
          <a:p>
            <a:pPr algn="l"/>
            <a:r>
              <a:rPr lang="en-US" altLang="ja-JP" sz="1200">
                <a:solidFill>
                  <a:schemeClr val="bg1"/>
                </a:solidFill>
              </a:rPr>
              <a:t>ABC Company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469058" y="2179142"/>
            <a:ext cx="6624736" cy="7920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36000" rIns="0" bIns="0"/>
          <a:lstStyle/>
          <a:p>
            <a:pPr algn="l">
              <a:lnSpc>
                <a:spcPts val="1400"/>
              </a:lnSpc>
            </a:pPr>
            <a:r>
              <a:rPr lang="en-US" altLang="ja-JP" sz="1200" b="1" dirty="0" smtClean="0">
                <a:latin typeface="Gulim" pitchFamily="34" charset="-127"/>
                <a:ea typeface="Gulim" pitchFamily="34" charset="-127"/>
              </a:rPr>
              <a:t>- </a:t>
            </a:r>
            <a:r>
              <a:rPr lang="en-US" altLang="ja-JP" sz="1200" b="1" dirty="0" err="1" smtClean="0">
                <a:latin typeface="Gulim" pitchFamily="34" charset="-127"/>
                <a:ea typeface="Gulim" pitchFamily="34" charset="-127"/>
              </a:rPr>
              <a:t>SmartWhere</a:t>
            </a:r>
            <a:r>
              <a:rPr lang="en-US" altLang="ja-JP" sz="1200" b="1" dirty="0" smtClean="0">
                <a:latin typeface="Gulim" pitchFamily="34" charset="-127"/>
                <a:ea typeface="Gulim" pitchFamily="34" charset="-127"/>
              </a:rPr>
              <a:t> Gate </a:t>
            </a:r>
            <a:r>
              <a:rPr lang="ko-KR" altLang="en-US" sz="1200" b="1" smtClean="0">
                <a:latin typeface="Gulim" pitchFamily="34" charset="-127"/>
                <a:ea typeface="Gulim" pitchFamily="34" charset="-127"/>
              </a:rPr>
              <a:t>설치환경을 위한 </a:t>
            </a:r>
            <a:r>
              <a:rPr lang="en-US" altLang="ko-KR" sz="1200" b="1" dirty="0" err="1" smtClean="0"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ko-KR" sz="1200" b="1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ko-KR" altLang="en-US" sz="1200" b="1" smtClean="0">
                <a:latin typeface="Gulim" pitchFamily="34" charset="-127"/>
                <a:ea typeface="Gulim" pitchFamily="34" charset="-127"/>
              </a:rPr>
              <a:t>설치하고 환경설정에 대하여 설명합니다</a:t>
            </a:r>
            <a:r>
              <a:rPr lang="en-US" altLang="ko-KR" sz="1200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ko-KR" altLang="en-US" sz="1200" b="1" dirty="0" smtClean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7261" name="Rectangle 45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6477000" cy="442222"/>
          </a:xfrm>
        </p:spPr>
        <p:txBody>
          <a:bodyPr/>
          <a:lstStyle/>
          <a:p>
            <a:r>
              <a:rPr lang="en-US" altLang="ko-KR" dirty="0" err="1" smtClean="0">
                <a:latin typeface="+mj-lt"/>
                <a:ea typeface="Daum_Regular" pitchFamily="2" charset="-127"/>
              </a:rPr>
              <a:t>MariaDB</a:t>
            </a:r>
            <a:r>
              <a:rPr lang="en-US" altLang="ko-KR" dirty="0" smtClean="0">
                <a:latin typeface="+mj-lt"/>
                <a:ea typeface="Daum_Regular" pitchFamily="2" charset="-127"/>
              </a:rPr>
              <a:t> </a:t>
            </a:r>
            <a:r>
              <a:rPr lang="ko-KR" altLang="en-US" smtClean="0">
                <a:latin typeface="+mj-lt"/>
                <a:ea typeface="Daum_Regular" pitchFamily="2" charset="-127"/>
              </a:rPr>
              <a:t>설치 가이드</a:t>
            </a:r>
            <a:endParaRPr lang="en-US" altLang="ja-JP" b="1" dirty="0">
              <a:latin typeface="+mj-lt"/>
              <a:ea typeface="Daum_Regular" pitchFamily="2" charset="-127"/>
            </a:endParaRPr>
          </a:p>
        </p:txBody>
      </p:sp>
      <p:cxnSp>
        <p:nvCxnSpPr>
          <p:cNvPr id="27" name="直線コネクタ 60"/>
          <p:cNvCxnSpPr/>
          <p:nvPr/>
        </p:nvCxnSpPr>
        <p:spPr bwMode="auto">
          <a:xfrm>
            <a:off x="3759098" y="2938416"/>
            <a:ext cx="0" cy="72246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AutoShape 37"/>
          <p:cNvSpPr>
            <a:spLocks noChangeArrowheads="1"/>
          </p:cNvSpPr>
          <p:nvPr/>
        </p:nvSpPr>
        <p:spPr bwMode="auto">
          <a:xfrm>
            <a:off x="566738" y="2938416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261145" y="2962229"/>
            <a:ext cx="942566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1200" b="1" dirty="0" err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ja-JP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설치</a:t>
            </a:r>
            <a:endParaRPr lang="ja-JP" altLang="en-US" sz="1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5" y="3603304"/>
            <a:ext cx="1038370" cy="12860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049" y="5011007"/>
            <a:ext cx="29599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패키지에 포함되어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mariadb-10.1.18-winx63.msi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실행합니다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AutoShape 162"/>
          <p:cNvSpPr>
            <a:spLocks noChangeArrowheads="1"/>
          </p:cNvSpPr>
          <p:nvPr/>
        </p:nvSpPr>
        <p:spPr bwMode="auto">
          <a:xfrm>
            <a:off x="868233" y="3276238"/>
            <a:ext cx="2052895" cy="211138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8" name="Text Box 163"/>
          <p:cNvSpPr txBox="1">
            <a:spLocks noChangeArrowheads="1"/>
          </p:cNvSpPr>
          <p:nvPr/>
        </p:nvSpPr>
        <p:spPr bwMode="auto">
          <a:xfrm>
            <a:off x="1189137" y="3297331"/>
            <a:ext cx="1711372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b="1" dirty="0" smtClean="0">
                <a:latin typeface="Gulim" pitchFamily="34" charset="-127"/>
                <a:ea typeface="Gulim" pitchFamily="34" charset="-127"/>
              </a:rPr>
              <a:t>설치 파일 실행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9" name="Oval 164"/>
          <p:cNvSpPr>
            <a:spLocks noChangeArrowheads="1"/>
          </p:cNvSpPr>
          <p:nvPr/>
        </p:nvSpPr>
        <p:spPr bwMode="auto">
          <a:xfrm>
            <a:off x="937341" y="3319557"/>
            <a:ext cx="144463" cy="1444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Text Box 165"/>
          <p:cNvSpPr txBox="1">
            <a:spLocks noChangeArrowheads="1"/>
          </p:cNvSpPr>
          <p:nvPr/>
        </p:nvSpPr>
        <p:spPr bwMode="auto">
          <a:xfrm>
            <a:off x="974298" y="3313207"/>
            <a:ext cx="72136" cy="17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000" b="1" dirty="0" smtClean="0">
                <a:solidFill>
                  <a:schemeClr val="bg1"/>
                </a:solidFill>
              </a:rPr>
              <a:t>1</a:t>
            </a:r>
            <a:endParaRPr lang="en-US" altLang="ja-JP" sz="1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41" y="6086433"/>
            <a:ext cx="3133887" cy="2456622"/>
          </a:xfrm>
          <a:prstGeom prst="rect">
            <a:avLst/>
          </a:prstGeom>
        </p:spPr>
      </p:pic>
      <p:sp>
        <p:nvSpPr>
          <p:cNvPr id="81" name="AutoShape 71"/>
          <p:cNvSpPr>
            <a:spLocks noChangeArrowheads="1"/>
          </p:cNvSpPr>
          <p:nvPr/>
        </p:nvSpPr>
        <p:spPr bwMode="auto">
          <a:xfrm>
            <a:off x="1961585" y="8771654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2" name="Text Box 74"/>
          <p:cNvSpPr txBox="1">
            <a:spLocks noChangeArrowheads="1"/>
          </p:cNvSpPr>
          <p:nvPr/>
        </p:nvSpPr>
        <p:spPr bwMode="auto">
          <a:xfrm>
            <a:off x="2023498" y="8806579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3" name="Line 75"/>
          <p:cNvSpPr>
            <a:spLocks noChangeShapeType="1"/>
          </p:cNvSpPr>
          <p:nvPr/>
        </p:nvSpPr>
        <p:spPr bwMode="auto">
          <a:xfrm>
            <a:off x="2588037" y="8706567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8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5799" y="8366842"/>
            <a:ext cx="242887" cy="352425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188" y="2926283"/>
            <a:ext cx="3146044" cy="2466152"/>
          </a:xfrm>
          <a:prstGeom prst="rect">
            <a:avLst/>
          </a:prstGeom>
        </p:spPr>
      </p:pic>
      <p:sp>
        <p:nvSpPr>
          <p:cNvPr id="85" name="AutoShape 71"/>
          <p:cNvSpPr>
            <a:spLocks noChangeArrowheads="1"/>
          </p:cNvSpPr>
          <p:nvPr/>
        </p:nvSpPr>
        <p:spPr bwMode="auto">
          <a:xfrm>
            <a:off x="3791358" y="5392194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6" name="Text Box 74"/>
          <p:cNvSpPr txBox="1">
            <a:spLocks noChangeArrowheads="1"/>
          </p:cNvSpPr>
          <p:nvPr/>
        </p:nvSpPr>
        <p:spPr bwMode="auto">
          <a:xfrm>
            <a:off x="3853271" y="5427119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동의 체크 합니다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7" name="Line 75"/>
          <p:cNvSpPr>
            <a:spLocks noChangeShapeType="1"/>
          </p:cNvSpPr>
          <p:nvPr/>
        </p:nvSpPr>
        <p:spPr bwMode="auto">
          <a:xfrm>
            <a:off x="4417810" y="5327107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88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572" y="4987382"/>
            <a:ext cx="242887" cy="352425"/>
          </a:xfrm>
          <a:prstGeom prst="rect">
            <a:avLst/>
          </a:prstGeom>
          <a:noFill/>
        </p:spPr>
      </p:pic>
      <p:sp>
        <p:nvSpPr>
          <p:cNvPr id="89" name="AutoShape 71"/>
          <p:cNvSpPr>
            <a:spLocks noChangeArrowheads="1"/>
          </p:cNvSpPr>
          <p:nvPr/>
        </p:nvSpPr>
        <p:spPr bwMode="auto">
          <a:xfrm>
            <a:off x="5732050" y="5620793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5793963" y="5655718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1" name="Line 75"/>
          <p:cNvSpPr>
            <a:spLocks noChangeShapeType="1"/>
          </p:cNvSpPr>
          <p:nvPr/>
        </p:nvSpPr>
        <p:spPr bwMode="auto">
          <a:xfrm>
            <a:off x="6358502" y="5555706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92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6264" y="5215981"/>
            <a:ext cx="242887" cy="35242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188" y="6086433"/>
            <a:ext cx="3145893" cy="2466033"/>
          </a:xfrm>
          <a:prstGeom prst="rect">
            <a:avLst/>
          </a:prstGeom>
        </p:spPr>
      </p:pic>
      <p:sp>
        <p:nvSpPr>
          <p:cNvPr id="93" name="AutoShape 134"/>
          <p:cNvSpPr>
            <a:spLocks noChangeArrowheads="1"/>
          </p:cNvSpPr>
          <p:nvPr/>
        </p:nvSpPr>
        <p:spPr bwMode="auto">
          <a:xfrm>
            <a:off x="4349959" y="9246464"/>
            <a:ext cx="2638425" cy="864096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94" name="Group 135"/>
          <p:cNvGrpSpPr>
            <a:grpSpLocks/>
          </p:cNvGrpSpPr>
          <p:nvPr/>
        </p:nvGrpSpPr>
        <p:grpSpPr bwMode="auto">
          <a:xfrm>
            <a:off x="4426159" y="9311550"/>
            <a:ext cx="514350" cy="260350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95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6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7" name="Text Box 138"/>
          <p:cNvSpPr txBox="1">
            <a:spLocks noChangeArrowheads="1"/>
          </p:cNvSpPr>
          <p:nvPr/>
        </p:nvSpPr>
        <p:spPr bwMode="auto">
          <a:xfrm>
            <a:off x="4481721" y="92909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ja-JP" sz="130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98" name="Text Box 144"/>
          <p:cNvSpPr txBox="1">
            <a:spLocks noChangeArrowheads="1"/>
          </p:cNvSpPr>
          <p:nvPr/>
        </p:nvSpPr>
        <p:spPr bwMode="auto">
          <a:xfrm>
            <a:off x="4489659" y="9541739"/>
            <a:ext cx="2413000" cy="44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115000"/>
              </a:lnSpc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Custom Setup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항목은 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Default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로 별도의 조작은 필요없습니다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9" name="AutoShape 71"/>
          <p:cNvSpPr>
            <a:spLocks noChangeArrowheads="1"/>
          </p:cNvSpPr>
          <p:nvPr/>
        </p:nvSpPr>
        <p:spPr bwMode="auto">
          <a:xfrm>
            <a:off x="5846105" y="8781065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00" name="Text Box 74"/>
          <p:cNvSpPr txBox="1">
            <a:spLocks noChangeArrowheads="1"/>
          </p:cNvSpPr>
          <p:nvPr/>
        </p:nvSpPr>
        <p:spPr bwMode="auto">
          <a:xfrm>
            <a:off x="5908018" y="8815990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1" name="Line 75"/>
          <p:cNvSpPr>
            <a:spLocks noChangeShapeType="1"/>
          </p:cNvSpPr>
          <p:nvPr/>
        </p:nvSpPr>
        <p:spPr bwMode="auto">
          <a:xfrm>
            <a:off x="6472557" y="8715978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02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0319" y="8376253"/>
            <a:ext cx="242887" cy="35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146"/>
          <p:cNvSpPr>
            <a:spLocks noChangeArrowheads="1"/>
          </p:cNvSpPr>
          <p:nvPr/>
        </p:nvSpPr>
        <p:spPr bwMode="auto">
          <a:xfrm>
            <a:off x="380999" y="738982"/>
            <a:ext cx="6784802" cy="82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8000" rIns="0" bIns="0"/>
          <a:lstStyle/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3" name="直線コネクタ 60"/>
          <p:cNvCxnSpPr/>
          <p:nvPr/>
        </p:nvCxnSpPr>
        <p:spPr bwMode="auto">
          <a:xfrm>
            <a:off x="3759098" y="522958"/>
            <a:ext cx="0" cy="8376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8" y="522958"/>
            <a:ext cx="3145849" cy="2466000"/>
          </a:xfrm>
          <a:prstGeom prst="rect">
            <a:avLst/>
          </a:prstGeom>
        </p:spPr>
      </p:pic>
      <p:sp>
        <p:nvSpPr>
          <p:cNvPr id="82" name="AutoShape 162"/>
          <p:cNvSpPr>
            <a:spLocks noChangeArrowheads="1"/>
          </p:cNvSpPr>
          <p:nvPr/>
        </p:nvSpPr>
        <p:spPr bwMode="auto">
          <a:xfrm>
            <a:off x="2409831" y="1447950"/>
            <a:ext cx="1083562" cy="242888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3" name="Text Box 163"/>
          <p:cNvSpPr txBox="1">
            <a:spLocks noChangeArrowheads="1"/>
          </p:cNvSpPr>
          <p:nvPr/>
        </p:nvSpPr>
        <p:spPr bwMode="auto">
          <a:xfrm>
            <a:off x="2489453" y="1495786"/>
            <a:ext cx="1003939" cy="16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Password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입력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6" name="Line 160"/>
          <p:cNvSpPr>
            <a:spLocks noChangeShapeType="1"/>
          </p:cNvSpPr>
          <p:nvPr/>
        </p:nvSpPr>
        <p:spPr bwMode="auto">
          <a:xfrm>
            <a:off x="2265814" y="1591966"/>
            <a:ext cx="144016" cy="1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87" name="Picture 161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032551" y="1393181"/>
            <a:ext cx="242887" cy="35242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8" name="AutoShape 194"/>
          <p:cNvSpPr>
            <a:spLocks noChangeArrowheads="1"/>
          </p:cNvSpPr>
          <p:nvPr/>
        </p:nvSpPr>
        <p:spPr bwMode="auto">
          <a:xfrm>
            <a:off x="685081" y="594966"/>
            <a:ext cx="628650" cy="628650"/>
          </a:xfrm>
          <a:prstGeom prst="wedgeEllipseCallout">
            <a:avLst>
              <a:gd name="adj1" fmla="val -58332"/>
              <a:gd name="adj2" fmla="val 48192"/>
            </a:avLst>
          </a:prstGeom>
          <a:solidFill>
            <a:schemeClr val="bg1"/>
          </a:solidFill>
          <a:ln w="25400">
            <a:solidFill>
              <a:srgbClr val="C0DF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95" y="766396"/>
            <a:ext cx="333422" cy="285790"/>
          </a:xfrm>
          <a:prstGeom prst="rect">
            <a:avLst/>
          </a:prstGeom>
        </p:spPr>
      </p:pic>
      <p:sp>
        <p:nvSpPr>
          <p:cNvPr id="90" name="AutoShape 194"/>
          <p:cNvSpPr>
            <a:spLocks noChangeArrowheads="1"/>
          </p:cNvSpPr>
          <p:nvPr/>
        </p:nvSpPr>
        <p:spPr bwMode="auto">
          <a:xfrm>
            <a:off x="685081" y="1826094"/>
            <a:ext cx="628650" cy="628650"/>
          </a:xfrm>
          <a:prstGeom prst="wedgeEllipseCallout">
            <a:avLst>
              <a:gd name="adj1" fmla="val -58332"/>
              <a:gd name="adj2" fmla="val 48192"/>
            </a:avLst>
          </a:prstGeom>
          <a:solidFill>
            <a:schemeClr val="bg1"/>
          </a:solidFill>
          <a:ln w="25400">
            <a:solidFill>
              <a:srgbClr val="C0DF2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78" y="2030866"/>
            <a:ext cx="276264" cy="219106"/>
          </a:xfrm>
          <a:prstGeom prst="rect">
            <a:avLst/>
          </a:prstGeom>
        </p:spPr>
      </p:pic>
      <p:sp>
        <p:nvSpPr>
          <p:cNvPr id="91" name="AutoShape 134"/>
          <p:cNvSpPr>
            <a:spLocks noChangeArrowheads="1"/>
          </p:cNvSpPr>
          <p:nvPr/>
        </p:nvSpPr>
        <p:spPr bwMode="auto">
          <a:xfrm>
            <a:off x="380999" y="3495369"/>
            <a:ext cx="3154258" cy="1077952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92" name="Group 135"/>
          <p:cNvGrpSpPr>
            <a:grpSpLocks/>
          </p:cNvGrpSpPr>
          <p:nvPr/>
        </p:nvGrpSpPr>
        <p:grpSpPr bwMode="auto">
          <a:xfrm>
            <a:off x="457199" y="3581985"/>
            <a:ext cx="514350" cy="260350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93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4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5" name="Text Box 138"/>
          <p:cNvSpPr txBox="1">
            <a:spLocks noChangeArrowheads="1"/>
          </p:cNvSpPr>
          <p:nvPr/>
        </p:nvSpPr>
        <p:spPr bwMode="auto">
          <a:xfrm>
            <a:off x="512761" y="356134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ja-JP" sz="130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96" name="Text Box 144"/>
          <p:cNvSpPr txBox="1">
            <a:spLocks noChangeArrowheads="1"/>
          </p:cNvSpPr>
          <p:nvPr/>
        </p:nvSpPr>
        <p:spPr bwMode="auto">
          <a:xfrm>
            <a:off x="512761" y="3843964"/>
            <a:ext cx="2900686" cy="7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1450" indent="-1714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Modify password for database user ‘root’</a:t>
            </a:r>
          </a:p>
          <a:p>
            <a:pPr marL="171450" indent="-1714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Use UTF8 as default server’s character set</a:t>
            </a:r>
          </a:p>
          <a:p>
            <a:pPr algn="l">
              <a:lnSpc>
                <a:spcPct val="115000"/>
              </a:lnSpc>
            </a:pPr>
            <a:r>
              <a:rPr lang="en-US" altLang="ja-JP" b="1" dirty="0" smtClean="0">
                <a:latin typeface="Gulim" pitchFamily="34" charset="-127"/>
                <a:ea typeface="Gulim" pitchFamily="34" charset="-127"/>
              </a:rPr>
              <a:t>2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개 항목을 체크 합니다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.</a:t>
            </a:r>
          </a:p>
        </p:txBody>
      </p:sp>
      <p:sp>
        <p:nvSpPr>
          <p:cNvPr id="97" name="AutoShape 71"/>
          <p:cNvSpPr>
            <a:spLocks noChangeArrowheads="1"/>
          </p:cNvSpPr>
          <p:nvPr/>
        </p:nvSpPr>
        <p:spPr bwMode="auto">
          <a:xfrm>
            <a:off x="2033195" y="3217557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8" name="Text Box 74"/>
          <p:cNvSpPr txBox="1">
            <a:spLocks noChangeArrowheads="1"/>
          </p:cNvSpPr>
          <p:nvPr/>
        </p:nvSpPr>
        <p:spPr bwMode="auto">
          <a:xfrm>
            <a:off x="2095108" y="3252482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9" name="Line 75"/>
          <p:cNvSpPr>
            <a:spLocks noChangeShapeType="1"/>
          </p:cNvSpPr>
          <p:nvPr/>
        </p:nvSpPr>
        <p:spPr bwMode="auto">
          <a:xfrm>
            <a:off x="2659647" y="3152470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00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409" y="2812745"/>
            <a:ext cx="242887" cy="352425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64" y="4808543"/>
            <a:ext cx="3141693" cy="2462741"/>
          </a:xfrm>
          <a:prstGeom prst="rect">
            <a:avLst/>
          </a:prstGeom>
        </p:spPr>
      </p:pic>
      <p:sp>
        <p:nvSpPr>
          <p:cNvPr id="101" name="AutoShape 71"/>
          <p:cNvSpPr>
            <a:spLocks noChangeArrowheads="1"/>
          </p:cNvSpPr>
          <p:nvPr/>
        </p:nvSpPr>
        <p:spPr bwMode="auto">
          <a:xfrm>
            <a:off x="2033195" y="7499883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02" name="Text Box 74"/>
          <p:cNvSpPr txBox="1">
            <a:spLocks noChangeArrowheads="1"/>
          </p:cNvSpPr>
          <p:nvPr/>
        </p:nvSpPr>
        <p:spPr bwMode="auto">
          <a:xfrm>
            <a:off x="2095108" y="7534808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3" name="Line 75"/>
          <p:cNvSpPr>
            <a:spLocks noChangeShapeType="1"/>
          </p:cNvSpPr>
          <p:nvPr/>
        </p:nvSpPr>
        <p:spPr bwMode="auto">
          <a:xfrm>
            <a:off x="2659647" y="7434796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0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409" y="7095071"/>
            <a:ext cx="242887" cy="352425"/>
          </a:xfrm>
          <a:prstGeom prst="rect">
            <a:avLst/>
          </a:prstGeom>
          <a:noFill/>
        </p:spPr>
      </p:pic>
      <p:sp>
        <p:nvSpPr>
          <p:cNvPr id="105" name="AutoShape 134"/>
          <p:cNvSpPr>
            <a:spLocks noChangeArrowheads="1"/>
          </p:cNvSpPr>
          <p:nvPr/>
        </p:nvSpPr>
        <p:spPr bwMode="auto">
          <a:xfrm>
            <a:off x="380999" y="7869324"/>
            <a:ext cx="3154258" cy="790538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6" name="Group 135"/>
          <p:cNvGrpSpPr>
            <a:grpSpLocks/>
          </p:cNvGrpSpPr>
          <p:nvPr/>
        </p:nvGrpSpPr>
        <p:grpSpPr bwMode="auto">
          <a:xfrm>
            <a:off x="457199" y="7955940"/>
            <a:ext cx="514350" cy="260350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107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9" name="Text Box 138"/>
          <p:cNvSpPr txBox="1">
            <a:spLocks noChangeArrowheads="1"/>
          </p:cNvSpPr>
          <p:nvPr/>
        </p:nvSpPr>
        <p:spPr bwMode="auto">
          <a:xfrm>
            <a:off x="512761" y="793530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ja-JP" sz="130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110" name="Text Box 144"/>
          <p:cNvSpPr txBox="1">
            <a:spLocks noChangeArrowheads="1"/>
          </p:cNvSpPr>
          <p:nvPr/>
        </p:nvSpPr>
        <p:spPr bwMode="auto">
          <a:xfrm>
            <a:off x="512760" y="8217919"/>
            <a:ext cx="2980631" cy="3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115000"/>
              </a:lnSpc>
            </a:pPr>
            <a:r>
              <a:rPr lang="ko-KR" altLang="en-US" sz="1000" b="1" dirty="0" smtClean="0">
                <a:latin typeface="Gulim" pitchFamily="34" charset="-127"/>
                <a:ea typeface="Gulim" pitchFamily="34" charset="-127"/>
              </a:rPr>
              <a:t>항목 </a:t>
            </a:r>
            <a:r>
              <a:rPr lang="ko-KR" altLang="en-US" sz="1000" b="1" dirty="0" err="1" smtClean="0">
                <a:latin typeface="Gulim" pitchFamily="34" charset="-127"/>
                <a:ea typeface="Gulim" pitchFamily="34" charset="-127"/>
              </a:rPr>
              <a:t>변경없이</a:t>
            </a:r>
            <a:r>
              <a:rPr lang="ko-KR" altLang="en-US" sz="1000" b="1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[Next]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버튼을 눌러 다음 으로 넘어갑니다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709" y="522958"/>
            <a:ext cx="3145121" cy="2465428"/>
          </a:xfrm>
          <a:prstGeom prst="rect">
            <a:avLst/>
          </a:prstGeom>
        </p:spPr>
      </p:pic>
      <p:sp>
        <p:nvSpPr>
          <p:cNvPr id="111" name="AutoShape 71"/>
          <p:cNvSpPr>
            <a:spLocks noChangeArrowheads="1"/>
          </p:cNvSpPr>
          <p:nvPr/>
        </p:nvSpPr>
        <p:spPr bwMode="auto">
          <a:xfrm>
            <a:off x="5556226" y="3217557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5618139" y="3252482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[Install]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3" name="Line 75"/>
          <p:cNvSpPr>
            <a:spLocks noChangeShapeType="1"/>
          </p:cNvSpPr>
          <p:nvPr/>
        </p:nvSpPr>
        <p:spPr bwMode="auto">
          <a:xfrm>
            <a:off x="6182678" y="3152470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114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440" y="2812745"/>
            <a:ext cx="242887" cy="352425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7709" y="3610438"/>
            <a:ext cx="3145849" cy="2465999"/>
          </a:xfrm>
          <a:prstGeom prst="rect">
            <a:avLst/>
          </a:prstGeom>
        </p:spPr>
      </p:pic>
      <p:sp>
        <p:nvSpPr>
          <p:cNvPr id="115" name="AutoShape 134"/>
          <p:cNvSpPr>
            <a:spLocks noChangeArrowheads="1"/>
          </p:cNvSpPr>
          <p:nvPr/>
        </p:nvSpPr>
        <p:spPr bwMode="auto">
          <a:xfrm>
            <a:off x="4011543" y="6339706"/>
            <a:ext cx="3154258" cy="790538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" name="Group 135"/>
          <p:cNvGrpSpPr>
            <a:grpSpLocks/>
          </p:cNvGrpSpPr>
          <p:nvPr/>
        </p:nvGrpSpPr>
        <p:grpSpPr bwMode="auto">
          <a:xfrm>
            <a:off x="4087743" y="6426322"/>
            <a:ext cx="514350" cy="260350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9" name="Text Box 138"/>
          <p:cNvSpPr txBox="1">
            <a:spLocks noChangeArrowheads="1"/>
          </p:cNvSpPr>
          <p:nvPr/>
        </p:nvSpPr>
        <p:spPr bwMode="auto">
          <a:xfrm>
            <a:off x="4143305" y="640568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ja-JP" sz="130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120" name="Text Box 144"/>
          <p:cNvSpPr txBox="1">
            <a:spLocks noChangeArrowheads="1"/>
          </p:cNvSpPr>
          <p:nvPr/>
        </p:nvSpPr>
        <p:spPr bwMode="auto">
          <a:xfrm>
            <a:off x="4143304" y="6688301"/>
            <a:ext cx="2980631" cy="3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115000"/>
              </a:lnSpc>
            </a:pPr>
            <a:r>
              <a:rPr lang="en-US" altLang="ja-JP" sz="1000" b="1" dirty="0" err="1" smtClean="0"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설치가 진행됩니다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146"/>
          <p:cNvSpPr>
            <a:spLocks noChangeArrowheads="1"/>
          </p:cNvSpPr>
          <p:nvPr/>
        </p:nvSpPr>
        <p:spPr bwMode="auto">
          <a:xfrm>
            <a:off x="380999" y="738982"/>
            <a:ext cx="6784802" cy="82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8000" rIns="0" bIns="0"/>
          <a:lstStyle/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3" name="直線コネクタ 60"/>
          <p:cNvCxnSpPr/>
          <p:nvPr/>
        </p:nvCxnSpPr>
        <p:spPr bwMode="auto">
          <a:xfrm>
            <a:off x="3759098" y="522958"/>
            <a:ext cx="0" cy="8376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522958"/>
            <a:ext cx="3130176" cy="2453713"/>
          </a:xfrm>
          <a:prstGeom prst="rect">
            <a:avLst/>
          </a:prstGeom>
        </p:spPr>
      </p:pic>
      <p:sp>
        <p:nvSpPr>
          <p:cNvPr id="5" name="AutoShape 71"/>
          <p:cNvSpPr>
            <a:spLocks noChangeArrowheads="1"/>
          </p:cNvSpPr>
          <p:nvPr/>
        </p:nvSpPr>
        <p:spPr bwMode="auto">
          <a:xfrm>
            <a:off x="1981067" y="3205270"/>
            <a:ext cx="1299141" cy="225425"/>
          </a:xfrm>
          <a:prstGeom prst="roundRect">
            <a:avLst>
              <a:gd name="adj" fmla="val 11412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2042980" y="3240195"/>
            <a:ext cx="133354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[Finish]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버튼 클릭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75"/>
          <p:cNvSpPr>
            <a:spLocks noChangeShapeType="1"/>
          </p:cNvSpPr>
          <p:nvPr/>
        </p:nvSpPr>
        <p:spPr bwMode="auto">
          <a:xfrm>
            <a:off x="2607519" y="3140183"/>
            <a:ext cx="0" cy="5715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pic>
        <p:nvPicPr>
          <p:cNvPr id="8" name="Picture 76" descr="D:\デザイン制作\★24F-PM部\24F-★設置情報展開ツール\PPT版\表\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281" y="2800458"/>
            <a:ext cx="242887" cy="352425"/>
          </a:xfrm>
          <a:prstGeom prst="rect">
            <a:avLst/>
          </a:prstGeom>
          <a:noFill/>
        </p:spPr>
      </p:pic>
      <p:sp>
        <p:nvSpPr>
          <p:cNvPr id="9" name="AutoShape 134"/>
          <p:cNvSpPr>
            <a:spLocks noChangeArrowheads="1"/>
          </p:cNvSpPr>
          <p:nvPr/>
        </p:nvSpPr>
        <p:spPr bwMode="auto">
          <a:xfrm>
            <a:off x="380999" y="3706175"/>
            <a:ext cx="3154258" cy="790538"/>
          </a:xfrm>
          <a:prstGeom prst="roundRect">
            <a:avLst>
              <a:gd name="adj" fmla="val 526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" name="Group 135"/>
          <p:cNvGrpSpPr>
            <a:grpSpLocks/>
          </p:cNvGrpSpPr>
          <p:nvPr/>
        </p:nvGrpSpPr>
        <p:grpSpPr bwMode="auto">
          <a:xfrm>
            <a:off x="457199" y="3792791"/>
            <a:ext cx="514350" cy="260350"/>
            <a:chOff x="402" y="5492"/>
            <a:chExt cx="324" cy="164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36"/>
            <p:cNvSpPr>
              <a:spLocks noChangeArrowheads="1"/>
            </p:cNvSpPr>
            <p:nvPr/>
          </p:nvSpPr>
          <p:spPr bwMode="auto">
            <a:xfrm>
              <a:off x="402" y="5492"/>
              <a:ext cx="324" cy="1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AutoShape 137"/>
            <p:cNvSpPr>
              <a:spLocks noChangeArrowheads="1"/>
            </p:cNvSpPr>
            <p:nvPr/>
          </p:nvSpPr>
          <p:spPr bwMode="auto">
            <a:xfrm rot="10800000">
              <a:off x="540" y="5600"/>
              <a:ext cx="40" cy="56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3" name="Text Box 138"/>
          <p:cNvSpPr txBox="1">
            <a:spLocks noChangeArrowheads="1"/>
          </p:cNvSpPr>
          <p:nvPr/>
        </p:nvSpPr>
        <p:spPr bwMode="auto">
          <a:xfrm>
            <a:off x="512761" y="3772154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ja-JP" sz="130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512760" y="4054770"/>
            <a:ext cx="2980631" cy="3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115000"/>
              </a:lnSpc>
            </a:pPr>
            <a:r>
              <a:rPr lang="en-US" altLang="ja-JP" sz="1000" b="1" dirty="0" err="1" smtClean="0"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설치가 </a:t>
            </a:r>
            <a:r>
              <a:rPr lang="ko-KR" altLang="en-US" b="1" smtClean="0">
                <a:latin typeface="Gulim" pitchFamily="34" charset="-127"/>
                <a:ea typeface="Gulim" pitchFamily="34" charset="-127"/>
              </a:rPr>
              <a:t>완료되었습니다</a:t>
            </a:r>
            <a:r>
              <a:rPr lang="en-US" altLang="ko-KR" b="1" dirty="0" smtClean="0">
                <a:latin typeface="Gulim" pitchFamily="34" charset="-127"/>
                <a:ea typeface="Gulim" pitchFamily="34" charset="-127"/>
              </a:rPr>
              <a:t>.</a:t>
            </a:r>
          </a:p>
          <a:p>
            <a:pPr algn="l">
              <a:lnSpc>
                <a:spcPct val="115000"/>
              </a:lnSpc>
            </a:pPr>
            <a:r>
              <a:rPr lang="en-US" altLang="ja-JP" sz="1000" b="1" dirty="0" err="1" smtClean="0">
                <a:latin typeface="Gulim" pitchFamily="34" charset="-127"/>
                <a:ea typeface="Gulim" pitchFamily="34" charset="-127"/>
              </a:rPr>
              <a:t>SmartWhere</a:t>
            </a:r>
            <a:r>
              <a:rPr lang="en-US" altLang="ja-JP" sz="1000" b="1" dirty="0" smtClean="0">
                <a:latin typeface="Gulim" pitchFamily="34" charset="-127"/>
                <a:ea typeface="Gulim" pitchFamily="34" charset="-127"/>
              </a:rPr>
              <a:t> Gate </a:t>
            </a:r>
            <a:r>
              <a:rPr lang="ko-KR" altLang="en-US" sz="1000" b="1" smtClean="0">
                <a:latin typeface="Gulim" pitchFamily="34" charset="-127"/>
                <a:ea typeface="Gulim" pitchFamily="34" charset="-127"/>
              </a:rPr>
              <a:t>설치를 진행하시면 됩니다</a:t>
            </a:r>
            <a:r>
              <a:rPr lang="en-US" altLang="ko-KR" sz="1000" b="1" dirty="0" smtClean="0">
                <a:latin typeface="Gulim" pitchFamily="34" charset="-127"/>
                <a:ea typeface="Gulim" pitchFamily="34" charset="-127"/>
              </a:rPr>
              <a:t>.</a:t>
            </a:r>
            <a:endParaRPr lang="ja-JP" altLang="en-US" sz="1000" b="1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AutoShape 37"/>
          <p:cNvSpPr>
            <a:spLocks noChangeArrowheads="1"/>
          </p:cNvSpPr>
          <p:nvPr/>
        </p:nvSpPr>
        <p:spPr bwMode="auto">
          <a:xfrm>
            <a:off x="566738" y="4761375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1172528" y="4803965"/>
            <a:ext cx="1444306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1200" b="1" dirty="0" err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ja-JP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사용자 추가</a:t>
            </a:r>
            <a:endParaRPr lang="ja-JP" altLang="en-US" sz="1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5212349"/>
            <a:ext cx="1266825" cy="476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7049" y="5756916"/>
            <a:ext cx="2959993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설치시 같이 설치된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HeidiSQL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후에 좌측 하단의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누릅니다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설치시 입력한 암호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암호를 입력하여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 로그인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7" y="6291838"/>
            <a:ext cx="3123115" cy="18738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939" y="547065"/>
            <a:ext cx="3268197" cy="2064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4387" y="2642315"/>
            <a:ext cx="331697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운영하는 화면이 표시됩니다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관리자에서 필요한 사용자를 추가할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변경은 설치시 일괄로 변경하여 설치하는 것이 좋으나 설치 후 변경할 경우에는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Program Files &gt;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10.1 &gt;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my.ini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오픈합니다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설정파일에 있는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항목을 수정합니다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24" y="3237987"/>
            <a:ext cx="3277490" cy="2621992"/>
          </a:xfrm>
          <a:prstGeom prst="rect">
            <a:avLst/>
          </a:prstGeom>
        </p:spPr>
      </p:pic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4232749" y="6446488"/>
            <a:ext cx="2655887" cy="234950"/>
          </a:xfrm>
          <a:prstGeom prst="roundRect">
            <a:avLst>
              <a:gd name="adj" fmla="val 11412"/>
            </a:avLst>
          </a:prstGeom>
          <a:solidFill>
            <a:schemeClr val="accent2">
              <a:lumMod val="7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ja-JP" sz="240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4838539" y="6489078"/>
            <a:ext cx="1277594" cy="1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ja-JP" sz="1200" b="1" dirty="0" err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MariaDB</a:t>
            </a:r>
            <a:r>
              <a:rPr lang="en-US" altLang="ja-JP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Port </a:t>
            </a:r>
            <a:r>
              <a:rPr lang="ko-KR" altLang="en-US" sz="1200" b="1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변경</a:t>
            </a:r>
            <a:endParaRPr lang="ja-JP" altLang="en-US" sz="1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146"/>
          <p:cNvSpPr>
            <a:spLocks noChangeArrowheads="1"/>
          </p:cNvSpPr>
          <p:nvPr/>
        </p:nvSpPr>
        <p:spPr bwMode="auto">
          <a:xfrm>
            <a:off x="380999" y="738982"/>
            <a:ext cx="6784802" cy="82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8000" rIns="0" bIns="0"/>
          <a:lstStyle/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  <a:p>
            <a:pPr algn="l" defTabSz="990600">
              <a:lnSpc>
                <a:spcPts val="1400"/>
              </a:lnSpc>
            </a:pPr>
            <a:endParaRPr lang="en-US" altLang="ja-JP" sz="1100" dirty="0"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3" name="直線コネクタ 60"/>
          <p:cNvCxnSpPr/>
          <p:nvPr/>
        </p:nvCxnSpPr>
        <p:spPr bwMode="auto">
          <a:xfrm>
            <a:off x="3759098" y="522958"/>
            <a:ext cx="0" cy="83767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46560" y="570431"/>
            <a:ext cx="3316976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My.ini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내용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mysqld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Datadir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:/Program Files/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10.1/data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Port=3306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Sql_mode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=“STRICT_TRANS_TABLES,NO_ENGINE_SUBSTITUTION”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Default_storage_engine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Innodb_buffer_pool_size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=497M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Innodb_log_file_size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=50M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Character-set-server=utf8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[client]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Port=3306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 부분을 원하는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번호로 변경한 후에 파일을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제어판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관리도구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를 실행하여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재시작 하면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 완료됩니다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주의 사항</a:t>
            </a:r>
            <a:endParaRPr lang="en-US" altLang="ko-KR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Gate</a:t>
            </a:r>
            <a:r>
              <a:rPr lang="ko-KR" altLang="en-US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설치된 후에 변경했을 경우는 </a:t>
            </a:r>
            <a:r>
              <a:rPr lang="en-US" altLang="ko-KR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Encryption Tool </a:t>
            </a:r>
            <a:r>
              <a:rPr lang="ko-KR" altLang="en-US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실행하여 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변경한 내용으로 재입력하여 저장하고 </a:t>
            </a:r>
            <a:r>
              <a:rPr lang="en-US" altLang="ko-KR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SmartWhere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Gate </a:t>
            </a:r>
            <a:r>
              <a:rPr lang="ko-KR" altLang="en-US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서비스도 재시작합니다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62517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8">
      <a:dk1>
        <a:srgbClr val="000000"/>
      </a:dk1>
      <a:lt1>
        <a:srgbClr val="FFFFFF"/>
      </a:lt1>
      <a:dk2>
        <a:srgbClr val="9B2583"/>
      </a:dk2>
      <a:lt2>
        <a:srgbClr val="ADAFB2"/>
      </a:lt2>
      <a:accent1>
        <a:srgbClr val="9B2583"/>
      </a:accent1>
      <a:accent2>
        <a:srgbClr val="C37CB5"/>
      </a:accent2>
      <a:accent3>
        <a:srgbClr val="FFFFFF"/>
      </a:accent3>
      <a:accent4>
        <a:srgbClr val="000000"/>
      </a:accent4>
      <a:accent5>
        <a:srgbClr val="CBACC1"/>
      </a:accent5>
      <a:accent6>
        <a:srgbClr val="B070A4"/>
      </a:accent6>
      <a:hlink>
        <a:srgbClr val="E1BDDA"/>
      </a:hlink>
      <a:folHlink>
        <a:srgbClr val="D4CBE5"/>
      </a:folHlink>
    </a:clrScheme>
    <a:fontScheme name="標準デザイン">
      <a:majorFont>
        <a:latin typeface="Xerox Sans"/>
        <a:ea typeface="HG丸ｺﾞｼｯｸM-PRO"/>
        <a:cs typeface=""/>
      </a:majorFont>
      <a:minorFont>
        <a:latin typeface="Xerox Sans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2" charset="0"/>
            <a:ea typeface="HG丸ｺﾞｼｯｸM-PRO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ts val="15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Xerox Sans" pitchFamily="2" charset="0"/>
            <a:ea typeface="HG丸ｺﾞｼｯｸM-PRO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2895D5"/>
        </a:dk2>
        <a:lt2>
          <a:srgbClr val="ADAFB2"/>
        </a:lt2>
        <a:accent1>
          <a:srgbClr val="2895D5"/>
        </a:accent1>
        <a:accent2>
          <a:srgbClr val="7EBFE6"/>
        </a:accent2>
        <a:accent3>
          <a:srgbClr val="FFFFFF"/>
        </a:accent3>
        <a:accent4>
          <a:srgbClr val="000000"/>
        </a:accent4>
        <a:accent5>
          <a:srgbClr val="ACC8E7"/>
        </a:accent5>
        <a:accent6>
          <a:srgbClr val="72ADD0"/>
        </a:accent6>
        <a:hlink>
          <a:srgbClr val="BEDFF2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6DAF3D"/>
        </a:dk2>
        <a:lt2>
          <a:srgbClr val="ADAFB2"/>
        </a:lt2>
        <a:accent1>
          <a:srgbClr val="6DAF3D"/>
        </a:accent1>
        <a:accent2>
          <a:srgbClr val="A7CF8B"/>
        </a:accent2>
        <a:accent3>
          <a:srgbClr val="FFFFFF"/>
        </a:accent3>
        <a:accent4>
          <a:srgbClr val="000000"/>
        </a:accent4>
        <a:accent5>
          <a:srgbClr val="BAD4AF"/>
        </a:accent5>
        <a:accent6>
          <a:srgbClr val="97BB7D"/>
        </a:accent6>
        <a:hlink>
          <a:srgbClr val="D3E7C4"/>
        </a:hlink>
        <a:folHlink>
          <a:srgbClr val="F7D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7053AA"/>
        </a:dk2>
        <a:lt2>
          <a:srgbClr val="ADAFB2"/>
        </a:lt2>
        <a:accent1>
          <a:srgbClr val="7053AA"/>
        </a:accent1>
        <a:accent2>
          <a:srgbClr val="A998CC"/>
        </a:accent2>
        <a:accent3>
          <a:srgbClr val="FFFFFF"/>
        </a:accent3>
        <a:accent4>
          <a:srgbClr val="000000"/>
        </a:accent4>
        <a:accent5>
          <a:srgbClr val="BBB3D2"/>
        </a:accent5>
        <a:accent6>
          <a:srgbClr val="9989B9"/>
        </a:accent6>
        <a:hlink>
          <a:srgbClr val="D4CBE5"/>
        </a:hlink>
        <a:folHlink>
          <a:srgbClr val="E1BD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FD9F13"/>
        </a:dk2>
        <a:lt2>
          <a:srgbClr val="ADAFB2"/>
        </a:lt2>
        <a:accent1>
          <a:srgbClr val="FD9F13"/>
        </a:accent1>
        <a:accent2>
          <a:srgbClr val="FEC571"/>
        </a:accent2>
        <a:accent3>
          <a:srgbClr val="FFFFFF"/>
        </a:accent3>
        <a:accent4>
          <a:srgbClr val="000000"/>
        </a:accent4>
        <a:accent5>
          <a:srgbClr val="FECDAA"/>
        </a:accent5>
        <a:accent6>
          <a:srgbClr val="E6B266"/>
        </a:accent6>
        <a:hlink>
          <a:srgbClr val="FFE2B8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E67600"/>
        </a:dk2>
        <a:lt2>
          <a:srgbClr val="ADAFB2"/>
        </a:lt2>
        <a:accent1>
          <a:srgbClr val="E67600"/>
        </a:accent1>
        <a:accent2>
          <a:srgbClr val="F0AD66"/>
        </a:accent2>
        <a:accent3>
          <a:srgbClr val="FFFFFF"/>
        </a:accent3>
        <a:accent4>
          <a:srgbClr val="000000"/>
        </a:accent4>
        <a:accent5>
          <a:srgbClr val="F0BDAA"/>
        </a:accent5>
        <a:accent6>
          <a:srgbClr val="D99C5C"/>
        </a:accent6>
        <a:hlink>
          <a:srgbClr val="F7D6B2"/>
        </a:hlink>
        <a:folHlink>
          <a:srgbClr val="D3E7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34BCBA"/>
        </a:dk2>
        <a:lt2>
          <a:srgbClr val="ADAFB2"/>
        </a:lt2>
        <a:accent1>
          <a:srgbClr val="34BCBA"/>
        </a:accent1>
        <a:accent2>
          <a:srgbClr val="85D7D6"/>
        </a:accent2>
        <a:accent3>
          <a:srgbClr val="FFFFFF"/>
        </a:accent3>
        <a:accent4>
          <a:srgbClr val="000000"/>
        </a:accent4>
        <a:accent5>
          <a:srgbClr val="AEDAD9"/>
        </a:accent5>
        <a:accent6>
          <a:srgbClr val="78C3C2"/>
        </a:accent6>
        <a:hlink>
          <a:srgbClr val="C2EBEA"/>
        </a:hlink>
        <a:folHlink>
          <a:srgbClr val="2895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E64BA2"/>
        </a:dk2>
        <a:lt2>
          <a:srgbClr val="ADAFB2"/>
        </a:lt2>
        <a:accent1>
          <a:srgbClr val="E64BA2"/>
        </a:accent1>
        <a:accent2>
          <a:srgbClr val="F093C7"/>
        </a:accent2>
        <a:accent3>
          <a:srgbClr val="FFFFFF"/>
        </a:accent3>
        <a:accent4>
          <a:srgbClr val="000000"/>
        </a:accent4>
        <a:accent5>
          <a:srgbClr val="F0B1CE"/>
        </a:accent5>
        <a:accent6>
          <a:srgbClr val="D985B4"/>
        </a:accent6>
        <a:hlink>
          <a:srgbClr val="F7C9E3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9B2583"/>
        </a:dk2>
        <a:lt2>
          <a:srgbClr val="ADAFB2"/>
        </a:lt2>
        <a:accent1>
          <a:srgbClr val="9B2583"/>
        </a:accent1>
        <a:accent2>
          <a:srgbClr val="C37CB5"/>
        </a:accent2>
        <a:accent3>
          <a:srgbClr val="FFFFFF"/>
        </a:accent3>
        <a:accent4>
          <a:srgbClr val="000000"/>
        </a:accent4>
        <a:accent5>
          <a:srgbClr val="CBACC1"/>
        </a:accent5>
        <a:accent6>
          <a:srgbClr val="B070A4"/>
        </a:accent6>
        <a:hlink>
          <a:srgbClr val="E1BDDA"/>
        </a:hlink>
        <a:folHlink>
          <a:srgbClr val="D4CB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320</Words>
  <Application>Microsoft Office PowerPoint</Application>
  <PresentationFormat>사용자 지정</PresentationFormat>
  <Paragraphs>96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Daum_Regular</vt:lpstr>
      <vt:lpstr>HG丸ｺﾞｼｯｸM-PRO</vt:lpstr>
      <vt:lpstr>ＭＳ Ｐゴシック</vt:lpstr>
      <vt:lpstr>Gulim</vt:lpstr>
      <vt:lpstr>나눔고딕</vt:lpstr>
      <vt:lpstr>Arial</vt:lpstr>
      <vt:lpstr>Times New Roman</vt:lpstr>
      <vt:lpstr>Wingdings</vt:lpstr>
      <vt:lpstr>Xerox Sans</vt:lpstr>
      <vt:lpstr>Xerox Sans Light</vt:lpstr>
      <vt:lpstr>標準デザイン</vt:lpstr>
      <vt:lpstr>MariaDB 설치 가이드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State Drive(SSD)탑재기</dc:title>
  <cp:lastModifiedBy>Oh, DongSeok(FXKIS.KOR)</cp:lastModifiedBy>
  <cp:revision>66</cp:revision>
  <dcterms:created xsi:type="dcterms:W3CDTF">2008-04-21T06:23:14Z</dcterms:created>
  <dcterms:modified xsi:type="dcterms:W3CDTF">2016-11-23T06:24:54Z</dcterms:modified>
</cp:coreProperties>
</file>