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7" r:id="rId2"/>
    <p:sldId id="320" r:id="rId3"/>
    <p:sldId id="321" r:id="rId4"/>
    <p:sldId id="322" r:id="rId5"/>
    <p:sldId id="323" r:id="rId6"/>
    <p:sldId id="324" r:id="rId7"/>
    <p:sldId id="325" r:id="rId8"/>
    <p:sldId id="326" r:id="rId9"/>
  </p:sldIdLst>
  <p:sldSz cx="7562850" cy="10694988"/>
  <p:notesSz cx="7102475" cy="10233025"/>
  <p:defaultTextStyle>
    <a:defPPr>
      <a:defRPr lang="ja-JP"/>
    </a:defPPr>
    <a:lvl1pPr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1pPr>
    <a:lvl2pPr marL="4572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2pPr>
    <a:lvl3pPr marL="9144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3pPr>
    <a:lvl4pPr marL="13716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4pPr>
    <a:lvl5pPr marL="18288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6432">
          <p15:clr>
            <a:srgbClr val="A4A3A4"/>
          </p15:clr>
        </p15:guide>
        <p15:guide id="4" pos="2304">
          <p15:clr>
            <a:srgbClr val="A4A3A4"/>
          </p15:clr>
        </p15:guide>
        <p15:guide id="5" pos="240">
          <p15:clr>
            <a:srgbClr val="A4A3A4"/>
          </p15:clr>
        </p15:guide>
        <p15:guide id="6" pos="4512">
          <p15:clr>
            <a:srgbClr val="A4A3A4"/>
          </p15:clr>
        </p15:guide>
        <p15:guide id="7" pos="1584">
          <p15:clr>
            <a:srgbClr val="A4A3A4"/>
          </p15:clr>
        </p15:guide>
        <p15:guide id="8" pos="3046">
          <p15:clr>
            <a:srgbClr val="A4A3A4"/>
          </p15:clr>
        </p15:guide>
        <p15:guide id="9" pos="1704">
          <p15:clr>
            <a:srgbClr val="A4A3A4"/>
          </p15:clr>
        </p15:guide>
        <p15:guide id="10" pos="3168">
          <p15:clr>
            <a:srgbClr val="A4A3A4"/>
          </p15:clr>
        </p15:guide>
        <p15:guide id="11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F4"/>
    <a:srgbClr val="B89DCF"/>
    <a:srgbClr val="D16AAC"/>
    <a:srgbClr val="F8B9D4"/>
    <a:srgbClr val="86D1D6"/>
    <a:srgbClr val="C0DF23"/>
    <a:srgbClr val="FAB821"/>
    <a:srgbClr val="FFD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5" autoAdjust="0"/>
    <p:restoredTop sz="84740" autoAdjust="0"/>
  </p:normalViewPr>
  <p:slideViewPr>
    <p:cSldViewPr>
      <p:cViewPr varScale="1">
        <p:scale>
          <a:sx n="76" d="100"/>
          <a:sy n="76" d="100"/>
        </p:scale>
        <p:origin x="2286" y="108"/>
      </p:cViewPr>
      <p:guideLst>
        <p:guide orient="horz" pos="1440"/>
        <p:guide orient="horz" pos="240"/>
        <p:guide orient="horz" pos="6432"/>
        <p:guide pos="2304"/>
        <p:guide pos="240"/>
        <p:guide pos="4512"/>
        <p:guide pos="1584"/>
        <p:guide pos="3046"/>
        <p:guide pos="1704"/>
        <p:guide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306" y="-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l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958" y="0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r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1455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l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958" y="9721455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r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fld id="{48576325-2ACB-44FE-AADF-57602C1283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838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l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958" y="0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r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8350"/>
            <a:ext cx="27146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439" y="4860728"/>
            <a:ext cx="5207598" cy="46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455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l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958" y="9721455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r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fld id="{6DFDE2A6-70BB-4D77-A24B-1B36DE1D8C2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5899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9EB54-1B4B-489F-B284-B0C5D28FAEE1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38242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42183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35" name="Picture 39" descr="C:\data\ShinyaMurayama\Job\0870_FX_Temp_Eng\20090914-\Connectors_ai&amp;jpg\コネクタvlt_a4_4_e.jpg"/>
          <p:cNvPicPr>
            <a:picLocks noChangeAspect="1" noChangeArrowheads="1"/>
          </p:cNvPicPr>
          <p:nvPr userDrawn="1"/>
        </p:nvPicPr>
        <p:blipFill>
          <a:blip r:embed="rId2" cstate="print"/>
          <a:srcRect l="1645" t="7689" r="1620" b="49873"/>
          <a:stretch>
            <a:fillRect/>
          </a:stretch>
        </p:blipFill>
        <p:spPr bwMode="auto">
          <a:xfrm>
            <a:off x="381000" y="381000"/>
            <a:ext cx="6786563" cy="1700213"/>
          </a:xfrm>
          <a:prstGeom prst="rect">
            <a:avLst/>
          </a:prstGeom>
          <a:noFill/>
        </p:spPr>
      </p:pic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6477000" cy="269875"/>
          </a:xfrm>
        </p:spPr>
        <p:txBody>
          <a:bodyPr tIns="54000">
            <a:spAutoFit/>
          </a:bodyPr>
          <a:lstStyle>
            <a:lvl1pPr>
              <a:lnSpc>
                <a:spcPts val="1700"/>
              </a:lnSpc>
              <a:buFontTx/>
              <a:buNone/>
              <a:defRPr sz="1400">
                <a:solidFill>
                  <a:schemeClr val="bg1"/>
                </a:solidFill>
                <a:latin typeface="Xerox Sans Light" pitchFamily="2" charset="0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32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533400" y="1143000"/>
            <a:ext cx="6477000" cy="433388"/>
          </a:xfrm>
          <a:prstGeom prst="rect">
            <a:avLst/>
          </a:prstGeom>
          <a:noFill/>
          <a:ln>
            <a:miter lim="800000"/>
          </a:ln>
        </p:spPr>
        <p:txBody>
          <a:bodyPr lIns="0" tIns="14400" rIns="0" anchor="t">
            <a:spAutoFit/>
          </a:bodyPr>
          <a:lstStyle>
            <a:lvl1pPr defTabSz="990600">
              <a:lnSpc>
                <a:spcPts val="3300"/>
              </a:lnSpc>
              <a:defRPr sz="3000" b="0">
                <a:solidFill>
                  <a:schemeClr val="bg1"/>
                </a:solidFill>
                <a:latin typeface="Xerox Sans Light" pitchFamily="2" charset="0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467350" y="381000"/>
            <a:ext cx="1695450" cy="83820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4933950" cy="83820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900" y="6872288"/>
            <a:ext cx="6429375" cy="2124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96900" y="4532313"/>
            <a:ext cx="6429375" cy="2339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3314700" cy="762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848100" y="1143000"/>
            <a:ext cx="3314700" cy="762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7200" cy="1782763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77825" y="2393950"/>
            <a:ext cx="3341688" cy="998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77825" y="3392488"/>
            <a:ext cx="3341688" cy="61610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841750" y="2393950"/>
            <a:ext cx="3343275" cy="998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841750" y="3392488"/>
            <a:ext cx="3343275" cy="61610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7825" y="425450"/>
            <a:ext cx="2489200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957513" y="425450"/>
            <a:ext cx="4227512" cy="9128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77825" y="2238375"/>
            <a:ext cx="2489200" cy="73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725" y="7486650"/>
            <a:ext cx="4537075" cy="884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482725" y="955675"/>
            <a:ext cx="4537075" cy="6416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482725" y="8370888"/>
            <a:ext cx="4537075" cy="1254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6" name="Picture 582" descr="C:\data\Shinya Murayama\Job\FX_New_検証\logo\fx_3ln_cmyk_200dpi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4813" y="9418638"/>
            <a:ext cx="1684337" cy="319087"/>
          </a:xfrm>
          <a:prstGeom prst="rect">
            <a:avLst/>
          </a:prstGeom>
          <a:noFill/>
        </p:spPr>
      </p:pic>
      <p:sp>
        <p:nvSpPr>
          <p:cNvPr id="1607" name="Line 583"/>
          <p:cNvSpPr>
            <a:spLocks noChangeShapeType="1"/>
          </p:cNvSpPr>
          <p:nvPr userDrawn="1"/>
        </p:nvSpPr>
        <p:spPr bwMode="auto">
          <a:xfrm>
            <a:off x="381000" y="10210800"/>
            <a:ext cx="6781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608" name="Line 584"/>
          <p:cNvSpPr>
            <a:spLocks noChangeShapeType="1"/>
          </p:cNvSpPr>
          <p:nvPr userDrawn="1"/>
        </p:nvSpPr>
        <p:spPr bwMode="auto">
          <a:xfrm>
            <a:off x="381000" y="9239250"/>
            <a:ext cx="6781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609" name="Rectangle 585"/>
          <p:cNvSpPr>
            <a:spLocks noChangeArrowheads="1"/>
          </p:cNvSpPr>
          <p:nvPr userDrawn="1"/>
        </p:nvSpPr>
        <p:spPr bwMode="auto">
          <a:xfrm>
            <a:off x="381000" y="9525000"/>
            <a:ext cx="376046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18000" rIns="0" bIns="0"/>
          <a:lstStyle/>
          <a:p>
            <a:pPr algn="l">
              <a:lnSpc>
                <a:spcPts val="1200"/>
              </a:lnSpc>
            </a:pPr>
            <a:r>
              <a:rPr lang="en-US" altLang="ja-JP" sz="900" dirty="0" smtClean="0">
                <a:latin typeface="Xerox Sans Light" pitchFamily="2" charset="0"/>
              </a:rPr>
              <a:t>9</a:t>
            </a:r>
            <a:r>
              <a:rPr lang="en-US" altLang="ja-JP" sz="900" baseline="30000" dirty="0" smtClean="0">
                <a:latin typeface="Xerox Sans Light" pitchFamily="2" charset="0"/>
              </a:rPr>
              <a:t>th</a:t>
            </a:r>
            <a:r>
              <a:rPr lang="en-US" altLang="ja-JP" sz="900" baseline="0" dirty="0" smtClean="0">
                <a:latin typeface="Xerox Sans Light" pitchFamily="2" charset="0"/>
              </a:rPr>
              <a:t> FL., </a:t>
            </a:r>
            <a:r>
              <a:rPr lang="en-US" altLang="ja-JP" sz="900" baseline="0" dirty="0" err="1" smtClean="0">
                <a:latin typeface="Xerox Sans Light" pitchFamily="2" charset="0"/>
              </a:rPr>
              <a:t>Paichai</a:t>
            </a:r>
            <a:r>
              <a:rPr lang="en-US" altLang="ja-JP" sz="900" baseline="0" dirty="0" smtClean="0">
                <a:latin typeface="Xerox Sans Light" pitchFamily="2" charset="0"/>
              </a:rPr>
              <a:t> </a:t>
            </a:r>
            <a:r>
              <a:rPr lang="en-US" altLang="ja-JP" sz="900" baseline="0" dirty="0" err="1" smtClean="0">
                <a:latin typeface="Xerox Sans Light" pitchFamily="2" charset="0"/>
              </a:rPr>
              <a:t>Jeongdong</a:t>
            </a:r>
            <a:r>
              <a:rPr lang="en-US" altLang="ja-JP" sz="900" baseline="0" dirty="0" smtClean="0">
                <a:latin typeface="Xerox Sans Light" pitchFamily="2" charset="0"/>
              </a:rPr>
              <a:t> </a:t>
            </a:r>
            <a:r>
              <a:rPr lang="en-US" altLang="ja-JP" sz="900" baseline="0" dirty="0" err="1" smtClean="0">
                <a:latin typeface="Xerox Sans Light" pitchFamily="2" charset="0"/>
              </a:rPr>
              <a:t>Bldg.#B</a:t>
            </a:r>
            <a:r>
              <a:rPr lang="en-US" altLang="ja-JP" sz="900" baseline="0" dirty="0" smtClean="0">
                <a:latin typeface="Xerox Sans Light" pitchFamily="2" charset="0"/>
              </a:rPr>
              <a:t>., 34-5 Jeong-dong, Jung-</a:t>
            </a:r>
            <a:r>
              <a:rPr lang="en-US" altLang="ja-JP" sz="900" baseline="0" dirty="0" err="1" smtClean="0">
                <a:latin typeface="Xerox Sans Light" pitchFamily="2" charset="0"/>
              </a:rPr>
              <a:t>gu</a:t>
            </a:r>
            <a:r>
              <a:rPr lang="en-US" altLang="ja-JP" sz="900" baseline="0" dirty="0" smtClean="0">
                <a:latin typeface="Xerox Sans Light" pitchFamily="2" charset="0"/>
              </a:rPr>
              <a:t>, Seoul, Korea</a:t>
            </a:r>
            <a:endParaRPr lang="en-US" altLang="ja-JP" sz="900" dirty="0">
              <a:latin typeface="Xerox Sans Light" pitchFamily="2" charset="0"/>
            </a:endParaRPr>
          </a:p>
          <a:p>
            <a:pPr algn="l">
              <a:lnSpc>
                <a:spcPts val="1200"/>
              </a:lnSpc>
            </a:pPr>
            <a:r>
              <a:rPr lang="en-US" altLang="ja-JP" sz="900" dirty="0">
                <a:latin typeface="Xerox Sans Light" pitchFamily="2" charset="0"/>
              </a:rPr>
              <a:t>Tel: </a:t>
            </a:r>
            <a:r>
              <a:rPr lang="en-US" altLang="ja-JP" sz="900" dirty="0" smtClean="0">
                <a:latin typeface="Xerox Sans Light" pitchFamily="2" charset="0"/>
              </a:rPr>
              <a:t>02-1544-8988</a:t>
            </a:r>
            <a:endParaRPr lang="en-US" altLang="ja-JP" sz="900" dirty="0">
              <a:latin typeface="Xerox Sans Light" pitchFamily="2" charset="0"/>
            </a:endParaRPr>
          </a:p>
        </p:txBody>
      </p:sp>
      <p:sp>
        <p:nvSpPr>
          <p:cNvPr id="1610" name="Rectangle 586"/>
          <p:cNvSpPr>
            <a:spLocks noChangeArrowheads="1"/>
          </p:cNvSpPr>
          <p:nvPr userDrawn="1"/>
        </p:nvSpPr>
        <p:spPr bwMode="auto">
          <a:xfrm>
            <a:off x="381000" y="9982200"/>
            <a:ext cx="1833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54000" anchor="ctr"/>
          <a:lstStyle/>
          <a:p>
            <a:pPr algn="l">
              <a:lnSpc>
                <a:spcPct val="100000"/>
              </a:lnSpc>
            </a:pPr>
            <a:r>
              <a:rPr lang="en-US" altLang="ja-JP" dirty="0">
                <a:latin typeface="Xerox Sans Light" pitchFamily="2" charset="0"/>
              </a:rPr>
              <a:t>http://</a:t>
            </a:r>
            <a:r>
              <a:rPr lang="en-US" altLang="ja-JP" dirty="0" smtClean="0">
                <a:latin typeface="Xerox Sans Light" pitchFamily="2" charset="0"/>
              </a:rPr>
              <a:t>www.fujixerox.co.kr</a:t>
            </a:r>
            <a:endParaRPr lang="en-US" altLang="ja-JP" dirty="0">
              <a:latin typeface="Xerox Sans Light" pitchFamily="2" charset="0"/>
            </a:endParaRPr>
          </a:p>
        </p:txBody>
      </p:sp>
      <p:sp>
        <p:nvSpPr>
          <p:cNvPr id="1611" name="Rectangle 587"/>
          <p:cNvSpPr>
            <a:spLocks noChangeArrowheads="1"/>
          </p:cNvSpPr>
          <p:nvPr userDrawn="1"/>
        </p:nvSpPr>
        <p:spPr bwMode="auto">
          <a:xfrm>
            <a:off x="380999" y="9296400"/>
            <a:ext cx="282436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18000" rIns="0" bIns="0" anchor="ctr"/>
          <a:lstStyle/>
          <a:p>
            <a:pPr algn="l">
              <a:lnSpc>
                <a:spcPct val="100000"/>
              </a:lnSpc>
            </a:pPr>
            <a:r>
              <a:rPr lang="en-US" altLang="ja-JP" sz="1200" dirty="0">
                <a:latin typeface="Xerox Sans Light" pitchFamily="2" charset="0"/>
              </a:rPr>
              <a:t>Fuji </a:t>
            </a:r>
            <a:r>
              <a:rPr lang="en-US" altLang="ja-JP" sz="1200" dirty="0" smtClean="0">
                <a:latin typeface="Xerox Sans Light" pitchFamily="2" charset="0"/>
              </a:rPr>
              <a:t>Xerox</a:t>
            </a:r>
            <a:r>
              <a:rPr lang="ko-KR" altLang="en-US" sz="1200" baseline="0" dirty="0" smtClean="0">
                <a:latin typeface="Xerox Sans Light" pitchFamily="2" charset="0"/>
              </a:rPr>
              <a:t> </a:t>
            </a:r>
            <a:r>
              <a:rPr lang="en-US" altLang="ko-KR" sz="1200" baseline="0" dirty="0" smtClean="0">
                <a:latin typeface="Xerox Sans Light" pitchFamily="2" charset="0"/>
              </a:rPr>
              <a:t>Korea </a:t>
            </a:r>
            <a:r>
              <a:rPr lang="en-US" altLang="ja-JP" sz="1200" dirty="0" smtClean="0">
                <a:latin typeface="Xerox Sans Light" pitchFamily="2" charset="0"/>
              </a:rPr>
              <a:t>Co</a:t>
            </a:r>
            <a:r>
              <a:rPr lang="en-US" altLang="ja-JP" sz="1200" dirty="0">
                <a:latin typeface="Xerox Sans Light" pitchFamily="2" charset="0"/>
              </a:rPr>
              <a:t>., Ltd.</a:t>
            </a:r>
          </a:p>
        </p:txBody>
      </p:sp>
      <p:sp>
        <p:nvSpPr>
          <p:cNvPr id="1580" name="AutoShape 55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6781800" cy="609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6000" tIns="0" rIns="126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581" name="Rectangle 5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7050" y="1143000"/>
            <a:ext cx="676575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2pPr>
      <a:lvl3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3pPr>
      <a:lvl4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4pPr>
      <a:lvl5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5pPr>
      <a:lvl6pPr marL="4572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6pPr>
      <a:lvl7pPr marL="9144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7pPr>
      <a:lvl8pPr marL="13716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8pPr>
      <a:lvl9pPr marL="18288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9pPr>
    </p:titleStyle>
    <p:bodyStyle>
      <a:lvl1pPr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2pPr>
      <a:lvl3pPr marL="3175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3pPr>
      <a:lvl4pPr marL="4763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4pPr>
      <a:lvl5pPr marL="63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5pPr>
      <a:lvl6pPr marL="4635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6pPr>
      <a:lvl7pPr marL="9207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7pPr>
      <a:lvl8pPr marL="13779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8pPr>
      <a:lvl9pPr marL="18351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xx.xxx.xxx.xx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6477000" cy="272536"/>
          </a:xfrm>
          <a:noFill/>
          <a:ln/>
        </p:spPr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 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Service/Job Log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en-US" altLang="ja-JP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533400" y="2438400"/>
            <a:ext cx="1828800" cy="1905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36000" tIns="0" rIns="36000" bIns="0">
            <a:spAutoFit/>
          </a:bodyPr>
          <a:lstStyle/>
          <a:p>
            <a:pPr algn="l"/>
            <a:r>
              <a:rPr lang="en-US" altLang="ja-JP" sz="1200">
                <a:solidFill>
                  <a:schemeClr val="bg1"/>
                </a:solidFill>
              </a:rPr>
              <a:t>ABC Company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469058" y="2179142"/>
            <a:ext cx="6624736" cy="7920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 algn="l">
              <a:lnSpc>
                <a:spcPts val="1400"/>
              </a:lnSpc>
            </a:pPr>
            <a:r>
              <a:rPr lang="en-US" altLang="ja-JP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사용환경에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따른 메뉴 및 사용형태에 대한 환경 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및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 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Job Log 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 및 다운로드에 대하여 설명합니다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261" name="Rectangle 45"/>
          <p:cNvSpPr>
            <a:spLocks noGrp="1" noChangeArrowheads="1"/>
          </p:cNvSpPr>
          <p:nvPr>
            <p:ph type="ctrTitle"/>
          </p:nvPr>
        </p:nvSpPr>
        <p:spPr>
          <a:xfrm>
            <a:off x="533400" y="1143000"/>
            <a:ext cx="6477000" cy="442222"/>
          </a:xfrm>
        </p:spPr>
        <p:txBody>
          <a:bodyPr/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메뉴얼</a:t>
            </a:r>
            <a:endParaRPr lang="en-US" altLang="ja-JP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058" y="3211489"/>
            <a:ext cx="66247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설치된 서버에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SSL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UI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https://127.0.0.1/</a:t>
            </a:r>
            <a:endParaRPr lang="en-US" altLang="ko-KR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AutoShape 37"/>
          <p:cNvSpPr>
            <a:spLocks noChangeArrowheads="1"/>
          </p:cNvSpPr>
          <p:nvPr/>
        </p:nvSpPr>
        <p:spPr bwMode="auto">
          <a:xfrm>
            <a:off x="472718" y="2907445"/>
            <a:ext cx="2655887" cy="234950"/>
          </a:xfrm>
          <a:prstGeom prst="roundRect">
            <a:avLst>
              <a:gd name="adj" fmla="val 11412"/>
            </a:avLst>
          </a:prstGeom>
          <a:solidFill>
            <a:schemeClr val="accent2">
              <a:lumMod val="7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1239133" y="2931258"/>
            <a:ext cx="95218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 방법</a:t>
            </a:r>
            <a:endParaRPr lang="ja-JP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340" y="3714168"/>
            <a:ext cx="2895600" cy="187642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33400" y="5590593"/>
            <a:ext cx="662473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설치시에 설정한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기본값이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“root”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별도로 사용자를 추가했을 경우에는 해당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PW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설치시 입력한 암호입니다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별도로 사용자를 추가했을 경우에는 해당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후에 </a:t>
            </a:r>
            <a:r>
              <a:rPr lang="en-US" altLang="ko-KR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[Sign in]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로그인이 완료됩니다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후에는 아래의 그림과 같은 </a:t>
            </a:r>
            <a:r>
              <a:rPr lang="en-US" altLang="ko-KR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b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Dashbord</a:t>
            </a:r>
            <a:r>
              <a:rPr lang="en-US" altLang="ko-KR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메뉴가 표시됩니다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75" y="6769401"/>
            <a:ext cx="4824536" cy="3170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7" y="1504990"/>
            <a:ext cx="1485900" cy="685800"/>
          </a:xfrm>
          <a:prstGeom prst="rect">
            <a:avLst/>
          </a:prstGeom>
        </p:spPr>
      </p:pic>
      <p:sp>
        <p:nvSpPr>
          <p:cNvPr id="82" name="AutoShape 37"/>
          <p:cNvSpPr>
            <a:spLocks noChangeArrowheads="1"/>
          </p:cNvSpPr>
          <p:nvPr/>
        </p:nvSpPr>
        <p:spPr bwMode="auto">
          <a:xfrm>
            <a:off x="469057" y="1099022"/>
            <a:ext cx="2655887" cy="234950"/>
          </a:xfrm>
          <a:prstGeom prst="roundRect">
            <a:avLst>
              <a:gd name="adj" fmla="val 11412"/>
            </a:avLst>
          </a:prstGeom>
          <a:solidFill>
            <a:schemeClr val="accent2">
              <a:lumMod val="7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1235472" y="1122835"/>
            <a:ext cx="95218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ko-KR" altLang="en-US" sz="1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편집</a:t>
            </a:r>
            <a:endParaRPr lang="ja-JP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9058" y="450950"/>
            <a:ext cx="66247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Dashbord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서비스의 시작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 및 환경설정 메뉴가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서버의 타이틀 이름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상태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중계 제어 환경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환경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 환경의 현 설정 정보가 표시됩니다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53233" y="1521376"/>
            <a:ext cx="504056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좌측의 버튼 이미지와 동일한 </a:t>
            </a:r>
            <a:r>
              <a:rPr lang="en-US" altLang="ko-KR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설정의 편집</a:t>
            </a:r>
            <a:r>
              <a:rPr lang="en-US" altLang="ko-KR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버튼을 클릭하면 이름 정보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중계 제어 환경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환경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 환경 설정 윈도우가 표시됩니다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9058" y="2190790"/>
            <a:ext cx="662473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 정보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 정보는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Dashbord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표시되는 타이틀 명을 설정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타이틀 이름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중계 서버와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Print Server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IP/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중계 서버의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IP/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Print Server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포트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모두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7" y="3132871"/>
            <a:ext cx="6566353" cy="686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83" y="5358948"/>
            <a:ext cx="5544616" cy="1007379"/>
          </a:xfrm>
          <a:prstGeom prst="rect">
            <a:avLst/>
          </a:prstGeom>
        </p:spPr>
      </p:pic>
      <p:sp>
        <p:nvSpPr>
          <p:cNvPr id="87" name="AutoShape 71"/>
          <p:cNvSpPr>
            <a:spLocks noChangeArrowheads="1"/>
          </p:cNvSpPr>
          <p:nvPr/>
        </p:nvSpPr>
        <p:spPr bwMode="auto">
          <a:xfrm>
            <a:off x="2941587" y="4023342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8" name="Text Box 74"/>
          <p:cNvSpPr txBox="1">
            <a:spLocks noChangeArrowheads="1"/>
          </p:cNvSpPr>
          <p:nvPr/>
        </p:nvSpPr>
        <p:spPr bwMode="auto">
          <a:xfrm>
            <a:off x="3003500" y="4058267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b="1" dirty="0" smtClean="0">
                <a:latin typeface="Gulim" pitchFamily="34" charset="-127"/>
                <a:ea typeface="Gulim" pitchFamily="34" charset="-127"/>
              </a:rPr>
              <a:t>선택 후 키보드 입력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9" name="Line 75"/>
          <p:cNvSpPr>
            <a:spLocks noChangeShapeType="1"/>
          </p:cNvSpPr>
          <p:nvPr/>
        </p:nvSpPr>
        <p:spPr bwMode="auto">
          <a:xfrm>
            <a:off x="3125738" y="3958255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90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3500" y="3618530"/>
            <a:ext cx="242887" cy="352425"/>
          </a:xfrm>
          <a:prstGeom prst="rect">
            <a:avLst/>
          </a:prstGeom>
          <a:noFill/>
        </p:spPr>
      </p:pic>
      <p:sp>
        <p:nvSpPr>
          <p:cNvPr id="91" name="AutoShape 71"/>
          <p:cNvSpPr>
            <a:spLocks noChangeArrowheads="1"/>
          </p:cNvSpPr>
          <p:nvPr/>
        </p:nvSpPr>
        <p:spPr bwMode="auto">
          <a:xfrm>
            <a:off x="3116535" y="6647887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2" name="Text Box 74"/>
          <p:cNvSpPr txBox="1">
            <a:spLocks noChangeArrowheads="1"/>
          </p:cNvSpPr>
          <p:nvPr/>
        </p:nvSpPr>
        <p:spPr bwMode="auto">
          <a:xfrm>
            <a:off x="3178448" y="6682812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b="1" dirty="0" smtClean="0">
                <a:latin typeface="Gulim" pitchFamily="34" charset="-127"/>
                <a:ea typeface="Gulim" pitchFamily="34" charset="-127"/>
              </a:rPr>
              <a:t>선택 후 키보드 입력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3" name="Line 75"/>
          <p:cNvSpPr>
            <a:spLocks noChangeShapeType="1"/>
          </p:cNvSpPr>
          <p:nvPr/>
        </p:nvSpPr>
        <p:spPr bwMode="auto">
          <a:xfrm>
            <a:off x="3300686" y="6582800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94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8448" y="6243075"/>
            <a:ext cx="242887" cy="352425"/>
          </a:xfrm>
          <a:prstGeom prst="rect">
            <a:avLst/>
          </a:prstGeom>
          <a:noFill/>
        </p:spPr>
      </p:pic>
      <p:sp>
        <p:nvSpPr>
          <p:cNvPr id="18" name="AutoShape 134"/>
          <p:cNvSpPr>
            <a:spLocks noChangeArrowheads="1"/>
          </p:cNvSpPr>
          <p:nvPr/>
        </p:nvSpPr>
        <p:spPr bwMode="auto">
          <a:xfrm>
            <a:off x="490822" y="7239568"/>
            <a:ext cx="6544588" cy="1420294"/>
          </a:xfrm>
          <a:prstGeom prst="roundRect">
            <a:avLst>
              <a:gd name="adj" fmla="val 526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9" name="Group 135"/>
          <p:cNvGrpSpPr>
            <a:grpSpLocks/>
          </p:cNvGrpSpPr>
          <p:nvPr/>
        </p:nvGrpSpPr>
        <p:grpSpPr bwMode="auto">
          <a:xfrm>
            <a:off x="567022" y="7304654"/>
            <a:ext cx="953376" cy="344234"/>
            <a:chOff x="402" y="5492"/>
            <a:chExt cx="324" cy="164"/>
          </a:xfrm>
          <a:solidFill>
            <a:schemeClr val="accent2">
              <a:lumMod val="75000"/>
            </a:schemeClr>
          </a:solidFill>
        </p:grpSpPr>
        <p:sp>
          <p:nvSpPr>
            <p:cNvPr id="20" name="Rectangle 136"/>
            <p:cNvSpPr>
              <a:spLocks noChangeArrowheads="1"/>
            </p:cNvSpPr>
            <p:nvPr/>
          </p:nvSpPr>
          <p:spPr bwMode="auto">
            <a:xfrm>
              <a:off x="402" y="5492"/>
              <a:ext cx="324" cy="1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" name="AutoShape 137"/>
            <p:cNvSpPr>
              <a:spLocks noChangeArrowheads="1"/>
            </p:cNvSpPr>
            <p:nvPr/>
          </p:nvSpPr>
          <p:spPr bwMode="auto">
            <a:xfrm rot="10800000">
              <a:off x="540" y="5600"/>
              <a:ext cx="40" cy="56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2" name="Text Box 138"/>
          <p:cNvSpPr txBox="1">
            <a:spLocks noChangeArrowheads="1"/>
          </p:cNvSpPr>
          <p:nvPr/>
        </p:nvSpPr>
        <p:spPr bwMode="auto">
          <a:xfrm>
            <a:off x="622584" y="7309537"/>
            <a:ext cx="897814" cy="20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1300" dirty="0" smtClean="0">
                <a:solidFill>
                  <a:schemeClr val="bg1"/>
                </a:solidFill>
              </a:rPr>
              <a:t>Caution</a:t>
            </a:r>
            <a:endParaRPr lang="en-US" altLang="ja-JP" sz="1300" dirty="0">
              <a:solidFill>
                <a:schemeClr val="bg1"/>
              </a:solidFill>
            </a:endParaRPr>
          </a:p>
        </p:txBody>
      </p:sp>
      <p:sp>
        <p:nvSpPr>
          <p:cNvPr id="23" name="Text Box 144"/>
          <p:cNvSpPr txBox="1">
            <a:spLocks noChangeArrowheads="1"/>
          </p:cNvSpPr>
          <p:nvPr/>
        </p:nvSpPr>
        <p:spPr bwMode="auto">
          <a:xfrm>
            <a:off x="622584" y="7663873"/>
            <a:ext cx="6327193" cy="99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115000"/>
              </a:lnSpc>
            </a:pPr>
            <a:r>
              <a:rPr lang="en-US" altLang="ja-JP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ja-JP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IP/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항목에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 주소정보가 들어가지 않도록 주의해야 합니다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15000"/>
              </a:lnSpc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항목에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 Server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 주소가 포함될 경우에는 서비스가 자신이 자신에게 보내는 이상동작을 요구하게 되므로 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시작하기 전에 해당 항목을 꼭 확인하여야 합니다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ja-JP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6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058" y="450950"/>
            <a:ext cx="6624736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중계 제어 환경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중요한 설정입니다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 설치된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MMD2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드라이버와 해당 설정이 일치해야 하므로 주의를 요합니다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전송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버퍼 크기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:MB)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사용 습관에 따른 설정으로 고용량의 스풀파일을 주로 작업할 경우에는 버퍼를 크게 잡는 것이 좋고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스풀파일이 저용량이 많을 경우에는 기본 값으로 설정하는 것이 좋습니다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LPR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바이트 계산 사용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MMD2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드라이버의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LPR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바이트 계산 설정에 따라 동일하게 설정해주어야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모든 크랄이언트 드라이버의 설정도 모두 동일하게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상세는 하기에 별도 설명합니다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임시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스풀파일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 I/O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HDD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 임시저장을 사용할지 안할지를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상세는 하기에 별도 설명합니다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스풀파일 디렉토리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HDD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에 임시저장 할 경우에 스풀파일 저장위치입니다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필요한 위치를 입력하거나 기본 값을 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하기의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화면의 메뉴에서 중계 제어 환경을 설정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전송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버퍼 크기의 경우 특별한 경우가 아니면 기본값을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LPR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바이트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 사용의 경우 아래의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Driver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설정과 내용이 같아야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Driver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설정이 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안함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경우에는 서버도 사용 안함으로 설정합니다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안함으로 설정된 경우에는 </a:t>
            </a:r>
            <a:r>
              <a:rPr lang="ko-KR" altLang="en-US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스풀파일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DISK I/O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항목은 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사용함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선택합니다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스풀파일 디렉토리의 경우 관리자의 요청에 따라 변경이 가능합니다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(Read/Write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속도가 빠른 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사용한다던지 하는 설정이 가능합니다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Driver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설정이 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사용함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경우에는 서버도 사용함으로 설정합니다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경우 임시 스풀파일 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DISK I/O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항목이 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됩니다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경우 중계서버에 임시저장 없이 전송됩니다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DISK I/O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설정은 불필요 합니다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사용안함 보다 사용함으로 설정할 경우 약 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20% </a:t>
            </a:r>
            <a:r>
              <a:rPr lang="ko-KR" altLang="en-US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정도의 성능향상이 있습니다</a:t>
            </a:r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endParaRPr lang="en-US" altLang="ko-KR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Job 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기록여부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보존기간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소거주기를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Job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기록여부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로그의 기록을 하지 안할지를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Job/Service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보존기간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보존기간을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일에서 최대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1000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일까지 설정이 가능합니다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Job/Service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소거주기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보존기간 만료 로그 삭제 확인 주기를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5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분까지 설정이 가능합니다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설정 주기를 빠르게 설정할 경우 시스템 퍼포먼스 저하가 있을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91" y="2450293"/>
            <a:ext cx="5184576" cy="14542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56" y="4339382"/>
            <a:ext cx="3758045" cy="736023"/>
          </a:xfrm>
          <a:prstGeom prst="rect">
            <a:avLst/>
          </a:prstGeom>
        </p:spPr>
      </p:pic>
      <p:sp>
        <p:nvSpPr>
          <p:cNvPr id="5" name="AutoShape 71"/>
          <p:cNvSpPr>
            <a:spLocks noChangeArrowheads="1"/>
          </p:cNvSpPr>
          <p:nvPr/>
        </p:nvSpPr>
        <p:spPr bwMode="auto">
          <a:xfrm>
            <a:off x="1661819" y="5314251"/>
            <a:ext cx="1299141" cy="204932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1723732" y="5346478"/>
            <a:ext cx="1333544" cy="15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b="1" dirty="0" smtClean="0">
                <a:latin typeface="Gulim" pitchFamily="34" charset="-127"/>
                <a:ea typeface="Gulim" pitchFamily="34" charset="-127"/>
              </a:rPr>
              <a:t>체크박스 선택 가능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Line 75"/>
          <p:cNvSpPr>
            <a:spLocks noChangeShapeType="1"/>
          </p:cNvSpPr>
          <p:nvPr/>
        </p:nvSpPr>
        <p:spPr bwMode="auto">
          <a:xfrm>
            <a:off x="1845970" y="5241516"/>
            <a:ext cx="0" cy="51955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8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4772" y="4915212"/>
            <a:ext cx="220806" cy="320386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91" y="8185288"/>
            <a:ext cx="5568230" cy="10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058" y="450950"/>
            <a:ext cx="6624736" cy="874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통신환경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통작 및 통신환경에 따른 설정입니다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설정은 민감한 설정이므로 특별한 경우가 아니면 되도록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값을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수명관리 동작주기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스레드가 정상적으로 동작되는지 확인하는 주기를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Client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송수신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Timeout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– Client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송수신 지연시 종료까지 대기 시간을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강제종료 처리 대기시간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강제 종료시 활성 스레드 강제 종료까지 대기시간을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상기 내용은 수정 전에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FXKIS SEC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담당자에 문의해주시기 바랍니다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담당자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오동석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Tel: 02-310-8684, Mail: dongseok.oh@kor.fujixerox.com)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설정이 완료되었으면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Dashboard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서비스를 실행하면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준비가 완료됩니다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상태를 확인합니다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시작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눌러 서비스를 실행합니다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상태가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실행중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변경되면 서비스가 동작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같은 방법으로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종료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재시작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눌러 필요시 서비스를 종료하거나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 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환경설정을 변경했을 경우에는 서비스를 재시작 해야 적용이 되므로 해당 메뉴를 이용하여 서비스를 운용하 실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7" y="2395166"/>
            <a:ext cx="5680323" cy="1220565"/>
          </a:xfrm>
          <a:prstGeom prst="rect">
            <a:avLst/>
          </a:prstGeom>
        </p:spPr>
      </p:pic>
      <p:sp>
        <p:nvSpPr>
          <p:cNvPr id="4" name="AutoShape 37"/>
          <p:cNvSpPr>
            <a:spLocks noChangeArrowheads="1"/>
          </p:cNvSpPr>
          <p:nvPr/>
        </p:nvSpPr>
        <p:spPr bwMode="auto">
          <a:xfrm>
            <a:off x="469057" y="4375096"/>
            <a:ext cx="2655887" cy="234950"/>
          </a:xfrm>
          <a:prstGeom prst="roundRect">
            <a:avLst>
              <a:gd name="adj" fmla="val 11412"/>
            </a:avLst>
          </a:prstGeom>
          <a:solidFill>
            <a:schemeClr val="accent2">
              <a:lumMod val="7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1414683" y="4396391"/>
            <a:ext cx="764633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실행</a:t>
            </a:r>
            <a:endParaRPr lang="ja-JP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97" y="4987454"/>
            <a:ext cx="5328592" cy="25465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1844380" y="6753714"/>
            <a:ext cx="1280564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Xerox Sans" pitchFamily="2" charset="0"/>
              <a:ea typeface="HG丸ｺﾞｼｯｸM-PRO" pitchFamily="50" charset="-128"/>
            </a:endParaRPr>
          </a:p>
        </p:txBody>
      </p:sp>
      <p:sp>
        <p:nvSpPr>
          <p:cNvPr id="8" name="AutoShape 71"/>
          <p:cNvSpPr>
            <a:spLocks noChangeArrowheads="1"/>
          </p:cNvSpPr>
          <p:nvPr/>
        </p:nvSpPr>
        <p:spPr bwMode="auto">
          <a:xfrm>
            <a:off x="1231326" y="6462633"/>
            <a:ext cx="1541987" cy="237709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1293239" y="6497559"/>
            <a:ext cx="148007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서비스 시작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" name="Line 75"/>
          <p:cNvSpPr>
            <a:spLocks noChangeShapeType="1"/>
          </p:cNvSpPr>
          <p:nvPr/>
        </p:nvSpPr>
        <p:spPr bwMode="auto">
          <a:xfrm>
            <a:off x="1415477" y="6397546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11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3239" y="6057821"/>
            <a:ext cx="242887" cy="352425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65" y="7764101"/>
            <a:ext cx="1172460" cy="6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058" y="749587"/>
            <a:ext cx="6624736" cy="682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Job Log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 메뉴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Jog Log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 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다운로드 할 수 있는 메뉴 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Job Log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확인할  기간을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날짜별 검색 항목에 시작 날짜와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종료날짜를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입력 메뉴가 표시되므로 해당 메뉴에서 날짜를 선택하여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정렬 방식은 시간대별로 오름차순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내림차순으로 선택이 가능합니다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 여부는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‘, 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‘, 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구분이 가능하므로 필요에 따라 선택하시면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설정을 완료하고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Job Log List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표시됩니다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표시 상태에서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다운로드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해당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다운로드 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" name="AutoShape 37"/>
          <p:cNvSpPr>
            <a:spLocks noChangeArrowheads="1"/>
          </p:cNvSpPr>
          <p:nvPr/>
        </p:nvSpPr>
        <p:spPr bwMode="auto">
          <a:xfrm>
            <a:off x="469057" y="461500"/>
            <a:ext cx="2655887" cy="234950"/>
          </a:xfrm>
          <a:prstGeom prst="roundRect">
            <a:avLst>
              <a:gd name="adj" fmla="val 11412"/>
            </a:avLst>
          </a:prstGeom>
          <a:solidFill>
            <a:schemeClr val="accent2">
              <a:lumMod val="7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1192668" y="482795"/>
            <a:ext cx="120866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Job </a:t>
            </a:r>
            <a:r>
              <a:rPr lang="en-US" altLang="ko-KR" sz="1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 </a:t>
            </a:r>
            <a:r>
              <a:rPr lang="ko-KR" altLang="en-US" sz="1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메뉴</a:t>
            </a:r>
            <a:endParaRPr lang="ja-JP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1387054"/>
            <a:ext cx="6600735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" y="4339382"/>
            <a:ext cx="6624737" cy="2609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utoShape 71"/>
          <p:cNvSpPr>
            <a:spLocks noChangeArrowheads="1"/>
          </p:cNvSpPr>
          <p:nvPr/>
        </p:nvSpPr>
        <p:spPr bwMode="auto">
          <a:xfrm>
            <a:off x="4151560" y="5392267"/>
            <a:ext cx="1646089" cy="227286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213473" y="5427192"/>
            <a:ext cx="148007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로그 다운로드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Line 75"/>
          <p:cNvSpPr>
            <a:spLocks noChangeShapeType="1"/>
          </p:cNvSpPr>
          <p:nvPr/>
        </p:nvSpPr>
        <p:spPr bwMode="auto">
          <a:xfrm>
            <a:off x="4335711" y="5327179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10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3473" y="4987454"/>
            <a:ext cx="242887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66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058" y="749587"/>
            <a:ext cx="6624736" cy="682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 Log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목록 메뉴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 Log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 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다운로드 할 수 있는 메뉴 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 Log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확인할  기간을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날짜별 검색 항목에 시작 날짜와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종료날짜를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입력 메뉴가 표시되므로 해당 메뉴에서 날짜를 선택하여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정렬 방식은 시간대별로 오름차순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내림차순으로 선택이 가능합니다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레벨은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‘DEBUG‘, ‘INFO‘, ‘WARN‘, ‘ERROR’, ‘FATAL’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구분이 가능하므로 필요에 따라 선택하시면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설정을 완료하고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 Log List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표시됩니다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표시 상태에서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다운로드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해당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다운로드 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" name="AutoShape 37"/>
          <p:cNvSpPr>
            <a:spLocks noChangeArrowheads="1"/>
          </p:cNvSpPr>
          <p:nvPr/>
        </p:nvSpPr>
        <p:spPr bwMode="auto">
          <a:xfrm>
            <a:off x="469057" y="461500"/>
            <a:ext cx="2655887" cy="234950"/>
          </a:xfrm>
          <a:prstGeom prst="roundRect">
            <a:avLst>
              <a:gd name="adj" fmla="val 11412"/>
            </a:avLst>
          </a:prstGeom>
          <a:solidFill>
            <a:schemeClr val="accent2">
              <a:lumMod val="7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1068435" y="482795"/>
            <a:ext cx="1457130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ko-KR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Log </a:t>
            </a:r>
            <a:r>
              <a:rPr lang="ko-KR" altLang="en-US" sz="1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 메뉴</a:t>
            </a:r>
            <a:endParaRPr lang="ja-JP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8" y="1358451"/>
            <a:ext cx="6584496" cy="1538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8" y="4339382"/>
            <a:ext cx="6584496" cy="2603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utoShape 71"/>
          <p:cNvSpPr>
            <a:spLocks noChangeArrowheads="1"/>
          </p:cNvSpPr>
          <p:nvPr/>
        </p:nvSpPr>
        <p:spPr bwMode="auto">
          <a:xfrm>
            <a:off x="4151560" y="5392267"/>
            <a:ext cx="1646089" cy="227286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213473" y="5427192"/>
            <a:ext cx="148007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로그 다운로드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]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Line 75"/>
          <p:cNvSpPr>
            <a:spLocks noChangeShapeType="1"/>
          </p:cNvSpPr>
          <p:nvPr/>
        </p:nvSpPr>
        <p:spPr bwMode="auto">
          <a:xfrm>
            <a:off x="4335711" y="5327179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10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3473" y="4987454"/>
            <a:ext cx="242887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8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058" y="749587"/>
            <a:ext cx="6624736" cy="720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Internet Explorer11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로그인이 안되는 경우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Internet Explorer11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UI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로그인이 안되는 경우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옵션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탭을 선택합니다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사이트 데이터 설정 창이 열리면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저장된 페이지의 새 버전 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:’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페이지를 열 때마다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다운로드가 안될 경우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 목록 메뉴에서 로그 파일의 다운로드가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안되는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경우에도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옵션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선택합니다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탭을 설택합니다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AutoShape 37"/>
          <p:cNvSpPr>
            <a:spLocks noChangeArrowheads="1"/>
          </p:cNvSpPr>
          <p:nvPr/>
        </p:nvSpPr>
        <p:spPr bwMode="auto">
          <a:xfrm>
            <a:off x="469057" y="461500"/>
            <a:ext cx="2655887" cy="234950"/>
          </a:xfrm>
          <a:prstGeom prst="roundRect">
            <a:avLst>
              <a:gd name="adj" fmla="val 11412"/>
            </a:avLst>
          </a:prstGeom>
          <a:solidFill>
            <a:schemeClr val="accent2">
              <a:lumMod val="7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" name="Text Box 38"/>
          <p:cNvSpPr txBox="1">
            <a:spLocks noChangeArrowheads="1"/>
          </p:cNvSpPr>
          <p:nvPr/>
        </p:nvSpPr>
        <p:spPr bwMode="auto">
          <a:xfrm>
            <a:off x="923363" y="482795"/>
            <a:ext cx="1747273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ja-JP" sz="1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Internet Explorer 11 </a:t>
            </a:r>
            <a:r>
              <a:rPr lang="ko-KR" altLang="en-US" sz="1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ja-JP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1" y="1531070"/>
            <a:ext cx="401955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utoShape 71"/>
          <p:cNvSpPr>
            <a:spLocks noChangeArrowheads="1"/>
          </p:cNvSpPr>
          <p:nvPr/>
        </p:nvSpPr>
        <p:spPr bwMode="auto">
          <a:xfrm>
            <a:off x="4079552" y="2679581"/>
            <a:ext cx="1541987" cy="237709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4" name="Text Box 74"/>
          <p:cNvSpPr txBox="1">
            <a:spLocks noChangeArrowheads="1"/>
          </p:cNvSpPr>
          <p:nvPr/>
        </p:nvSpPr>
        <p:spPr bwMode="auto">
          <a:xfrm>
            <a:off x="4141465" y="2714507"/>
            <a:ext cx="148007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    [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설정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] 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Line 75"/>
          <p:cNvSpPr>
            <a:spLocks noChangeShapeType="1"/>
          </p:cNvSpPr>
          <p:nvPr/>
        </p:nvSpPr>
        <p:spPr bwMode="auto">
          <a:xfrm>
            <a:off x="4263703" y="2614494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16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1465" y="2274769"/>
            <a:ext cx="242887" cy="352425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209" y="3334649"/>
            <a:ext cx="3189749" cy="2811754"/>
          </a:xfrm>
          <a:prstGeom prst="rect">
            <a:avLst/>
          </a:prstGeom>
        </p:spPr>
      </p:pic>
      <p:sp>
        <p:nvSpPr>
          <p:cNvPr id="17" name="AutoShape 71"/>
          <p:cNvSpPr>
            <a:spLocks noChangeArrowheads="1"/>
          </p:cNvSpPr>
          <p:nvPr/>
        </p:nvSpPr>
        <p:spPr bwMode="auto">
          <a:xfrm>
            <a:off x="1415256" y="4652003"/>
            <a:ext cx="1541987" cy="237709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8" name="Text Box 74"/>
          <p:cNvSpPr txBox="1">
            <a:spLocks noChangeArrowheads="1"/>
          </p:cNvSpPr>
          <p:nvPr/>
        </p:nvSpPr>
        <p:spPr bwMode="auto">
          <a:xfrm>
            <a:off x="1477169" y="4686929"/>
            <a:ext cx="148007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라디오 버튼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] 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을 체크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Line 75"/>
          <p:cNvSpPr>
            <a:spLocks noChangeShapeType="1"/>
          </p:cNvSpPr>
          <p:nvPr/>
        </p:nvSpPr>
        <p:spPr bwMode="auto">
          <a:xfrm>
            <a:off x="1599407" y="4586916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20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169" y="4247191"/>
            <a:ext cx="242887" cy="352425"/>
          </a:xfrm>
          <a:prstGeom prst="rect">
            <a:avLst/>
          </a:prstGeom>
          <a:noFill/>
        </p:spPr>
      </p:pic>
      <p:sp>
        <p:nvSpPr>
          <p:cNvPr id="21" name="AutoShape 71"/>
          <p:cNvSpPr>
            <a:spLocks noChangeArrowheads="1"/>
          </p:cNvSpPr>
          <p:nvPr/>
        </p:nvSpPr>
        <p:spPr bwMode="auto">
          <a:xfrm>
            <a:off x="3215456" y="6429998"/>
            <a:ext cx="1541987" cy="237709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Text Box 74"/>
          <p:cNvSpPr txBox="1">
            <a:spLocks noChangeArrowheads="1"/>
          </p:cNvSpPr>
          <p:nvPr/>
        </p:nvSpPr>
        <p:spPr bwMode="auto">
          <a:xfrm>
            <a:off x="3277369" y="6464924"/>
            <a:ext cx="148007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    [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확인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] 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3" name="Line 75"/>
          <p:cNvSpPr>
            <a:spLocks noChangeShapeType="1"/>
          </p:cNvSpPr>
          <p:nvPr/>
        </p:nvSpPr>
        <p:spPr bwMode="auto">
          <a:xfrm>
            <a:off x="3399607" y="6364911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24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7369" y="6025186"/>
            <a:ext cx="242887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86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058" y="749587"/>
            <a:ext cx="66247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Internet Explorer11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로그인이 안되는 경우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Internet Explorer11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 UI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로그인이 안되는 경우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옵션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탭을 선택합니다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로컬 인트라넷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지정 수준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클릭합니다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표시되는 설정에서 아래로 스크롤 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다운로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항목을 찾아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옵션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설정을 마칩니다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3" y="1427876"/>
            <a:ext cx="3490516" cy="4293832"/>
          </a:xfrm>
          <a:prstGeom prst="rect">
            <a:avLst/>
          </a:prstGeom>
        </p:spPr>
      </p:pic>
      <p:sp>
        <p:nvSpPr>
          <p:cNvPr id="13" name="AutoShape 71"/>
          <p:cNvSpPr>
            <a:spLocks noChangeArrowheads="1"/>
          </p:cNvSpPr>
          <p:nvPr/>
        </p:nvSpPr>
        <p:spPr bwMode="auto">
          <a:xfrm>
            <a:off x="2207344" y="4868820"/>
            <a:ext cx="1790105" cy="227286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4" name="Text Box 74"/>
          <p:cNvSpPr txBox="1">
            <a:spLocks noChangeArrowheads="1"/>
          </p:cNvSpPr>
          <p:nvPr/>
        </p:nvSpPr>
        <p:spPr bwMode="auto">
          <a:xfrm>
            <a:off x="2269257" y="4903745"/>
            <a:ext cx="1841252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[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사용자 지정 수준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] 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Line 75"/>
          <p:cNvSpPr>
            <a:spLocks noChangeShapeType="1"/>
          </p:cNvSpPr>
          <p:nvPr/>
        </p:nvSpPr>
        <p:spPr bwMode="auto">
          <a:xfrm>
            <a:off x="2391495" y="4803732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16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9257" y="4464007"/>
            <a:ext cx="242887" cy="352425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505" y="2835078"/>
            <a:ext cx="1219200" cy="533400"/>
          </a:xfrm>
          <a:prstGeom prst="rect">
            <a:avLst/>
          </a:prstGeom>
        </p:spPr>
      </p:pic>
      <p:sp>
        <p:nvSpPr>
          <p:cNvPr id="25" name="AutoShape 71"/>
          <p:cNvSpPr>
            <a:spLocks noChangeArrowheads="1"/>
          </p:cNvSpPr>
          <p:nvPr/>
        </p:nvSpPr>
        <p:spPr bwMode="auto">
          <a:xfrm>
            <a:off x="4803983" y="3597077"/>
            <a:ext cx="1541987" cy="237709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6" name="Text Box 74"/>
          <p:cNvSpPr txBox="1">
            <a:spLocks noChangeArrowheads="1"/>
          </p:cNvSpPr>
          <p:nvPr/>
        </p:nvSpPr>
        <p:spPr bwMode="auto">
          <a:xfrm>
            <a:off x="4865896" y="3632003"/>
            <a:ext cx="148007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    [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사용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] 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선택 합니다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7" name="Line 75"/>
          <p:cNvSpPr>
            <a:spLocks noChangeShapeType="1"/>
          </p:cNvSpPr>
          <p:nvPr/>
        </p:nvSpPr>
        <p:spPr bwMode="auto">
          <a:xfrm>
            <a:off x="4988134" y="3531990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28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896" y="3192265"/>
            <a:ext cx="242887" cy="352425"/>
          </a:xfrm>
          <a:prstGeom prst="rect">
            <a:avLst/>
          </a:prstGeom>
          <a:noFill/>
        </p:spPr>
      </p:pic>
      <p:sp>
        <p:nvSpPr>
          <p:cNvPr id="21" name="AutoShape 71"/>
          <p:cNvSpPr>
            <a:spLocks noChangeArrowheads="1"/>
          </p:cNvSpPr>
          <p:nvPr/>
        </p:nvSpPr>
        <p:spPr bwMode="auto">
          <a:xfrm>
            <a:off x="2208179" y="6002694"/>
            <a:ext cx="1541987" cy="237709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Text Box 74"/>
          <p:cNvSpPr txBox="1">
            <a:spLocks noChangeArrowheads="1"/>
          </p:cNvSpPr>
          <p:nvPr/>
        </p:nvSpPr>
        <p:spPr bwMode="auto">
          <a:xfrm>
            <a:off x="2270092" y="6037620"/>
            <a:ext cx="148007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    [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확인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] 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3" name="Line 75"/>
          <p:cNvSpPr>
            <a:spLocks noChangeShapeType="1"/>
          </p:cNvSpPr>
          <p:nvPr/>
        </p:nvSpPr>
        <p:spPr bwMode="auto">
          <a:xfrm>
            <a:off x="2392330" y="5937607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24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092" y="5597882"/>
            <a:ext cx="242887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07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8">
      <a:dk1>
        <a:srgbClr val="000000"/>
      </a:dk1>
      <a:lt1>
        <a:srgbClr val="FFFFFF"/>
      </a:lt1>
      <a:dk2>
        <a:srgbClr val="9B2583"/>
      </a:dk2>
      <a:lt2>
        <a:srgbClr val="ADAFB2"/>
      </a:lt2>
      <a:accent1>
        <a:srgbClr val="9B2583"/>
      </a:accent1>
      <a:accent2>
        <a:srgbClr val="C37CB5"/>
      </a:accent2>
      <a:accent3>
        <a:srgbClr val="FFFFFF"/>
      </a:accent3>
      <a:accent4>
        <a:srgbClr val="000000"/>
      </a:accent4>
      <a:accent5>
        <a:srgbClr val="CBACC1"/>
      </a:accent5>
      <a:accent6>
        <a:srgbClr val="B070A4"/>
      </a:accent6>
      <a:hlink>
        <a:srgbClr val="E1BDDA"/>
      </a:hlink>
      <a:folHlink>
        <a:srgbClr val="D4CBE5"/>
      </a:folHlink>
    </a:clrScheme>
    <a:fontScheme name="標準デザイン">
      <a:majorFont>
        <a:latin typeface="Xerox Sans"/>
        <a:ea typeface="HG丸ｺﾞｼｯｸM-PRO"/>
        <a:cs typeface=""/>
      </a:majorFont>
      <a:minorFont>
        <a:latin typeface="Xerox Sans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ts val="15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Xerox Sans" pitchFamily="2" charset="0"/>
            <a:ea typeface="HG丸ｺﾞｼｯｸM-PRO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ts val="15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Xerox Sans" pitchFamily="2" charset="0"/>
            <a:ea typeface="HG丸ｺﾞｼｯｸM-PRO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2895D5"/>
        </a:dk2>
        <a:lt2>
          <a:srgbClr val="ADAFB2"/>
        </a:lt2>
        <a:accent1>
          <a:srgbClr val="2895D5"/>
        </a:accent1>
        <a:accent2>
          <a:srgbClr val="7EBFE6"/>
        </a:accent2>
        <a:accent3>
          <a:srgbClr val="FFFFFF"/>
        </a:accent3>
        <a:accent4>
          <a:srgbClr val="000000"/>
        </a:accent4>
        <a:accent5>
          <a:srgbClr val="ACC8E7"/>
        </a:accent5>
        <a:accent6>
          <a:srgbClr val="72ADD0"/>
        </a:accent6>
        <a:hlink>
          <a:srgbClr val="BEDFF2"/>
        </a:hlink>
        <a:folHlink>
          <a:srgbClr val="2895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6DAF3D"/>
        </a:dk2>
        <a:lt2>
          <a:srgbClr val="ADAFB2"/>
        </a:lt2>
        <a:accent1>
          <a:srgbClr val="6DAF3D"/>
        </a:accent1>
        <a:accent2>
          <a:srgbClr val="A7CF8B"/>
        </a:accent2>
        <a:accent3>
          <a:srgbClr val="FFFFFF"/>
        </a:accent3>
        <a:accent4>
          <a:srgbClr val="000000"/>
        </a:accent4>
        <a:accent5>
          <a:srgbClr val="BAD4AF"/>
        </a:accent5>
        <a:accent6>
          <a:srgbClr val="97BB7D"/>
        </a:accent6>
        <a:hlink>
          <a:srgbClr val="D3E7C4"/>
        </a:hlink>
        <a:folHlink>
          <a:srgbClr val="F7D6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7053AA"/>
        </a:dk2>
        <a:lt2>
          <a:srgbClr val="ADAFB2"/>
        </a:lt2>
        <a:accent1>
          <a:srgbClr val="7053AA"/>
        </a:accent1>
        <a:accent2>
          <a:srgbClr val="A998CC"/>
        </a:accent2>
        <a:accent3>
          <a:srgbClr val="FFFFFF"/>
        </a:accent3>
        <a:accent4>
          <a:srgbClr val="000000"/>
        </a:accent4>
        <a:accent5>
          <a:srgbClr val="BBB3D2"/>
        </a:accent5>
        <a:accent6>
          <a:srgbClr val="9989B9"/>
        </a:accent6>
        <a:hlink>
          <a:srgbClr val="D4CBE5"/>
        </a:hlink>
        <a:folHlink>
          <a:srgbClr val="E1BD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FD9F13"/>
        </a:dk2>
        <a:lt2>
          <a:srgbClr val="ADAFB2"/>
        </a:lt2>
        <a:accent1>
          <a:srgbClr val="FD9F13"/>
        </a:accent1>
        <a:accent2>
          <a:srgbClr val="FEC571"/>
        </a:accent2>
        <a:accent3>
          <a:srgbClr val="FFFFFF"/>
        </a:accent3>
        <a:accent4>
          <a:srgbClr val="000000"/>
        </a:accent4>
        <a:accent5>
          <a:srgbClr val="FECDAA"/>
        </a:accent5>
        <a:accent6>
          <a:srgbClr val="E6B266"/>
        </a:accent6>
        <a:hlink>
          <a:srgbClr val="FFE2B8"/>
        </a:hlink>
        <a:folHlink>
          <a:srgbClr val="D3E7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E67600"/>
        </a:dk2>
        <a:lt2>
          <a:srgbClr val="ADAFB2"/>
        </a:lt2>
        <a:accent1>
          <a:srgbClr val="E67600"/>
        </a:accent1>
        <a:accent2>
          <a:srgbClr val="F0AD66"/>
        </a:accent2>
        <a:accent3>
          <a:srgbClr val="FFFFFF"/>
        </a:accent3>
        <a:accent4>
          <a:srgbClr val="000000"/>
        </a:accent4>
        <a:accent5>
          <a:srgbClr val="F0BDAA"/>
        </a:accent5>
        <a:accent6>
          <a:srgbClr val="D99C5C"/>
        </a:accent6>
        <a:hlink>
          <a:srgbClr val="F7D6B2"/>
        </a:hlink>
        <a:folHlink>
          <a:srgbClr val="D3E7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34BCBA"/>
        </a:dk2>
        <a:lt2>
          <a:srgbClr val="ADAFB2"/>
        </a:lt2>
        <a:accent1>
          <a:srgbClr val="34BCBA"/>
        </a:accent1>
        <a:accent2>
          <a:srgbClr val="85D7D6"/>
        </a:accent2>
        <a:accent3>
          <a:srgbClr val="FFFFFF"/>
        </a:accent3>
        <a:accent4>
          <a:srgbClr val="000000"/>
        </a:accent4>
        <a:accent5>
          <a:srgbClr val="AEDAD9"/>
        </a:accent5>
        <a:accent6>
          <a:srgbClr val="78C3C2"/>
        </a:accent6>
        <a:hlink>
          <a:srgbClr val="C2EBEA"/>
        </a:hlink>
        <a:folHlink>
          <a:srgbClr val="2895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E64BA2"/>
        </a:dk2>
        <a:lt2>
          <a:srgbClr val="ADAFB2"/>
        </a:lt2>
        <a:accent1>
          <a:srgbClr val="E64BA2"/>
        </a:accent1>
        <a:accent2>
          <a:srgbClr val="F093C7"/>
        </a:accent2>
        <a:accent3>
          <a:srgbClr val="FFFFFF"/>
        </a:accent3>
        <a:accent4>
          <a:srgbClr val="000000"/>
        </a:accent4>
        <a:accent5>
          <a:srgbClr val="F0B1CE"/>
        </a:accent5>
        <a:accent6>
          <a:srgbClr val="D985B4"/>
        </a:accent6>
        <a:hlink>
          <a:srgbClr val="F7C9E3"/>
        </a:hlink>
        <a:folHlink>
          <a:srgbClr val="D4C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0000"/>
        </a:dk1>
        <a:lt1>
          <a:srgbClr val="FFFFFF"/>
        </a:lt1>
        <a:dk2>
          <a:srgbClr val="9B2583"/>
        </a:dk2>
        <a:lt2>
          <a:srgbClr val="ADAFB2"/>
        </a:lt2>
        <a:accent1>
          <a:srgbClr val="9B2583"/>
        </a:accent1>
        <a:accent2>
          <a:srgbClr val="C37CB5"/>
        </a:accent2>
        <a:accent3>
          <a:srgbClr val="FFFFFF"/>
        </a:accent3>
        <a:accent4>
          <a:srgbClr val="000000"/>
        </a:accent4>
        <a:accent5>
          <a:srgbClr val="CBACC1"/>
        </a:accent5>
        <a:accent6>
          <a:srgbClr val="B070A4"/>
        </a:accent6>
        <a:hlink>
          <a:srgbClr val="E1BDDA"/>
        </a:hlink>
        <a:folHlink>
          <a:srgbClr val="D4CBE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1247</Words>
  <Application>Microsoft Office PowerPoint</Application>
  <PresentationFormat>사용자 지정</PresentationFormat>
  <Paragraphs>272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HG丸ｺﾞｼｯｸM-PRO</vt:lpstr>
      <vt:lpstr>ＭＳ Ｐゴシック</vt:lpstr>
      <vt:lpstr>Gulim</vt:lpstr>
      <vt:lpstr>나눔고딕</vt:lpstr>
      <vt:lpstr>Arial</vt:lpstr>
      <vt:lpstr>Times New Roman</vt:lpstr>
      <vt:lpstr>Wingdings</vt:lpstr>
      <vt:lpstr>Xerox Sans</vt:lpstr>
      <vt:lpstr>Xerox Sans Light</vt:lpstr>
      <vt:lpstr>標準デザイン</vt:lpstr>
      <vt:lpstr>SmartWhere Gate 관리자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State Drive(SSD)탑재기</dc:title>
  <dc:creator>Oh, DongSeok(FXKIS.KOR)</dc:creator>
  <cp:lastModifiedBy>Oh, DongSeok(FXKIS.KOR)</cp:lastModifiedBy>
  <cp:revision>83</cp:revision>
  <cp:lastPrinted>2016-06-02T05:16:13Z</cp:lastPrinted>
  <dcterms:created xsi:type="dcterms:W3CDTF">2008-04-21T06:23:14Z</dcterms:created>
  <dcterms:modified xsi:type="dcterms:W3CDTF">2016-12-08T04:18:08Z</dcterms:modified>
</cp:coreProperties>
</file>