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7" r:id="rId2"/>
    <p:sldId id="319" r:id="rId3"/>
    <p:sldId id="326" r:id="rId4"/>
    <p:sldId id="327" r:id="rId5"/>
    <p:sldId id="328" r:id="rId6"/>
    <p:sldId id="329" r:id="rId7"/>
    <p:sldId id="330" r:id="rId8"/>
    <p:sldId id="331" r:id="rId9"/>
  </p:sldIdLst>
  <p:sldSz cx="7562850" cy="10694988"/>
  <p:notesSz cx="7102475" cy="10233025"/>
  <p:defaultTextStyle>
    <a:defPPr>
      <a:defRPr lang="ja-JP"/>
    </a:defPPr>
    <a:lvl1pPr algn="just" rtl="0" fontAlgn="base">
      <a:lnSpc>
        <a:spcPts val="15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Xerox Sans" pitchFamily="50" charset="0"/>
        <a:ea typeface="HG丸ｺﾞｼｯｸM-PRO" pitchFamily="50" charset="-128"/>
        <a:cs typeface="+mn-cs"/>
      </a:defRPr>
    </a:lvl1pPr>
    <a:lvl2pPr marL="457200" algn="just" rtl="0" fontAlgn="base">
      <a:lnSpc>
        <a:spcPts val="15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Xerox Sans" pitchFamily="50" charset="0"/>
        <a:ea typeface="HG丸ｺﾞｼｯｸM-PRO" pitchFamily="50" charset="-128"/>
        <a:cs typeface="+mn-cs"/>
      </a:defRPr>
    </a:lvl2pPr>
    <a:lvl3pPr marL="914400" algn="just" rtl="0" fontAlgn="base">
      <a:lnSpc>
        <a:spcPts val="15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Xerox Sans" pitchFamily="50" charset="0"/>
        <a:ea typeface="HG丸ｺﾞｼｯｸM-PRO" pitchFamily="50" charset="-128"/>
        <a:cs typeface="+mn-cs"/>
      </a:defRPr>
    </a:lvl3pPr>
    <a:lvl4pPr marL="1371600" algn="just" rtl="0" fontAlgn="base">
      <a:lnSpc>
        <a:spcPts val="15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Xerox Sans" pitchFamily="50" charset="0"/>
        <a:ea typeface="HG丸ｺﾞｼｯｸM-PRO" pitchFamily="50" charset="-128"/>
        <a:cs typeface="+mn-cs"/>
      </a:defRPr>
    </a:lvl4pPr>
    <a:lvl5pPr marL="1828800" algn="just" rtl="0" fontAlgn="base">
      <a:lnSpc>
        <a:spcPts val="15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Xerox Sans" pitchFamily="50" charset="0"/>
        <a:ea typeface="HG丸ｺﾞｼｯｸM-PRO" pitchFamily="50" charset="-128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Xerox Sans" pitchFamily="50" charset="0"/>
        <a:ea typeface="HG丸ｺﾞｼｯｸM-PRO" pitchFamily="50" charset="-128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Xerox Sans" pitchFamily="50" charset="0"/>
        <a:ea typeface="HG丸ｺﾞｼｯｸM-PRO" pitchFamily="50" charset="-128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Xerox Sans" pitchFamily="50" charset="0"/>
        <a:ea typeface="HG丸ｺﾞｼｯｸM-PRO" pitchFamily="50" charset="-128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Xerox Sans" pitchFamily="50" charset="0"/>
        <a:ea typeface="HG丸ｺﾞｼｯｸM-PRO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6432">
          <p15:clr>
            <a:srgbClr val="A4A3A4"/>
          </p15:clr>
        </p15:guide>
        <p15:guide id="4" pos="2304">
          <p15:clr>
            <a:srgbClr val="A4A3A4"/>
          </p15:clr>
        </p15:guide>
        <p15:guide id="5" pos="240">
          <p15:clr>
            <a:srgbClr val="A4A3A4"/>
          </p15:clr>
        </p15:guide>
        <p15:guide id="6" pos="4512">
          <p15:clr>
            <a:srgbClr val="A4A3A4"/>
          </p15:clr>
        </p15:guide>
        <p15:guide id="7" pos="1584">
          <p15:clr>
            <a:srgbClr val="A4A3A4"/>
          </p15:clr>
        </p15:guide>
        <p15:guide id="8" pos="3046">
          <p15:clr>
            <a:srgbClr val="A4A3A4"/>
          </p15:clr>
        </p15:guide>
        <p15:guide id="9" pos="1702">
          <p15:clr>
            <a:srgbClr val="A4A3A4"/>
          </p15:clr>
        </p15:guide>
        <p15:guide id="10" pos="3168">
          <p15:clr>
            <a:srgbClr val="A4A3A4"/>
          </p15:clr>
        </p15:guide>
        <p15:guide id="11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AB821"/>
    <a:srgbClr val="F0D612"/>
    <a:srgbClr val="ACD9F4"/>
    <a:srgbClr val="B89DCF"/>
    <a:srgbClr val="D16AAC"/>
    <a:srgbClr val="F8B9D4"/>
    <a:srgbClr val="86D1D6"/>
    <a:srgbClr val="C0DF23"/>
    <a:srgbClr val="FFD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76" autoAdjust="0"/>
    <p:restoredTop sz="99765" autoAdjust="0"/>
  </p:normalViewPr>
  <p:slideViewPr>
    <p:cSldViewPr snapToObjects="1">
      <p:cViewPr varScale="1">
        <p:scale>
          <a:sx n="85" d="100"/>
          <a:sy n="85" d="100"/>
        </p:scale>
        <p:origin x="96" y="138"/>
      </p:cViewPr>
      <p:guideLst>
        <p:guide orient="horz" pos="1440"/>
        <p:guide orient="horz" pos="240"/>
        <p:guide orient="horz" pos="6432"/>
        <p:guide pos="2304"/>
        <p:guide pos="240"/>
        <p:guide pos="4512"/>
        <p:guide pos="1584"/>
        <p:guide pos="3046"/>
        <p:guide pos="1702"/>
        <p:guide pos="3168"/>
        <p:guide pos="290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-2100" y="-126"/>
      </p:cViewPr>
      <p:guideLst>
        <p:guide orient="horz" pos="3224"/>
        <p:guide pos="22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960" y="2"/>
            <a:ext cx="3077518" cy="51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5" tIns="49504" rIns="99015" bIns="49504" numCol="1" anchor="t" anchorCtr="0" compatLnSpc="1">
            <a:prstTxWarp prst="textNoShape">
              <a:avLst/>
            </a:prstTxWarp>
          </a:bodyPr>
          <a:lstStyle>
            <a:lvl1pPr algn="r" defTabSz="990777">
              <a:lnSpc>
                <a:spcPct val="100000"/>
              </a:lnSpc>
              <a:defRPr sz="1400">
                <a:latin typeface="Times New Roman" charset="0"/>
                <a:ea typeface="ＭＳ Ｐゴシック" pitchFamily="50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721456"/>
            <a:ext cx="3077518" cy="51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5" tIns="49504" rIns="99015" bIns="49504" numCol="1" anchor="b" anchorCtr="0" compatLnSpc="1">
            <a:prstTxWarp prst="textNoShape">
              <a:avLst/>
            </a:prstTxWarp>
          </a:bodyPr>
          <a:lstStyle>
            <a:lvl1pPr algn="l" defTabSz="990777">
              <a:lnSpc>
                <a:spcPct val="100000"/>
              </a:lnSpc>
              <a:defRPr sz="1400">
                <a:latin typeface="Times New Roman" charset="0"/>
                <a:ea typeface="ＭＳ Ｐゴシック" pitchFamily="50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960" y="9721456"/>
            <a:ext cx="3077518" cy="51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5" tIns="49504" rIns="99015" bIns="49504" numCol="1" anchor="b" anchorCtr="0" compatLnSpc="1">
            <a:prstTxWarp prst="textNoShape">
              <a:avLst/>
            </a:prstTxWarp>
          </a:bodyPr>
          <a:lstStyle>
            <a:lvl1pPr algn="r" defTabSz="990777">
              <a:lnSpc>
                <a:spcPct val="100000"/>
              </a:lnSpc>
              <a:defRPr sz="1400">
                <a:latin typeface="Times New Roman" charset="0"/>
                <a:ea typeface="ＭＳ Ｐゴシック" pitchFamily="50" charset="-128"/>
              </a:defRPr>
            </a:lvl1pPr>
          </a:lstStyle>
          <a:p>
            <a:fld id="{73BF3093-F4D7-4555-94C6-4F0B3E86C9CA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6" name="ヘッダー プレースホルダ 5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235" cy="511571"/>
          </a:xfrm>
          <a:prstGeom prst="rect">
            <a:avLst/>
          </a:prstGeom>
        </p:spPr>
        <p:txBody>
          <a:bodyPr vert="horz" lIns="94641" tIns="47319" rIns="94641" bIns="473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8758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77518" cy="51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5" tIns="49504" rIns="99015" bIns="49504" numCol="1" anchor="t" anchorCtr="0" compatLnSpc="1">
            <a:prstTxWarp prst="textNoShape">
              <a:avLst/>
            </a:prstTxWarp>
          </a:bodyPr>
          <a:lstStyle>
            <a:lvl1pPr algn="l" defTabSz="990777">
              <a:lnSpc>
                <a:spcPct val="100000"/>
              </a:lnSpc>
              <a:defRPr sz="1400">
                <a:latin typeface="Times New Roman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960" y="2"/>
            <a:ext cx="3077518" cy="51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5" tIns="49504" rIns="99015" bIns="49504" numCol="1" anchor="t" anchorCtr="0" compatLnSpc="1">
            <a:prstTxWarp prst="textNoShape">
              <a:avLst/>
            </a:prstTxWarp>
          </a:bodyPr>
          <a:lstStyle>
            <a:lvl1pPr algn="r" defTabSz="990777">
              <a:lnSpc>
                <a:spcPct val="100000"/>
              </a:lnSpc>
              <a:defRPr sz="1400">
                <a:latin typeface="Times New Roman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3925" y="768350"/>
            <a:ext cx="27146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440" y="4860728"/>
            <a:ext cx="5207598" cy="460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5" tIns="49504" rIns="99015" bIns="49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456"/>
            <a:ext cx="3077518" cy="51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5" tIns="49504" rIns="99015" bIns="49504" numCol="1" anchor="b" anchorCtr="0" compatLnSpc="1">
            <a:prstTxWarp prst="textNoShape">
              <a:avLst/>
            </a:prstTxWarp>
          </a:bodyPr>
          <a:lstStyle>
            <a:lvl1pPr algn="l" defTabSz="990777">
              <a:lnSpc>
                <a:spcPct val="100000"/>
              </a:lnSpc>
              <a:defRPr sz="1400">
                <a:latin typeface="Times New Roman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960" y="9721456"/>
            <a:ext cx="3077518" cy="51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5" tIns="49504" rIns="99015" bIns="49504" numCol="1" anchor="b" anchorCtr="0" compatLnSpc="1">
            <a:prstTxWarp prst="textNoShape">
              <a:avLst/>
            </a:prstTxWarp>
          </a:bodyPr>
          <a:lstStyle>
            <a:lvl1pPr algn="r" defTabSz="990777">
              <a:lnSpc>
                <a:spcPct val="100000"/>
              </a:lnSpc>
              <a:defRPr sz="1400">
                <a:latin typeface="Times New Roman" charset="0"/>
                <a:ea typeface="ＭＳ Ｐゴシック" pitchFamily="50" charset="-128"/>
              </a:defRPr>
            </a:lvl1pPr>
          </a:lstStyle>
          <a:p>
            <a:fld id="{C4EAAD97-CD70-4CC3-AA75-BE3C8B94314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8202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409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40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31318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24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2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1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0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5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61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35" name="Picture 39" descr="C:\data\ShinyaMurayama\Job\0870_FX_Temp_Eng\20090914-\Connectors_ai&amp;jpg\コネクタgrn_a4_4_e.jpg"/>
          <p:cNvPicPr>
            <a:picLocks noChangeAspect="1" noChangeArrowheads="1"/>
          </p:cNvPicPr>
          <p:nvPr userDrawn="1"/>
        </p:nvPicPr>
        <p:blipFill>
          <a:blip r:embed="rId2" cstate="print"/>
          <a:srcRect l="1645" t="7613" r="1596" b="49887"/>
          <a:stretch>
            <a:fillRect/>
          </a:stretch>
        </p:blipFill>
        <p:spPr bwMode="auto">
          <a:xfrm>
            <a:off x="381000" y="381000"/>
            <a:ext cx="6786563" cy="1701800"/>
          </a:xfrm>
          <a:prstGeom prst="rect">
            <a:avLst/>
          </a:prstGeom>
          <a:noFill/>
        </p:spPr>
      </p:pic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524000"/>
            <a:ext cx="6477000" cy="269875"/>
          </a:xfrm>
        </p:spPr>
        <p:txBody>
          <a:bodyPr tIns="54000">
            <a:spAutoFit/>
          </a:bodyPr>
          <a:lstStyle>
            <a:lvl1pPr>
              <a:lnSpc>
                <a:spcPts val="1700"/>
              </a:lnSpc>
              <a:buFontTx/>
              <a:buNone/>
              <a:defRPr sz="1400">
                <a:solidFill>
                  <a:schemeClr val="bg1"/>
                </a:solidFill>
                <a:latin typeface="Xerox Sans Light" pitchFamily="2" charset="0"/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321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533400" y="1143000"/>
            <a:ext cx="6477000" cy="433388"/>
          </a:xfrm>
          <a:prstGeom prst="rect">
            <a:avLst/>
          </a:prstGeom>
          <a:noFill/>
          <a:ln>
            <a:miter lim="800000"/>
          </a:ln>
        </p:spPr>
        <p:txBody>
          <a:bodyPr lIns="0" tIns="14400" rIns="0" anchor="t">
            <a:spAutoFit/>
          </a:bodyPr>
          <a:lstStyle>
            <a:lvl1pPr defTabSz="990600">
              <a:lnSpc>
                <a:spcPts val="3300"/>
              </a:lnSpc>
              <a:defRPr sz="3000" b="0">
                <a:solidFill>
                  <a:schemeClr val="bg1"/>
                </a:solidFill>
                <a:latin typeface="Xerox Sans Light" pitchFamily="2" charset="0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2725" y="7486650"/>
            <a:ext cx="4537075" cy="884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482725" y="955675"/>
            <a:ext cx="4537075" cy="6416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482725" y="8370888"/>
            <a:ext cx="4537075" cy="1254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467350" y="381000"/>
            <a:ext cx="1695450" cy="83820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4933950" cy="83820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6900" y="6872288"/>
            <a:ext cx="6429375" cy="2124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96900" y="4532313"/>
            <a:ext cx="6429375" cy="23399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3314700" cy="762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848100" y="1143000"/>
            <a:ext cx="3314700" cy="762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7200" cy="1782763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77825" y="2393950"/>
            <a:ext cx="3341688" cy="998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77825" y="3392488"/>
            <a:ext cx="3341688" cy="61610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841750" y="2393950"/>
            <a:ext cx="3343275" cy="998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841750" y="3392488"/>
            <a:ext cx="3343275" cy="61610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406400" y="396875"/>
            <a:ext cx="6705395" cy="9766154"/>
          </a:xfrm>
        </p:spPr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7825" y="425450"/>
            <a:ext cx="2489200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957513" y="425450"/>
            <a:ext cx="4227512" cy="9128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77825" y="2238375"/>
            <a:ext cx="2489200" cy="7315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AutoShape 55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6781800" cy="609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6000" tIns="0" rIns="126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581" name="Rectangle 5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6781800" cy="906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50" charset="0"/>
          <a:ea typeface="HG丸ｺﾞｼｯｸM-PRO" pitchFamily="50" charset="-128"/>
        </a:defRPr>
      </a:lvl2pPr>
      <a:lvl3pPr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50" charset="0"/>
          <a:ea typeface="HG丸ｺﾞｼｯｸM-PRO" pitchFamily="50" charset="-128"/>
        </a:defRPr>
      </a:lvl3pPr>
      <a:lvl4pPr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50" charset="0"/>
          <a:ea typeface="HG丸ｺﾞｼｯｸM-PRO" pitchFamily="50" charset="-128"/>
        </a:defRPr>
      </a:lvl4pPr>
      <a:lvl5pPr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50" charset="0"/>
          <a:ea typeface="HG丸ｺﾞｼｯｸM-PRO" pitchFamily="50" charset="-128"/>
        </a:defRPr>
      </a:lvl5pPr>
      <a:lvl6pPr marL="457200"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50" charset="0"/>
          <a:ea typeface="HG丸ｺﾞｼｯｸM-PRO" pitchFamily="50" charset="-128"/>
        </a:defRPr>
      </a:lvl6pPr>
      <a:lvl7pPr marL="914400"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50" charset="0"/>
          <a:ea typeface="HG丸ｺﾞｼｯｸM-PRO" pitchFamily="50" charset="-128"/>
        </a:defRPr>
      </a:lvl7pPr>
      <a:lvl8pPr marL="1371600"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50" charset="0"/>
          <a:ea typeface="HG丸ｺﾞｼｯｸM-PRO" pitchFamily="50" charset="-128"/>
        </a:defRPr>
      </a:lvl8pPr>
      <a:lvl9pPr marL="1828800"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50" charset="0"/>
          <a:ea typeface="HG丸ｺﾞｼｯｸM-PRO" pitchFamily="50" charset="-128"/>
        </a:defRPr>
      </a:lvl9pPr>
    </p:titleStyle>
    <p:bodyStyle>
      <a:lvl1pPr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2pPr>
      <a:lvl3pPr marL="3175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3pPr>
      <a:lvl4pPr marL="4763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4pPr>
      <a:lvl5pPr marL="6350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5pPr>
      <a:lvl6pPr marL="463550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6pPr>
      <a:lvl7pPr marL="920750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7pPr>
      <a:lvl8pPr marL="1377950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8pPr>
      <a:lvl9pPr marL="1835150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1684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r>
              <a:rPr lang="en-US" altLang="ja-JP" dirty="0" err="1" smtClean="0">
                <a:latin typeface="+mj-lt"/>
                <a:ea typeface="Daum_Regular" pitchFamily="2" charset="-127"/>
              </a:rPr>
              <a:t>SmartWhere</a:t>
            </a:r>
            <a:r>
              <a:rPr lang="en-US" altLang="ja-JP" dirty="0" smtClean="0">
                <a:latin typeface="+mj-lt"/>
                <a:ea typeface="Daum_Regular" pitchFamily="2" charset="-127"/>
              </a:rPr>
              <a:t> Gate Main Service Install Guide</a:t>
            </a:r>
            <a:endParaRPr lang="en-US" altLang="ja-JP" dirty="0">
              <a:latin typeface="+mj-lt"/>
              <a:ea typeface="Daum_Regular" pitchFamily="2" charset="-127"/>
            </a:endParaRPr>
          </a:p>
        </p:txBody>
      </p:sp>
      <p:sp>
        <p:nvSpPr>
          <p:cNvPr id="137261" name="Rectangle 4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j-lt"/>
                <a:ea typeface="Daum_Regular" pitchFamily="2" charset="-127"/>
              </a:rPr>
              <a:t>SmartWhere</a:t>
            </a:r>
            <a:r>
              <a:rPr lang="en-US" altLang="ko-KR" dirty="0" smtClean="0">
                <a:latin typeface="+mj-lt"/>
                <a:ea typeface="Daum_Regular" pitchFamily="2" charset="-127"/>
              </a:rPr>
              <a:t> Gate </a:t>
            </a:r>
            <a:r>
              <a:rPr lang="ko-KR" altLang="en-US" smtClean="0">
                <a:latin typeface="+mj-lt"/>
                <a:ea typeface="Daum_Regular" pitchFamily="2" charset="-127"/>
              </a:rPr>
              <a:t>설치 가이드</a:t>
            </a:r>
            <a:endParaRPr lang="en-US" altLang="ja-JP" dirty="0">
              <a:latin typeface="+mj-lt"/>
              <a:ea typeface="Daum_Regular" pitchFamily="2" charset="-127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7049" y="2242149"/>
            <a:ext cx="67687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err="1" smtClean="0">
                <a:latin typeface="Gulim" pitchFamily="34" charset="-127"/>
                <a:ea typeface="Gulim" pitchFamily="34" charset="-127"/>
              </a:rPr>
              <a:t>SmartWhere</a:t>
            </a:r>
            <a:r>
              <a:rPr kumimoji="1" lang="en-US" altLang="ja-JP" sz="1200" b="1" dirty="0" smtClean="0">
                <a:latin typeface="Gulim" pitchFamily="34" charset="-127"/>
                <a:ea typeface="Gulim" pitchFamily="34" charset="-127"/>
              </a:rPr>
              <a:t> Gate(</a:t>
            </a:r>
            <a:r>
              <a:rPr kumimoji="1" lang="ko-KR" altLang="en-US" sz="1200" b="1" smtClean="0">
                <a:latin typeface="Gulim" pitchFamily="34" charset="-127"/>
                <a:ea typeface="Gulim" pitchFamily="34" charset="-127"/>
              </a:rPr>
              <a:t>망분리용 중계 서버</a:t>
            </a:r>
            <a:r>
              <a:rPr kumimoji="1" lang="en-US" altLang="ko-KR" sz="1200" b="1" dirty="0" smtClean="0">
                <a:latin typeface="Gulim" pitchFamily="34" charset="-127"/>
                <a:ea typeface="Gulim" pitchFamily="34" charset="-127"/>
              </a:rPr>
              <a:t>) </a:t>
            </a:r>
            <a:r>
              <a:rPr kumimoji="1" lang="ko-KR" altLang="en-US" sz="1200" b="1" smtClean="0">
                <a:latin typeface="Gulim" pitchFamily="34" charset="-127"/>
                <a:ea typeface="Gulim" pitchFamily="34" charset="-127"/>
              </a:rPr>
              <a:t>설치에 대하여 설명합니다</a:t>
            </a:r>
            <a:r>
              <a:rPr kumimoji="1" lang="en-US" altLang="ko-KR" sz="1200" b="1" dirty="0" smtClean="0">
                <a:latin typeface="Gulim" pitchFamily="34" charset="-127"/>
                <a:ea typeface="Gulim" pitchFamily="34" charset="-127"/>
              </a:rPr>
              <a:t>.</a:t>
            </a:r>
          </a:p>
          <a:p>
            <a:r>
              <a:rPr lang="en-US" altLang="ja-JP" sz="1200" b="1" dirty="0" smtClean="0">
                <a:latin typeface="Gulim" pitchFamily="34" charset="-127"/>
                <a:ea typeface="Gulim" pitchFamily="34" charset="-127"/>
              </a:rPr>
              <a:t>DB </a:t>
            </a:r>
            <a:r>
              <a:rPr lang="ko-KR" altLang="en-US" sz="1200" b="1" smtClean="0">
                <a:latin typeface="Gulim" pitchFamily="34" charset="-127"/>
                <a:ea typeface="Gulim" pitchFamily="34" charset="-127"/>
              </a:rPr>
              <a:t>및 </a:t>
            </a:r>
            <a:r>
              <a:rPr lang="en-US" altLang="ko-KR" sz="1200" b="1" dirty="0" smtClean="0">
                <a:latin typeface="Gulim" pitchFamily="34" charset="-127"/>
                <a:ea typeface="Gulim" pitchFamily="34" charset="-127"/>
              </a:rPr>
              <a:t>Windows OS </a:t>
            </a:r>
            <a:r>
              <a:rPr lang="ko-KR" altLang="en-US" sz="1200" b="1" smtClean="0">
                <a:latin typeface="Gulim" pitchFamily="34" charset="-127"/>
                <a:ea typeface="Gulim" pitchFamily="34" charset="-127"/>
              </a:rPr>
              <a:t>설치는 별도 매뉴얼을 참고하세요</a:t>
            </a:r>
            <a:r>
              <a:rPr lang="en-US" altLang="ko-KR" sz="1200" b="1" dirty="0" smtClean="0">
                <a:latin typeface="Gulim" pitchFamily="34" charset="-127"/>
                <a:ea typeface="Gulim" pitchFamily="34" charset="-127"/>
              </a:rPr>
              <a:t>.</a:t>
            </a:r>
            <a:endParaRPr kumimoji="1" lang="ja-JP" altLang="en-US" sz="12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97049" y="10181357"/>
            <a:ext cx="6768752" cy="260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Xerox Sans" panose="02000000000000000000" pitchFamily="2" charset="0"/>
              </a:rPr>
              <a:t>Copyright (C) Fuji Xerox Korea Co., Ltd. 2016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erox Sans" panose="02000000000000000000" pitchFamily="2" charset="0"/>
                <a:ea typeface="Daum_Regular" pitchFamily="2" charset="-127"/>
              </a:rPr>
              <a:t>                                                                                                                                                                                    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erox Sans" panose="02000000000000000000" pitchFamily="2" charset="0"/>
                <a:ea typeface="Daum_Regular" pitchFamily="2" charset="-127"/>
              </a:rPr>
              <a:t>Page 1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Xerox Sans" panose="02000000000000000000" pitchFamily="2" charset="0"/>
            </a:endParaRPr>
          </a:p>
        </p:txBody>
      </p:sp>
      <p:sp>
        <p:nvSpPr>
          <p:cNvPr id="235" name="AutoShape 37"/>
          <p:cNvSpPr>
            <a:spLocks noChangeArrowheads="1"/>
          </p:cNvSpPr>
          <p:nvPr/>
        </p:nvSpPr>
        <p:spPr bwMode="auto">
          <a:xfrm>
            <a:off x="566738" y="2717760"/>
            <a:ext cx="2655887" cy="234950"/>
          </a:xfrm>
          <a:prstGeom prst="roundRect">
            <a:avLst>
              <a:gd name="adj" fmla="val 11412"/>
            </a:avLst>
          </a:prstGeom>
          <a:solidFill>
            <a:srgbClr val="C0DF23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42" name="Text Box 38"/>
          <p:cNvSpPr txBox="1">
            <a:spLocks noChangeArrowheads="1"/>
          </p:cNvSpPr>
          <p:nvPr/>
        </p:nvSpPr>
        <p:spPr bwMode="auto">
          <a:xfrm>
            <a:off x="771525" y="2741573"/>
            <a:ext cx="2253816" cy="17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시스템 요구 사항 및 설치 정보</a:t>
            </a:r>
            <a:endParaRPr lang="ja-JP" altLang="en-US" sz="1200" b="1" dirty="0">
              <a:solidFill>
                <a:schemeClr val="bg1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7049" y="2975080"/>
            <a:ext cx="6768752" cy="7209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Gate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사전 준비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사항으로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Windows Server OS,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MariaDB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설치가 필요합니다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Hardware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요구사항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프로세서</a:t>
            </a:r>
            <a:endParaRPr lang="en-US" altLang="ko-KR" sz="1200" b="1" u="sng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최소 요구 사항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1.4GHz 64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 프로세서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4Core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RAM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최소 요구 사항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4GB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디스크 공간 요구 사항</a:t>
            </a:r>
            <a:endParaRPr lang="en-US" altLang="ko-KR" sz="1200" b="1" u="sng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100GB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최소 요구사항 이외에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50GB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이상이 필요합니다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 요구 사항</a:t>
            </a:r>
            <a:endParaRPr lang="en-US" altLang="ko-KR" sz="1200" b="1" u="sng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Gigabit(100/1000baseT) Ethernet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어댑터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Software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요구사항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OS: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Windows Server 2008 R2 Standard (64bit)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Windows Server 2012 Standard (64bit)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Desktop OS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Windows 7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(64bit)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Windows 8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(64bit)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Windows 8.1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(64bit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Windows 10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(64bit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설치는 가능하지만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로서의 지속 운영에 대한 보증은 하지 않습니다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MariaDB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10.1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소프트웨어</a:t>
            </a:r>
            <a:endParaRPr lang="en-US" altLang="ko-KR" sz="1200" b="1" u="sng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웹브라우저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Internet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Explorer 11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Chrome),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Microsoft</a:t>
            </a:r>
            <a:r>
              <a:rPr lang="en-US" altLang="ko-KR" b="1" baseline="30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®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.NET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Framework 4.6.2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/>
              <a:t>최상의 호환성 및 보안을 위해 모든 플랫폼에 대해 </a:t>
            </a:r>
            <a:r>
              <a:rPr lang="en-US" altLang="ko-KR" dirty="0">
                <a:solidFill>
                  <a:srgbClr val="0000FF"/>
                </a:solidFill>
                <a:hlinkClick r:id="rId3"/>
              </a:rPr>
              <a:t>Windows </a:t>
            </a:r>
            <a:r>
              <a:rPr lang="ko-KR" altLang="en-US">
                <a:solidFill>
                  <a:srgbClr val="0000FF"/>
                </a:solidFill>
                <a:hlinkClick r:id="rId3"/>
              </a:rPr>
              <a:t>업데이트 웹 사이트</a:t>
            </a:r>
            <a:r>
              <a:rPr lang="ko-KR" altLang="en-US"/>
              <a:t>에서 제공하는 최신 </a:t>
            </a:r>
            <a:r>
              <a:rPr lang="en-US" altLang="ko-KR" dirty="0"/>
              <a:t>Windows </a:t>
            </a:r>
            <a:r>
              <a:rPr lang="ko-KR" altLang="en-US"/>
              <a:t>서비스 팩과 중요 업데이트로 업그레이드하는 것이 좋습니다</a:t>
            </a:r>
            <a:r>
              <a:rPr lang="en-US" altLang="ko-KR" dirty="0"/>
              <a:t>. </a:t>
            </a:r>
            <a:r>
              <a:rPr lang="ko-KR" altLang="en-US"/>
              <a:t>일부 운영 체제에서는 최신 </a:t>
            </a:r>
            <a:r>
              <a:rPr lang="en-US" altLang="ko-KR" dirty="0"/>
              <a:t>Windows </a:t>
            </a:r>
            <a:r>
              <a:rPr lang="ko-KR" altLang="en-US"/>
              <a:t>서비스 팩을 설치해야 할 수도 있습니다</a:t>
            </a:r>
            <a:r>
              <a:rPr lang="en-US" altLang="ko-KR" dirty="0"/>
              <a:t>.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OS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설치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Windows Server OS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해당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설치 가이드에 따라 설치바랍니다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설치는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MariaDB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Install Guide v01.pdf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참고하여 설치바랍니다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800" dirty="0" smtClean="0"/>
              <a:t>Windows</a:t>
            </a:r>
            <a:r>
              <a:rPr lang="en-US" altLang="ko-KR" sz="800" dirty="0" smtClean="0"/>
              <a:t>, Windows Server, Internet Explorer</a:t>
            </a:r>
            <a:r>
              <a:rPr lang="ko-KR" altLang="en-US" sz="800" smtClean="0"/>
              <a:t>는 미국</a:t>
            </a:r>
            <a:r>
              <a:rPr lang="en-US" altLang="ko-KR" sz="800" dirty="0"/>
              <a:t>, </a:t>
            </a:r>
            <a:r>
              <a:rPr lang="ko-KR" altLang="en-US" sz="800"/>
              <a:t>대한민국 및</a:t>
            </a:r>
            <a:r>
              <a:rPr lang="en-US" altLang="ko-KR" sz="800" dirty="0"/>
              <a:t>/</a:t>
            </a:r>
            <a:r>
              <a:rPr lang="ko-KR" altLang="en-US" sz="800"/>
              <a:t>또는 기타 국가에서 </a:t>
            </a:r>
            <a:r>
              <a:rPr lang="en-US" altLang="ko-KR" sz="800" dirty="0"/>
              <a:t>Microsoft Corporation</a:t>
            </a:r>
            <a:r>
              <a:rPr lang="ko-KR" altLang="en-US" sz="800"/>
              <a:t>의 등록 상표 또는 상표입니다</a:t>
            </a:r>
            <a:r>
              <a:rPr lang="en-US" altLang="ko-KR" sz="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 bwMode="auto">
          <a:xfrm>
            <a:off x="406400" y="441949"/>
            <a:ext cx="67053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AutoShape 37"/>
          <p:cNvSpPr>
            <a:spLocks noChangeArrowheads="1"/>
          </p:cNvSpPr>
          <p:nvPr/>
        </p:nvSpPr>
        <p:spPr bwMode="auto">
          <a:xfrm>
            <a:off x="613073" y="673805"/>
            <a:ext cx="2873570" cy="234950"/>
          </a:xfrm>
          <a:prstGeom prst="roundRect">
            <a:avLst>
              <a:gd name="adj" fmla="val 11412"/>
            </a:avLst>
          </a:prstGeom>
          <a:solidFill>
            <a:srgbClr val="C0DF23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1035542" y="697618"/>
            <a:ext cx="2157642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ja-JP" sz="1200" b="1" dirty="0" err="1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SmartWhere</a:t>
            </a:r>
            <a:r>
              <a:rPr lang="en-US" altLang="ja-JP" sz="1200" b="1" dirty="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 Gate Service </a:t>
            </a:r>
            <a:r>
              <a:rPr lang="ko-KR" altLang="en-US" sz="1200" b="1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설치</a:t>
            </a:r>
            <a:endParaRPr lang="ja-JP" altLang="en-US" sz="1200" b="1" dirty="0">
              <a:solidFill>
                <a:schemeClr val="bg1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0" name="テキスト ボックス 79"/>
          <p:cNvSpPr txBox="1"/>
          <p:nvPr/>
        </p:nvSpPr>
        <p:spPr>
          <a:xfrm>
            <a:off x="397049" y="10181357"/>
            <a:ext cx="6768752" cy="260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Xerox Sans" panose="02000000000000000000" pitchFamily="2" charset="0"/>
              </a:rPr>
              <a:t>Copyright (C) Fuji Xerox Korea Co., Ltd. 2016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erox Sans" panose="02000000000000000000" pitchFamily="2" charset="0"/>
                <a:ea typeface="Daum_Regular" pitchFamily="2" charset="-127"/>
              </a:rPr>
              <a:t>                                                                                                                                                                                    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erox Sans" panose="02000000000000000000" pitchFamily="2" charset="0"/>
                <a:ea typeface="Daum_Regular" pitchFamily="2" charset="-127"/>
              </a:rPr>
              <a:t>Page 2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Xerox Sans" panose="02000000000000000000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85" y="1140610"/>
            <a:ext cx="933580" cy="1076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7189" y="1547671"/>
            <a:ext cx="5454606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제공되는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Setup.exe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실행합니다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본 소프트웨어는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Microsoft</a:t>
            </a:r>
            <a:r>
              <a:rPr lang="en-US" altLang="ko-KR" b="1" baseline="30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®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.NET Framework 4.6.2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필요로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이하 설명에서는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.NET Framework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설치되지 않은 경우와 이미 설치된 경우를 모두 설명합니다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400" y="2240530"/>
            <a:ext cx="67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.NET Framework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설치되지 않은 경우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아래의 그림처럼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.NET Framework 4.6.2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사전에 설치하기 위한 화면이 표시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 설치된 경우에는 하단의 화면은 표시되지 않습니다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09" y="2707335"/>
            <a:ext cx="4398776" cy="3363266"/>
          </a:xfrm>
          <a:prstGeom prst="rect">
            <a:avLst/>
          </a:prstGeom>
        </p:spPr>
      </p:pic>
      <p:sp>
        <p:nvSpPr>
          <p:cNvPr id="13" name="AutoShape 408"/>
          <p:cNvSpPr>
            <a:spLocks noChangeArrowheads="1"/>
          </p:cNvSpPr>
          <p:nvPr/>
        </p:nvSpPr>
        <p:spPr bwMode="auto">
          <a:xfrm>
            <a:off x="4137477" y="6252605"/>
            <a:ext cx="1700316" cy="216024"/>
          </a:xfrm>
          <a:prstGeom prst="roundRect">
            <a:avLst>
              <a:gd name="adj" fmla="val 11412"/>
            </a:avLst>
          </a:prstGeom>
          <a:solidFill>
            <a:schemeClr val="bg1"/>
          </a:solidFill>
          <a:ln w="25400">
            <a:solidFill>
              <a:srgbClr val="2C67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i="0"/>
          </a:p>
        </p:txBody>
      </p:sp>
      <p:sp>
        <p:nvSpPr>
          <p:cNvPr id="14" name="Text Box 409"/>
          <p:cNvSpPr txBox="1">
            <a:spLocks noChangeArrowheads="1"/>
          </p:cNvSpPr>
          <p:nvPr/>
        </p:nvSpPr>
        <p:spPr bwMode="auto">
          <a:xfrm>
            <a:off x="4191948" y="6261349"/>
            <a:ext cx="1628308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[</a:t>
            </a:r>
            <a:r>
              <a:rPr lang="ko-KR" altLang="en-US" sz="1000" b="1" i="0" smtClean="0">
                <a:latin typeface="Gulim" pitchFamily="34" charset="-127"/>
                <a:ea typeface="Gulim" pitchFamily="34" charset="-127"/>
              </a:rPr>
              <a:t>설치</a:t>
            </a: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]</a:t>
            </a:r>
            <a:r>
              <a:rPr lang="ko-KR" altLang="en-US" sz="1000" i="0" smtClean="0">
                <a:latin typeface="Gulim" pitchFamily="34" charset="-127"/>
                <a:ea typeface="Gulim" pitchFamily="34" charset="-127"/>
              </a:rPr>
              <a:t> 버튼을 클릭합니다</a:t>
            </a:r>
            <a:r>
              <a:rPr lang="en-US" altLang="ko-KR" sz="1000" i="0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i="0" dirty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8" name="Group 482"/>
          <p:cNvGrpSpPr>
            <a:grpSpLocks/>
          </p:cNvGrpSpPr>
          <p:nvPr/>
        </p:nvGrpSpPr>
        <p:grpSpPr bwMode="auto">
          <a:xfrm>
            <a:off x="4535971" y="5825568"/>
            <a:ext cx="242888" cy="425450"/>
            <a:chOff x="779" y="3721"/>
            <a:chExt cx="153" cy="268"/>
          </a:xfrm>
        </p:grpSpPr>
        <p:sp>
          <p:nvSpPr>
            <p:cNvPr id="19" name="Line 483"/>
            <p:cNvSpPr>
              <a:spLocks noChangeShapeType="1"/>
            </p:cNvSpPr>
            <p:nvPr/>
          </p:nvSpPr>
          <p:spPr bwMode="auto">
            <a:xfrm>
              <a:off x="856" y="3935"/>
              <a:ext cx="0" cy="54"/>
            </a:xfrm>
            <a:prstGeom prst="line">
              <a:avLst/>
            </a:prstGeom>
            <a:noFill/>
            <a:ln w="25400">
              <a:solidFill>
                <a:srgbClr val="2C67C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pic>
          <p:nvPicPr>
            <p:cNvPr id="20" name="Picture 484" descr="D:\デザイン制作\★24F-PM部\24F-★設置情報展開ツール\PPT版\表\指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9" y="3721"/>
              <a:ext cx="153" cy="222"/>
            </a:xfrm>
            <a:prstGeom prst="rect">
              <a:avLst/>
            </a:prstGeom>
            <a:noFill/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31" y="6608205"/>
            <a:ext cx="3107138" cy="23756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4657" y="6608206"/>
            <a:ext cx="3107138" cy="2375691"/>
          </a:xfrm>
          <a:prstGeom prst="rect">
            <a:avLst/>
          </a:prstGeom>
        </p:spPr>
      </p:pic>
      <p:pic>
        <p:nvPicPr>
          <p:cNvPr id="25" name="Picture 484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081" y="7447966"/>
            <a:ext cx="242888" cy="352425"/>
          </a:xfrm>
          <a:prstGeom prst="rect">
            <a:avLst/>
          </a:prstGeom>
          <a:noFill/>
        </p:spPr>
      </p:pic>
      <p:pic>
        <p:nvPicPr>
          <p:cNvPr id="26" name="Picture 484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948" y="7447966"/>
            <a:ext cx="242888" cy="352425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397049" y="9105572"/>
            <a:ext cx="67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상기 그림의 순서대로 상태가 변경됩니다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“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압축을 푸는 중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  → “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중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순서대로 설치가 진행됩니다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설치가 완료되면 자동으로 서버를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리부팅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후에 진행 되거나 시스템의 상태에 따라 바로 설치가 진행됩니다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>
            <a:off x="2521285" y="6177993"/>
            <a:ext cx="180020" cy="2757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 bwMode="auto">
          <a:xfrm>
            <a:off x="3637409" y="7800391"/>
            <a:ext cx="25202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5459" y="2754761"/>
            <a:ext cx="325730" cy="296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3564" y="6646938"/>
            <a:ext cx="325730" cy="296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04657" y="6646938"/>
            <a:ext cx="325730" cy="296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3</a:t>
            </a:r>
            <a:endParaRPr lang="ko-KR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 bwMode="auto">
          <a:xfrm>
            <a:off x="406400" y="441949"/>
            <a:ext cx="67053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テキスト ボックス 79"/>
          <p:cNvSpPr txBox="1"/>
          <p:nvPr/>
        </p:nvSpPr>
        <p:spPr>
          <a:xfrm>
            <a:off x="397049" y="10181357"/>
            <a:ext cx="6768752" cy="260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Xerox Sans" panose="02000000000000000000" pitchFamily="2" charset="0"/>
              </a:rPr>
              <a:t>Copyright (C) Fuji Xerox Korea Co., Ltd. 2016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erox Sans" panose="02000000000000000000" pitchFamily="2" charset="0"/>
                <a:ea typeface="Daum_Regular" pitchFamily="2" charset="-127"/>
              </a:rPr>
              <a:t>                                                                                                                                                                                    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erox Sans" panose="02000000000000000000" pitchFamily="2" charset="0"/>
                <a:ea typeface="Daum_Regular" pitchFamily="2" charset="-127"/>
              </a:rPr>
              <a:t>Page 8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Xerox Sans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049" y="594966"/>
            <a:ext cx="670539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.NET Framework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설치되어 있는 경우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에는 아래의 그림처럼 설치화면이 시작됩니다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사용권 계양서의 조건에 동의함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을 선택합니다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선택하지 않을 경우에는 설치를 진행할 수 없습니다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23" y="955006"/>
            <a:ext cx="4896533" cy="3743847"/>
          </a:xfrm>
          <a:prstGeom prst="rect">
            <a:avLst/>
          </a:prstGeom>
        </p:spPr>
      </p:pic>
      <p:sp>
        <p:nvSpPr>
          <p:cNvPr id="7" name="AutoShape 408"/>
          <p:cNvSpPr>
            <a:spLocks noChangeArrowheads="1"/>
          </p:cNvSpPr>
          <p:nvPr/>
        </p:nvSpPr>
        <p:spPr bwMode="auto">
          <a:xfrm>
            <a:off x="4285481" y="4882111"/>
            <a:ext cx="1700316" cy="216024"/>
          </a:xfrm>
          <a:prstGeom prst="roundRect">
            <a:avLst>
              <a:gd name="adj" fmla="val 11412"/>
            </a:avLst>
          </a:prstGeom>
          <a:solidFill>
            <a:schemeClr val="bg1"/>
          </a:solidFill>
          <a:ln w="25400">
            <a:solidFill>
              <a:srgbClr val="2C67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i="0"/>
          </a:p>
        </p:txBody>
      </p:sp>
      <p:sp>
        <p:nvSpPr>
          <p:cNvPr id="8" name="Text Box 409"/>
          <p:cNvSpPr txBox="1">
            <a:spLocks noChangeArrowheads="1"/>
          </p:cNvSpPr>
          <p:nvPr/>
        </p:nvSpPr>
        <p:spPr bwMode="auto">
          <a:xfrm>
            <a:off x="4339952" y="4890855"/>
            <a:ext cx="1628308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[</a:t>
            </a:r>
            <a:r>
              <a:rPr lang="ko-KR" altLang="en-US" sz="1000" b="1" i="0" smtClean="0">
                <a:latin typeface="Gulim" pitchFamily="34" charset="-127"/>
                <a:ea typeface="Gulim" pitchFamily="34" charset="-127"/>
              </a:rPr>
              <a:t>다음</a:t>
            </a: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]</a:t>
            </a:r>
            <a:r>
              <a:rPr lang="ko-KR" altLang="en-US" sz="1000" i="0" smtClean="0">
                <a:latin typeface="Gulim" pitchFamily="34" charset="-127"/>
                <a:ea typeface="Gulim" pitchFamily="34" charset="-127"/>
              </a:rPr>
              <a:t> 버튼을 클릭합니다</a:t>
            </a:r>
            <a:r>
              <a:rPr lang="en-US" altLang="ko-KR" sz="1000" i="0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i="0" dirty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9" name="Group 482"/>
          <p:cNvGrpSpPr>
            <a:grpSpLocks/>
          </p:cNvGrpSpPr>
          <p:nvPr/>
        </p:nvGrpSpPr>
        <p:grpSpPr bwMode="auto">
          <a:xfrm>
            <a:off x="4683975" y="4455074"/>
            <a:ext cx="242888" cy="425450"/>
            <a:chOff x="779" y="3721"/>
            <a:chExt cx="153" cy="268"/>
          </a:xfrm>
        </p:grpSpPr>
        <p:sp>
          <p:nvSpPr>
            <p:cNvPr id="10" name="Line 483"/>
            <p:cNvSpPr>
              <a:spLocks noChangeShapeType="1"/>
            </p:cNvSpPr>
            <p:nvPr/>
          </p:nvSpPr>
          <p:spPr bwMode="auto">
            <a:xfrm>
              <a:off x="856" y="3935"/>
              <a:ext cx="0" cy="54"/>
            </a:xfrm>
            <a:prstGeom prst="line">
              <a:avLst/>
            </a:prstGeom>
            <a:noFill/>
            <a:ln w="25400">
              <a:solidFill>
                <a:srgbClr val="2C67C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pic>
          <p:nvPicPr>
            <p:cNvPr id="11" name="Picture 484" descr="D:\デザイン制作\★24F-PM部\24F-★設置情報展開ツール\PPT版\表\指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9" y="3721"/>
              <a:ext cx="153" cy="222"/>
            </a:xfrm>
            <a:prstGeom prst="rect">
              <a:avLst/>
            </a:prstGeom>
            <a:noFill/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830" y="5700517"/>
            <a:ext cx="4896533" cy="3743847"/>
          </a:xfrm>
          <a:prstGeom prst="rect">
            <a:avLst/>
          </a:prstGeom>
        </p:spPr>
      </p:pic>
      <p:sp>
        <p:nvSpPr>
          <p:cNvPr id="19" name="AutoShape 408"/>
          <p:cNvSpPr>
            <a:spLocks noChangeArrowheads="1"/>
          </p:cNvSpPr>
          <p:nvPr/>
        </p:nvSpPr>
        <p:spPr bwMode="auto">
          <a:xfrm>
            <a:off x="1081125" y="8917589"/>
            <a:ext cx="1980221" cy="216024"/>
          </a:xfrm>
          <a:prstGeom prst="roundRect">
            <a:avLst>
              <a:gd name="adj" fmla="val 11412"/>
            </a:avLst>
          </a:prstGeom>
          <a:solidFill>
            <a:schemeClr val="bg1"/>
          </a:solidFill>
          <a:ln w="25400">
            <a:solidFill>
              <a:srgbClr val="2C67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i="0"/>
          </a:p>
        </p:txBody>
      </p:sp>
      <p:sp>
        <p:nvSpPr>
          <p:cNvPr id="20" name="Text Box 409"/>
          <p:cNvSpPr txBox="1">
            <a:spLocks noChangeArrowheads="1"/>
          </p:cNvSpPr>
          <p:nvPr/>
        </p:nvSpPr>
        <p:spPr bwMode="auto">
          <a:xfrm>
            <a:off x="1135596" y="8926333"/>
            <a:ext cx="1925750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1" dirty="0" smtClean="0">
                <a:latin typeface="Gulim" pitchFamily="34" charset="-127"/>
                <a:ea typeface="Gulim" pitchFamily="34" charset="-127"/>
              </a:rPr>
              <a:t>동의함 을 선택 하여 체크합니다</a:t>
            </a: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i="0" dirty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21" name="Group 482"/>
          <p:cNvGrpSpPr>
            <a:grpSpLocks/>
          </p:cNvGrpSpPr>
          <p:nvPr/>
        </p:nvGrpSpPr>
        <p:grpSpPr bwMode="auto">
          <a:xfrm>
            <a:off x="1479619" y="8490552"/>
            <a:ext cx="242888" cy="425450"/>
            <a:chOff x="779" y="3721"/>
            <a:chExt cx="153" cy="268"/>
          </a:xfrm>
        </p:grpSpPr>
        <p:sp>
          <p:nvSpPr>
            <p:cNvPr id="22" name="Line 483"/>
            <p:cNvSpPr>
              <a:spLocks noChangeShapeType="1"/>
            </p:cNvSpPr>
            <p:nvPr/>
          </p:nvSpPr>
          <p:spPr bwMode="auto">
            <a:xfrm>
              <a:off x="856" y="3935"/>
              <a:ext cx="0" cy="54"/>
            </a:xfrm>
            <a:prstGeom prst="line">
              <a:avLst/>
            </a:prstGeom>
            <a:noFill/>
            <a:ln w="25400">
              <a:solidFill>
                <a:srgbClr val="2C67C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pic>
          <p:nvPicPr>
            <p:cNvPr id="23" name="Picture 484" descr="D:\デザイン制作\★24F-PM部\24F-★設置情報展開ツール\PPT版\表\指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9" y="3721"/>
              <a:ext cx="153" cy="222"/>
            </a:xfrm>
            <a:prstGeom prst="rect">
              <a:avLst/>
            </a:prstGeom>
            <a:noFill/>
          </p:spPr>
        </p:pic>
      </p:grpSp>
      <p:sp>
        <p:nvSpPr>
          <p:cNvPr id="24" name="AutoShape 408"/>
          <p:cNvSpPr>
            <a:spLocks noChangeArrowheads="1"/>
          </p:cNvSpPr>
          <p:nvPr/>
        </p:nvSpPr>
        <p:spPr bwMode="auto">
          <a:xfrm>
            <a:off x="4229105" y="9645003"/>
            <a:ext cx="1700316" cy="216024"/>
          </a:xfrm>
          <a:prstGeom prst="roundRect">
            <a:avLst>
              <a:gd name="adj" fmla="val 11412"/>
            </a:avLst>
          </a:prstGeom>
          <a:solidFill>
            <a:schemeClr val="bg1"/>
          </a:solidFill>
          <a:ln w="25400">
            <a:solidFill>
              <a:srgbClr val="2C67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i="0"/>
          </a:p>
        </p:txBody>
      </p:sp>
      <p:sp>
        <p:nvSpPr>
          <p:cNvPr id="25" name="Text Box 409"/>
          <p:cNvSpPr txBox="1">
            <a:spLocks noChangeArrowheads="1"/>
          </p:cNvSpPr>
          <p:nvPr/>
        </p:nvSpPr>
        <p:spPr bwMode="auto">
          <a:xfrm>
            <a:off x="4283576" y="9653747"/>
            <a:ext cx="1628308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[</a:t>
            </a:r>
            <a:r>
              <a:rPr lang="ko-KR" altLang="en-US" sz="1000" b="1" i="0" smtClean="0">
                <a:latin typeface="Gulim" pitchFamily="34" charset="-127"/>
                <a:ea typeface="Gulim" pitchFamily="34" charset="-127"/>
              </a:rPr>
              <a:t>다음</a:t>
            </a: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]</a:t>
            </a:r>
            <a:r>
              <a:rPr lang="ko-KR" altLang="en-US" sz="1000" i="0" smtClean="0">
                <a:latin typeface="Gulim" pitchFamily="34" charset="-127"/>
                <a:ea typeface="Gulim" pitchFamily="34" charset="-127"/>
              </a:rPr>
              <a:t> 버튼을 클릭합니다</a:t>
            </a:r>
            <a:r>
              <a:rPr lang="en-US" altLang="ko-KR" sz="1000" i="0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i="0" dirty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26" name="Group 482"/>
          <p:cNvGrpSpPr>
            <a:grpSpLocks/>
          </p:cNvGrpSpPr>
          <p:nvPr/>
        </p:nvGrpSpPr>
        <p:grpSpPr bwMode="auto">
          <a:xfrm>
            <a:off x="4627599" y="9217966"/>
            <a:ext cx="242888" cy="425450"/>
            <a:chOff x="779" y="3721"/>
            <a:chExt cx="153" cy="268"/>
          </a:xfrm>
        </p:grpSpPr>
        <p:sp>
          <p:nvSpPr>
            <p:cNvPr id="27" name="Line 483"/>
            <p:cNvSpPr>
              <a:spLocks noChangeShapeType="1"/>
            </p:cNvSpPr>
            <p:nvPr/>
          </p:nvSpPr>
          <p:spPr bwMode="auto">
            <a:xfrm>
              <a:off x="856" y="3935"/>
              <a:ext cx="0" cy="54"/>
            </a:xfrm>
            <a:prstGeom prst="line">
              <a:avLst/>
            </a:prstGeom>
            <a:noFill/>
            <a:ln w="25400">
              <a:solidFill>
                <a:srgbClr val="2C67C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pic>
          <p:nvPicPr>
            <p:cNvPr id="28" name="Picture 484" descr="D:\デザイン制作\★24F-PM部\24F-★設置情報展開ツール\PPT版\表\指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9" y="3721"/>
              <a:ext cx="153" cy="22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65" y="956153"/>
            <a:ext cx="4896533" cy="3743847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 bwMode="auto">
          <a:xfrm>
            <a:off x="406400" y="441949"/>
            <a:ext cx="67053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テキスト ボックス 79"/>
          <p:cNvSpPr txBox="1"/>
          <p:nvPr/>
        </p:nvSpPr>
        <p:spPr>
          <a:xfrm>
            <a:off x="397049" y="10181357"/>
            <a:ext cx="6768752" cy="260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Xerox Sans" panose="02000000000000000000" pitchFamily="2" charset="0"/>
              </a:rPr>
              <a:t>Copyright (C) Fuji Xerox Korea Co., Ltd. 2016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erox Sans" panose="02000000000000000000" pitchFamily="2" charset="0"/>
                <a:ea typeface="Daum_Regular" pitchFamily="2" charset="-127"/>
              </a:rPr>
              <a:t>                                                                                                                                                                                    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erox Sans" panose="02000000000000000000" pitchFamily="2" charset="0"/>
                <a:ea typeface="Daum_Regular" pitchFamily="2" charset="-127"/>
              </a:rPr>
              <a:t>Page 8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Xerox Sans" panose="02000000000000000000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65" y="5697412"/>
            <a:ext cx="4896533" cy="3743847"/>
          </a:xfrm>
          <a:prstGeom prst="rect">
            <a:avLst/>
          </a:prstGeom>
        </p:spPr>
      </p:pic>
      <p:sp>
        <p:nvSpPr>
          <p:cNvPr id="8" name="AutoShape 408"/>
          <p:cNvSpPr>
            <a:spLocks noChangeArrowheads="1"/>
          </p:cNvSpPr>
          <p:nvPr/>
        </p:nvSpPr>
        <p:spPr bwMode="auto">
          <a:xfrm>
            <a:off x="4381701" y="4885199"/>
            <a:ext cx="1700316" cy="216024"/>
          </a:xfrm>
          <a:prstGeom prst="roundRect">
            <a:avLst>
              <a:gd name="adj" fmla="val 11412"/>
            </a:avLst>
          </a:prstGeom>
          <a:solidFill>
            <a:schemeClr val="bg1"/>
          </a:solidFill>
          <a:ln w="25400">
            <a:solidFill>
              <a:srgbClr val="2C67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i="0"/>
          </a:p>
        </p:txBody>
      </p:sp>
      <p:sp>
        <p:nvSpPr>
          <p:cNvPr id="9" name="Text Box 409"/>
          <p:cNvSpPr txBox="1">
            <a:spLocks noChangeArrowheads="1"/>
          </p:cNvSpPr>
          <p:nvPr/>
        </p:nvSpPr>
        <p:spPr bwMode="auto">
          <a:xfrm>
            <a:off x="4436172" y="4893943"/>
            <a:ext cx="1628308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[</a:t>
            </a:r>
            <a:r>
              <a:rPr lang="ko-KR" altLang="en-US" sz="1000" b="1" i="0" smtClean="0">
                <a:latin typeface="Gulim" pitchFamily="34" charset="-127"/>
                <a:ea typeface="Gulim" pitchFamily="34" charset="-127"/>
              </a:rPr>
              <a:t>다음</a:t>
            </a: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]</a:t>
            </a:r>
            <a:r>
              <a:rPr lang="ko-KR" altLang="en-US" sz="1000" i="0" smtClean="0">
                <a:latin typeface="Gulim" pitchFamily="34" charset="-127"/>
                <a:ea typeface="Gulim" pitchFamily="34" charset="-127"/>
              </a:rPr>
              <a:t> 버튼을 클릭합니다</a:t>
            </a:r>
            <a:r>
              <a:rPr lang="en-US" altLang="ko-KR" sz="1000" i="0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i="0" dirty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0" name="Group 482"/>
          <p:cNvGrpSpPr>
            <a:grpSpLocks/>
          </p:cNvGrpSpPr>
          <p:nvPr/>
        </p:nvGrpSpPr>
        <p:grpSpPr bwMode="auto">
          <a:xfrm>
            <a:off x="4780195" y="4458162"/>
            <a:ext cx="242888" cy="425450"/>
            <a:chOff x="779" y="3721"/>
            <a:chExt cx="153" cy="268"/>
          </a:xfrm>
        </p:grpSpPr>
        <p:sp>
          <p:nvSpPr>
            <p:cNvPr id="11" name="Line 483"/>
            <p:cNvSpPr>
              <a:spLocks noChangeShapeType="1"/>
            </p:cNvSpPr>
            <p:nvPr/>
          </p:nvSpPr>
          <p:spPr bwMode="auto">
            <a:xfrm>
              <a:off x="856" y="3935"/>
              <a:ext cx="0" cy="54"/>
            </a:xfrm>
            <a:prstGeom prst="line">
              <a:avLst/>
            </a:prstGeom>
            <a:noFill/>
            <a:ln w="25400">
              <a:solidFill>
                <a:srgbClr val="2C67C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pic>
          <p:nvPicPr>
            <p:cNvPr id="12" name="Picture 484" descr="D:\デザイン制作\★24F-PM部\24F-★設置情報展開ツール\PPT版\表\指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9" y="3721"/>
              <a:ext cx="153" cy="222"/>
            </a:xfrm>
            <a:prstGeom prst="rect">
              <a:avLst/>
            </a:prstGeom>
            <a:noFill/>
          </p:spPr>
        </p:pic>
      </p:grpSp>
      <p:sp>
        <p:nvSpPr>
          <p:cNvPr id="13" name="TextBox 12"/>
          <p:cNvSpPr txBox="1"/>
          <p:nvPr/>
        </p:nvSpPr>
        <p:spPr>
          <a:xfrm>
            <a:off x="397049" y="594966"/>
            <a:ext cx="670539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Readme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정보는 설치와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관련된 설명입니다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대상 폴더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는 고객의 환경 및 요청에 따라 설치 위치를 변경할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변경하여도 이 후의 설치에 따른 변경 점은 없습니다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AutoShape 408"/>
          <p:cNvSpPr>
            <a:spLocks noChangeArrowheads="1"/>
          </p:cNvSpPr>
          <p:nvPr/>
        </p:nvSpPr>
        <p:spPr bwMode="auto">
          <a:xfrm>
            <a:off x="4381701" y="9616588"/>
            <a:ext cx="1700316" cy="216024"/>
          </a:xfrm>
          <a:prstGeom prst="roundRect">
            <a:avLst>
              <a:gd name="adj" fmla="val 11412"/>
            </a:avLst>
          </a:prstGeom>
          <a:solidFill>
            <a:schemeClr val="bg1"/>
          </a:solidFill>
          <a:ln w="25400">
            <a:solidFill>
              <a:srgbClr val="2C67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i="0"/>
          </a:p>
        </p:txBody>
      </p:sp>
      <p:sp>
        <p:nvSpPr>
          <p:cNvPr id="15" name="Text Box 409"/>
          <p:cNvSpPr txBox="1">
            <a:spLocks noChangeArrowheads="1"/>
          </p:cNvSpPr>
          <p:nvPr/>
        </p:nvSpPr>
        <p:spPr bwMode="auto">
          <a:xfrm>
            <a:off x="4436172" y="9625332"/>
            <a:ext cx="1628308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[</a:t>
            </a:r>
            <a:r>
              <a:rPr lang="ko-KR" altLang="en-US" sz="1000" b="1" i="0" smtClean="0">
                <a:latin typeface="Gulim" pitchFamily="34" charset="-127"/>
                <a:ea typeface="Gulim" pitchFamily="34" charset="-127"/>
              </a:rPr>
              <a:t>다음</a:t>
            </a: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]</a:t>
            </a:r>
            <a:r>
              <a:rPr lang="ko-KR" altLang="en-US" sz="1000" i="0" smtClean="0">
                <a:latin typeface="Gulim" pitchFamily="34" charset="-127"/>
                <a:ea typeface="Gulim" pitchFamily="34" charset="-127"/>
              </a:rPr>
              <a:t> 버튼을 클릭합니다</a:t>
            </a:r>
            <a:r>
              <a:rPr lang="en-US" altLang="ko-KR" sz="1000" i="0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i="0" dirty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6" name="Group 482"/>
          <p:cNvGrpSpPr>
            <a:grpSpLocks/>
          </p:cNvGrpSpPr>
          <p:nvPr/>
        </p:nvGrpSpPr>
        <p:grpSpPr bwMode="auto">
          <a:xfrm>
            <a:off x="4780195" y="9189551"/>
            <a:ext cx="242888" cy="425450"/>
            <a:chOff x="779" y="3721"/>
            <a:chExt cx="153" cy="268"/>
          </a:xfrm>
        </p:grpSpPr>
        <p:sp>
          <p:nvSpPr>
            <p:cNvPr id="17" name="Line 483"/>
            <p:cNvSpPr>
              <a:spLocks noChangeShapeType="1"/>
            </p:cNvSpPr>
            <p:nvPr/>
          </p:nvSpPr>
          <p:spPr bwMode="auto">
            <a:xfrm>
              <a:off x="856" y="3935"/>
              <a:ext cx="0" cy="54"/>
            </a:xfrm>
            <a:prstGeom prst="line">
              <a:avLst/>
            </a:prstGeom>
            <a:noFill/>
            <a:ln w="25400">
              <a:solidFill>
                <a:srgbClr val="2C67C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pic>
          <p:nvPicPr>
            <p:cNvPr id="18" name="Picture 484" descr="D:\デザイン制作\★24F-PM部\24F-★設置情報展開ツール\PPT版\表\指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9" y="3721"/>
              <a:ext cx="153" cy="222"/>
            </a:xfrm>
            <a:prstGeom prst="rect">
              <a:avLst/>
            </a:prstGeom>
            <a:noFill/>
          </p:spPr>
        </p:pic>
      </p:grpSp>
      <p:sp>
        <p:nvSpPr>
          <p:cNvPr id="19" name="AutoShape 408"/>
          <p:cNvSpPr>
            <a:spLocks noChangeArrowheads="1"/>
          </p:cNvSpPr>
          <p:nvPr/>
        </p:nvSpPr>
        <p:spPr bwMode="auto">
          <a:xfrm>
            <a:off x="5231859" y="7397458"/>
            <a:ext cx="1429886" cy="201104"/>
          </a:xfrm>
          <a:prstGeom prst="roundRect">
            <a:avLst>
              <a:gd name="adj" fmla="val 11412"/>
            </a:avLst>
          </a:prstGeom>
          <a:solidFill>
            <a:schemeClr val="bg1"/>
          </a:solidFill>
          <a:ln w="25400">
            <a:solidFill>
              <a:srgbClr val="2C67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i="0"/>
          </a:p>
        </p:txBody>
      </p:sp>
      <p:sp>
        <p:nvSpPr>
          <p:cNvPr id="20" name="Text Box 409"/>
          <p:cNvSpPr txBox="1">
            <a:spLocks noChangeArrowheads="1"/>
          </p:cNvSpPr>
          <p:nvPr/>
        </p:nvSpPr>
        <p:spPr bwMode="auto">
          <a:xfrm>
            <a:off x="5286330" y="7406202"/>
            <a:ext cx="1375415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i="0" dirty="0" smtClean="0">
                <a:latin typeface="Gulim" pitchFamily="34" charset="-127"/>
                <a:ea typeface="Gulim" pitchFamily="34" charset="-127"/>
              </a:rPr>
              <a:t>변경 시에 클릭합니다</a:t>
            </a:r>
            <a:r>
              <a:rPr lang="en-US" altLang="ko-KR" sz="1000" i="0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i="0" dirty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21" name="Group 482"/>
          <p:cNvGrpSpPr>
            <a:grpSpLocks/>
          </p:cNvGrpSpPr>
          <p:nvPr/>
        </p:nvGrpSpPr>
        <p:grpSpPr bwMode="auto">
          <a:xfrm>
            <a:off x="5630353" y="6970421"/>
            <a:ext cx="242888" cy="425450"/>
            <a:chOff x="779" y="3721"/>
            <a:chExt cx="153" cy="268"/>
          </a:xfrm>
        </p:grpSpPr>
        <p:sp>
          <p:nvSpPr>
            <p:cNvPr id="22" name="Line 483"/>
            <p:cNvSpPr>
              <a:spLocks noChangeShapeType="1"/>
            </p:cNvSpPr>
            <p:nvPr/>
          </p:nvSpPr>
          <p:spPr bwMode="auto">
            <a:xfrm>
              <a:off x="856" y="3935"/>
              <a:ext cx="0" cy="54"/>
            </a:xfrm>
            <a:prstGeom prst="line">
              <a:avLst/>
            </a:prstGeom>
            <a:noFill/>
            <a:ln w="25400">
              <a:solidFill>
                <a:srgbClr val="2C67C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pic>
          <p:nvPicPr>
            <p:cNvPr id="23" name="Picture 484" descr="D:\デザイン制作\★24F-PM部\24F-★設置情報展開ツール\PPT版\表\指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9" y="3721"/>
              <a:ext cx="153" cy="22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15910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7049" y="594966"/>
            <a:ext cx="6705395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설치 준비가 완료 되었습니다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폴더의 위치를 확인 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설치가 진행되고 해당 설치가 완료되면 아래의 완료 안내 화면이 나옵니다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마침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눌러 설치를 마치고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Gate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설정을 진행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406400" y="441949"/>
            <a:ext cx="67053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テキスト ボックス 79"/>
          <p:cNvSpPr txBox="1"/>
          <p:nvPr/>
        </p:nvSpPr>
        <p:spPr>
          <a:xfrm>
            <a:off x="397049" y="10181357"/>
            <a:ext cx="6768752" cy="260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Xerox Sans" panose="02000000000000000000" pitchFamily="2" charset="0"/>
              </a:rPr>
              <a:t>Copyright (C) Fuji Xerox Korea Co., Ltd. 2016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erox Sans" panose="02000000000000000000" pitchFamily="2" charset="0"/>
                <a:ea typeface="Daum_Regular" pitchFamily="2" charset="-127"/>
              </a:rPr>
              <a:t>                                                                                                                                                                                    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erox Sans" panose="02000000000000000000" pitchFamily="2" charset="0"/>
                <a:ea typeface="Daum_Regular" pitchFamily="2" charset="-127"/>
              </a:rPr>
              <a:t>Page 8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Xerox Sans" panose="02000000000000000000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79" y="5881028"/>
            <a:ext cx="4896533" cy="37438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351" y="1063018"/>
            <a:ext cx="4896533" cy="3743847"/>
          </a:xfrm>
          <a:prstGeom prst="rect">
            <a:avLst/>
          </a:prstGeom>
        </p:spPr>
      </p:pic>
      <p:sp>
        <p:nvSpPr>
          <p:cNvPr id="8" name="AutoShape 408"/>
          <p:cNvSpPr>
            <a:spLocks noChangeArrowheads="1"/>
          </p:cNvSpPr>
          <p:nvPr/>
        </p:nvSpPr>
        <p:spPr bwMode="auto">
          <a:xfrm>
            <a:off x="4231010" y="4981379"/>
            <a:ext cx="1700316" cy="216024"/>
          </a:xfrm>
          <a:prstGeom prst="roundRect">
            <a:avLst>
              <a:gd name="adj" fmla="val 11412"/>
            </a:avLst>
          </a:prstGeom>
          <a:solidFill>
            <a:schemeClr val="bg1"/>
          </a:solidFill>
          <a:ln w="25400">
            <a:solidFill>
              <a:srgbClr val="2C67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i="0"/>
          </a:p>
        </p:txBody>
      </p:sp>
      <p:sp>
        <p:nvSpPr>
          <p:cNvPr id="9" name="Text Box 409"/>
          <p:cNvSpPr txBox="1">
            <a:spLocks noChangeArrowheads="1"/>
          </p:cNvSpPr>
          <p:nvPr/>
        </p:nvSpPr>
        <p:spPr bwMode="auto">
          <a:xfrm>
            <a:off x="4285481" y="4990123"/>
            <a:ext cx="1628308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[</a:t>
            </a:r>
            <a:r>
              <a:rPr lang="ko-KR" altLang="en-US" sz="1000" b="1" i="0" smtClean="0">
                <a:latin typeface="Gulim" pitchFamily="34" charset="-127"/>
                <a:ea typeface="Gulim" pitchFamily="34" charset="-127"/>
              </a:rPr>
              <a:t>설치</a:t>
            </a: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]</a:t>
            </a:r>
            <a:r>
              <a:rPr lang="ko-KR" altLang="en-US" sz="1000" i="0" smtClean="0">
                <a:latin typeface="Gulim" pitchFamily="34" charset="-127"/>
                <a:ea typeface="Gulim" pitchFamily="34" charset="-127"/>
              </a:rPr>
              <a:t> 버튼을 클릭합니다</a:t>
            </a:r>
            <a:r>
              <a:rPr lang="en-US" altLang="ko-KR" sz="1000" i="0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i="0" dirty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0" name="Group 482"/>
          <p:cNvGrpSpPr>
            <a:grpSpLocks/>
          </p:cNvGrpSpPr>
          <p:nvPr/>
        </p:nvGrpSpPr>
        <p:grpSpPr bwMode="auto">
          <a:xfrm>
            <a:off x="4629504" y="4554342"/>
            <a:ext cx="242888" cy="425450"/>
            <a:chOff x="779" y="3721"/>
            <a:chExt cx="153" cy="268"/>
          </a:xfrm>
        </p:grpSpPr>
        <p:sp>
          <p:nvSpPr>
            <p:cNvPr id="11" name="Line 483"/>
            <p:cNvSpPr>
              <a:spLocks noChangeShapeType="1"/>
            </p:cNvSpPr>
            <p:nvPr/>
          </p:nvSpPr>
          <p:spPr bwMode="auto">
            <a:xfrm>
              <a:off x="856" y="3935"/>
              <a:ext cx="0" cy="54"/>
            </a:xfrm>
            <a:prstGeom prst="line">
              <a:avLst/>
            </a:prstGeom>
            <a:noFill/>
            <a:ln w="25400">
              <a:solidFill>
                <a:srgbClr val="2C67C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pic>
          <p:nvPicPr>
            <p:cNvPr id="12" name="Picture 484" descr="D:\デザイン制作\★24F-PM部\24F-★設置情報展開ツール\PPT版\表\指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9" y="3721"/>
              <a:ext cx="153" cy="222"/>
            </a:xfrm>
            <a:prstGeom prst="rect">
              <a:avLst/>
            </a:prstGeom>
            <a:noFill/>
          </p:spPr>
        </p:pic>
      </p:grpSp>
      <p:sp>
        <p:nvSpPr>
          <p:cNvPr id="13" name="AutoShape 408"/>
          <p:cNvSpPr>
            <a:spLocks noChangeArrowheads="1"/>
          </p:cNvSpPr>
          <p:nvPr/>
        </p:nvSpPr>
        <p:spPr bwMode="auto">
          <a:xfrm>
            <a:off x="4231010" y="9819322"/>
            <a:ext cx="1700316" cy="216024"/>
          </a:xfrm>
          <a:prstGeom prst="roundRect">
            <a:avLst>
              <a:gd name="adj" fmla="val 11412"/>
            </a:avLst>
          </a:prstGeom>
          <a:solidFill>
            <a:schemeClr val="bg1"/>
          </a:solidFill>
          <a:ln w="25400">
            <a:solidFill>
              <a:srgbClr val="2C67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i="0"/>
          </a:p>
        </p:txBody>
      </p:sp>
      <p:sp>
        <p:nvSpPr>
          <p:cNvPr id="14" name="Text Box 409"/>
          <p:cNvSpPr txBox="1">
            <a:spLocks noChangeArrowheads="1"/>
          </p:cNvSpPr>
          <p:nvPr/>
        </p:nvSpPr>
        <p:spPr bwMode="auto">
          <a:xfrm>
            <a:off x="4285481" y="9828066"/>
            <a:ext cx="1628308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[</a:t>
            </a:r>
            <a:r>
              <a:rPr lang="ko-KR" altLang="en-US" sz="1000" b="1" i="0" smtClean="0">
                <a:latin typeface="Gulim" pitchFamily="34" charset="-127"/>
                <a:ea typeface="Gulim" pitchFamily="34" charset="-127"/>
              </a:rPr>
              <a:t>마침</a:t>
            </a: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]</a:t>
            </a:r>
            <a:r>
              <a:rPr lang="ko-KR" altLang="en-US" sz="1000" i="0" smtClean="0">
                <a:latin typeface="Gulim" pitchFamily="34" charset="-127"/>
                <a:ea typeface="Gulim" pitchFamily="34" charset="-127"/>
              </a:rPr>
              <a:t> 버튼을 클릭합니다</a:t>
            </a:r>
            <a:r>
              <a:rPr lang="en-US" altLang="ko-KR" sz="1000" i="0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i="0" dirty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5" name="Group 482"/>
          <p:cNvGrpSpPr>
            <a:grpSpLocks/>
          </p:cNvGrpSpPr>
          <p:nvPr/>
        </p:nvGrpSpPr>
        <p:grpSpPr bwMode="auto">
          <a:xfrm>
            <a:off x="4629504" y="9392285"/>
            <a:ext cx="242888" cy="425450"/>
            <a:chOff x="779" y="3721"/>
            <a:chExt cx="153" cy="268"/>
          </a:xfrm>
        </p:grpSpPr>
        <p:sp>
          <p:nvSpPr>
            <p:cNvPr id="16" name="Line 483"/>
            <p:cNvSpPr>
              <a:spLocks noChangeShapeType="1"/>
            </p:cNvSpPr>
            <p:nvPr/>
          </p:nvSpPr>
          <p:spPr bwMode="auto">
            <a:xfrm>
              <a:off x="856" y="3935"/>
              <a:ext cx="0" cy="54"/>
            </a:xfrm>
            <a:prstGeom prst="line">
              <a:avLst/>
            </a:prstGeom>
            <a:noFill/>
            <a:ln w="25400">
              <a:solidFill>
                <a:srgbClr val="2C67C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pic>
          <p:nvPicPr>
            <p:cNvPr id="17" name="Picture 484" descr="D:\デザイン制作\★24F-PM部\24F-★設置情報展開ツール\PPT版\表\指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9" y="3721"/>
              <a:ext cx="153" cy="22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89936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7049" y="594966"/>
            <a:ext cx="670539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리스트에서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Encryption Tool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클릭하여 실행합니다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Encryption Tool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실행하면 아래와 같은 윈도우가 실행됩니다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 ADDRESS : DB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설치한 서버의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같은 서버에 설치되므로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‘127.0.0.1’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PORT : 3365 (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별도 변경했을 경우에는 변경한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Port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번호를 입력해주세요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 : ‘root’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별도로 사용자를 추가했을 경우에는 해당 사용자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입력해주세요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PASSWORD :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입력한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406400" y="441949"/>
            <a:ext cx="67053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テキスト ボックス 79"/>
          <p:cNvSpPr txBox="1"/>
          <p:nvPr/>
        </p:nvSpPr>
        <p:spPr>
          <a:xfrm>
            <a:off x="397049" y="10181357"/>
            <a:ext cx="6768752" cy="260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Xerox Sans" panose="02000000000000000000" pitchFamily="2" charset="0"/>
              </a:rPr>
              <a:t>Copyright (C) Fuji Xerox Korea Co., Ltd. 2016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erox Sans" panose="02000000000000000000" pitchFamily="2" charset="0"/>
                <a:ea typeface="Daum_Regular" pitchFamily="2" charset="-127"/>
              </a:rPr>
              <a:t>                                                                                                                                                                                    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erox Sans" panose="02000000000000000000" pitchFamily="2" charset="0"/>
                <a:ea typeface="Daum_Regular" pitchFamily="2" charset="-127"/>
              </a:rPr>
              <a:t>Page 8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Xerox Sans" panose="02000000000000000000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9" y="931122"/>
            <a:ext cx="2105319" cy="7525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63" y="2626202"/>
            <a:ext cx="4763165" cy="36200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758" y="7612272"/>
            <a:ext cx="2333333" cy="1638095"/>
          </a:xfrm>
          <a:prstGeom prst="rect">
            <a:avLst/>
          </a:prstGeom>
        </p:spPr>
      </p:pic>
      <p:sp>
        <p:nvSpPr>
          <p:cNvPr id="10" name="AutoShape 408"/>
          <p:cNvSpPr>
            <a:spLocks noChangeArrowheads="1"/>
          </p:cNvSpPr>
          <p:nvPr/>
        </p:nvSpPr>
        <p:spPr bwMode="auto">
          <a:xfrm>
            <a:off x="871830" y="1911846"/>
            <a:ext cx="1700316" cy="216024"/>
          </a:xfrm>
          <a:prstGeom prst="roundRect">
            <a:avLst>
              <a:gd name="adj" fmla="val 11412"/>
            </a:avLst>
          </a:prstGeom>
          <a:solidFill>
            <a:schemeClr val="bg1"/>
          </a:solidFill>
          <a:ln w="25400">
            <a:solidFill>
              <a:srgbClr val="2C67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i="0"/>
          </a:p>
        </p:txBody>
      </p:sp>
      <p:sp>
        <p:nvSpPr>
          <p:cNvPr id="11" name="Text Box 409"/>
          <p:cNvSpPr txBox="1">
            <a:spLocks noChangeArrowheads="1"/>
          </p:cNvSpPr>
          <p:nvPr/>
        </p:nvSpPr>
        <p:spPr bwMode="auto">
          <a:xfrm>
            <a:off x="926301" y="1920590"/>
            <a:ext cx="1628308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i="0" dirty="0" smtClean="0">
                <a:latin typeface="Gulim" pitchFamily="34" charset="-127"/>
                <a:ea typeface="Gulim" pitchFamily="34" charset="-127"/>
              </a:rPr>
              <a:t>  클릭하여 실행합니다</a:t>
            </a:r>
            <a:r>
              <a:rPr lang="en-US" altLang="ko-KR" sz="1000" i="0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i="0" dirty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2" name="Group 482"/>
          <p:cNvGrpSpPr>
            <a:grpSpLocks/>
          </p:cNvGrpSpPr>
          <p:nvPr/>
        </p:nvGrpSpPr>
        <p:grpSpPr bwMode="auto">
          <a:xfrm>
            <a:off x="1270324" y="1484809"/>
            <a:ext cx="242888" cy="425450"/>
            <a:chOff x="779" y="3721"/>
            <a:chExt cx="153" cy="268"/>
          </a:xfrm>
        </p:grpSpPr>
        <p:sp>
          <p:nvSpPr>
            <p:cNvPr id="13" name="Line 483"/>
            <p:cNvSpPr>
              <a:spLocks noChangeShapeType="1"/>
            </p:cNvSpPr>
            <p:nvPr/>
          </p:nvSpPr>
          <p:spPr bwMode="auto">
            <a:xfrm>
              <a:off x="856" y="3935"/>
              <a:ext cx="0" cy="54"/>
            </a:xfrm>
            <a:prstGeom prst="line">
              <a:avLst/>
            </a:prstGeom>
            <a:noFill/>
            <a:ln w="25400">
              <a:solidFill>
                <a:srgbClr val="2C67C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pic>
          <p:nvPicPr>
            <p:cNvPr id="14" name="Picture 484" descr="D:\デザイン制作\★24F-PM部\24F-★設置情報展開ツール\PPT版\表\指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79" y="3721"/>
              <a:ext cx="153" cy="222"/>
            </a:xfrm>
            <a:prstGeom prst="rect">
              <a:avLst/>
            </a:prstGeom>
            <a:noFill/>
          </p:spPr>
        </p:pic>
      </p:grpSp>
      <p:sp>
        <p:nvSpPr>
          <p:cNvPr id="15" name="AutoShape 408"/>
          <p:cNvSpPr>
            <a:spLocks noChangeArrowheads="1"/>
          </p:cNvSpPr>
          <p:nvPr/>
        </p:nvSpPr>
        <p:spPr bwMode="auto">
          <a:xfrm>
            <a:off x="3051425" y="6246207"/>
            <a:ext cx="2566203" cy="216024"/>
          </a:xfrm>
          <a:prstGeom prst="roundRect">
            <a:avLst>
              <a:gd name="adj" fmla="val 11412"/>
            </a:avLst>
          </a:prstGeom>
          <a:solidFill>
            <a:schemeClr val="bg1"/>
          </a:solidFill>
          <a:ln w="25400">
            <a:solidFill>
              <a:srgbClr val="2C67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i="0"/>
          </a:p>
        </p:txBody>
      </p:sp>
      <p:sp>
        <p:nvSpPr>
          <p:cNvPr id="16" name="Text Box 409"/>
          <p:cNvSpPr txBox="1">
            <a:spLocks noChangeArrowheads="1"/>
          </p:cNvSpPr>
          <p:nvPr/>
        </p:nvSpPr>
        <p:spPr bwMode="auto">
          <a:xfrm>
            <a:off x="3105897" y="6254951"/>
            <a:ext cx="2511732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dirty="0" smtClean="0">
                <a:latin typeface="Gulim" pitchFamily="34" charset="-127"/>
                <a:ea typeface="Gulim" pitchFamily="34" charset="-127"/>
              </a:rPr>
              <a:t>설정 입력 후에 </a:t>
            </a: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[SAVE]</a:t>
            </a:r>
            <a:r>
              <a:rPr lang="ko-KR" altLang="en-US" sz="1000" i="0" smtClean="0">
                <a:latin typeface="Gulim" pitchFamily="34" charset="-127"/>
                <a:ea typeface="Gulim" pitchFamily="34" charset="-127"/>
              </a:rPr>
              <a:t> 버튼을 클릭합니다</a:t>
            </a:r>
            <a:r>
              <a:rPr lang="en-US" altLang="ko-KR" sz="1000" i="0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i="0" dirty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7" name="Group 482"/>
          <p:cNvGrpSpPr>
            <a:grpSpLocks/>
          </p:cNvGrpSpPr>
          <p:nvPr/>
        </p:nvGrpSpPr>
        <p:grpSpPr bwMode="auto">
          <a:xfrm>
            <a:off x="3449920" y="5819170"/>
            <a:ext cx="242888" cy="425450"/>
            <a:chOff x="779" y="3721"/>
            <a:chExt cx="153" cy="268"/>
          </a:xfrm>
        </p:grpSpPr>
        <p:sp>
          <p:nvSpPr>
            <p:cNvPr id="18" name="Line 483"/>
            <p:cNvSpPr>
              <a:spLocks noChangeShapeType="1"/>
            </p:cNvSpPr>
            <p:nvPr/>
          </p:nvSpPr>
          <p:spPr bwMode="auto">
            <a:xfrm>
              <a:off x="856" y="3935"/>
              <a:ext cx="0" cy="54"/>
            </a:xfrm>
            <a:prstGeom prst="line">
              <a:avLst/>
            </a:prstGeom>
            <a:noFill/>
            <a:ln w="25400">
              <a:solidFill>
                <a:srgbClr val="2C67C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pic>
          <p:nvPicPr>
            <p:cNvPr id="19" name="Picture 484" descr="D:\デザイン制作\★24F-PM部\24F-★設置情報展開ツール\PPT版\表\指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79" y="3721"/>
              <a:ext cx="153" cy="222"/>
            </a:xfrm>
            <a:prstGeom prst="rect">
              <a:avLst/>
            </a:prstGeom>
            <a:noFill/>
          </p:spPr>
        </p:pic>
      </p:grpSp>
      <p:sp>
        <p:nvSpPr>
          <p:cNvPr id="20" name="AutoShape 408"/>
          <p:cNvSpPr>
            <a:spLocks noChangeArrowheads="1"/>
          </p:cNvSpPr>
          <p:nvPr/>
        </p:nvSpPr>
        <p:spPr bwMode="auto">
          <a:xfrm>
            <a:off x="3901584" y="9436103"/>
            <a:ext cx="1700316" cy="216024"/>
          </a:xfrm>
          <a:prstGeom prst="roundRect">
            <a:avLst>
              <a:gd name="adj" fmla="val 11412"/>
            </a:avLst>
          </a:prstGeom>
          <a:solidFill>
            <a:schemeClr val="bg1"/>
          </a:solidFill>
          <a:ln w="25400">
            <a:solidFill>
              <a:srgbClr val="2C67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i="0"/>
          </a:p>
        </p:txBody>
      </p:sp>
      <p:sp>
        <p:nvSpPr>
          <p:cNvPr id="21" name="Text Box 409"/>
          <p:cNvSpPr txBox="1">
            <a:spLocks noChangeArrowheads="1"/>
          </p:cNvSpPr>
          <p:nvPr/>
        </p:nvSpPr>
        <p:spPr bwMode="auto">
          <a:xfrm>
            <a:off x="3956055" y="9444847"/>
            <a:ext cx="1628308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[</a:t>
            </a:r>
            <a:r>
              <a:rPr lang="ko-KR" altLang="en-US" sz="1000" b="1" i="0" smtClean="0">
                <a:latin typeface="Gulim" pitchFamily="34" charset="-127"/>
                <a:ea typeface="Gulim" pitchFamily="34" charset="-127"/>
              </a:rPr>
              <a:t>확인</a:t>
            </a: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]</a:t>
            </a:r>
            <a:r>
              <a:rPr lang="ko-KR" altLang="en-US" sz="1000" i="0" smtClean="0">
                <a:latin typeface="Gulim" pitchFamily="34" charset="-127"/>
                <a:ea typeface="Gulim" pitchFamily="34" charset="-127"/>
              </a:rPr>
              <a:t> 버튼을 클릭합니다</a:t>
            </a:r>
            <a:r>
              <a:rPr lang="en-US" altLang="ko-KR" sz="1000" i="0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i="0" dirty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22" name="Group 482"/>
          <p:cNvGrpSpPr>
            <a:grpSpLocks/>
          </p:cNvGrpSpPr>
          <p:nvPr/>
        </p:nvGrpSpPr>
        <p:grpSpPr bwMode="auto">
          <a:xfrm>
            <a:off x="4300078" y="9009066"/>
            <a:ext cx="242888" cy="425450"/>
            <a:chOff x="779" y="3721"/>
            <a:chExt cx="153" cy="268"/>
          </a:xfrm>
        </p:grpSpPr>
        <p:sp>
          <p:nvSpPr>
            <p:cNvPr id="23" name="Line 483"/>
            <p:cNvSpPr>
              <a:spLocks noChangeShapeType="1"/>
            </p:cNvSpPr>
            <p:nvPr/>
          </p:nvSpPr>
          <p:spPr bwMode="auto">
            <a:xfrm>
              <a:off x="856" y="3935"/>
              <a:ext cx="0" cy="54"/>
            </a:xfrm>
            <a:prstGeom prst="line">
              <a:avLst/>
            </a:prstGeom>
            <a:noFill/>
            <a:ln w="25400">
              <a:solidFill>
                <a:srgbClr val="2C67C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pic>
          <p:nvPicPr>
            <p:cNvPr id="24" name="Picture 484" descr="D:\デザイン制作\★24F-PM部\24F-★設置情報展開ツール\PPT版\表\指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79" y="3721"/>
              <a:ext cx="153" cy="22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19688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 bwMode="auto">
          <a:xfrm>
            <a:off x="406400" y="441949"/>
            <a:ext cx="67053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テキスト ボックス 79"/>
          <p:cNvSpPr txBox="1"/>
          <p:nvPr/>
        </p:nvSpPr>
        <p:spPr>
          <a:xfrm>
            <a:off x="397049" y="10181357"/>
            <a:ext cx="6768752" cy="260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Xerox Sans" panose="02000000000000000000" pitchFamily="2" charset="0"/>
              </a:rPr>
              <a:t>Copyright (C) Fuji Xerox Korea Co., Ltd. 2016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erox Sans" panose="02000000000000000000" pitchFamily="2" charset="0"/>
                <a:ea typeface="Daum_Regular" pitchFamily="2" charset="-127"/>
              </a:rPr>
              <a:t>                                                                                                                                                                                    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erox Sans" panose="02000000000000000000" pitchFamily="2" charset="0"/>
                <a:ea typeface="Daum_Regular" pitchFamily="2" charset="-127"/>
              </a:rPr>
              <a:t>Page 8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Xerox Sans" panose="02000000000000000000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514" y="1135026"/>
            <a:ext cx="4763165" cy="36200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524" y="5195365"/>
            <a:ext cx="2857143" cy="1638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7049" y="594966"/>
            <a:ext cx="6705395" cy="836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Gate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용의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생성합니다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하단에 있는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[DB CREATE]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Gate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폴더 또는 메뉴 목록에 있는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‘Start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Gate web Server’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실행하여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 UI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서비스를 기동합니다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및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 UI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설치에서 생성까지 완료 되었습니다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설정 및 서비스의 실행은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관리자용 가이드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참고하여 주세요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가이드 파일명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SmartWhereGateAdminGuide_v01.pdf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AutoShape 408"/>
          <p:cNvSpPr>
            <a:spLocks noChangeArrowheads="1"/>
          </p:cNvSpPr>
          <p:nvPr/>
        </p:nvSpPr>
        <p:spPr bwMode="auto">
          <a:xfrm>
            <a:off x="4141465" y="7012722"/>
            <a:ext cx="1700316" cy="216024"/>
          </a:xfrm>
          <a:prstGeom prst="roundRect">
            <a:avLst>
              <a:gd name="adj" fmla="val 11412"/>
            </a:avLst>
          </a:prstGeom>
          <a:solidFill>
            <a:schemeClr val="bg1"/>
          </a:solidFill>
          <a:ln w="25400">
            <a:solidFill>
              <a:srgbClr val="2C67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i="0"/>
          </a:p>
        </p:txBody>
      </p:sp>
      <p:sp>
        <p:nvSpPr>
          <p:cNvPr id="9" name="Text Box 409"/>
          <p:cNvSpPr txBox="1">
            <a:spLocks noChangeArrowheads="1"/>
          </p:cNvSpPr>
          <p:nvPr/>
        </p:nvSpPr>
        <p:spPr bwMode="auto">
          <a:xfrm>
            <a:off x="4195936" y="7021466"/>
            <a:ext cx="1628308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[</a:t>
            </a:r>
            <a:r>
              <a:rPr lang="ko-KR" altLang="en-US" sz="1000" b="1" i="0" smtClean="0">
                <a:latin typeface="Gulim" pitchFamily="34" charset="-127"/>
                <a:ea typeface="Gulim" pitchFamily="34" charset="-127"/>
              </a:rPr>
              <a:t>확인</a:t>
            </a: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]</a:t>
            </a:r>
            <a:r>
              <a:rPr lang="ko-KR" altLang="en-US" sz="1000" i="0" smtClean="0">
                <a:latin typeface="Gulim" pitchFamily="34" charset="-127"/>
                <a:ea typeface="Gulim" pitchFamily="34" charset="-127"/>
              </a:rPr>
              <a:t> 버튼을 클릭합니다</a:t>
            </a:r>
            <a:r>
              <a:rPr lang="en-US" altLang="ko-KR" sz="1000" i="0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i="0" dirty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0" name="Group 482"/>
          <p:cNvGrpSpPr>
            <a:grpSpLocks/>
          </p:cNvGrpSpPr>
          <p:nvPr/>
        </p:nvGrpSpPr>
        <p:grpSpPr bwMode="auto">
          <a:xfrm>
            <a:off x="4539959" y="6585685"/>
            <a:ext cx="242888" cy="425450"/>
            <a:chOff x="779" y="3721"/>
            <a:chExt cx="153" cy="268"/>
          </a:xfrm>
        </p:grpSpPr>
        <p:sp>
          <p:nvSpPr>
            <p:cNvPr id="11" name="Line 483"/>
            <p:cNvSpPr>
              <a:spLocks noChangeShapeType="1"/>
            </p:cNvSpPr>
            <p:nvPr/>
          </p:nvSpPr>
          <p:spPr bwMode="auto">
            <a:xfrm>
              <a:off x="856" y="3935"/>
              <a:ext cx="0" cy="54"/>
            </a:xfrm>
            <a:prstGeom prst="line">
              <a:avLst/>
            </a:prstGeom>
            <a:noFill/>
            <a:ln w="25400">
              <a:solidFill>
                <a:srgbClr val="2C67C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pic>
          <p:nvPicPr>
            <p:cNvPr id="12" name="Picture 484" descr="D:\デザイン制作\★24F-PM部\24F-★設置情報展開ツール\PPT版\表\指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9" y="3721"/>
              <a:ext cx="153" cy="222"/>
            </a:xfrm>
            <a:prstGeom prst="rect">
              <a:avLst/>
            </a:prstGeom>
            <a:noFill/>
          </p:spPr>
        </p:pic>
      </p:grpSp>
      <p:sp>
        <p:nvSpPr>
          <p:cNvPr id="13" name="AutoShape 408"/>
          <p:cNvSpPr>
            <a:spLocks noChangeArrowheads="1"/>
          </p:cNvSpPr>
          <p:nvPr/>
        </p:nvSpPr>
        <p:spPr bwMode="auto">
          <a:xfrm>
            <a:off x="3932874" y="4755031"/>
            <a:ext cx="2044793" cy="216024"/>
          </a:xfrm>
          <a:prstGeom prst="roundRect">
            <a:avLst>
              <a:gd name="adj" fmla="val 11412"/>
            </a:avLst>
          </a:prstGeom>
          <a:solidFill>
            <a:schemeClr val="bg1"/>
          </a:solidFill>
          <a:ln w="25400">
            <a:solidFill>
              <a:srgbClr val="2C67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i="0"/>
          </a:p>
        </p:txBody>
      </p:sp>
      <p:sp>
        <p:nvSpPr>
          <p:cNvPr id="14" name="Text Box 409"/>
          <p:cNvSpPr txBox="1">
            <a:spLocks noChangeArrowheads="1"/>
          </p:cNvSpPr>
          <p:nvPr/>
        </p:nvSpPr>
        <p:spPr bwMode="auto">
          <a:xfrm>
            <a:off x="3987345" y="4763775"/>
            <a:ext cx="1990323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b="1" i="0" dirty="0" smtClean="0">
                <a:latin typeface="Gulim" pitchFamily="34" charset="-127"/>
                <a:ea typeface="Gulim" pitchFamily="34" charset="-127"/>
              </a:rPr>
              <a:t>[DB CREATE]</a:t>
            </a:r>
            <a:r>
              <a:rPr lang="ko-KR" altLang="en-US" sz="1000" i="0" smtClean="0">
                <a:latin typeface="Gulim" pitchFamily="34" charset="-127"/>
                <a:ea typeface="Gulim" pitchFamily="34" charset="-127"/>
              </a:rPr>
              <a:t> 버튼을 클릭합니다</a:t>
            </a:r>
            <a:r>
              <a:rPr lang="en-US" altLang="ko-KR" sz="1000" i="0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i="0" dirty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5" name="Group 482"/>
          <p:cNvGrpSpPr>
            <a:grpSpLocks/>
          </p:cNvGrpSpPr>
          <p:nvPr/>
        </p:nvGrpSpPr>
        <p:grpSpPr bwMode="auto">
          <a:xfrm>
            <a:off x="4331369" y="4327994"/>
            <a:ext cx="242888" cy="425450"/>
            <a:chOff x="779" y="3721"/>
            <a:chExt cx="153" cy="268"/>
          </a:xfrm>
        </p:grpSpPr>
        <p:sp>
          <p:nvSpPr>
            <p:cNvPr id="16" name="Line 483"/>
            <p:cNvSpPr>
              <a:spLocks noChangeShapeType="1"/>
            </p:cNvSpPr>
            <p:nvPr/>
          </p:nvSpPr>
          <p:spPr bwMode="auto">
            <a:xfrm>
              <a:off x="856" y="3935"/>
              <a:ext cx="0" cy="54"/>
            </a:xfrm>
            <a:prstGeom prst="line">
              <a:avLst/>
            </a:prstGeom>
            <a:noFill/>
            <a:ln w="25400">
              <a:solidFill>
                <a:srgbClr val="2C67C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pic>
          <p:nvPicPr>
            <p:cNvPr id="17" name="Picture 484" descr="D:\デザイン制作\★24F-PM部\24F-★設置情報展開ツール\PPT版\表\指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9" y="3721"/>
              <a:ext cx="153" cy="222"/>
            </a:xfrm>
            <a:prstGeom prst="rect">
              <a:avLst/>
            </a:prstGeom>
            <a:noFill/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52" y="7941723"/>
            <a:ext cx="2057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9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 bwMode="auto">
          <a:xfrm>
            <a:off x="406400" y="441949"/>
            <a:ext cx="67053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テキスト ボックス 79"/>
          <p:cNvSpPr txBox="1"/>
          <p:nvPr/>
        </p:nvSpPr>
        <p:spPr>
          <a:xfrm>
            <a:off x="397049" y="10181357"/>
            <a:ext cx="6768752" cy="260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Xerox Sans" panose="02000000000000000000" pitchFamily="2" charset="0"/>
              </a:rPr>
              <a:t>Copyright (C) Fuji Xerox Korea Co., Ltd. 2016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erox Sans" panose="02000000000000000000" pitchFamily="2" charset="0"/>
                <a:ea typeface="Daum_Regular" pitchFamily="2" charset="-127"/>
              </a:rPr>
              <a:t>                                                                                                                                                                                    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erox Sans" panose="02000000000000000000" pitchFamily="2" charset="0"/>
                <a:ea typeface="Daum_Regular" pitchFamily="2" charset="-127"/>
              </a:rPr>
              <a:t>Page 8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Xerox Sans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049" y="594966"/>
            <a:ext cx="670539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 UI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인증서 변경 방법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Gate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기본사용되는 인증서 대신 별도의 인증서를 설치할 경우에는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위치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Program Files (x86) &gt; Fuji Xerox &gt;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Gate &gt;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webui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&gt;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&gt; cert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설정 위치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있는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pem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변경합니다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파일명을 기존 파일명과 동일하게 수정하여 변경해주세요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Cert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alt1-cert.pem (Cert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alt1-key.pem (Key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교체 후에 서버를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재시작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해주세요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182584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2">
      <a:dk1>
        <a:srgbClr val="000000"/>
      </a:dk1>
      <a:lt1>
        <a:srgbClr val="FFFFFF"/>
      </a:lt1>
      <a:dk2>
        <a:srgbClr val="6DAF3D"/>
      </a:dk2>
      <a:lt2>
        <a:srgbClr val="ADAFB2"/>
      </a:lt2>
      <a:accent1>
        <a:srgbClr val="6DAF3D"/>
      </a:accent1>
      <a:accent2>
        <a:srgbClr val="A7CF8B"/>
      </a:accent2>
      <a:accent3>
        <a:srgbClr val="FFFFFF"/>
      </a:accent3>
      <a:accent4>
        <a:srgbClr val="000000"/>
      </a:accent4>
      <a:accent5>
        <a:srgbClr val="BAD4AF"/>
      </a:accent5>
      <a:accent6>
        <a:srgbClr val="97BB7D"/>
      </a:accent6>
      <a:hlink>
        <a:srgbClr val="D3E7C4"/>
      </a:hlink>
      <a:folHlink>
        <a:srgbClr val="F7D6B2"/>
      </a:folHlink>
    </a:clrScheme>
    <a:fontScheme name="標準デザイン">
      <a:majorFont>
        <a:latin typeface="Xerox Sans"/>
        <a:ea typeface="HG丸ｺﾞｼｯｸM-PRO"/>
        <a:cs typeface=""/>
      </a:majorFont>
      <a:minorFont>
        <a:latin typeface="Xerox Sans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ts val="15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Xerox Sans" pitchFamily="50" charset="0"/>
            <a:ea typeface="HG丸ｺﾞｼｯｸM-PRO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ts val="15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Xerox Sans" pitchFamily="50" charset="0"/>
            <a:ea typeface="HG丸ｺﾞｼｯｸM-PRO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2895D5"/>
        </a:dk2>
        <a:lt2>
          <a:srgbClr val="ADAFB2"/>
        </a:lt2>
        <a:accent1>
          <a:srgbClr val="2895D5"/>
        </a:accent1>
        <a:accent2>
          <a:srgbClr val="7EBFE6"/>
        </a:accent2>
        <a:accent3>
          <a:srgbClr val="FFFFFF"/>
        </a:accent3>
        <a:accent4>
          <a:srgbClr val="000000"/>
        </a:accent4>
        <a:accent5>
          <a:srgbClr val="ACC8E7"/>
        </a:accent5>
        <a:accent6>
          <a:srgbClr val="72ADD0"/>
        </a:accent6>
        <a:hlink>
          <a:srgbClr val="BEDFF2"/>
        </a:hlink>
        <a:folHlink>
          <a:srgbClr val="2895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6DAF3D"/>
        </a:dk2>
        <a:lt2>
          <a:srgbClr val="ADAFB2"/>
        </a:lt2>
        <a:accent1>
          <a:srgbClr val="6DAF3D"/>
        </a:accent1>
        <a:accent2>
          <a:srgbClr val="A7CF8B"/>
        </a:accent2>
        <a:accent3>
          <a:srgbClr val="FFFFFF"/>
        </a:accent3>
        <a:accent4>
          <a:srgbClr val="000000"/>
        </a:accent4>
        <a:accent5>
          <a:srgbClr val="BAD4AF"/>
        </a:accent5>
        <a:accent6>
          <a:srgbClr val="97BB7D"/>
        </a:accent6>
        <a:hlink>
          <a:srgbClr val="D3E7C4"/>
        </a:hlink>
        <a:folHlink>
          <a:srgbClr val="F7D6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7053AA"/>
        </a:dk2>
        <a:lt2>
          <a:srgbClr val="ADAFB2"/>
        </a:lt2>
        <a:accent1>
          <a:srgbClr val="7053AA"/>
        </a:accent1>
        <a:accent2>
          <a:srgbClr val="A998CC"/>
        </a:accent2>
        <a:accent3>
          <a:srgbClr val="FFFFFF"/>
        </a:accent3>
        <a:accent4>
          <a:srgbClr val="000000"/>
        </a:accent4>
        <a:accent5>
          <a:srgbClr val="BBB3D2"/>
        </a:accent5>
        <a:accent6>
          <a:srgbClr val="9989B9"/>
        </a:accent6>
        <a:hlink>
          <a:srgbClr val="D4CBE5"/>
        </a:hlink>
        <a:folHlink>
          <a:srgbClr val="E1BD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FD9F13"/>
        </a:dk2>
        <a:lt2>
          <a:srgbClr val="ADAFB2"/>
        </a:lt2>
        <a:accent1>
          <a:srgbClr val="FD9F13"/>
        </a:accent1>
        <a:accent2>
          <a:srgbClr val="FEC571"/>
        </a:accent2>
        <a:accent3>
          <a:srgbClr val="FFFFFF"/>
        </a:accent3>
        <a:accent4>
          <a:srgbClr val="000000"/>
        </a:accent4>
        <a:accent5>
          <a:srgbClr val="FECDAA"/>
        </a:accent5>
        <a:accent6>
          <a:srgbClr val="E6B266"/>
        </a:accent6>
        <a:hlink>
          <a:srgbClr val="FFE2B8"/>
        </a:hlink>
        <a:folHlink>
          <a:srgbClr val="D3E7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E67600"/>
        </a:dk2>
        <a:lt2>
          <a:srgbClr val="ADAFB2"/>
        </a:lt2>
        <a:accent1>
          <a:srgbClr val="E67600"/>
        </a:accent1>
        <a:accent2>
          <a:srgbClr val="F0AD66"/>
        </a:accent2>
        <a:accent3>
          <a:srgbClr val="FFFFFF"/>
        </a:accent3>
        <a:accent4>
          <a:srgbClr val="000000"/>
        </a:accent4>
        <a:accent5>
          <a:srgbClr val="F0BDAA"/>
        </a:accent5>
        <a:accent6>
          <a:srgbClr val="D99C5C"/>
        </a:accent6>
        <a:hlink>
          <a:srgbClr val="F7D6B2"/>
        </a:hlink>
        <a:folHlink>
          <a:srgbClr val="D3E7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34BCBA"/>
        </a:dk2>
        <a:lt2>
          <a:srgbClr val="ADAFB2"/>
        </a:lt2>
        <a:accent1>
          <a:srgbClr val="34BCBA"/>
        </a:accent1>
        <a:accent2>
          <a:srgbClr val="85D7D6"/>
        </a:accent2>
        <a:accent3>
          <a:srgbClr val="FFFFFF"/>
        </a:accent3>
        <a:accent4>
          <a:srgbClr val="000000"/>
        </a:accent4>
        <a:accent5>
          <a:srgbClr val="AEDAD9"/>
        </a:accent5>
        <a:accent6>
          <a:srgbClr val="78C3C2"/>
        </a:accent6>
        <a:hlink>
          <a:srgbClr val="C2EBEA"/>
        </a:hlink>
        <a:folHlink>
          <a:srgbClr val="2895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E64BA2"/>
        </a:dk2>
        <a:lt2>
          <a:srgbClr val="ADAFB2"/>
        </a:lt2>
        <a:accent1>
          <a:srgbClr val="E64BA2"/>
        </a:accent1>
        <a:accent2>
          <a:srgbClr val="F093C7"/>
        </a:accent2>
        <a:accent3>
          <a:srgbClr val="FFFFFF"/>
        </a:accent3>
        <a:accent4>
          <a:srgbClr val="000000"/>
        </a:accent4>
        <a:accent5>
          <a:srgbClr val="F0B1CE"/>
        </a:accent5>
        <a:accent6>
          <a:srgbClr val="D985B4"/>
        </a:accent6>
        <a:hlink>
          <a:srgbClr val="F7C9E3"/>
        </a:hlink>
        <a:folHlink>
          <a:srgbClr val="D4C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0000"/>
        </a:dk1>
        <a:lt1>
          <a:srgbClr val="FFFFFF"/>
        </a:lt1>
        <a:dk2>
          <a:srgbClr val="9B2583"/>
        </a:dk2>
        <a:lt2>
          <a:srgbClr val="ADAFB2"/>
        </a:lt2>
        <a:accent1>
          <a:srgbClr val="9B2583"/>
        </a:accent1>
        <a:accent2>
          <a:srgbClr val="C37CB5"/>
        </a:accent2>
        <a:accent3>
          <a:srgbClr val="FFFFFF"/>
        </a:accent3>
        <a:accent4>
          <a:srgbClr val="000000"/>
        </a:accent4>
        <a:accent5>
          <a:srgbClr val="CBACC1"/>
        </a:accent5>
        <a:accent6>
          <a:srgbClr val="B070A4"/>
        </a:accent6>
        <a:hlink>
          <a:srgbClr val="E1BDDA"/>
        </a:hlink>
        <a:folHlink>
          <a:srgbClr val="D4CBE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23112</TotalTime>
  <Words>769</Words>
  <Application>Microsoft Office PowerPoint</Application>
  <PresentationFormat>사용자 지정</PresentationFormat>
  <Paragraphs>237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Daum_Regular</vt:lpstr>
      <vt:lpstr>HG丸ｺﾞｼｯｸM-PRO</vt:lpstr>
      <vt:lpstr>ＭＳ Ｐゴシック</vt:lpstr>
      <vt:lpstr>Gulim</vt:lpstr>
      <vt:lpstr>나눔고딕</vt:lpstr>
      <vt:lpstr>Times New Roman</vt:lpstr>
      <vt:lpstr>Wingdings</vt:lpstr>
      <vt:lpstr>Xerox Sans</vt:lpstr>
      <vt:lpstr>Xerox Sans Light</vt:lpstr>
      <vt:lpstr>標準デザイン</vt:lpstr>
      <vt:lpstr>SmartWhere Gate 설치 가이드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인쇄시 출력물에 회사 로고의 삽입</dc:title>
  <cp:lastModifiedBy>Oh, DongSeok(FXKIS.KOR)</cp:lastModifiedBy>
  <cp:revision>162</cp:revision>
  <cp:lastPrinted>2016-11-22T07:17:58Z</cp:lastPrinted>
  <dcterms:created xsi:type="dcterms:W3CDTF">2008-04-21T06:23:14Z</dcterms:created>
  <dcterms:modified xsi:type="dcterms:W3CDTF">2016-12-08T04:26:33Z</dcterms:modified>
</cp:coreProperties>
</file>