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7" r:id="rId6"/>
    <p:sldId id="261" r:id="rId7"/>
    <p:sldId id="279" r:id="rId8"/>
    <p:sldId id="286" r:id="rId9"/>
    <p:sldId id="288" r:id="rId10"/>
    <p:sldId id="287" r:id="rId11"/>
    <p:sldId id="289" r:id="rId12"/>
    <p:sldId id="290" r:id="rId13"/>
    <p:sldId id="291" r:id="rId14"/>
    <p:sldId id="292" r:id="rId15"/>
    <p:sldId id="294" r:id="rId16"/>
    <p:sldId id="295" r:id="rId17"/>
    <p:sldId id="296" r:id="rId18"/>
    <p:sldId id="297" r:id="rId19"/>
    <p:sldId id="298" r:id="rId20"/>
    <p:sldId id="285" r:id="rId2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56" y="4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4DC2F0-1494-4012-98C6-0C32B96C5883}" type="datetime1">
              <a:rPr lang="ko-KR" altLang="en-US" smtClean="0">
                <a:latin typeface="+mj-ea"/>
                <a:ea typeface="+mj-ea"/>
              </a:rPr>
              <a:t>2022-12-05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577933-6CF4-4A80-8F7D-D574BAC42BBA}" type="datetime1">
              <a:rPr lang="ko-KR" altLang="en-US" smtClean="0"/>
              <a:pPr/>
              <a:t>2022-12-05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75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208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38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11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13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370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312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5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472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630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42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728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20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28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24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4386714"/>
            <a:ext cx="5935579" cy="1122202"/>
          </a:xfrm>
        </p:spPr>
        <p:txBody>
          <a:bodyPr rtlCol="0"/>
          <a:lstStyle/>
          <a:p>
            <a:pPr rtl="0"/>
            <a:r>
              <a:rPr lang="en-US" altLang="ko-KR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21</a:t>
            </a:r>
            <a:r>
              <a:rPr lang="ko-KR" altLang="en-US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년도 상반기</a:t>
            </a:r>
            <a:br>
              <a:rPr lang="en-US" altLang="ko-KR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</a:br>
            <a:r>
              <a:rPr lang="ko-KR" altLang="en-US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신선식품 파트</a:t>
            </a:r>
            <a:br>
              <a:rPr lang="en-US" altLang="ko-KR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</a:br>
            <a:r>
              <a:rPr lang="ko-KR" altLang="en-US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비즈니스 전략 수립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86890"/>
            <a:ext cx="5261811" cy="396660"/>
          </a:xfrm>
        </p:spPr>
        <p:txBody>
          <a:bodyPr rtlCol="0"/>
          <a:lstStyle/>
          <a:p>
            <a:pPr rtl="0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작성자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AI_16_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오슬기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2020</a:t>
            </a:r>
            <a:r>
              <a:rPr lang="ko-KR" altLang="en-US" dirty="0"/>
              <a:t>년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10</a:t>
            </a:fld>
            <a:endParaRPr lang="ko-KR" altLang="en-US" dirty="0"/>
          </a:p>
        </p:txBody>
      </p:sp>
      <p:sp>
        <p:nvSpPr>
          <p:cNvPr id="6" name="제목 10">
            <a:extLst>
              <a:ext uri="{FF2B5EF4-FFF2-40B4-BE49-F238E27FC236}">
                <a16:creationId xmlns:a16="http://schemas.microsoft.com/office/drawing/2014/main" id="{EFA94C8E-E813-4CBE-8DF5-FEBFD47D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359"/>
          </a:xfrm>
        </p:spPr>
        <p:txBody>
          <a:bodyPr rtlCol="0" anchor="ctr">
            <a:normAutofit/>
          </a:bodyPr>
          <a:lstStyle/>
          <a:p>
            <a:pPr algn="l" rtl="0"/>
            <a:r>
              <a:rPr lang="en-US" altLang="ko-KR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3. </a:t>
            </a:r>
            <a:r>
              <a:rPr lang="ko-KR" altLang="en-US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모델 설명 및 평가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72F15-F729-4C42-A011-0F2A64AFE65B}"/>
              </a:ext>
            </a:extLst>
          </p:cNvPr>
          <p:cNvSpPr txBox="1"/>
          <p:nvPr/>
        </p:nvSpPr>
        <p:spPr>
          <a:xfrm>
            <a:off x="838200" y="1041182"/>
            <a:ext cx="405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1) 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기준모델 설정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6DB6536-C3C2-4AA1-B8F4-8BAB96FBE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341" y="2243083"/>
            <a:ext cx="2708575" cy="23718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856E39C-FDA2-4579-AE07-8B25F760E486}"/>
              </a:ext>
            </a:extLst>
          </p:cNvPr>
          <p:cNvSpPr txBox="1"/>
          <p:nvPr/>
        </p:nvSpPr>
        <p:spPr>
          <a:xfrm>
            <a:off x="5458326" y="1666258"/>
            <a:ext cx="53901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모델을 만들기 전 평가의 기준이 되는 기준모델을 설정하였습니다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가격을 예측하는 문제이므로 회귀 평가 지표인</a:t>
            </a:r>
            <a:b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MSE, MAE, RMSE, R2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점수를 사용하였습니다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단순 평균값을 기준으로 사용하여 가격의 추세를 반영하지 못하였기 때문에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R2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점수가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0.0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으로 나왔습니다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가설에 따라 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1~3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월과 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월은 딸기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4~5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월은 복숭아로 설정하고 시장 평균 가격인 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9,008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원과 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9,900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원으로 평균 마진을 계산한 결과 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4,655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원이 나왔습니다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319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2020</a:t>
            </a:r>
            <a:r>
              <a:rPr lang="ko-KR" altLang="en-US" dirty="0"/>
              <a:t>년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11</a:t>
            </a:fld>
            <a:endParaRPr lang="ko-KR" altLang="en-US" dirty="0"/>
          </a:p>
        </p:txBody>
      </p:sp>
      <p:sp>
        <p:nvSpPr>
          <p:cNvPr id="6" name="제목 10">
            <a:extLst>
              <a:ext uri="{FF2B5EF4-FFF2-40B4-BE49-F238E27FC236}">
                <a16:creationId xmlns:a16="http://schemas.microsoft.com/office/drawing/2014/main" id="{EFA94C8E-E813-4CBE-8DF5-FEBFD47D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359"/>
          </a:xfrm>
        </p:spPr>
        <p:txBody>
          <a:bodyPr rtlCol="0" anchor="ctr">
            <a:normAutofit/>
          </a:bodyPr>
          <a:lstStyle/>
          <a:p>
            <a:pPr algn="l" rtl="0"/>
            <a:r>
              <a:rPr lang="en-US" altLang="ko-KR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3. </a:t>
            </a:r>
            <a:r>
              <a:rPr lang="ko-KR" altLang="en-US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모델 설명 및 평가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72F15-F729-4C42-A011-0F2A64AFE65B}"/>
              </a:ext>
            </a:extLst>
          </p:cNvPr>
          <p:cNvSpPr txBox="1"/>
          <p:nvPr/>
        </p:nvSpPr>
        <p:spPr>
          <a:xfrm>
            <a:off x="838200" y="1041182"/>
            <a:ext cx="405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1) 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모델 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56E39C-FDA2-4579-AE07-8B25F760E486}"/>
              </a:ext>
            </a:extLst>
          </p:cNvPr>
          <p:cNvSpPr txBox="1"/>
          <p:nvPr/>
        </p:nvSpPr>
        <p:spPr>
          <a:xfrm>
            <a:off x="5458326" y="1666258"/>
            <a:ext cx="53901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가격을 예측하는 모델을 만들어야 하기 때문에 회귀 문제를 예측하는 </a:t>
            </a:r>
            <a:r>
              <a:rPr lang="en-US" altLang="ko-KR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XGBRegressor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사용하였습니다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최적의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하이파라미터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세팅을 위해 </a:t>
            </a:r>
            <a:r>
              <a:rPr lang="en-US" altLang="ko-KR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RandomizedSearchCV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사용하였고</a:t>
            </a:r>
            <a:b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2016-19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 데이터를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train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셋으로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20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 데이터를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validation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셋으로 사용하였습니다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평가를 위해 회귀 평가지표인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MSE, MAE, RMSE, R2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점수를 사용하였습니다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en-US" altLang="ko-KR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1E5CF23-45F9-45D3-A013-B2E7892BD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22" y="1666258"/>
            <a:ext cx="4623788" cy="400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6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2020</a:t>
            </a:r>
            <a:r>
              <a:rPr lang="ko-KR" altLang="en-US" dirty="0"/>
              <a:t>년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12</a:t>
            </a:fld>
            <a:endParaRPr lang="ko-KR" altLang="en-US" dirty="0"/>
          </a:p>
        </p:txBody>
      </p:sp>
      <p:sp>
        <p:nvSpPr>
          <p:cNvPr id="6" name="제목 10">
            <a:extLst>
              <a:ext uri="{FF2B5EF4-FFF2-40B4-BE49-F238E27FC236}">
                <a16:creationId xmlns:a16="http://schemas.microsoft.com/office/drawing/2014/main" id="{EFA94C8E-E813-4CBE-8DF5-FEBFD47D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359"/>
          </a:xfrm>
        </p:spPr>
        <p:txBody>
          <a:bodyPr rtlCol="0" anchor="ctr">
            <a:normAutofit/>
          </a:bodyPr>
          <a:lstStyle/>
          <a:p>
            <a:pPr algn="l" rtl="0"/>
            <a:r>
              <a:rPr lang="en-US" altLang="ko-KR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3. </a:t>
            </a:r>
            <a:r>
              <a:rPr lang="ko-KR" altLang="en-US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모델 설명 및 평가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72F15-F729-4C42-A011-0F2A64AFE65B}"/>
              </a:ext>
            </a:extLst>
          </p:cNvPr>
          <p:cNvSpPr txBox="1"/>
          <p:nvPr/>
        </p:nvSpPr>
        <p:spPr>
          <a:xfrm>
            <a:off x="838200" y="1041182"/>
            <a:ext cx="405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2) 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모델 해석 및 평가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56E39C-FDA2-4579-AE07-8B25F760E486}"/>
              </a:ext>
            </a:extLst>
          </p:cNvPr>
          <p:cNvSpPr txBox="1"/>
          <p:nvPr/>
        </p:nvSpPr>
        <p:spPr>
          <a:xfrm>
            <a:off x="5888400" y="1410514"/>
            <a:ext cx="5390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모델을 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validation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셋에 검증한 결과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MAE, RMSE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오차 값은 줄어들고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R2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값은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0.7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까지 올라가는 모습을 볼 수 있습니다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하지만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test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셋으로 예측했을 때에는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R2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값이 떨어지고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MAE, MSE, RMSE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오차 값은 올라가서 과적합이 된 것으로 보입니다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이를 통해 과적합이 되었다 하더라도 단순 평균 값을 사용했던 기준모델보다는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가격의 연도별 추세를 잘 반영한다고 평가할 수 있습니다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시계열 데이터를 제대로 반영하지 못한 점이 한계입니다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또한 예측에 어떤 특성이 영향을 미쳤는지 확인해보면 품종이 가장 큰 영향을 미치고 그 다음으로 품목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등급으로 나타났습니다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0686EA-6A08-47ED-8143-BEBD11C6C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88" y="2320482"/>
            <a:ext cx="2033770" cy="1915527"/>
          </a:xfrm>
          <a:prstGeom prst="rect">
            <a:avLst/>
          </a:prstGeom>
        </p:spPr>
      </p:pic>
      <p:pic>
        <p:nvPicPr>
          <p:cNvPr id="8" name="그림 7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D51B4701-B43F-4503-B7DF-2184DC3CE8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46"/>
          <a:stretch/>
        </p:blipFill>
        <p:spPr>
          <a:xfrm>
            <a:off x="1755096" y="4334915"/>
            <a:ext cx="1853432" cy="15797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67A643B-962B-49DB-B3DA-BD6C03B24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8252" y="2320482"/>
            <a:ext cx="2230580" cy="19155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7D38C6-6072-40A3-A1A5-D34C00737605}"/>
              </a:ext>
            </a:extLst>
          </p:cNvPr>
          <p:cNvSpPr txBox="1"/>
          <p:nvPr/>
        </p:nvSpPr>
        <p:spPr>
          <a:xfrm>
            <a:off x="524188" y="1852244"/>
            <a:ext cx="436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    VAL		    TEST</a:t>
            </a:r>
          </a:p>
        </p:txBody>
      </p:sp>
    </p:spTree>
    <p:extLst>
      <p:ext uri="{BB962C8B-B14F-4D97-AF65-F5344CB8AC3E}">
        <p14:creationId xmlns:p14="http://schemas.microsoft.com/office/powerpoint/2010/main" val="535774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2020</a:t>
            </a:r>
            <a:r>
              <a:rPr lang="ko-KR" altLang="en-US" dirty="0"/>
              <a:t>년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13</a:t>
            </a:fld>
            <a:endParaRPr lang="ko-KR" altLang="en-US" dirty="0"/>
          </a:p>
        </p:txBody>
      </p:sp>
      <p:sp>
        <p:nvSpPr>
          <p:cNvPr id="6" name="제목 10">
            <a:extLst>
              <a:ext uri="{FF2B5EF4-FFF2-40B4-BE49-F238E27FC236}">
                <a16:creationId xmlns:a16="http://schemas.microsoft.com/office/drawing/2014/main" id="{EFA94C8E-E813-4CBE-8DF5-FEBFD47D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359"/>
          </a:xfrm>
        </p:spPr>
        <p:txBody>
          <a:bodyPr rtlCol="0" anchor="ctr">
            <a:normAutofit/>
          </a:bodyPr>
          <a:lstStyle/>
          <a:p>
            <a:pPr algn="l" rtl="0"/>
            <a:r>
              <a:rPr lang="en-US" altLang="ko-KR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3. </a:t>
            </a:r>
            <a:r>
              <a:rPr lang="ko-KR" altLang="en-US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모델 설명 및 평가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72F15-F729-4C42-A011-0F2A64AFE65B}"/>
              </a:ext>
            </a:extLst>
          </p:cNvPr>
          <p:cNvSpPr txBox="1"/>
          <p:nvPr/>
        </p:nvSpPr>
        <p:spPr>
          <a:xfrm>
            <a:off x="838200" y="1041182"/>
            <a:ext cx="405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3) 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모델 적용 과정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56E39C-FDA2-4579-AE07-8B25F760E486}"/>
              </a:ext>
            </a:extLst>
          </p:cNvPr>
          <p:cNvSpPr txBox="1"/>
          <p:nvPr/>
        </p:nvSpPr>
        <p:spPr>
          <a:xfrm>
            <a:off x="6383281" y="2551837"/>
            <a:ext cx="5390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더욱 정확한 가설 검증을 위해 월별 쇼핑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검색량이</a:t>
            </a:r>
            <a:b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가장 높은 과일을 선별했습니다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 부터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 중순 까지는 감귤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  <a:b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 중순 부터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 초까지는 토마토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  <a:b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 초 부터는 복숭아가 상위권을 차지했습니다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0C7010-D4A8-44CD-BA4D-FA91B309B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71" y="1874544"/>
            <a:ext cx="5483977" cy="343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39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2020</a:t>
            </a:r>
            <a:r>
              <a:rPr lang="ko-KR" altLang="en-US" dirty="0"/>
              <a:t>년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14</a:t>
            </a:fld>
            <a:endParaRPr lang="ko-KR" altLang="en-US" dirty="0"/>
          </a:p>
        </p:txBody>
      </p:sp>
      <p:sp>
        <p:nvSpPr>
          <p:cNvPr id="6" name="제목 10">
            <a:extLst>
              <a:ext uri="{FF2B5EF4-FFF2-40B4-BE49-F238E27FC236}">
                <a16:creationId xmlns:a16="http://schemas.microsoft.com/office/drawing/2014/main" id="{EFA94C8E-E813-4CBE-8DF5-FEBFD47D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359"/>
          </a:xfrm>
        </p:spPr>
        <p:txBody>
          <a:bodyPr rtlCol="0" anchor="ctr">
            <a:normAutofit/>
          </a:bodyPr>
          <a:lstStyle/>
          <a:p>
            <a:pPr algn="l" rtl="0"/>
            <a:r>
              <a:rPr lang="en-US" altLang="ko-KR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3. </a:t>
            </a:r>
            <a:r>
              <a:rPr lang="ko-KR" altLang="en-US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모델 설명 및 평가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72F15-F729-4C42-A011-0F2A64AFE65B}"/>
              </a:ext>
            </a:extLst>
          </p:cNvPr>
          <p:cNvSpPr txBox="1"/>
          <p:nvPr/>
        </p:nvSpPr>
        <p:spPr>
          <a:xfrm>
            <a:off x="838200" y="1041182"/>
            <a:ext cx="405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3) 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모델 적용 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048F8-1491-48E2-A5A4-0D14E9140E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99"/>
          <a:stretch/>
        </p:blipFill>
        <p:spPr>
          <a:xfrm>
            <a:off x="189757" y="1680848"/>
            <a:ext cx="3848843" cy="29176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BEB362A-7CC3-40E7-9DA0-66948389C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680848"/>
            <a:ext cx="4034576" cy="29176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E5BDDFE-B819-4711-B052-E2E822AB1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176" y="1680847"/>
            <a:ext cx="3711109" cy="29083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41AE27-091D-482C-9CC5-93024E1CD6F7}"/>
              </a:ext>
            </a:extLst>
          </p:cNvPr>
          <p:cNvSpPr txBox="1"/>
          <p:nvPr/>
        </p:nvSpPr>
        <p:spPr>
          <a:xfrm>
            <a:off x="838200" y="5103463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감귤의 경우 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 초부터 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 초 까지는 </a:t>
            </a:r>
            <a:r>
              <a:rPr lang="ko-KR" altLang="en-US" b="0" i="0" dirty="0" err="1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레드향이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상위권을 차지하다가 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 중순부터 천혜향의 수요가 늘어납니다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토마토와 복숭아의 경우 조사 기간 내내 대저 토마토와 신비 복숭아가 수요가 많은 것을 알 수 있습니다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0563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2020</a:t>
            </a:r>
            <a:r>
              <a:rPr lang="ko-KR" altLang="en-US" dirty="0"/>
              <a:t>년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15</a:t>
            </a:fld>
            <a:endParaRPr lang="ko-KR" altLang="en-US" dirty="0"/>
          </a:p>
        </p:txBody>
      </p:sp>
      <p:sp>
        <p:nvSpPr>
          <p:cNvPr id="6" name="제목 10">
            <a:extLst>
              <a:ext uri="{FF2B5EF4-FFF2-40B4-BE49-F238E27FC236}">
                <a16:creationId xmlns:a16="http://schemas.microsoft.com/office/drawing/2014/main" id="{EFA94C8E-E813-4CBE-8DF5-FEBFD47D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359"/>
          </a:xfrm>
        </p:spPr>
        <p:txBody>
          <a:bodyPr rtlCol="0" anchor="ctr">
            <a:normAutofit/>
          </a:bodyPr>
          <a:lstStyle/>
          <a:p>
            <a:pPr algn="l" rtl="0"/>
            <a:r>
              <a:rPr lang="en-US" altLang="ko-KR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3. </a:t>
            </a:r>
            <a:r>
              <a:rPr lang="ko-KR" altLang="en-US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모델 설명 및 평가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72F15-F729-4C42-A011-0F2A64AFE65B}"/>
              </a:ext>
            </a:extLst>
          </p:cNvPr>
          <p:cNvSpPr txBox="1"/>
          <p:nvPr/>
        </p:nvSpPr>
        <p:spPr>
          <a:xfrm>
            <a:off x="838200" y="1041182"/>
            <a:ext cx="405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3) 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모델 적용 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1AE27-091D-482C-9CC5-93024E1CD6F7}"/>
              </a:ext>
            </a:extLst>
          </p:cNvPr>
          <p:cNvSpPr txBox="1"/>
          <p:nvPr/>
        </p:nvSpPr>
        <p:spPr>
          <a:xfrm>
            <a:off x="6096000" y="2771318"/>
            <a:ext cx="5582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앞에서 살펴본 쇼핑 검색 데이터를 이용하여</a:t>
            </a:r>
            <a:b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수요가 가장 높은 품목과 품종을 추려냈습니다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도매 평균 가격을 산정하고 온라인 마켓 소매 평균</a:t>
            </a:r>
            <a:b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가격과 비교하여 평균 마진을 산정하고</a:t>
            </a:r>
            <a:b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이를 가설과 비교하였습니다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en-US" altLang="ko-KR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9" name="그림 18" descr="텍스트, 검은색, 점수판, 은색이(가) 표시된 사진&#10;&#10;자동 생성된 설명">
            <a:extLst>
              <a:ext uri="{FF2B5EF4-FFF2-40B4-BE49-F238E27FC236}">
                <a16:creationId xmlns:a16="http://schemas.microsoft.com/office/drawing/2014/main" id="{725E55CF-1CF2-4828-9647-8BB2D8160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373" y="1561169"/>
            <a:ext cx="4117985" cy="147231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CDFD7CD-D552-41DE-88FB-875FB39D5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373" y="3255294"/>
            <a:ext cx="4117985" cy="139678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058E622-3155-4B8A-A7AC-68CD0FB19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374" y="4873841"/>
            <a:ext cx="4114800" cy="141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2020</a:t>
            </a:r>
            <a:r>
              <a:rPr lang="ko-KR" altLang="en-US" dirty="0"/>
              <a:t>년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16</a:t>
            </a:fld>
            <a:endParaRPr lang="ko-KR" altLang="en-US" dirty="0"/>
          </a:p>
        </p:txBody>
      </p:sp>
      <p:sp>
        <p:nvSpPr>
          <p:cNvPr id="6" name="제목 10">
            <a:extLst>
              <a:ext uri="{FF2B5EF4-FFF2-40B4-BE49-F238E27FC236}">
                <a16:creationId xmlns:a16="http://schemas.microsoft.com/office/drawing/2014/main" id="{EFA94C8E-E813-4CBE-8DF5-FEBFD47D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359"/>
          </a:xfrm>
        </p:spPr>
        <p:txBody>
          <a:bodyPr rtlCol="0" anchor="ctr">
            <a:normAutofit/>
          </a:bodyPr>
          <a:lstStyle/>
          <a:p>
            <a:pPr algn="l" rtl="0"/>
            <a:r>
              <a:rPr lang="en-US" altLang="ko-KR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4. </a:t>
            </a:r>
            <a:r>
              <a:rPr lang="ko-KR" altLang="en-US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가설 검증 및 전략 도출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1AE27-091D-482C-9CC5-93024E1CD6F7}"/>
              </a:ext>
            </a:extLst>
          </p:cNvPr>
          <p:cNvSpPr txBox="1"/>
          <p:nvPr/>
        </p:nvSpPr>
        <p:spPr>
          <a:xfrm>
            <a:off x="6375043" y="2081755"/>
            <a:ext cx="55826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모델에서 예측한 가격과 인터넷 소매 평균 가격의</a:t>
            </a:r>
            <a:b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차이를 마진으로 계산하여 평균값을 비교하였습니다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도매 거래가격의 단순 평균값을 사용한 기준모델보다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예측값과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수요 데이터를 사용한</a:t>
            </a:r>
            <a:b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머신 러닝 모델이 약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배에 가까운 평균 마진을</a:t>
            </a:r>
            <a:b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확보하는 것으로 나타났습니다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따라서 기존의 가설을 폐기하고 검색 데이터를</a:t>
            </a:r>
            <a:b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활용하여 주력 상품을 선정하는 것이</a:t>
            </a:r>
            <a:b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이윤 극대화를 할 수 있는 방법입니다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en-US" altLang="ko-KR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F160BF-DC60-43BB-99C9-40CC64C83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04" y="1682248"/>
            <a:ext cx="5940107" cy="393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79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38C83-BA4F-400F-B81E-66D4D74C3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EAB3BB-E1BB-4A4E-8DF4-F30190D4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2022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7E48F-44E8-42C9-9A4B-B6C049E0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742AA-1797-4FD6-B23E-2404424A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smtClean="0"/>
              <a:pPr/>
              <a:t>17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02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ko-KR" altLang="en-US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개요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953396" cy="25193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21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년도 신선식품 부서의 비즈니스 모델 구축을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위해 전국 도매시장 거래정보 데이터를 살펴보고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</a:p>
          <a:p>
            <a:pPr rtl="0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머신 러닝 모델을 통해 내년 상반기 가격을 예측하여 어떤 판매 전략이 필요한지 </a:t>
            </a:r>
            <a:b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제시하고자 합니다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rtl="0"/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 dirty="0"/>
              <a:t>2020</a:t>
            </a:r>
            <a:r>
              <a:rPr lang="ko-KR" altLang="en-US" dirty="0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2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1. 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문제 제시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3184" y="2557463"/>
            <a:ext cx="2342955" cy="514350"/>
          </a:xfrm>
        </p:spPr>
        <p:txBody>
          <a:bodyPr rtlCol="0"/>
          <a:lstStyle/>
          <a:p>
            <a:pPr rtl="0"/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2.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데이터셋 설명과</a:t>
            </a:r>
            <a:b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</a:b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가설 설정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19609" y="3633788"/>
            <a:ext cx="2342955" cy="514350"/>
          </a:xfrm>
        </p:spPr>
        <p:txBody>
          <a:bodyPr rtlCol="0"/>
          <a:lstStyle/>
          <a:p>
            <a:pPr rtl="0"/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3.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모델 설명 및 평가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4.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가설 검증 및</a:t>
            </a:r>
            <a:b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</a:b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전략 도출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현 시점에서 비즈니스 모델을 구축할 때 발생하는 문제를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rtl="0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살펴봅니다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전국 도매시장 거래정보 데이터셋을 살펴보고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가설을 설정합니다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머신 러닝 모델을 통해 내년 상반기 가격 동향을 예측해보고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rtl="0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평가지표를 사용해 평가합니다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머신 러닝 결과와 가설을 비교하여 내년 상반기 프로젝트에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rtl="0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적합한 전략을 도출합니다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2020</a:t>
            </a:r>
            <a:r>
              <a:rPr lang="ko-KR" altLang="en-US" dirty="0"/>
              <a:t>년</a:t>
            </a: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2020</a:t>
            </a:r>
            <a:r>
              <a:rPr lang="ko-KR" altLang="en-US" dirty="0"/>
              <a:t>년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</a:t>
            </a:fld>
            <a:endParaRPr lang="ko-KR" altLang="en-US" dirty="0"/>
          </a:p>
        </p:txBody>
      </p:sp>
      <p:sp>
        <p:nvSpPr>
          <p:cNvPr id="6" name="제목 10">
            <a:extLst>
              <a:ext uri="{FF2B5EF4-FFF2-40B4-BE49-F238E27FC236}">
                <a16:creationId xmlns:a16="http://schemas.microsoft.com/office/drawing/2014/main" id="{EFA94C8E-E813-4CBE-8DF5-FEBFD47D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359"/>
          </a:xfrm>
        </p:spPr>
        <p:txBody>
          <a:bodyPr rtlCol="0" anchor="ctr">
            <a:normAutofit/>
          </a:bodyPr>
          <a:lstStyle/>
          <a:p>
            <a:pPr algn="l" rtl="0"/>
            <a:r>
              <a:rPr lang="en-US" altLang="ko-KR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1. </a:t>
            </a:r>
            <a:r>
              <a:rPr lang="ko-KR" altLang="en-US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문제 제시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04BF2-69CD-428F-B899-F7CF8D3F544E}"/>
              </a:ext>
            </a:extLst>
          </p:cNvPr>
          <p:cNvSpPr txBox="1"/>
          <p:nvPr/>
        </p:nvSpPr>
        <p:spPr>
          <a:xfrm>
            <a:off x="838200" y="180475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전년도에는 데이터를 살펴보지 않고 주력 상품을 선정하였기 때문에</a:t>
            </a:r>
            <a:b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수요에 맞게 재고를 준비할 수 없었고 마진도 충분히 확보하지 못했습니다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이번에는 전국 도매시장 거래정보 데이터와 온라인 쇼핑 데이터를 활용하여</a:t>
            </a:r>
            <a:b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수요가 충분하고 마진이 확보된 상품을 선정하고자 합니다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16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 부터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 까지의 데이터를 활용하여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21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년도 상반기 상품별 가격을 예측하는</a:t>
            </a:r>
            <a:b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머신 러닝 모델을 만들고 수요 조사 결과와 결합하여 가장 마진이 큰 상품을</a:t>
            </a:r>
            <a:b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선택해야 합니다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003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2020</a:t>
            </a:r>
            <a:r>
              <a:rPr lang="ko-KR" altLang="en-US" dirty="0"/>
              <a:t>년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5</a:t>
            </a:fld>
            <a:endParaRPr lang="ko-KR" altLang="en-US" dirty="0"/>
          </a:p>
        </p:txBody>
      </p:sp>
      <p:sp>
        <p:nvSpPr>
          <p:cNvPr id="6" name="제목 10">
            <a:extLst>
              <a:ext uri="{FF2B5EF4-FFF2-40B4-BE49-F238E27FC236}">
                <a16:creationId xmlns:a16="http://schemas.microsoft.com/office/drawing/2014/main" id="{EFA94C8E-E813-4CBE-8DF5-FEBFD47D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359"/>
          </a:xfrm>
        </p:spPr>
        <p:txBody>
          <a:bodyPr rtlCol="0" anchor="ctr">
            <a:normAutofit/>
          </a:bodyPr>
          <a:lstStyle/>
          <a:p>
            <a:pPr algn="l" rtl="0"/>
            <a:r>
              <a:rPr lang="en-US" altLang="ko-KR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2. </a:t>
            </a:r>
            <a:r>
              <a:rPr lang="ko-KR" altLang="en-US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데이터셋 설명과 가설 설정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72F15-F729-4C42-A011-0F2A64AFE65B}"/>
              </a:ext>
            </a:extLst>
          </p:cNvPr>
          <p:cNvSpPr txBox="1"/>
          <p:nvPr/>
        </p:nvSpPr>
        <p:spPr>
          <a:xfrm>
            <a:off x="838200" y="1041182"/>
            <a:ext cx="405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1) 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데이터셋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EDF7E9-5E51-452F-9525-F3D385CF87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57"/>
          <a:stretch/>
        </p:blipFill>
        <p:spPr>
          <a:xfrm>
            <a:off x="561474" y="1924050"/>
            <a:ext cx="5257800" cy="3009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84B94B-16BD-4719-A215-EE6BD24621C1}"/>
              </a:ext>
            </a:extLst>
          </p:cNvPr>
          <p:cNvSpPr txBox="1"/>
          <p:nvPr/>
        </p:nvSpPr>
        <p:spPr>
          <a:xfrm>
            <a:off x="6096000" y="2274838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농산물 수급관련 빅 데이터를 제공하는 농넷에서</a:t>
            </a:r>
            <a:b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2016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 부터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2020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 까지의 전국 도매시장</a:t>
            </a:r>
            <a:b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거래내역 데이터를 이용하였습니다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이는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이커머스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회사라고 할지라도 실제 상품은</a:t>
            </a:r>
            <a:b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경매를 거친 도매시장에서 고객에게 배송되기</a:t>
            </a:r>
            <a:b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때문에 원가로 책정되는 도매 가격이 가장 중요하다고 판단했습니다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654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2020</a:t>
            </a:r>
            <a:r>
              <a:rPr lang="ko-KR" altLang="en-US" dirty="0"/>
              <a:t>년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 dirty="0"/>
          </a:p>
        </p:txBody>
      </p:sp>
      <p:sp>
        <p:nvSpPr>
          <p:cNvPr id="6" name="제목 10">
            <a:extLst>
              <a:ext uri="{FF2B5EF4-FFF2-40B4-BE49-F238E27FC236}">
                <a16:creationId xmlns:a16="http://schemas.microsoft.com/office/drawing/2014/main" id="{EFA94C8E-E813-4CBE-8DF5-FEBFD47D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359"/>
          </a:xfrm>
        </p:spPr>
        <p:txBody>
          <a:bodyPr rtlCol="0" anchor="ctr">
            <a:normAutofit/>
          </a:bodyPr>
          <a:lstStyle/>
          <a:p>
            <a:pPr algn="l" rtl="0"/>
            <a:r>
              <a:rPr lang="en-US" altLang="ko-KR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2. </a:t>
            </a:r>
            <a:r>
              <a:rPr lang="ko-KR" altLang="en-US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데이터셋 설명과 가설 설정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72F15-F729-4C42-A011-0F2A64AFE65B}"/>
              </a:ext>
            </a:extLst>
          </p:cNvPr>
          <p:cNvSpPr txBox="1"/>
          <p:nvPr/>
        </p:nvSpPr>
        <p:spPr>
          <a:xfrm>
            <a:off x="838200" y="1041182"/>
            <a:ext cx="405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2) 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데이터셋 구성 요소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84B94B-16BD-4719-A215-EE6BD24621C1}"/>
              </a:ext>
            </a:extLst>
          </p:cNvPr>
          <p:cNvSpPr txBox="1"/>
          <p:nvPr/>
        </p:nvSpPr>
        <p:spPr>
          <a:xfrm>
            <a:off x="7446486" y="1527758"/>
            <a:ext cx="30800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SALEDATE : 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경락 일자</a:t>
            </a:r>
            <a:endParaRPr lang="en-US" altLang="ko-KR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WHSAL_NM : 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도매시장</a:t>
            </a:r>
            <a:endParaRPr lang="en-US" altLang="ko-KR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CMP_NM : 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법인</a:t>
            </a:r>
            <a:endParaRPr lang="en-US" altLang="ko-KR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PUM_NM : 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품목</a:t>
            </a:r>
            <a:endParaRPr lang="en-US" altLang="ko-KR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KIND_NM : 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품종</a:t>
            </a:r>
            <a:endParaRPr lang="en-US" altLang="ko-KR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DAN_NM : 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단위</a:t>
            </a:r>
            <a:endParaRPr lang="en-US" altLang="ko-KR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POJ_NM : 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포장</a:t>
            </a:r>
            <a:endParaRPr lang="en-US" altLang="ko-KR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SIZE_NM : 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크기</a:t>
            </a:r>
            <a:endParaRPr lang="en-US" altLang="ko-KR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LV_NM : 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등급</a:t>
            </a:r>
            <a:endParaRPr lang="en-US" altLang="ko-KR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SAN_NM : 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산지</a:t>
            </a:r>
            <a:endParaRPr lang="en-US" altLang="ko-KR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DANQ : 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단위중량</a:t>
            </a:r>
            <a:endParaRPr lang="en-US" altLang="ko-KR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QTY : 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물량</a:t>
            </a:r>
            <a:endParaRPr lang="en-US" altLang="ko-KR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COST : 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단가</a:t>
            </a:r>
            <a:endParaRPr lang="en-US" altLang="ko-KR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TOT_QTY : 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총 물량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TOT_AMT : 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총 금액</a:t>
            </a:r>
          </a:p>
        </p:txBody>
      </p:sp>
      <p:pic>
        <p:nvPicPr>
          <p:cNvPr id="3" name="그림 2" descr="텍스트, 전자기기, 키보드, 은색이(가) 표시된 사진&#10;&#10;자동 생성된 설명">
            <a:extLst>
              <a:ext uri="{FF2B5EF4-FFF2-40B4-BE49-F238E27FC236}">
                <a16:creationId xmlns:a16="http://schemas.microsoft.com/office/drawing/2014/main" id="{E07796B5-42B3-465F-B0F7-3FDE31F66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2730"/>
            <a:ext cx="5902433" cy="229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0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2020</a:t>
            </a:r>
            <a:r>
              <a:rPr lang="ko-KR" altLang="en-US" dirty="0"/>
              <a:t>년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7</a:t>
            </a:fld>
            <a:endParaRPr lang="ko-KR" altLang="en-US" dirty="0"/>
          </a:p>
        </p:txBody>
      </p:sp>
      <p:sp>
        <p:nvSpPr>
          <p:cNvPr id="6" name="제목 10">
            <a:extLst>
              <a:ext uri="{FF2B5EF4-FFF2-40B4-BE49-F238E27FC236}">
                <a16:creationId xmlns:a16="http://schemas.microsoft.com/office/drawing/2014/main" id="{EFA94C8E-E813-4CBE-8DF5-FEBFD47D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359"/>
          </a:xfrm>
        </p:spPr>
        <p:txBody>
          <a:bodyPr rtlCol="0" anchor="ctr">
            <a:normAutofit/>
          </a:bodyPr>
          <a:lstStyle/>
          <a:p>
            <a:pPr algn="l" rtl="0"/>
            <a:r>
              <a:rPr lang="en-US" altLang="ko-KR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2. </a:t>
            </a:r>
            <a:r>
              <a:rPr lang="ko-KR" altLang="en-US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데이터셋 설명과 가설 설정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72F15-F729-4C42-A011-0F2A64AFE65B}"/>
              </a:ext>
            </a:extLst>
          </p:cNvPr>
          <p:cNvSpPr txBox="1"/>
          <p:nvPr/>
        </p:nvSpPr>
        <p:spPr>
          <a:xfrm>
            <a:off x="838200" y="1041182"/>
            <a:ext cx="405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3) EDA 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데이터 정제 기준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84B94B-16BD-4719-A215-EE6BD24621C1}"/>
              </a:ext>
            </a:extLst>
          </p:cNvPr>
          <p:cNvSpPr txBox="1"/>
          <p:nvPr/>
        </p:nvSpPr>
        <p:spPr>
          <a:xfrm>
            <a:off x="6096000" y="2274838"/>
            <a:ext cx="525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네이버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데이터랩의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쇼핑 검색 데이터에 따르면</a:t>
            </a:r>
            <a:b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온라인 쇼핑을 통해 농산물을 구입하는 경우</a:t>
            </a:r>
            <a:b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과일의 비중이 채소보다 높은 것을 볼 수 있습니다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따라서 도매시장 거래 데이터에서 채소를 제외한</a:t>
            </a:r>
            <a:b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과일 데이터를 가지고 분석을 진행합니다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147850-A247-4BF2-ADD1-60627EB36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28" y="1689309"/>
            <a:ext cx="5754972" cy="347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0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2020</a:t>
            </a:r>
            <a:r>
              <a:rPr lang="ko-KR" altLang="en-US" dirty="0"/>
              <a:t>년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8</a:t>
            </a:fld>
            <a:endParaRPr lang="ko-KR" altLang="en-US" dirty="0"/>
          </a:p>
        </p:txBody>
      </p:sp>
      <p:sp>
        <p:nvSpPr>
          <p:cNvPr id="6" name="제목 10">
            <a:extLst>
              <a:ext uri="{FF2B5EF4-FFF2-40B4-BE49-F238E27FC236}">
                <a16:creationId xmlns:a16="http://schemas.microsoft.com/office/drawing/2014/main" id="{EFA94C8E-E813-4CBE-8DF5-FEBFD47D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359"/>
          </a:xfrm>
        </p:spPr>
        <p:txBody>
          <a:bodyPr rtlCol="0" anchor="ctr">
            <a:normAutofit/>
          </a:bodyPr>
          <a:lstStyle/>
          <a:p>
            <a:pPr algn="l" rtl="0"/>
            <a:r>
              <a:rPr lang="en-US" altLang="ko-KR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2. </a:t>
            </a:r>
            <a:r>
              <a:rPr lang="ko-KR" altLang="en-US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데이터셋 설명과 가설 설정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72F15-F729-4C42-A011-0F2A64AFE65B}"/>
              </a:ext>
            </a:extLst>
          </p:cNvPr>
          <p:cNvSpPr txBox="1"/>
          <p:nvPr/>
        </p:nvSpPr>
        <p:spPr>
          <a:xfrm>
            <a:off x="838200" y="1041182"/>
            <a:ext cx="405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3) EDA 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과정 설명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84B94B-16BD-4719-A215-EE6BD24621C1}"/>
              </a:ext>
            </a:extLst>
          </p:cNvPr>
          <p:cNvSpPr txBox="1"/>
          <p:nvPr/>
        </p:nvSpPr>
        <p:spPr>
          <a:xfrm>
            <a:off x="6344653" y="1415265"/>
            <a:ext cx="5257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SALEDATE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날짜 타입으로 변경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PUM_NM :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과일만 선별하고 나머지는 삭제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DAN_NM : kg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단위로 통일하고 칼럼 삭제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LV_NM :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특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등급이 대부분을 차지하므로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  <a:b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특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상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보통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등외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가지로 통일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DANQ , QTY , COST : 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마이너스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(-)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 </a:t>
            </a:r>
            <a:r>
              <a:rPr lang="ko-KR" altLang="en-US" b="0" i="0" dirty="0" err="1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적혀있는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경우 취소된 거래이므로 제거</a:t>
            </a:r>
            <a:endParaRPr lang="en-US" altLang="ko-KR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AVG_PRICE : TOT_QTY / TOT_AMT 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 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kg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당</a:t>
            </a:r>
            <a:b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평균 가격을 산정</a:t>
            </a:r>
            <a:endParaRPr lang="en-US" altLang="ko-KR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2016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 부터 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19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 까지의 데이터를 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train 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셋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  <a:b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 데이터를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validation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셋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21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 데이터를</a:t>
            </a:r>
            <a:b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test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셋으로 나눈다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en-US" altLang="ko-KR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2530BC-B189-4DAF-A536-F4186951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4" y="1771789"/>
            <a:ext cx="5563376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3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2020</a:t>
            </a:r>
            <a:r>
              <a:rPr lang="ko-KR" altLang="en-US" dirty="0"/>
              <a:t>년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9</a:t>
            </a:fld>
            <a:endParaRPr lang="ko-KR" altLang="en-US" dirty="0"/>
          </a:p>
        </p:txBody>
      </p:sp>
      <p:sp>
        <p:nvSpPr>
          <p:cNvPr id="6" name="제목 10">
            <a:extLst>
              <a:ext uri="{FF2B5EF4-FFF2-40B4-BE49-F238E27FC236}">
                <a16:creationId xmlns:a16="http://schemas.microsoft.com/office/drawing/2014/main" id="{EFA94C8E-E813-4CBE-8DF5-FEBFD47D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359"/>
          </a:xfrm>
        </p:spPr>
        <p:txBody>
          <a:bodyPr rtlCol="0" anchor="ctr">
            <a:normAutofit/>
          </a:bodyPr>
          <a:lstStyle/>
          <a:p>
            <a:pPr algn="l" rtl="0"/>
            <a:r>
              <a:rPr lang="en-US" altLang="ko-KR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2. </a:t>
            </a:r>
            <a:r>
              <a:rPr lang="ko-KR" altLang="en-US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데이터셋 설명과 가설 설정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72F15-F729-4C42-A011-0F2A64AFE65B}"/>
              </a:ext>
            </a:extLst>
          </p:cNvPr>
          <p:cNvSpPr txBox="1"/>
          <p:nvPr/>
        </p:nvSpPr>
        <p:spPr>
          <a:xfrm>
            <a:off x="838200" y="1041182"/>
            <a:ext cx="405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4) 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가설 설정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84B94B-16BD-4719-A215-EE6BD24621C1}"/>
              </a:ext>
            </a:extLst>
          </p:cNvPr>
          <p:cNvSpPr txBox="1"/>
          <p:nvPr/>
        </p:nvSpPr>
        <p:spPr>
          <a:xfrm>
            <a:off x="745959" y="4682865"/>
            <a:ext cx="10898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 평균 거래가격을 확인했을 때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1~3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월과 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월은 딸기의 가격이 가장 높고 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4~5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월은 복숭아의</a:t>
            </a:r>
            <a:b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가격이 높습니다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가격은 희소성 뿐만 아니라 수요에 의해서도 올라가므로 가격이 높은 작물이 수요가 높다고 볼 수 있다는</a:t>
            </a:r>
            <a:b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가설을 세울 수 있습니다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en-US" altLang="ko-KR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21898E-3FA8-4590-B1D3-F0214096F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59" y="1919206"/>
            <a:ext cx="1816340" cy="25428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92E014-4F61-4D4D-BE6C-4298AB741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299" y="1914078"/>
            <a:ext cx="1816340" cy="2542876"/>
          </a:xfrm>
          <a:prstGeom prst="rect">
            <a:avLst/>
          </a:prstGeom>
        </p:spPr>
      </p:pic>
      <p:pic>
        <p:nvPicPr>
          <p:cNvPr id="13" name="그림 12" descr="텍스트, 점수판, 검은색, 닫기이(가) 표시된 사진&#10;&#10;자동 생성된 설명">
            <a:extLst>
              <a:ext uri="{FF2B5EF4-FFF2-40B4-BE49-F238E27FC236}">
                <a16:creationId xmlns:a16="http://schemas.microsoft.com/office/drawing/2014/main" id="{0AB25CAE-8B56-442B-985D-9FCC51B36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8639" y="1914078"/>
            <a:ext cx="1816340" cy="25428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8A4A767-0DB4-40BC-90D1-0731CC3A3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7351" y="1914078"/>
            <a:ext cx="1816340" cy="254287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B8454AC-5550-447F-B3AF-5130F2D852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3691" y="1914078"/>
            <a:ext cx="1816340" cy="254287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319DE3B-13A2-4599-ADD3-D1ABF3932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2403" y="1914078"/>
            <a:ext cx="1816340" cy="25428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E145C72-A5C6-4316-B91D-7BC177498312}"/>
              </a:ext>
            </a:extLst>
          </p:cNvPr>
          <p:cNvSpPr txBox="1"/>
          <p:nvPr/>
        </p:nvSpPr>
        <p:spPr>
          <a:xfrm>
            <a:off x="745959" y="1450048"/>
            <a:ext cx="1089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    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	         2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	          3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               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		        5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                      </a:t>
            </a:r>
            <a:r>
              <a:rPr lang="en-US" altLang="ko-KR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</a:t>
            </a:r>
            <a:r>
              <a:rPr lang="ko-KR" altLang="en-US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</a:t>
            </a:r>
            <a:endParaRPr lang="en-US" altLang="ko-KR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7842170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9_TF56180624_Win32" id="{6015578C-7D5D-4D9F-B4C9-62F8FE79A225}" vid="{1D77FD14-6D0D-4F01-A4B4-6681689BE31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473</TotalTime>
  <Words>1106</Words>
  <Application>Microsoft Office PowerPoint</Application>
  <PresentationFormat>와이드스크린</PresentationFormat>
  <Paragraphs>184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넥슨Lv1고딕 Low OTF Bold</vt:lpstr>
      <vt:lpstr>맑은 고딕</vt:lpstr>
      <vt:lpstr>에스코어 드림 5 Medium</vt:lpstr>
      <vt:lpstr>에스코어 드림 7 ExtraBold</vt:lpstr>
      <vt:lpstr>Arial</vt:lpstr>
      <vt:lpstr>모노라인</vt:lpstr>
      <vt:lpstr>21년도 상반기 신선식품 파트 비즈니스 전략 수립</vt:lpstr>
      <vt:lpstr>개요</vt:lpstr>
      <vt:lpstr>목차</vt:lpstr>
      <vt:lpstr>1. 문제 제시</vt:lpstr>
      <vt:lpstr>2. 데이터셋 설명과 가설 설정</vt:lpstr>
      <vt:lpstr>2. 데이터셋 설명과 가설 설정</vt:lpstr>
      <vt:lpstr>2. 데이터셋 설명과 가설 설정</vt:lpstr>
      <vt:lpstr>2. 데이터셋 설명과 가설 설정</vt:lpstr>
      <vt:lpstr>2. 데이터셋 설명과 가설 설정</vt:lpstr>
      <vt:lpstr>3. 모델 설명 및 평가</vt:lpstr>
      <vt:lpstr>3. 모델 설명 및 평가</vt:lpstr>
      <vt:lpstr>3. 모델 설명 및 평가</vt:lpstr>
      <vt:lpstr>3. 모델 설명 및 평가</vt:lpstr>
      <vt:lpstr>3. 모델 설명 및 평가</vt:lpstr>
      <vt:lpstr>3. 모델 설명 및 평가</vt:lpstr>
      <vt:lpstr>4. 가설 검증 및 전략 도출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23년도 신작 개발 계획 </dc:title>
  <dc:creator>lks</dc:creator>
  <cp:lastModifiedBy>lks</cp:lastModifiedBy>
  <cp:revision>30</cp:revision>
  <dcterms:created xsi:type="dcterms:W3CDTF">2022-11-03T00:04:52Z</dcterms:created>
  <dcterms:modified xsi:type="dcterms:W3CDTF">2022-12-05T09:20:23Z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