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5" r:id="rId5"/>
    <p:sldId id="259" r:id="rId6"/>
    <p:sldId id="260" r:id="rId7"/>
    <p:sldId id="261" r:id="rId8"/>
    <p:sldId id="262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7" r:id="rId18"/>
    <p:sldId id="274" r:id="rId19"/>
    <p:sldId id="276" r:id="rId20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564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矩形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矩形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矩形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矩形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圓角矩形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圓角矩形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矩形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26" name="日期版面配置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矩形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矩形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圓角矩形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圓角矩形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矩形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矩形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矩形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矩形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矩形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矩形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CDC5CA4-A1C6-435D-9ED5-1784BE1C5939}" type="datetimeFigureOut">
              <a:rPr lang="zh-TW" altLang="en-US" smtClean="0"/>
              <a:t>2021/1/14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475222B-71CF-4201-AB0C-47CA6C42EA9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CNN Final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第一組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67544" y="4437112"/>
            <a:ext cx="330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張聚陽、莊宗縉、許智堯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68017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Steps-Steps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Model Evaluation</a:t>
            </a:r>
          </a:p>
          <a:p>
            <a:r>
              <a:rPr lang="zh-TW" altLang="en-US" dirty="0" smtClean="0"/>
              <a:t>觀察</a:t>
            </a:r>
            <a:r>
              <a:rPr lang="en-US" altLang="zh-TW" dirty="0" smtClean="0"/>
              <a:t>Accuracy</a:t>
            </a:r>
          </a:p>
          <a:p>
            <a:r>
              <a:rPr lang="en-US" altLang="zh-TW" dirty="0" smtClean="0"/>
              <a:t>Confusion Matrix </a:t>
            </a:r>
            <a:r>
              <a:rPr lang="zh-TW" altLang="en-US" dirty="0" smtClean="0"/>
              <a:t>查看各類別資料的辨識情況</a:t>
            </a:r>
            <a:endParaRPr lang="en-US" altLang="zh-TW" dirty="0" smtClean="0"/>
          </a:p>
          <a:p>
            <a:pPr marL="457200" lvl="1" indent="0">
              <a:buNone/>
            </a:pPr>
            <a:r>
              <a:rPr lang="en-US" altLang="zh-TW" dirty="0" smtClean="0"/>
              <a:t>X Precision</a:t>
            </a:r>
          </a:p>
          <a:p>
            <a:pPr marL="457200" lvl="1" indent="0">
              <a:buNone/>
            </a:pPr>
            <a:r>
              <a:rPr lang="en-US" altLang="zh-TW" dirty="0" smtClean="0"/>
              <a:t>X Recall</a:t>
            </a:r>
          </a:p>
          <a:p>
            <a:pPr marL="457200" lvl="1" indent="0">
              <a:buNone/>
            </a:pPr>
            <a:r>
              <a:rPr lang="en-US" altLang="zh-TW" dirty="0" smtClean="0"/>
              <a:t>X F1 score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7787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Steps-Steps 4</a:t>
            </a:r>
            <a:endParaRPr lang="zh-TW" alt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35896" y="2348880"/>
            <a:ext cx="5073911" cy="247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348880"/>
            <a:ext cx="3073400" cy="263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5423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訓練過程所遭遇的問題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Training Model</a:t>
            </a:r>
            <a:r>
              <a:rPr lang="zh-TW" altLang="en-US" dirty="0" smtClean="0"/>
              <a:t> </a:t>
            </a:r>
            <a:r>
              <a:rPr lang="en-US" altLang="zh-TW" dirty="0" smtClean="0"/>
              <a:t>Accuracy</a:t>
            </a:r>
            <a:r>
              <a:rPr lang="zh-TW" altLang="en-US" dirty="0" smtClean="0"/>
              <a:t>低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zh-TW" altLang="en-US" dirty="0" smtClean="0"/>
              <a:t>一開始訓練結果與網路上他人結果相比還略顯低，因此開始推斷以下原因 </a:t>
            </a:r>
            <a:r>
              <a:rPr lang="en-US" altLang="zh-TW" dirty="0" smtClean="0"/>
              <a:t>=&gt;</a:t>
            </a:r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323528" y="4221088"/>
            <a:ext cx="2448272" cy="223224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Feature Collision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圓角矩形 4"/>
          <p:cNvSpPr/>
          <p:nvPr/>
        </p:nvSpPr>
        <p:spPr>
          <a:xfrm>
            <a:off x="3347864" y="4216183"/>
            <a:ext cx="2448272" cy="22322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資料分布有問題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372200" y="4216183"/>
            <a:ext cx="2448272" cy="223224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 smtClean="0">
                <a:solidFill>
                  <a:schemeClr val="tx1"/>
                </a:solidFill>
              </a:rPr>
              <a:t>模型不夠複雜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甜甜圈 6"/>
          <p:cNvSpPr/>
          <p:nvPr/>
        </p:nvSpPr>
        <p:spPr>
          <a:xfrm>
            <a:off x="6156176" y="4617132"/>
            <a:ext cx="2987824" cy="1440160"/>
          </a:xfrm>
          <a:prstGeom prst="donut">
            <a:avLst>
              <a:gd name="adj" fmla="val 91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380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692696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訓練過程所遭遇的問題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628800"/>
            <a:ext cx="8229600" cy="4325112"/>
          </a:xfrm>
        </p:spPr>
        <p:txBody>
          <a:bodyPr/>
          <a:lstStyle/>
          <a:p>
            <a:r>
              <a:rPr lang="en-US" altLang="zh-TW" dirty="0" smtClean="0"/>
              <a:t>Test Model Accuracy</a:t>
            </a:r>
            <a:r>
              <a:rPr lang="zh-TW" altLang="en-US" dirty="0" smtClean="0"/>
              <a:t>小低於</a:t>
            </a:r>
            <a:r>
              <a:rPr lang="en-US" altLang="zh-TW" dirty="0" smtClean="0"/>
              <a:t>Training Model Accuracy:</a:t>
            </a:r>
            <a:br>
              <a:rPr lang="en-US" altLang="zh-TW" dirty="0" smtClean="0"/>
            </a:br>
            <a:r>
              <a:rPr lang="zh-TW" altLang="en-US" dirty="0" smtClean="0"/>
              <a:t>將訓練模型的準確度有效提升後</a:t>
            </a:r>
            <a:r>
              <a:rPr lang="zh-TW" altLang="en-US" dirty="0" smtClean="0"/>
              <a:t>，又發現 </a:t>
            </a:r>
            <a:r>
              <a:rPr lang="en-US" altLang="zh-TW" dirty="0" smtClean="0"/>
              <a:t>Test</a:t>
            </a:r>
            <a:r>
              <a:rPr lang="zh-TW" altLang="en-US" dirty="0" smtClean="0"/>
              <a:t> 出來的準確度居然相較訓練的還來的低 </a:t>
            </a:r>
            <a:r>
              <a:rPr lang="en-US" altLang="zh-TW" dirty="0" smtClean="0"/>
              <a:t>=&gt;</a:t>
            </a:r>
          </a:p>
          <a:p>
            <a:endParaRPr lang="en-US" altLang="zh-TW" dirty="0"/>
          </a:p>
          <a:p>
            <a:pPr marL="109728" indent="0">
              <a:buNone/>
            </a:pP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21877" y="4136892"/>
            <a:ext cx="2808312" cy="244827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Overfitting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向右箭號 4"/>
          <p:cNvSpPr/>
          <p:nvPr/>
        </p:nvSpPr>
        <p:spPr>
          <a:xfrm>
            <a:off x="3218221" y="4784964"/>
            <a:ext cx="129614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788024" y="4136892"/>
            <a:ext cx="2808312" cy="2448272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Dropout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388091"/>
            <a:ext cx="4284609" cy="70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825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訓練成果</a:t>
            </a:r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564904"/>
            <a:ext cx="404884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206" y="2564904"/>
            <a:ext cx="4217192" cy="2949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716697"/>
            <a:ext cx="6621788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0472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Model Evaluation</a:t>
            </a:r>
            <a:r>
              <a:rPr lang="zh-TW" altLang="en-US" dirty="0" smtClean="0"/>
              <a:t>結果</a:t>
            </a:r>
            <a:endParaRPr lang="zh-TW" alt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7" y="2636912"/>
            <a:ext cx="4621169" cy="2670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636912"/>
            <a:ext cx="3890828" cy="2923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0" y="5699557"/>
            <a:ext cx="90973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 smtClean="0"/>
              <a:t>我們發現對角線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辨識正確數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非常高，因此判定訓練結果佳，而且只有零星錯誤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60764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7544" y="708542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辨識錯誤癥結點</a:t>
            </a:r>
            <a:endParaRPr lang="zh-TW" altLang="en-US" dirty="0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03537"/>
            <a:ext cx="2461468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6922" y="1772816"/>
            <a:ext cx="510540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221088"/>
            <a:ext cx="6590754" cy="2459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139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結論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zh-TW" altLang="en-US" dirty="0"/>
              <a:t>執行環境</a:t>
            </a:r>
            <a:r>
              <a:rPr lang="en-US" altLang="zh-TW" dirty="0"/>
              <a:t>:Google </a:t>
            </a:r>
            <a:r>
              <a:rPr lang="en-US" altLang="zh-TW" dirty="0" err="1"/>
              <a:t>Colab</a:t>
            </a:r>
            <a:r>
              <a:rPr lang="en-US" altLang="zh-TW" dirty="0"/>
              <a:t> </a:t>
            </a:r>
            <a:r>
              <a:rPr lang="en-US" altLang="zh-TW" dirty="0" smtClean="0"/>
              <a:t>TPU</a:t>
            </a:r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altLang="zh-TW" dirty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endParaRPr lang="en-US" altLang="zh-TW" dirty="0" smtClean="0"/>
          </a:p>
          <a:p>
            <a:pPr marL="365760" lvl="1" indent="-256032">
              <a:buClr>
                <a:schemeClr val="accent3"/>
              </a:buClr>
              <a:buFont typeface="Georgia"/>
              <a:buChar char="•"/>
            </a:pPr>
            <a:r>
              <a:rPr lang="zh-TW" altLang="en-US" dirty="0"/>
              <a:t>使用</a:t>
            </a:r>
            <a:r>
              <a:rPr lang="en-US" altLang="zh-TW" dirty="0" smtClean="0"/>
              <a:t>Module:</a:t>
            </a:r>
          </a:p>
          <a:p>
            <a:pPr marL="624078" indent="-514350">
              <a:buAutoNum type="arabicPeriod"/>
            </a:pPr>
            <a:r>
              <a:rPr lang="en-US" altLang="zh-TW" dirty="0" err="1" smtClean="0"/>
              <a:t>Matplotlib</a:t>
            </a:r>
            <a:endParaRPr lang="en-US" altLang="zh-TW" dirty="0" smtClean="0"/>
          </a:p>
          <a:p>
            <a:pPr marL="624078" indent="-514350">
              <a:buAutoNum type="arabicPeriod"/>
            </a:pPr>
            <a:r>
              <a:rPr lang="en-US" altLang="zh-TW" dirty="0" err="1" smtClean="0"/>
              <a:t>Keras</a:t>
            </a:r>
            <a:endParaRPr lang="en-US" altLang="zh-TW" dirty="0" smtClean="0"/>
          </a:p>
          <a:p>
            <a:pPr marL="624078" indent="-514350">
              <a:buAutoNum type="arabicPeriod"/>
            </a:pPr>
            <a:r>
              <a:rPr lang="en-US" altLang="zh-TW" dirty="0" err="1" smtClean="0"/>
              <a:t>Numpy</a:t>
            </a:r>
            <a:endParaRPr lang="en-US" altLang="zh-TW" dirty="0" smtClean="0"/>
          </a:p>
          <a:p>
            <a:pPr marL="624078" indent="-514350">
              <a:buAutoNum type="arabicPeriod"/>
            </a:pPr>
            <a:r>
              <a:rPr lang="en-US" altLang="zh-TW" dirty="0" smtClean="0"/>
              <a:t>Pandas</a:t>
            </a:r>
          </a:p>
          <a:p>
            <a:pPr marL="624078" indent="-514350">
              <a:buAutoNum type="arabicPeriod"/>
            </a:pPr>
            <a:r>
              <a:rPr lang="en-US" altLang="zh-TW" b="1" dirty="0" err="1"/>
              <a:t>tensorflow</a:t>
            </a:r>
            <a:endParaRPr lang="zh-TW" altLang="en-US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41" y="620688"/>
            <a:ext cx="4067943" cy="152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0014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我們在各步驟裡所使用的技術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Input X:Image;Output Y:Label(</a:t>
            </a:r>
            <a:r>
              <a:rPr lang="zh-TW" altLang="en-US" dirty="0" smtClean="0"/>
              <a:t>數字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smtClean="0"/>
              <a:t>Datasets : </a:t>
            </a:r>
            <a:r>
              <a:rPr lang="en-US" altLang="zh-TW" sz="2000" dirty="0" smtClean="0"/>
              <a:t>MNIST </a:t>
            </a:r>
            <a:r>
              <a:rPr lang="en-US" altLang="zh-TW" sz="2000" dirty="0"/>
              <a:t>Handwritten Digit Classification </a:t>
            </a:r>
            <a:r>
              <a:rPr lang="en-US" altLang="zh-TW" sz="2000" dirty="0" smtClean="0"/>
              <a:t>Dataset</a:t>
            </a:r>
          </a:p>
          <a:p>
            <a:pPr lvl="1"/>
            <a:r>
              <a:rPr lang="en-US" altLang="zh-TW" dirty="0" smtClean="0"/>
              <a:t>Data Visualization</a:t>
            </a:r>
          </a:p>
          <a:p>
            <a:pPr lvl="1"/>
            <a:r>
              <a:rPr lang="en-US" altLang="zh-TW" dirty="0" smtClean="0"/>
              <a:t>Data Preprocessing(</a:t>
            </a:r>
            <a:r>
              <a:rPr lang="en-US" altLang="zh-TW" dirty="0" err="1" smtClean="0"/>
              <a:t>OneHot</a:t>
            </a:r>
            <a:r>
              <a:rPr lang="en-US" altLang="zh-TW" dirty="0" smtClean="0"/>
              <a:t>-Encoding</a:t>
            </a:r>
            <a:r>
              <a:rPr lang="zh-TW" altLang="en-US" dirty="0" smtClean="0"/>
              <a:t>、</a:t>
            </a:r>
            <a:r>
              <a:rPr lang="en-US" altLang="zh-TW" dirty="0" smtClean="0"/>
              <a:t>Normalization)</a:t>
            </a:r>
          </a:p>
          <a:p>
            <a:pPr lvl="1"/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1660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結論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Convolutional Layer(Activation Function: </a:t>
            </a:r>
            <a:r>
              <a:rPr lang="en-US" altLang="zh-TW" dirty="0" err="1"/>
              <a:t>Relu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Max Pooling</a:t>
            </a:r>
          </a:p>
          <a:p>
            <a:pPr lvl="1"/>
            <a:r>
              <a:rPr lang="en-US" altLang="zh-TW" dirty="0"/>
              <a:t>Fully Connected (Activation </a:t>
            </a:r>
            <a:r>
              <a:rPr lang="en-US" altLang="zh-TW" dirty="0" smtClean="0"/>
              <a:t>Function : </a:t>
            </a:r>
            <a:r>
              <a:rPr lang="en-US" altLang="zh-TW" dirty="0" err="1" smtClean="0"/>
              <a:t>Softmax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Loss Function(Categorical </a:t>
            </a:r>
            <a:r>
              <a:rPr lang="en-US" altLang="zh-TW" dirty="0" smtClean="0"/>
              <a:t>cross entropy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98635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動機</a:t>
            </a:r>
            <a:endParaRPr lang="en-US" altLang="zh-TW" dirty="0" smtClean="0"/>
          </a:p>
          <a:p>
            <a:r>
              <a:rPr lang="en-US" altLang="zh-TW" dirty="0" smtClean="0"/>
              <a:t>4 Steps</a:t>
            </a:r>
          </a:p>
          <a:p>
            <a:pPr lvl="1"/>
            <a:r>
              <a:rPr lang="en-US" altLang="zh-TW" sz="2400" dirty="0" smtClean="0"/>
              <a:t>EDA</a:t>
            </a:r>
          </a:p>
          <a:p>
            <a:pPr lvl="1"/>
            <a:r>
              <a:rPr lang="en-US" altLang="zh-TW" sz="2400" dirty="0" smtClean="0"/>
              <a:t>Data Preprocessing</a:t>
            </a:r>
          </a:p>
          <a:p>
            <a:pPr lvl="1"/>
            <a:r>
              <a:rPr lang="en-US" altLang="zh-TW" sz="2400" dirty="0" smtClean="0"/>
              <a:t>Model Establishment</a:t>
            </a:r>
          </a:p>
          <a:p>
            <a:pPr lvl="1"/>
            <a:r>
              <a:rPr lang="en-US" altLang="zh-TW" sz="2400" dirty="0" smtClean="0"/>
              <a:t>Model Evaluation</a:t>
            </a:r>
          </a:p>
          <a:p>
            <a:r>
              <a:rPr lang="zh-TW" altLang="en-US" dirty="0" smtClean="0"/>
              <a:t>遇到的問題</a:t>
            </a:r>
            <a:endParaRPr lang="en-US" altLang="zh-TW" dirty="0" smtClean="0"/>
          </a:p>
          <a:p>
            <a:r>
              <a:rPr lang="zh-TW" altLang="en-US" dirty="0"/>
              <a:t>結論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979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512" y="476672"/>
            <a:ext cx="8229600" cy="1066800"/>
          </a:xfrm>
        </p:spPr>
        <p:txBody>
          <a:bodyPr/>
          <a:lstStyle/>
          <a:p>
            <a:r>
              <a:rPr lang="zh-TW" altLang="en-US" dirty="0" smtClean="0"/>
              <a:t>動機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340768"/>
            <a:ext cx="8229600" cy="4325112"/>
          </a:xfrm>
        </p:spPr>
        <p:txBody>
          <a:bodyPr>
            <a:normAutofit/>
          </a:bodyPr>
          <a:lstStyle/>
          <a:p>
            <a:r>
              <a:rPr lang="zh-TW" altLang="zh-TW" dirty="0" smtClean="0"/>
              <a:t>首先是，為什麼我們選擇這個主題</a:t>
            </a:r>
            <a:r>
              <a:rPr lang="en-US" altLang="zh-TW" dirty="0" smtClean="0"/>
              <a:t>?</a:t>
            </a:r>
            <a:endParaRPr lang="zh-TW" altLang="zh-TW" dirty="0" smtClean="0"/>
          </a:p>
          <a:p>
            <a:r>
              <a:rPr lang="zh-TW" altLang="en-US" dirty="0" smtClean="0"/>
              <a:t>我們試著理解手機上的手寫辨識背後的原理。</a:t>
            </a:r>
            <a:r>
              <a:rPr lang="zh-TW" altLang="zh-TW" dirty="0" smtClean="0"/>
              <a:t>想先以一個經典的題目來測試一般卷積神經網路的精確度跟強度</a:t>
            </a:r>
            <a:endParaRPr lang="en-US" altLang="zh-TW" dirty="0" smtClean="0"/>
          </a:p>
          <a:p>
            <a:r>
              <a:rPr lang="zh-TW" altLang="zh-TW" dirty="0" smtClean="0"/>
              <a:t>我們</a:t>
            </a:r>
            <a:r>
              <a:rPr lang="zh-TW" altLang="en-US" dirty="0" smtClean="0"/>
              <a:t>預計</a:t>
            </a:r>
            <a:r>
              <a:rPr lang="zh-TW" altLang="zh-TW" dirty="0" smtClean="0"/>
              <a:t>先使用一般卷積層作訓練，若無法精確辨識再使用</a:t>
            </a:r>
            <a:r>
              <a:rPr lang="en-US" altLang="zh-TW" dirty="0" err="1" smtClean="0"/>
              <a:t>GoogleNet</a:t>
            </a:r>
            <a:r>
              <a:rPr lang="zh-TW" altLang="zh-TW" dirty="0" smtClean="0"/>
              <a:t>下去做，最後的備案是</a:t>
            </a:r>
            <a:r>
              <a:rPr lang="en-US" altLang="zh-TW" dirty="0" err="1" smtClean="0"/>
              <a:t>ResNet</a:t>
            </a:r>
            <a:r>
              <a:rPr lang="zh-TW" altLang="zh-TW" dirty="0" smtClean="0"/>
              <a:t>。</a:t>
            </a:r>
          </a:p>
          <a:p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402112"/>
            <a:ext cx="3737865" cy="22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725144"/>
            <a:ext cx="38290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96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236006"/>
            <a:ext cx="8229600" cy="1143000"/>
          </a:xfrm>
        </p:spPr>
        <p:txBody>
          <a:bodyPr/>
          <a:lstStyle/>
          <a:p>
            <a:r>
              <a:rPr lang="en-US" altLang="zh-TW" dirty="0" smtClean="0"/>
              <a:t>4 Steps</a:t>
            </a:r>
            <a:endParaRPr lang="zh-TW" altLang="en-US" dirty="0"/>
          </a:p>
        </p:txBody>
      </p:sp>
      <p:grpSp>
        <p:nvGrpSpPr>
          <p:cNvPr id="4" name="群組 3"/>
          <p:cNvGrpSpPr/>
          <p:nvPr/>
        </p:nvGrpSpPr>
        <p:grpSpPr>
          <a:xfrm>
            <a:off x="611560" y="1700808"/>
            <a:ext cx="7992888" cy="3816423"/>
            <a:chOff x="851762" y="1416052"/>
            <a:chExt cx="7440538" cy="3051191"/>
          </a:xfrm>
        </p:grpSpPr>
        <p:grpSp>
          <p:nvGrpSpPr>
            <p:cNvPr id="5" name="Google Shape;444;p24"/>
            <p:cNvGrpSpPr/>
            <p:nvPr/>
          </p:nvGrpSpPr>
          <p:grpSpPr>
            <a:xfrm>
              <a:off x="851762" y="1416052"/>
              <a:ext cx="1244039" cy="1244039"/>
              <a:chOff x="851762" y="1342427"/>
              <a:chExt cx="1244039" cy="1244039"/>
            </a:xfrm>
          </p:grpSpPr>
          <p:sp>
            <p:nvSpPr>
              <p:cNvPr id="27" name="Google Shape;445;p24"/>
              <p:cNvSpPr/>
              <p:nvPr/>
            </p:nvSpPr>
            <p:spPr>
              <a:xfrm>
                <a:off x="851762" y="1342427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46;p24"/>
              <p:cNvSpPr/>
              <p:nvPr/>
            </p:nvSpPr>
            <p:spPr>
              <a:xfrm>
                <a:off x="895152" y="1385620"/>
                <a:ext cx="1157203" cy="1157571"/>
              </a:xfrm>
              <a:prstGeom prst="blockArc">
                <a:avLst>
                  <a:gd name="adj1" fmla="val 10812714"/>
                  <a:gd name="adj2" fmla="val 21599774"/>
                  <a:gd name="adj3" fmla="val 8499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448;p24"/>
            <p:cNvGrpSpPr/>
            <p:nvPr/>
          </p:nvGrpSpPr>
          <p:grpSpPr>
            <a:xfrm>
              <a:off x="4935067" y="3223204"/>
              <a:ext cx="1244039" cy="1244039"/>
              <a:chOff x="4935067" y="3073379"/>
              <a:chExt cx="1244039" cy="1244039"/>
            </a:xfrm>
          </p:grpSpPr>
          <p:sp>
            <p:nvSpPr>
              <p:cNvPr id="25" name="Google Shape;449;p24"/>
              <p:cNvSpPr/>
              <p:nvPr/>
            </p:nvSpPr>
            <p:spPr>
              <a:xfrm>
                <a:off x="4935067" y="3073379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50;p24"/>
              <p:cNvSpPr/>
              <p:nvPr/>
            </p:nvSpPr>
            <p:spPr>
              <a:xfrm>
                <a:off x="4978457" y="3116572"/>
                <a:ext cx="1157203" cy="1157571"/>
              </a:xfrm>
              <a:prstGeom prst="blockArc">
                <a:avLst>
                  <a:gd name="adj1" fmla="val 2738786"/>
                  <a:gd name="adj2" fmla="val 21599774"/>
                  <a:gd name="adj3" fmla="val 849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" name="Google Shape;455;p24"/>
            <p:cNvGrpSpPr/>
            <p:nvPr/>
          </p:nvGrpSpPr>
          <p:grpSpPr>
            <a:xfrm>
              <a:off x="4935067" y="1416052"/>
              <a:ext cx="1244039" cy="1244039"/>
              <a:chOff x="4935067" y="1342427"/>
              <a:chExt cx="1244039" cy="1244039"/>
            </a:xfrm>
          </p:grpSpPr>
          <p:sp>
            <p:nvSpPr>
              <p:cNvPr id="23" name="Google Shape;456;p24"/>
              <p:cNvSpPr/>
              <p:nvPr/>
            </p:nvSpPr>
            <p:spPr>
              <a:xfrm>
                <a:off x="4935067" y="1342427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57;p24"/>
              <p:cNvSpPr/>
              <p:nvPr/>
            </p:nvSpPr>
            <p:spPr>
              <a:xfrm>
                <a:off x="4978457" y="1385620"/>
                <a:ext cx="1157203" cy="1157571"/>
              </a:xfrm>
              <a:prstGeom prst="blockArc">
                <a:avLst>
                  <a:gd name="adj1" fmla="val 7014339"/>
                  <a:gd name="adj2" fmla="val 21599774"/>
                  <a:gd name="adj3" fmla="val 8499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" name="Google Shape;466;p24"/>
            <p:cNvGrpSpPr/>
            <p:nvPr/>
          </p:nvGrpSpPr>
          <p:grpSpPr>
            <a:xfrm>
              <a:off x="851762" y="3223204"/>
              <a:ext cx="1244039" cy="1244039"/>
              <a:chOff x="851762" y="3073379"/>
              <a:chExt cx="1244039" cy="1244039"/>
            </a:xfrm>
          </p:grpSpPr>
          <p:sp>
            <p:nvSpPr>
              <p:cNvPr id="21" name="Google Shape;467;p24"/>
              <p:cNvSpPr/>
              <p:nvPr/>
            </p:nvSpPr>
            <p:spPr>
              <a:xfrm>
                <a:off x="851762" y="3073379"/>
                <a:ext cx="1244039" cy="1244039"/>
              </a:xfrm>
              <a:prstGeom prst="donut">
                <a:avLst>
                  <a:gd name="adj" fmla="val 15028"/>
                </a:avLst>
              </a:prstGeom>
              <a:noFill/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68;p24"/>
              <p:cNvSpPr/>
              <p:nvPr/>
            </p:nvSpPr>
            <p:spPr>
              <a:xfrm>
                <a:off x="895152" y="3116572"/>
                <a:ext cx="1157203" cy="1157571"/>
              </a:xfrm>
              <a:prstGeom prst="blockArc">
                <a:avLst>
                  <a:gd name="adj1" fmla="val 5431384"/>
                  <a:gd name="adj2" fmla="val 21599774"/>
                  <a:gd name="adj3" fmla="val 849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Google Shape;473;p24"/>
            <p:cNvGrpSpPr/>
            <p:nvPr/>
          </p:nvGrpSpPr>
          <p:grpSpPr>
            <a:xfrm>
              <a:off x="2324400" y="3350310"/>
              <a:ext cx="1884600" cy="989826"/>
              <a:chOff x="2273150" y="3489923"/>
              <a:chExt cx="1884600" cy="989826"/>
            </a:xfrm>
          </p:grpSpPr>
          <p:sp>
            <p:nvSpPr>
              <p:cNvPr id="19" name="Google Shape;474;p24"/>
              <p:cNvSpPr txBox="1"/>
              <p:nvPr/>
            </p:nvSpPr>
            <p:spPr>
              <a:xfrm>
                <a:off x="2273150" y="3782549"/>
                <a:ext cx="1884600" cy="6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1.Convolutional Layer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2.Max Pooling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3.Fully Connected Layer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20" name="Google Shape;475;p24"/>
              <p:cNvSpPr/>
              <p:nvPr/>
            </p:nvSpPr>
            <p:spPr>
              <a:xfrm>
                <a:off x="2273150" y="3489923"/>
                <a:ext cx="1884600" cy="273900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 dirty="0" smtClea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Step3 - Model</a:t>
                </a:r>
                <a:endParaRPr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0" name="Google Shape;476;p24"/>
            <p:cNvGrpSpPr/>
            <p:nvPr/>
          </p:nvGrpSpPr>
          <p:grpSpPr>
            <a:xfrm>
              <a:off x="2324400" y="1543158"/>
              <a:ext cx="1884600" cy="989826"/>
              <a:chOff x="2273150" y="3489925"/>
              <a:chExt cx="1884600" cy="989826"/>
            </a:xfrm>
          </p:grpSpPr>
          <p:sp>
            <p:nvSpPr>
              <p:cNvPr id="17" name="Google Shape;477;p24"/>
              <p:cNvSpPr txBox="1"/>
              <p:nvPr/>
            </p:nvSpPr>
            <p:spPr>
              <a:xfrm>
                <a:off x="2273150" y="3782551"/>
                <a:ext cx="1884600" cy="6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1.</a:t>
                </a: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Data Visualization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2.</a:t>
                </a:r>
                <a:r>
                  <a:rPr lang="zh-TW" alt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看資料分布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8" name="Google Shape;478;p24"/>
              <p:cNvSpPr/>
              <p:nvPr/>
            </p:nvSpPr>
            <p:spPr>
              <a:xfrm>
                <a:off x="2273150" y="3489925"/>
                <a:ext cx="1884600" cy="273900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700" dirty="0" smtClea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Step1 - EDA</a:t>
                </a:r>
                <a:endParaRPr sz="17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1" name="Google Shape;479;p24"/>
            <p:cNvGrpSpPr/>
            <p:nvPr/>
          </p:nvGrpSpPr>
          <p:grpSpPr>
            <a:xfrm>
              <a:off x="6407700" y="3350310"/>
              <a:ext cx="1884600" cy="989826"/>
              <a:chOff x="2273150" y="3489923"/>
              <a:chExt cx="1884600" cy="989826"/>
            </a:xfrm>
          </p:grpSpPr>
          <p:sp>
            <p:nvSpPr>
              <p:cNvPr id="15" name="Google Shape;480;p24"/>
              <p:cNvSpPr txBox="1"/>
              <p:nvPr/>
            </p:nvSpPr>
            <p:spPr>
              <a:xfrm>
                <a:off x="2273150" y="3782549"/>
                <a:ext cx="1884600" cy="6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1.Confusion Matrix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2.Visualization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" name="Google Shape;481;p24"/>
              <p:cNvSpPr/>
              <p:nvPr/>
            </p:nvSpPr>
            <p:spPr>
              <a:xfrm>
                <a:off x="2273150" y="3489923"/>
                <a:ext cx="1884600" cy="273900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 smtClea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Step4 - Evaluation</a:t>
                </a:r>
                <a:endParaRPr sz="14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grpSp>
          <p:nvGrpSpPr>
            <p:cNvPr id="12" name="Google Shape;482;p24"/>
            <p:cNvGrpSpPr/>
            <p:nvPr/>
          </p:nvGrpSpPr>
          <p:grpSpPr>
            <a:xfrm>
              <a:off x="6407700" y="1543158"/>
              <a:ext cx="1884600" cy="989826"/>
              <a:chOff x="2273150" y="3489925"/>
              <a:chExt cx="1884600" cy="989826"/>
            </a:xfrm>
          </p:grpSpPr>
          <p:sp>
            <p:nvSpPr>
              <p:cNvPr id="13" name="Google Shape;483;p24"/>
              <p:cNvSpPr txBox="1"/>
              <p:nvPr/>
            </p:nvSpPr>
            <p:spPr>
              <a:xfrm>
                <a:off x="2273150" y="3782551"/>
                <a:ext cx="1884600" cy="697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1.OneHot-Encoding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2.</a:t>
                </a:r>
                <a:r>
                  <a:rPr lang="zh-TW" altLang="en-US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增加維度</a:t>
                </a:r>
                <a:endParaRPr lang="en-US" altLang="zh-TW" sz="1200" dirty="0" smtClean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TW" sz="1200" dirty="0" smtClean="0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rPr>
                  <a:t>3.Normalization</a:t>
                </a:r>
                <a:endParaRPr sz="1200" dirty="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" name="Google Shape;484;p24"/>
              <p:cNvSpPr/>
              <p:nvPr/>
            </p:nvSpPr>
            <p:spPr>
              <a:xfrm>
                <a:off x="2273150" y="3489925"/>
                <a:ext cx="1884600" cy="273900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 dirty="0" smtClea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Step</a:t>
                </a:r>
                <a:r>
                  <a:rPr lang="en" sz="1200" dirty="0" smtClean="0">
                    <a:solidFill>
                      <a:srgbClr val="FFFFFF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2 - Preprocessing</a:t>
                </a:r>
                <a:endParaRPr sz="1200" dirty="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602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92696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4 Steps-Steps 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520" y="1700808"/>
            <a:ext cx="8229600" cy="4325112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EDA</a:t>
            </a:r>
          </a:p>
          <a:p>
            <a:r>
              <a:rPr lang="en-US" altLang="zh-TW" dirty="0"/>
              <a:t>Data visualization</a:t>
            </a:r>
            <a:r>
              <a:rPr lang="zh-TW" altLang="zh-TW" dirty="0"/>
              <a:t>：看資料分布的平不平均，好不好。若資料不好，可能需要做刪除空值或</a:t>
            </a:r>
            <a:r>
              <a:rPr lang="en-US" altLang="zh-TW" dirty="0"/>
              <a:t>augmentation</a:t>
            </a:r>
            <a:r>
              <a:rPr lang="zh-TW" altLang="zh-TW" dirty="0"/>
              <a:t>。我們是利用直方圖去看，發現我們的資料分布很好，很平均，漂亮！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186905"/>
            <a:ext cx="4083050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659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5536" y="620688"/>
            <a:ext cx="8229600" cy="1066800"/>
          </a:xfrm>
        </p:spPr>
        <p:txBody>
          <a:bodyPr/>
          <a:lstStyle/>
          <a:p>
            <a:r>
              <a:rPr lang="en-US" altLang="zh-TW" dirty="0" smtClean="0"/>
              <a:t>4 Steps-Steps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en-US" altLang="zh-TW" dirty="0" smtClean="0"/>
          </a:p>
          <a:p>
            <a:r>
              <a:rPr lang="en-US" altLang="zh-TW" dirty="0" smtClean="0"/>
              <a:t>x_train:60000</a:t>
            </a:r>
            <a:r>
              <a:rPr lang="zh-TW" altLang="en-US" dirty="0" smtClean="0"/>
              <a:t>筆、</a:t>
            </a:r>
            <a:r>
              <a:rPr lang="en-US" altLang="zh-TW" dirty="0" smtClean="0"/>
              <a:t>x_test:10000</a:t>
            </a:r>
            <a:r>
              <a:rPr lang="zh-TW" altLang="en-US" dirty="0" smtClean="0"/>
              <a:t>筆；再者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我們</a:t>
            </a:r>
            <a:r>
              <a:rPr lang="en-US" altLang="zh-TW" dirty="0" smtClean="0"/>
              <a:t>Validation</a:t>
            </a:r>
            <a:r>
              <a:rPr lang="zh-TW" altLang="en-US" dirty="0" smtClean="0"/>
              <a:t>的</a:t>
            </a:r>
            <a:r>
              <a:rPr lang="en-US" altLang="zh-TW" dirty="0" smtClean="0"/>
              <a:t>split</a:t>
            </a:r>
            <a:r>
              <a:rPr lang="zh-TW" altLang="en-US" dirty="0" smtClean="0"/>
              <a:t>比例為</a:t>
            </a:r>
            <a:r>
              <a:rPr lang="en-US" altLang="zh-TW" dirty="0" smtClean="0"/>
              <a:t>0.2</a:t>
            </a:r>
          </a:p>
          <a:p>
            <a:r>
              <a:rPr lang="zh-TW" altLang="zh-TW" dirty="0"/>
              <a:t>我們先將</a:t>
            </a:r>
            <a:r>
              <a:rPr lang="en-US" altLang="zh-TW" dirty="0"/>
              <a:t> y label </a:t>
            </a:r>
            <a:r>
              <a:rPr lang="zh-TW" altLang="zh-TW" dirty="0"/>
              <a:t>使用</a:t>
            </a:r>
            <a:r>
              <a:rPr lang="en-US" altLang="zh-TW" dirty="0"/>
              <a:t> One hot </a:t>
            </a:r>
            <a:r>
              <a:rPr lang="en-US" altLang="zh-TW" dirty="0" smtClean="0"/>
              <a:t>Encoding </a:t>
            </a:r>
            <a:r>
              <a:rPr lang="zh-TW" altLang="zh-TW" dirty="0"/>
              <a:t>用成維度型使之不要有類別關係而導致很難</a:t>
            </a:r>
            <a:r>
              <a:rPr lang="zh-TW" altLang="zh-TW" dirty="0" smtClean="0"/>
              <a:t>訓練</a:t>
            </a:r>
            <a:endParaRPr lang="zh-TW" altLang="zh-TW" dirty="0"/>
          </a:p>
          <a:p>
            <a:r>
              <a:rPr lang="zh-TW" altLang="zh-TW" dirty="0"/>
              <a:t>我們將資料增加一個維度，使我們可以做</a:t>
            </a:r>
            <a:r>
              <a:rPr lang="en-US" altLang="zh-TW" dirty="0" err="1"/>
              <a:t>convnet</a:t>
            </a:r>
            <a:r>
              <a:rPr lang="zh-TW" altLang="zh-TW" dirty="0" smtClean="0"/>
              <a:t>。</a:t>
            </a:r>
            <a:endParaRPr lang="zh-TW" altLang="zh-TW" dirty="0"/>
          </a:p>
          <a:p>
            <a:r>
              <a:rPr lang="zh-TW" altLang="zh-TW" dirty="0"/>
              <a:t>爾後為了讓資料訓練速度更快，我們決定讓數據收斂，使用正規化</a:t>
            </a:r>
            <a:r>
              <a:rPr lang="en-US" altLang="zh-TW" dirty="0"/>
              <a:t> ( </a:t>
            </a:r>
            <a:r>
              <a:rPr lang="zh-TW" altLang="zh-TW" dirty="0"/>
              <a:t>將其標準化</a:t>
            </a:r>
            <a:r>
              <a:rPr lang="en-US" altLang="zh-TW" dirty="0"/>
              <a:t> )</a:t>
            </a:r>
            <a:r>
              <a:rPr lang="zh-TW" altLang="zh-TW" dirty="0"/>
              <a:t>，像我們下面這張圖</a:t>
            </a:r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47400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Steps-Steps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Data </a:t>
            </a:r>
            <a:r>
              <a:rPr lang="en-US" altLang="zh-TW" dirty="0" smtClean="0"/>
              <a:t>Preprocessing</a:t>
            </a:r>
            <a:endParaRPr lang="zh-TW" altLang="zh-TW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833352"/>
            <a:ext cx="3608871" cy="2359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59" y="4077072"/>
            <a:ext cx="451381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780928"/>
            <a:ext cx="7049204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604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Steps-Steps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Model Establishment</a:t>
            </a: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708920"/>
            <a:ext cx="3695700" cy="345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8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 Steps-Steps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Model Establishment–Loss Function</a:t>
            </a:r>
          </a:p>
          <a:p>
            <a:r>
              <a:rPr lang="zh-TW" altLang="en-US" dirty="0" smtClean="0"/>
              <a:t>我們使用的是</a:t>
            </a:r>
            <a:r>
              <a:rPr lang="en-US" altLang="zh-TW" dirty="0" smtClean="0"/>
              <a:t>Categorical </a:t>
            </a:r>
            <a:r>
              <a:rPr lang="en-US" altLang="zh-TW" dirty="0" err="1" smtClean="0"/>
              <a:t>crossentropy</a:t>
            </a:r>
            <a:r>
              <a:rPr lang="zh-TW" altLang="en-US" dirty="0" smtClean="0"/>
              <a:t>，並將</a:t>
            </a:r>
            <a:r>
              <a:rPr lang="en-US" altLang="zh-TW" dirty="0" smtClean="0"/>
              <a:t>optimizer </a:t>
            </a:r>
            <a:r>
              <a:rPr lang="zh-TW" altLang="en-US" dirty="0" smtClean="0"/>
              <a:t>設成 </a:t>
            </a:r>
            <a:r>
              <a:rPr lang="en-US" altLang="zh-TW" dirty="0" smtClean="0"/>
              <a:t>Adam</a:t>
            </a:r>
          </a:p>
          <a:p>
            <a:r>
              <a:rPr lang="en-US" altLang="zh-TW" dirty="0" smtClean="0"/>
              <a:t>Batch Size = 300,Epoch = 20,Iterations = 160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4365104"/>
            <a:ext cx="51943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0600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都會">
  <a:themeElements>
    <a:clrScheme name="都會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都會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都會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137</TotalTime>
  <Words>475</Words>
  <Application>Microsoft Office PowerPoint</Application>
  <PresentationFormat>如螢幕大小 (4:3)</PresentationFormat>
  <Paragraphs>94</Paragraphs>
  <Slides>19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0" baseType="lpstr">
      <vt:lpstr>都會</vt:lpstr>
      <vt:lpstr>CNN Final Project</vt:lpstr>
      <vt:lpstr>大綱</vt:lpstr>
      <vt:lpstr>動機</vt:lpstr>
      <vt:lpstr>4 Steps</vt:lpstr>
      <vt:lpstr>4 Steps-Steps 1</vt:lpstr>
      <vt:lpstr>4 Steps-Steps 2</vt:lpstr>
      <vt:lpstr>4 Steps-Steps 2</vt:lpstr>
      <vt:lpstr>4 Steps-Steps 3</vt:lpstr>
      <vt:lpstr>4 Steps-Steps 3</vt:lpstr>
      <vt:lpstr>4 Steps-Steps 4</vt:lpstr>
      <vt:lpstr>4 Steps-Steps 4</vt:lpstr>
      <vt:lpstr>訓練過程所遭遇的問題</vt:lpstr>
      <vt:lpstr>訓練過程所遭遇的問題</vt:lpstr>
      <vt:lpstr>訓練成果</vt:lpstr>
      <vt:lpstr>Model Evaluation結果</vt:lpstr>
      <vt:lpstr>辨識錯誤癥結點</vt:lpstr>
      <vt:lpstr>結論</vt:lpstr>
      <vt:lpstr>結論</vt:lpstr>
      <vt:lpstr>結論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Final Project</dc:title>
  <dc:creator>Jason Chuang</dc:creator>
  <cp:lastModifiedBy>Jason Chuang</cp:lastModifiedBy>
  <cp:revision>50</cp:revision>
  <dcterms:created xsi:type="dcterms:W3CDTF">2021-01-14T03:36:51Z</dcterms:created>
  <dcterms:modified xsi:type="dcterms:W3CDTF">2021-01-14T05:54:44Z</dcterms:modified>
</cp:coreProperties>
</file>