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8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0A8F3-A002-4CA5-9E34-8FF258EB5FE6}"/>
              </a:ext>
            </a:extLst>
          </p:cNvPr>
          <p:cNvCxnSpPr>
            <a:cxnSpLocks/>
          </p:cNvCxnSpPr>
          <p:nvPr userDrawn="1"/>
        </p:nvCxnSpPr>
        <p:spPr>
          <a:xfrm>
            <a:off x="318978" y="584200"/>
            <a:ext cx="11554047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5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D4AA-31C8-4B4E-8014-42D63695F8D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6FB7-8484-4370-992D-F35450B3D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wan2905/jantahack-cross-sell-predict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1797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Lab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수행 계획서</a:t>
            </a:r>
            <a:endParaRPr lang="ko-KR" altLang="en-US" b="0" dirty="0">
              <a:solidFill>
                <a:sysClr val="windowText" lastClr="000000"/>
              </a:solidFill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1835700" y="795917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 판매 예측</a:t>
            </a:r>
          </a:p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</a:t>
            </a:r>
            <a:r>
              <a:rPr lang="en-US" altLang="ko-KR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보험회사의 교차 판매 </a:t>
            </a: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범위 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  <a:endParaRPr lang="en-US" altLang="ko-KR" sz="16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내역 </a:t>
            </a:r>
            <a:r>
              <a:rPr lang="en-US" altLang="ko-KR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건강보험에 가입 한 고객</a:t>
            </a:r>
            <a:endParaRPr lang="en-US" altLang="ko-KR" sz="16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 모델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85900" lvl="2" indent="-457200">
              <a:lnSpc>
                <a:spcPts val="1200"/>
              </a:lnSpc>
              <a:buClr>
                <a:srgbClr val="695D46"/>
              </a:buClr>
            </a:pPr>
            <a:r>
              <a:rPr lang="en-US" altLang="ko-KR" b="1" dirty="0"/>
              <a:t>Light </a:t>
            </a:r>
            <a:r>
              <a:rPr lang="en-US" altLang="ko-KR" b="1" dirty="0" smtClean="0"/>
              <a:t>GBM</a:t>
            </a:r>
            <a:endParaRPr lang="en-US" altLang="ko-KR" i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효과 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파급 효과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85900" lvl="2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보험 가입자 증가 효과</a:t>
            </a:r>
            <a:endParaRPr lang="en-US" altLang="ko-KR" i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작업 범위</a:t>
            </a:r>
            <a:endParaRPr lang="en-US" altLang="ko-KR" sz="20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추진 일정 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일정</a:t>
            </a:r>
            <a:r>
              <a:rPr lang="en-US" altLang="ko-KR" sz="20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– 2p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Code Repository </a:t>
            </a:r>
            <a:b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https://github.com/dmo-job/AccuPreLab</a:t>
            </a:r>
          </a:p>
          <a:p>
            <a:pPr marL="571500" indent="-457200">
              <a:lnSpc>
                <a:spcPct val="150000"/>
              </a:lnSpc>
              <a:buClr>
                <a:srgbClr val="695D46"/>
              </a:buClr>
              <a:buAutoNum type="arabicPeriod"/>
            </a:pP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633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1797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Lab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Timetable</a:t>
            </a:r>
            <a:endParaRPr lang="ko-KR" altLang="en-US" b="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633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F36B-8067-4E62-9019-F9D5E55D4C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7239" y="836613"/>
          <a:ext cx="7993063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73">
                  <a:extLst>
                    <a:ext uri="{9D8B030D-6E8A-4147-A177-3AD203B41FA5}">
                      <a16:colId xmlns:a16="http://schemas.microsoft.com/office/drawing/2014/main" val="204815223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65444829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57320483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77143395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25988398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941673593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151529820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58934697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85138329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18852634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299963516"/>
                    </a:ext>
                  </a:extLst>
                </a:gridCol>
              </a:tblGrid>
              <a:tr h="32528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 및 주요항목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29727"/>
                  </a:ext>
                </a:extLst>
              </a:tr>
              <a:tr h="43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6/28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7/5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93030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PM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정하기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(5/6~5/7)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주제 및 데이터셋 선정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(5/6~5/11)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8337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수행계획서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(5/11~5/13)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385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전략수립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(5/13~5/21)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691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S3, HDFS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(5/21~5/28)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9458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데이터 파이프라인 구축 및 데이터 처리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(5/28~6/4)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48724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모델링 및 학습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(6/4~6/18)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85316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배포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(6/18~6/25)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7263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결과보고서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(6/25~6/29)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5709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Assessment(7/6~7/9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8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1797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</a:rPr>
              <a:t>탐색적 데이터 분석</a:t>
            </a:r>
            <a:endParaRPr lang="ko-KR" altLang="en-US" b="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633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FA93BBC0-D7DD-483C-AC43-72D949784005}"/>
              </a:ext>
            </a:extLst>
          </p:cNvPr>
          <p:cNvSpPr/>
          <p:nvPr/>
        </p:nvSpPr>
        <p:spPr>
          <a:xfrm>
            <a:off x="1633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8B4D76-0441-4576-BFB0-C2B5EBF4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3872"/>
              </p:ext>
            </p:extLst>
          </p:nvPr>
        </p:nvGraphicFramePr>
        <p:xfrm>
          <a:off x="2027238" y="1597722"/>
          <a:ext cx="7993060" cy="496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84">
                  <a:extLst>
                    <a:ext uri="{9D8B030D-6E8A-4147-A177-3AD203B41FA5}">
                      <a16:colId xmlns:a16="http://schemas.microsoft.com/office/drawing/2014/main" val="3448684756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66360177"/>
                    </a:ext>
                  </a:extLst>
                </a:gridCol>
                <a:gridCol w="2319453">
                  <a:extLst>
                    <a:ext uri="{9D8B030D-6E8A-4147-A177-3AD203B41FA5}">
                      <a16:colId xmlns:a16="http://schemas.microsoft.com/office/drawing/2014/main" val="136023766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528794727"/>
                    </a:ext>
                  </a:extLst>
                </a:gridCol>
                <a:gridCol w="813108">
                  <a:extLst>
                    <a:ext uri="{9D8B030D-6E8A-4147-A177-3AD203B41FA5}">
                      <a16:colId xmlns:a16="http://schemas.microsoft.com/office/drawing/2014/main" val="2256492774"/>
                    </a:ext>
                  </a:extLst>
                </a:gridCol>
              </a:tblGrid>
              <a:tr h="576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전처리분야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Desc.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5105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Missing Cell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row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1783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불필요한 데이터 삭제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컬럼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Unique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넘으면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Accu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대기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해당 컬럼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44075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불필요한 데이터 삭제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로우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Accu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대기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7955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가변수화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Int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'Gender', '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Vehicle_Damage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', '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Vehicle_Age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'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컬럼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8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아웃 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라이어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+4*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표준편차 보다 큰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Annual_Premium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row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61674"/>
                  </a:ext>
                </a:extLst>
              </a:tr>
            </a:tbl>
          </a:graphicData>
        </a:graphic>
      </p:graphicFrame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A60844A5-39BD-49F3-A34F-2752062B0DC7}"/>
              </a:ext>
            </a:extLst>
          </p:cNvPr>
          <p:cNvSpPr txBox="1">
            <a:spLocks/>
          </p:cNvSpPr>
          <p:nvPr/>
        </p:nvSpPr>
        <p:spPr>
          <a:xfrm>
            <a:off x="1846926" y="1189886"/>
            <a:ext cx="8243850" cy="5447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defRPr sz="2600" b="1"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dirty="0"/>
              <a:t>Data </a:t>
            </a:r>
            <a:r>
              <a:rPr lang="ko-KR" altLang="en-US" dirty="0" err="1"/>
              <a:t>전처리</a:t>
            </a:r>
            <a:r>
              <a:rPr lang="ko-KR" altLang="en-US" dirty="0"/>
              <a:t> 요건</a:t>
            </a:r>
          </a:p>
        </p:txBody>
      </p:sp>
    </p:spTree>
    <p:extLst>
      <p:ext uri="{BB962C8B-B14F-4D97-AF65-F5344CB8AC3E}">
        <p14:creationId xmlns:p14="http://schemas.microsoft.com/office/powerpoint/2010/main" val="40119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5497DC-060B-4918-899C-6C400E46BB1F}"/>
              </a:ext>
            </a:extLst>
          </p:cNvPr>
          <p:cNvSpPr/>
          <p:nvPr/>
        </p:nvSpPr>
        <p:spPr>
          <a:xfrm>
            <a:off x="1729015" y="141897"/>
            <a:ext cx="5935239" cy="359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6920F3A2-5F8B-4819-B40E-B96DC2F91AE0}"/>
              </a:ext>
            </a:extLst>
          </p:cNvPr>
          <p:cNvGraphicFramePr/>
          <p:nvPr/>
        </p:nvGraphicFramePr>
        <p:xfrm>
          <a:off x="1919289" y="745274"/>
          <a:ext cx="8353425" cy="5885141"/>
        </p:xfrm>
        <a:graphic>
          <a:graphicData uri="http://schemas.openxmlformats.org/drawingml/2006/table">
            <a:tbl>
              <a:tblPr/>
              <a:tblGrid>
                <a:gridCol w="85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080">
                <a:tc>
                  <a:txBody>
                    <a:bodyPr/>
                    <a:lstStyle/>
                    <a:p>
                      <a:pPr algn="ctr" defTabSz="990568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</a:t>
                      </a:r>
                      <a:r>
                        <a:rPr sz="1000" b="1" spc="-100" dirty="0" err="1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목표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z="1000" spc="-100">
                          <a:solidFill>
                            <a:srgbClr val="404040"/>
                          </a:solidFill>
                        </a:defRPr>
                      </a:pPr>
                      <a:r>
                        <a:rPr lang="en-US" altLang="ko-KR" sz="1000" b="0" u="none" strike="noStrike" kern="1200" cap="none" spc="-1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AccuInsight</a:t>
                      </a:r>
                      <a:r>
                        <a:rPr lang="en-US" altLang="ko-KR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+ Platform</a:t>
                      </a:r>
                      <a:r>
                        <a:rPr lang="ko-KR" altLang="en-US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을 활용하여 금융의 데이터셋을 직접 수집</a:t>
                      </a:r>
                      <a:r>
                        <a:rPr lang="en-US" altLang="ko-KR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저장하고 데이터 분석 </a:t>
                      </a:r>
                      <a:r>
                        <a:rPr lang="en-US" altLang="ko-KR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Pipeline </a:t>
                      </a:r>
                      <a:r>
                        <a:rPr lang="ko-KR" altLang="en-US" sz="1000" b="0" u="none" strike="noStrike" kern="1200" cap="none" spc="-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구축</a:t>
                      </a:r>
                      <a:endParaRPr lang="en-US" altLang="ko-KR" sz="1000" b="0" u="none" strike="noStrike" kern="1200" cap="none" spc="-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Lab</a:t>
                      </a: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sz="1000" b="1" spc="-100" dirty="0" err="1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indent="-134937" algn="l" defTabSz="990568">
                        <a:lnSpc>
                          <a:spcPct val="150000"/>
                        </a:lnSpc>
                        <a:buSzPct val="100000"/>
                        <a:buChar char="▪"/>
                        <a:defRPr sz="1000" spc="-100">
                          <a:solidFill>
                            <a:srgbClr val="404040"/>
                          </a:solidFill>
                        </a:defRPr>
                      </a:pPr>
                      <a:r>
                        <a:rPr 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5/6~6/29</a:t>
                      </a:r>
                      <a:endParaRPr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4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수행방식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marR="0" lvl="0" indent="-134937" algn="l" defTabSz="99056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▪"/>
                        <a:tabLst/>
                        <a:defRPr sz="1000" spc="-100">
                          <a:solidFill>
                            <a:srgbClr val="404040"/>
                          </a:solidFill>
                        </a:defRPr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개인이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to Z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34937" marR="0" lvl="0" indent="-134937" algn="l" defTabSz="99056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▪"/>
                        <a:tabLst/>
                        <a:defRPr sz="1000" spc="-100">
                          <a:solidFill>
                            <a:srgbClr val="404040"/>
                          </a:solidFill>
                        </a:defRPr>
                      </a:pP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Teaming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상호 멘토링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78716"/>
                  </a:ext>
                </a:extLst>
              </a:tr>
              <a:tr h="41364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실습환경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4937" marR="0" lvl="0" indent="-134937" algn="l" defTabSz="99056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▪"/>
                        <a:tabLst/>
                        <a:defRPr sz="1000" spc="-100">
                          <a:solidFill>
                            <a:srgbClr val="404040"/>
                          </a:solidFill>
                        </a:defRPr>
                      </a:pP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AccuInsight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53370"/>
                  </a:ext>
                </a:extLst>
              </a:tr>
              <a:tr h="20775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통합실습</a:t>
                      </a:r>
                      <a:endParaRPr lang="en-US" altLang="ko-KR"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en-US" altLang="ko-KR"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>
                        <a:defRPr sz="1800"/>
                      </a:pPr>
                      <a:r>
                        <a:rPr 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미션</a:t>
                      </a:r>
                      <a:r>
                        <a:rPr lang="en-US" altLang="ko-KR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90568">
                        <a:lnSpc>
                          <a:spcPct val="150000"/>
                        </a:lnSpc>
                        <a:buFontTx/>
                        <a:buNone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b="0" u="none" strike="noStrike" kern="1200" cap="none" spc="-1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교차 판매 예측</a:t>
                      </a:r>
                      <a:endParaRPr lang="en-US" altLang="ko-KR" sz="1000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고객은 고객에게 건강 보험을 제공 한 보험 회사입니다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여러분은 작년의 보험 계약자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 회사에서 제공하는 차량 보험에 관심을 가질 지 여부를 예측하는 모델을 구축 업무를 부여 받았습니다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이번 구축 과제는 </a:t>
                      </a:r>
                      <a:r>
                        <a:rPr lang="en-US" altLang="ko-KR" sz="1000" spc="-1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AccuInsight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기반으로 구축되어야 합니다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데이터는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Pipeline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구성해야 하고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모델은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Modeler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구축 및 배포관리 되어야 합니다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marL="54000" marR="54000" marT="54000" marB="5400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99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000" b="1" spc="-100" dirty="0">
                          <a:solidFill>
                            <a:srgbClr val="40404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진행방식</a:t>
                      </a:r>
                      <a:endParaRPr sz="1000" b="1" spc="-100" dirty="0">
                        <a:solidFill>
                          <a:srgbClr val="40404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90568">
                        <a:lnSpc>
                          <a:spcPct val="150000"/>
                        </a:lnSpc>
                        <a:buFontTx/>
                        <a:buNone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단계별 과제 수행 후 산출물을 발표하고 제출</a:t>
                      </a:r>
                      <a:endParaRPr lang="en-US" altLang="ko-KR" sz="1000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정의 및 데이터 이해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(EDA, </a:t>
                      </a:r>
                      <a:r>
                        <a:rPr lang="ko-KR" altLang="en-US" sz="1000" spc="-1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전략 수립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9056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/>
                      </a:pP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S3, HDFS</a:t>
                      </a:r>
                    </a:p>
                    <a:p>
                      <a:pPr marL="171450" marR="0" lvl="0" indent="-171450" algn="l" defTabSz="99056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sz="1800"/>
                      </a:pPr>
                      <a:r>
                        <a:rPr lang="ko-KR" altLang="en-US" sz="1000" spc="-1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Pipeline</a:t>
                      </a: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실험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생성 및 검증 </a:t>
                      </a:r>
                      <a:endParaRPr lang="en-US" altLang="ko-KR" sz="1000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defTabSz="990568">
                        <a:lnSpc>
                          <a:spcPct val="150000"/>
                        </a:lnSpc>
                        <a:buFontTx/>
                        <a:buChar char="-"/>
                        <a:defRPr sz="1800"/>
                      </a:pP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Asset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 배포 관리</a:t>
                      </a:r>
                      <a:endParaRPr sz="1000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66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8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81AD8D-2924-46F8-9D3A-A51940733EE6}"/>
              </a:ext>
            </a:extLst>
          </p:cNvPr>
          <p:cNvSpPr/>
          <p:nvPr/>
        </p:nvSpPr>
        <p:spPr>
          <a:xfrm>
            <a:off x="1729015" y="141897"/>
            <a:ext cx="5935239" cy="359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1919288" y="776897"/>
            <a:ext cx="8443912" cy="5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ko-KR" sz="1400" b="1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Financial_Recommendations</a:t>
            </a:r>
            <a:endParaRPr lang="ko-KR" altLang="ko-KR" sz="1400" b="1" dirty="0"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금융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상품추천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→ Cross sell Prediction</a:t>
            </a:r>
            <a:endParaRPr lang="ko-KR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교차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판매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예측이란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!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고객이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소유한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원래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제품으로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충족되지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않는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추가적인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보완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요구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사항을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충족하는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제품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또는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서비스를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알려줍니다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예를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들어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마우스는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키보드를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구매하는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고객에게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교차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판매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될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수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있습니다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ko-KR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보험회사의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교차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판매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예측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시스템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ko-KR" sz="1100" dirty="0">
                <a:solidFill>
                  <a:srgbClr val="333333"/>
                </a:solidFill>
                <a:latin typeface="+mn-ea"/>
                <a:cs typeface="Helvetica" panose="020B0604020202020204" pitchFamily="34" charset="0"/>
              </a:rPr>
              <a:t>개발</a:t>
            </a:r>
            <a:endParaRPr lang="ko-KR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Orignal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 </a:t>
            </a:r>
            <a:r>
              <a:rPr lang="en-US" altLang="ko-KR" sz="1100" u="sng" dirty="0">
                <a:solidFill>
                  <a:srgbClr val="337AB7"/>
                </a:solidFill>
                <a:latin typeface="+mn-ea"/>
                <a:cs typeface="굴림" panose="020B0600000101010101" pitchFamily="50" charset="-127"/>
                <a:hlinkClick r:id="rId2"/>
              </a:rPr>
              <a:t>https://www.kaggle.com/pawan2905/jantahack-cross-sell-prediction</a:t>
            </a:r>
            <a:endParaRPr lang="en-US" altLang="ko-KR" sz="1100" u="sng" dirty="0">
              <a:solidFill>
                <a:srgbClr val="337AB7"/>
              </a:solidFill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1100" u="sng" dirty="0">
              <a:solidFill>
                <a:srgbClr val="337AB7"/>
              </a:solidFill>
              <a:latin typeface="+mn-ea"/>
              <a:cs typeface="굴림" panose="020B0600000101010101" pitchFamily="50" charset="-127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1100" u="sng" dirty="0">
              <a:solidFill>
                <a:srgbClr val="337AB7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EDA 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및 </a:t>
            </a:r>
            <a:r>
              <a:rPr lang="en-US" altLang="ko-KR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Preprocessing</a:t>
            </a:r>
            <a:r>
              <a:rPr lang="ko-KR" altLang="en-US" sz="12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시 주의할 점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train data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label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과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input data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가 하나의 파일에 존재하며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test data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label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과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input data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가 분리되어 있음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Vehicle_Damage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에 대한 인코딩 전략 필요</a:t>
            </a: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400" b="1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Variable Definition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id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고객의 고유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ID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Gender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성별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Age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나이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DrivingLicense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0 -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운전면허 </a:t>
            </a:r>
            <a:r>
              <a:rPr lang="ko-KR" altLang="en-US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미보유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1 -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운전면허 보유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RegionCode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 지역의 고유 코드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PreviouslyInsured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1 -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자동차 보험 가입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0 -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자동차 보험 </a:t>
            </a:r>
            <a:r>
              <a:rPr lang="ko-KR" altLang="en-US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미가입</a:t>
            </a:r>
            <a:endParaRPr lang="ko-KR" altLang="en-US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VehicleAge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차량의 나이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VehicleDamage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1 -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사고 이력 있음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0 -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사고 이력 없음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AnnualPremium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고객이 연도에 보험료로 지불해야하는 금액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PolicySalesChannel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고객에게 연락하는 채널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다른 상담원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우편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전화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직접 방문 등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Vintage :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고객이 회사와 연결된 일 수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Response : 1 -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관심을 보임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0 -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관심을 보이지 않음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.</a:t>
            </a:r>
          </a:p>
          <a:p>
            <a:pPr>
              <a:buSzPts val="1000"/>
              <a:tabLst>
                <a:tab pos="457200" algn="l"/>
              </a:tabLst>
            </a:pP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endParaRPr lang="ko-KR" altLang="en-US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>
              <a:buSzPts val="1000"/>
              <a:tabLst>
                <a:tab pos="457200" algn="l"/>
              </a:tabLst>
            </a:pPr>
            <a:endParaRPr lang="ko-KR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17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421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D2Coding</vt:lpstr>
      <vt:lpstr>Open Sans</vt:lpstr>
      <vt:lpstr>굴림</vt:lpstr>
      <vt:lpstr>나눔고딕</vt:lpstr>
      <vt:lpstr>맑은 고딕</vt:lpstr>
      <vt:lpstr>Arial</vt:lpstr>
      <vt:lpstr>Helvetica</vt:lpstr>
      <vt:lpstr>Symbol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2021-05-14T04:59:05Z</dcterms:created>
  <dcterms:modified xsi:type="dcterms:W3CDTF">2021-05-20T04:05:25Z</dcterms:modified>
</cp:coreProperties>
</file>