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466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81" r:id="rId16"/>
    <p:sldId id="486" r:id="rId17"/>
    <p:sldId id="480" r:id="rId18"/>
    <p:sldId id="482" r:id="rId19"/>
    <p:sldId id="483" r:id="rId20"/>
    <p:sldId id="484" r:id="rId21"/>
    <p:sldId id="485" r:id="rId22"/>
    <p:sldId id="479" r:id="rId2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6B0A5-F859-46D2-871E-B8239D31D2E0}" v="1" dt="2022-07-07T03:05:07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294" autoAdjust="0"/>
  </p:normalViewPr>
  <p:slideViewPr>
    <p:cSldViewPr>
      <p:cViewPr varScale="1">
        <p:scale>
          <a:sx n="54" d="100"/>
          <a:sy n="54" d="100"/>
        </p:scale>
        <p:origin x="68" y="9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호빈" userId="956b4cc9f7110577" providerId="LiveId" clId="{6C86B0A5-F859-46D2-871E-B8239D31D2E0}"/>
    <pc:docChg chg="custSel modSld">
      <pc:chgData name="호빈" userId="956b4cc9f7110577" providerId="LiveId" clId="{6C86B0A5-F859-46D2-871E-B8239D31D2E0}" dt="2022-07-07T04:20:53.182" v="241" actId="14100"/>
      <pc:docMkLst>
        <pc:docMk/>
      </pc:docMkLst>
      <pc:sldChg chg="modSp mod">
        <pc:chgData name="호빈" userId="956b4cc9f7110577" providerId="LiveId" clId="{6C86B0A5-F859-46D2-871E-B8239D31D2E0}" dt="2022-07-07T03:05:07.640" v="202"/>
        <pc:sldMkLst>
          <pc:docMk/>
          <pc:sldMk cId="3540047065" sldId="466"/>
        </pc:sldMkLst>
        <pc:spChg chg="mod">
          <ac:chgData name="호빈" userId="956b4cc9f7110577" providerId="LiveId" clId="{6C86B0A5-F859-46D2-871E-B8239D31D2E0}" dt="2022-07-07T03:05:07.640" v="202"/>
          <ac:spMkLst>
            <pc:docMk/>
            <pc:sldMk cId="3540047065" sldId="466"/>
            <ac:spMk id="13315" creationId="{00000000-0000-0000-0000-000000000000}"/>
          </ac:spMkLst>
        </pc:spChg>
      </pc:sldChg>
      <pc:sldChg chg="addSp modSp mod">
        <pc:chgData name="호빈" userId="956b4cc9f7110577" providerId="LiveId" clId="{6C86B0A5-F859-46D2-871E-B8239D31D2E0}" dt="2022-07-07T04:15:03.849" v="231" actId="1076"/>
        <pc:sldMkLst>
          <pc:docMk/>
          <pc:sldMk cId="3153241429" sldId="470"/>
        </pc:sldMkLst>
        <pc:spChg chg="mod">
          <ac:chgData name="호빈" userId="956b4cc9f7110577" providerId="LiveId" clId="{6C86B0A5-F859-46D2-871E-B8239D31D2E0}" dt="2022-07-07T04:14:17.025" v="222" actId="20577"/>
          <ac:spMkLst>
            <pc:docMk/>
            <pc:sldMk cId="3153241429" sldId="470"/>
            <ac:spMk id="14339" creationId="{00000000-0000-0000-0000-000000000000}"/>
          </ac:spMkLst>
        </pc:spChg>
        <pc:picChg chg="add mod">
          <ac:chgData name="호빈" userId="956b4cc9f7110577" providerId="LiveId" clId="{6C86B0A5-F859-46D2-871E-B8239D31D2E0}" dt="2022-07-07T04:15:02.601" v="230" actId="1076"/>
          <ac:picMkLst>
            <pc:docMk/>
            <pc:sldMk cId="3153241429" sldId="470"/>
            <ac:picMk id="4" creationId="{429D2103-EBB9-5F92-5BF4-2730B90029C3}"/>
          </ac:picMkLst>
        </pc:picChg>
        <pc:picChg chg="add mod">
          <ac:chgData name="호빈" userId="956b4cc9f7110577" providerId="LiveId" clId="{6C86B0A5-F859-46D2-871E-B8239D31D2E0}" dt="2022-07-07T04:15:03.849" v="231" actId="1076"/>
          <ac:picMkLst>
            <pc:docMk/>
            <pc:sldMk cId="3153241429" sldId="470"/>
            <ac:picMk id="6" creationId="{06F7DD7B-7EAA-1BCB-8AA9-93BE3D8B7DF5}"/>
          </ac:picMkLst>
        </pc:picChg>
      </pc:sldChg>
      <pc:sldChg chg="modSp mod">
        <pc:chgData name="호빈" userId="956b4cc9f7110577" providerId="LiveId" clId="{6C86B0A5-F859-46D2-871E-B8239D31D2E0}" dt="2022-07-07T00:59:40.509" v="3" actId="20577"/>
        <pc:sldMkLst>
          <pc:docMk/>
          <pc:sldMk cId="2781941649" sldId="474"/>
        </pc:sldMkLst>
        <pc:spChg chg="mod">
          <ac:chgData name="호빈" userId="956b4cc9f7110577" providerId="LiveId" clId="{6C86B0A5-F859-46D2-871E-B8239D31D2E0}" dt="2022-07-07T00:59:40.509" v="3" actId="20577"/>
          <ac:spMkLst>
            <pc:docMk/>
            <pc:sldMk cId="2781941649" sldId="474"/>
            <ac:spMk id="14339" creationId="{00000000-0000-0000-0000-000000000000}"/>
          </ac:spMkLst>
        </pc:spChg>
      </pc:sldChg>
      <pc:sldChg chg="modSp mod">
        <pc:chgData name="호빈" userId="956b4cc9f7110577" providerId="LiveId" clId="{6C86B0A5-F859-46D2-871E-B8239D31D2E0}" dt="2022-07-07T01:00:40.807" v="30" actId="20577"/>
        <pc:sldMkLst>
          <pc:docMk/>
          <pc:sldMk cId="154073120" sldId="475"/>
        </pc:sldMkLst>
        <pc:spChg chg="mod">
          <ac:chgData name="호빈" userId="956b4cc9f7110577" providerId="LiveId" clId="{6C86B0A5-F859-46D2-871E-B8239D31D2E0}" dt="2022-07-07T01:00:40.807" v="30" actId="20577"/>
          <ac:spMkLst>
            <pc:docMk/>
            <pc:sldMk cId="154073120" sldId="475"/>
            <ac:spMk id="4" creationId="{683D9015-5477-C5CD-C522-0B2911365EF2}"/>
          </ac:spMkLst>
        </pc:spChg>
      </pc:sldChg>
      <pc:sldChg chg="modSp mod">
        <pc:chgData name="호빈" userId="956b4cc9f7110577" providerId="LiveId" clId="{6C86B0A5-F859-46D2-871E-B8239D31D2E0}" dt="2022-07-07T01:05:19.005" v="188" actId="20577"/>
        <pc:sldMkLst>
          <pc:docMk/>
          <pc:sldMk cId="3749154083" sldId="478"/>
        </pc:sldMkLst>
        <pc:spChg chg="mod">
          <ac:chgData name="호빈" userId="956b4cc9f7110577" providerId="LiveId" clId="{6C86B0A5-F859-46D2-871E-B8239D31D2E0}" dt="2022-07-07T01:05:19.005" v="188" actId="20577"/>
          <ac:spMkLst>
            <pc:docMk/>
            <pc:sldMk cId="3749154083" sldId="478"/>
            <ac:spMk id="4" creationId="{0AE05767-BD30-22E7-8CD4-846A8F2AB281}"/>
          </ac:spMkLst>
        </pc:spChg>
      </pc:sldChg>
      <pc:sldChg chg="modSp mod">
        <pc:chgData name="호빈" userId="956b4cc9f7110577" providerId="LiveId" clId="{6C86B0A5-F859-46D2-871E-B8239D31D2E0}" dt="2022-07-07T03:05:27.939" v="204"/>
        <pc:sldMkLst>
          <pc:docMk/>
          <pc:sldMk cId="3285970634" sldId="480"/>
        </pc:sldMkLst>
        <pc:spChg chg="mod">
          <ac:chgData name="호빈" userId="956b4cc9f7110577" providerId="LiveId" clId="{6C86B0A5-F859-46D2-871E-B8239D31D2E0}" dt="2022-07-07T03:05:27.939" v="204"/>
          <ac:spMkLst>
            <pc:docMk/>
            <pc:sldMk cId="3285970634" sldId="480"/>
            <ac:spMk id="2" creationId="{51BE8BBE-85DA-E88D-4813-1E9FD04845C8}"/>
          </ac:spMkLst>
        </pc:spChg>
      </pc:sldChg>
      <pc:sldChg chg="modSp mod">
        <pc:chgData name="호빈" userId="956b4cc9f7110577" providerId="LiveId" clId="{6C86B0A5-F859-46D2-871E-B8239D31D2E0}" dt="2022-07-07T03:05:30.894" v="205"/>
        <pc:sldMkLst>
          <pc:docMk/>
          <pc:sldMk cId="3910606640" sldId="482"/>
        </pc:sldMkLst>
        <pc:spChg chg="mod">
          <ac:chgData name="호빈" userId="956b4cc9f7110577" providerId="LiveId" clId="{6C86B0A5-F859-46D2-871E-B8239D31D2E0}" dt="2022-07-07T03:05:30.894" v="205"/>
          <ac:spMkLst>
            <pc:docMk/>
            <pc:sldMk cId="3910606640" sldId="482"/>
            <ac:spMk id="2" creationId="{F4B1BD63-4E17-3826-C0B4-EC45397F38E5}"/>
          </ac:spMkLst>
        </pc:spChg>
      </pc:sldChg>
      <pc:sldChg chg="modSp mod">
        <pc:chgData name="호빈" userId="956b4cc9f7110577" providerId="LiveId" clId="{6C86B0A5-F859-46D2-871E-B8239D31D2E0}" dt="2022-07-07T03:05:33.906" v="206"/>
        <pc:sldMkLst>
          <pc:docMk/>
          <pc:sldMk cId="663998274" sldId="483"/>
        </pc:sldMkLst>
        <pc:spChg chg="mod">
          <ac:chgData name="호빈" userId="956b4cc9f7110577" providerId="LiveId" clId="{6C86B0A5-F859-46D2-871E-B8239D31D2E0}" dt="2022-07-07T03:05:33.906" v="206"/>
          <ac:spMkLst>
            <pc:docMk/>
            <pc:sldMk cId="663998274" sldId="483"/>
            <ac:spMk id="2" creationId="{DEFC47E4-30D7-A2A4-5C8D-72E39B7D8210}"/>
          </ac:spMkLst>
        </pc:spChg>
      </pc:sldChg>
      <pc:sldChg chg="modSp mod">
        <pc:chgData name="호빈" userId="956b4cc9f7110577" providerId="LiveId" clId="{6C86B0A5-F859-46D2-871E-B8239D31D2E0}" dt="2022-07-07T03:05:37.836" v="207"/>
        <pc:sldMkLst>
          <pc:docMk/>
          <pc:sldMk cId="1561701312" sldId="484"/>
        </pc:sldMkLst>
        <pc:spChg chg="mod">
          <ac:chgData name="호빈" userId="956b4cc9f7110577" providerId="LiveId" clId="{6C86B0A5-F859-46D2-871E-B8239D31D2E0}" dt="2022-07-07T03:05:37.836" v="207"/>
          <ac:spMkLst>
            <pc:docMk/>
            <pc:sldMk cId="1561701312" sldId="484"/>
            <ac:spMk id="2" creationId="{19AF40FD-7EFC-2FD0-97AD-BCE36E3D48C0}"/>
          </ac:spMkLst>
        </pc:spChg>
      </pc:sldChg>
      <pc:sldChg chg="addSp modSp mod">
        <pc:chgData name="호빈" userId="956b4cc9f7110577" providerId="LiveId" clId="{6C86B0A5-F859-46D2-871E-B8239D31D2E0}" dt="2022-07-07T04:20:53.182" v="241" actId="14100"/>
        <pc:sldMkLst>
          <pc:docMk/>
          <pc:sldMk cId="1909451553" sldId="485"/>
        </pc:sldMkLst>
        <pc:spChg chg="mod">
          <ac:chgData name="호빈" userId="956b4cc9f7110577" providerId="LiveId" clId="{6C86B0A5-F859-46D2-871E-B8239D31D2E0}" dt="2022-07-07T03:05:42.040" v="208"/>
          <ac:spMkLst>
            <pc:docMk/>
            <pc:sldMk cId="1909451553" sldId="485"/>
            <ac:spMk id="2" creationId="{5D35D340-2600-4A2B-CBFB-5A8A64A98290}"/>
          </ac:spMkLst>
        </pc:spChg>
        <pc:picChg chg="add mod">
          <ac:chgData name="호빈" userId="956b4cc9f7110577" providerId="LiveId" clId="{6C86B0A5-F859-46D2-871E-B8239D31D2E0}" dt="2022-07-07T04:20:53.182" v="241" actId="14100"/>
          <ac:picMkLst>
            <pc:docMk/>
            <pc:sldMk cId="1909451553" sldId="485"/>
            <ac:picMk id="6" creationId="{BC37EE2A-F8B8-7D4F-4212-D2D798E86DFF}"/>
          </ac:picMkLst>
        </pc:picChg>
      </pc:sldChg>
      <pc:sldChg chg="modSp mod">
        <pc:chgData name="호빈" userId="956b4cc9f7110577" providerId="LiveId" clId="{6C86B0A5-F859-46D2-871E-B8239D31D2E0}" dt="2022-07-07T03:05:24.804" v="203"/>
        <pc:sldMkLst>
          <pc:docMk/>
          <pc:sldMk cId="1340248510" sldId="486"/>
        </pc:sldMkLst>
        <pc:spChg chg="mod">
          <ac:chgData name="호빈" userId="956b4cc9f7110577" providerId="LiveId" clId="{6C86B0A5-F859-46D2-871E-B8239D31D2E0}" dt="2022-07-07T03:05:24.804" v="203"/>
          <ac:spMkLst>
            <pc:docMk/>
            <pc:sldMk cId="1340248510" sldId="486"/>
            <ac:spMk id="2" creationId="{79B63494-7D78-4229-421C-5CB1786D7A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6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8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7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7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82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14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69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1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7/7/2022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7/7/2022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7/7/2022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Spring 2022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dirty="0">
                <a:solidFill>
                  <a:srgbClr val="C00000"/>
                </a:solidFill>
              </a:rPr>
              <a:t>파이썬 코딩 도장</a:t>
            </a:r>
            <a:r>
              <a:rPr lang="en-US" altLang="ko-KR" sz="3600" b="1" dirty="0">
                <a:solidFill>
                  <a:srgbClr val="C00000"/>
                </a:solidFill>
              </a:rPr>
              <a:t>: Day1~Day15</a:t>
            </a:r>
          </a:p>
          <a:p>
            <a:pPr algn="r"/>
            <a:r>
              <a:rPr lang="en-US" altLang="ko-KR" sz="3600" b="1" dirty="0">
                <a:solidFill>
                  <a:srgbClr val="C00000"/>
                </a:solidFill>
              </a:rPr>
              <a:t>~unit17</a:t>
            </a: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202121369 </a:t>
            </a:r>
            <a:r>
              <a:rPr lang="ko-KR" altLang="en-US" sz="2000" dirty="0" err="1"/>
              <a:t>오호빈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Unit 11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ea typeface="굴림" panose="020B0600000101010101" pitchFamily="50" charset="-127"/>
              </a:rPr>
              <a:t>인덱스</a:t>
            </a:r>
            <a:endParaRPr lang="en-US" altLang="ko-KR" dirty="0">
              <a:solidFill>
                <a:schemeClr val="accent1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ea typeface="굴림" panose="020B0600000101010101" pitchFamily="50" charset="-127"/>
              </a:rPr>
              <a:t>   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x = [1,2,3,4,5,6,7,8,9,10]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FF0000"/>
                </a:solidFill>
                <a:ea typeface="굴림" panose="020B0600000101010101" pitchFamily="50" charset="-127"/>
              </a:rPr>
              <a:t>     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- x[0]  &gt;&gt;&gt; 1,  x[10] &gt;&gt;&gt; Error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    -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마지막 요소 접근하는 법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:  x[</a:t>
            </a:r>
            <a:r>
              <a:rPr lang="en-US" altLang="ko-KR" sz="1800" dirty="0" err="1">
                <a:solidFill>
                  <a:srgbClr val="FF0000"/>
                </a:solidFill>
                <a:ea typeface="굴림" panose="020B0600000101010101" pitchFamily="50" charset="-127"/>
              </a:rPr>
              <a:t>len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(x) - 1]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    -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음수 인덱스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:  x[-1]  &gt;&gt;&gt; 10 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    - x[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시작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: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끝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- 1: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증감 폭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]       #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후에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reverse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를 할 수도 있지만 증감 폭을 음수로 설정하면 한 줄로 끝</a:t>
            </a:r>
            <a:endParaRPr lang="en-US" altLang="ko-KR" sz="14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r>
              <a:rPr lang="ko-KR" altLang="en-US" dirty="0">
                <a:ea typeface="굴림" panose="020B0600000101010101" pitchFamily="50" charset="-127"/>
              </a:rPr>
              <a:t>슬라이스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- x[1:4]  &gt;&gt;&gt; [2,3,4]           # x[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시작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끝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– 1]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   - x[1:-1] &gt;&gt;&gt; [2,3,4,5,6,7,8,9]   #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음수도 마찬가지로 끝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– 1 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을 하여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-2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까지 슬라이스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752600" y="1229068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62000" y="6400800"/>
            <a:ext cx="2641600" cy="365760"/>
          </a:xfrm>
        </p:spPr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416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8D9CC-F120-51CF-70C8-14EB1068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Unit 12 [</a:t>
            </a:r>
            <a:r>
              <a:rPr lang="ko-KR" altLang="en-US" dirty="0" err="1">
                <a:ea typeface="굴림" panose="020B0600000101010101" pitchFamily="50" charset="-127"/>
              </a:rPr>
              <a:t>딕셔너리</a:t>
            </a:r>
            <a:r>
              <a:rPr lang="en-US" altLang="ko-KR" dirty="0">
                <a:ea typeface="굴림" panose="020B0600000101010101" pitchFamily="50" charset="-127"/>
              </a:rPr>
              <a:t>]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0EDE60-C966-721D-E6C7-96ACCC92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3D9015-5477-C5CD-C522-0B2911365E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en-US" altLang="ko-KR" dirty="0"/>
              <a:t>= {</a:t>
            </a:r>
            <a:r>
              <a:rPr lang="ko-KR" altLang="en-US" dirty="0"/>
              <a:t>키</a:t>
            </a:r>
            <a:r>
              <a:rPr lang="en-US" altLang="ko-KR" dirty="0"/>
              <a:t>1: </a:t>
            </a:r>
            <a:r>
              <a:rPr lang="ko-KR" altLang="en-US" dirty="0"/>
              <a:t>값</a:t>
            </a:r>
            <a:r>
              <a:rPr lang="en-US" altLang="ko-KR" dirty="0"/>
              <a:t>1,</a:t>
            </a:r>
            <a:r>
              <a:rPr lang="ko-KR" altLang="en-US" dirty="0"/>
              <a:t>키</a:t>
            </a:r>
            <a:r>
              <a:rPr lang="en-US" altLang="ko-KR" dirty="0"/>
              <a:t>2: </a:t>
            </a:r>
            <a:r>
              <a:rPr lang="ko-KR" altLang="en-US" dirty="0"/>
              <a:t>값</a:t>
            </a:r>
            <a:r>
              <a:rPr lang="en-US" altLang="ko-KR" dirty="0"/>
              <a:t>2, …}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   - </a:t>
            </a:r>
            <a:r>
              <a:rPr lang="en-US" altLang="ko-KR" sz="1800" dirty="0" err="1">
                <a:solidFill>
                  <a:srgbClr val="FF0000"/>
                </a:solidFill>
              </a:rPr>
              <a:t>dict</a:t>
            </a:r>
            <a:r>
              <a:rPr lang="en-US" altLang="ko-KR" sz="1800" dirty="0">
                <a:solidFill>
                  <a:srgbClr val="FF0000"/>
                </a:solidFill>
              </a:rPr>
              <a:t>() </a:t>
            </a:r>
            <a:r>
              <a:rPr lang="ko-KR" altLang="en-US" sz="1800" dirty="0">
                <a:solidFill>
                  <a:srgbClr val="FF0000"/>
                </a:solidFill>
              </a:rPr>
              <a:t>함수로 </a:t>
            </a:r>
            <a:r>
              <a:rPr lang="ko-KR" altLang="en-US" sz="1800" dirty="0" err="1">
                <a:solidFill>
                  <a:srgbClr val="FF0000"/>
                </a:solidFill>
              </a:rPr>
              <a:t>딕셔너리</a:t>
            </a:r>
            <a:r>
              <a:rPr lang="ko-KR" altLang="en-US" sz="1800" dirty="0">
                <a:solidFill>
                  <a:srgbClr val="FF0000"/>
                </a:solidFill>
              </a:rPr>
              <a:t> 생성 가능    </a:t>
            </a:r>
            <a:r>
              <a:rPr lang="en-US" altLang="ko-KR" sz="1800" dirty="0">
                <a:solidFill>
                  <a:srgbClr val="FF0000"/>
                </a:solidFill>
              </a:rPr>
              <a:t>ex) x = </a:t>
            </a:r>
            <a:r>
              <a:rPr lang="en-US" altLang="ko-KR" sz="1800" dirty="0" err="1">
                <a:solidFill>
                  <a:srgbClr val="FF0000"/>
                </a:solidFill>
              </a:rPr>
              <a:t>dict</a:t>
            </a:r>
            <a:r>
              <a:rPr lang="en-US" altLang="ko-KR" sz="1800" dirty="0">
                <a:solidFill>
                  <a:srgbClr val="FF0000"/>
                </a:solidFill>
              </a:rPr>
              <a:t>(a= 1, b= 2, c= 3)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   x = {‘a’: 1, ‘b’: 2, ‘c’: 3}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   - x[‘a’] = 1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   - </a:t>
            </a:r>
            <a:r>
              <a:rPr lang="en-US" altLang="ko-KR" sz="1800" dirty="0" err="1">
                <a:solidFill>
                  <a:srgbClr val="FF0000"/>
                </a:solidFill>
              </a:rPr>
              <a:t>len</a:t>
            </a:r>
            <a:r>
              <a:rPr lang="en-US" altLang="ko-KR" sz="1800" dirty="0">
                <a:solidFill>
                  <a:srgbClr val="FF0000"/>
                </a:solidFill>
              </a:rPr>
              <a:t>(x)   &gt;&gt;&gt;   3  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7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65C6E-36D4-39A0-EB92-105DB27A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Unit 13, 14, 15 [</a:t>
            </a:r>
            <a:r>
              <a:rPr lang="ko-KR" altLang="en-US" dirty="0">
                <a:ea typeface="굴림" panose="020B0600000101010101" pitchFamily="50" charset="-127"/>
              </a:rPr>
              <a:t>조건문</a:t>
            </a:r>
            <a:r>
              <a:rPr lang="en-US" altLang="ko-KR" dirty="0">
                <a:ea typeface="굴림" panose="020B0600000101010101" pitchFamily="50" charset="-127"/>
              </a:rPr>
              <a:t>]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598924-9430-5721-E778-CE8B18DE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133E4C-FCB8-817C-7F3D-95E5603A74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if, else, </a:t>
            </a:r>
            <a:r>
              <a:rPr lang="en-US" altLang="ko-KR" dirty="0" err="1"/>
              <a:t>elif</a:t>
            </a:r>
            <a:br>
              <a:rPr lang="en-US" altLang="ko-KR" dirty="0"/>
            </a:br>
            <a:r>
              <a:rPr lang="en-US" altLang="ko-KR" sz="1800" dirty="0">
                <a:solidFill>
                  <a:srgbClr val="FF0000"/>
                </a:solidFill>
              </a:rPr>
              <a:t>- if </a:t>
            </a:r>
            <a:r>
              <a:rPr lang="ko-KR" altLang="en-US" sz="1800" dirty="0">
                <a:solidFill>
                  <a:srgbClr val="FF0000"/>
                </a:solidFill>
              </a:rPr>
              <a:t>조건문</a:t>
            </a:r>
            <a:r>
              <a:rPr lang="en-US" altLang="ko-KR" sz="1800" dirty="0">
                <a:solidFill>
                  <a:srgbClr val="FF0000"/>
                </a:solidFill>
              </a:rPr>
              <a:t>1: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rgbClr val="FF0000"/>
                </a:solidFill>
              </a:rPr>
              <a:t>     </a:t>
            </a:r>
            <a:r>
              <a:rPr lang="ko-KR" altLang="en-US" sz="1800" dirty="0">
                <a:solidFill>
                  <a:srgbClr val="FF0000"/>
                </a:solidFill>
              </a:rPr>
              <a:t>코드</a:t>
            </a:r>
            <a:r>
              <a:rPr lang="en-US" altLang="ko-KR" sz="1800" dirty="0">
                <a:solidFill>
                  <a:srgbClr val="FF0000"/>
                </a:solidFill>
              </a:rPr>
              <a:t>1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rgbClr val="FF0000"/>
                </a:solidFill>
              </a:rPr>
              <a:t>  </a:t>
            </a:r>
            <a:r>
              <a:rPr lang="en-US" altLang="ko-KR" sz="1800" dirty="0" err="1">
                <a:solidFill>
                  <a:srgbClr val="FF0000"/>
                </a:solidFill>
              </a:rPr>
              <a:t>elif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조건문</a:t>
            </a:r>
            <a:r>
              <a:rPr lang="en-US" altLang="ko-KR" sz="1800" dirty="0">
                <a:solidFill>
                  <a:srgbClr val="FF0000"/>
                </a:solidFill>
              </a:rPr>
              <a:t>2: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rgbClr val="FF0000"/>
                </a:solidFill>
              </a:rPr>
              <a:t>     </a:t>
            </a:r>
            <a:r>
              <a:rPr lang="ko-KR" altLang="en-US" sz="1800" dirty="0">
                <a:solidFill>
                  <a:srgbClr val="FF0000"/>
                </a:solidFill>
              </a:rPr>
              <a:t>코드</a:t>
            </a:r>
            <a:r>
              <a:rPr lang="en-US" altLang="ko-KR" sz="1800" dirty="0">
                <a:solidFill>
                  <a:srgbClr val="FF0000"/>
                </a:solidFill>
              </a:rPr>
              <a:t>2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rgbClr val="FF0000"/>
                </a:solidFill>
              </a:rPr>
              <a:t>  else: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rgbClr val="FF0000"/>
                </a:solidFill>
              </a:rPr>
              <a:t>     </a:t>
            </a:r>
            <a:r>
              <a:rPr lang="ko-KR" altLang="en-US" sz="1800" dirty="0">
                <a:solidFill>
                  <a:srgbClr val="FF0000"/>
                </a:solidFill>
              </a:rPr>
              <a:t>코드</a:t>
            </a:r>
            <a:r>
              <a:rPr lang="en-US" altLang="ko-KR" sz="1800" dirty="0">
                <a:solidFill>
                  <a:srgbClr val="FF0000"/>
                </a:solidFill>
              </a:rPr>
              <a:t>3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rgbClr val="FF0000"/>
                </a:solidFill>
              </a:rPr>
              <a:t>들여쓰기 주의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rgbClr val="FF0000"/>
                </a:solidFill>
              </a:rPr>
              <a:t>조건식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주의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- </a:t>
            </a:r>
            <a:r>
              <a:rPr lang="ko-KR" altLang="en-US" sz="2000" dirty="0">
                <a:solidFill>
                  <a:srgbClr val="FF0000"/>
                </a:solidFill>
              </a:rPr>
              <a:t>이상 초과 구분</a:t>
            </a:r>
            <a:r>
              <a:rPr lang="en-US" altLang="ko-KR" sz="2000" dirty="0">
                <a:solidFill>
                  <a:srgbClr val="FF0000"/>
                </a:solidFill>
              </a:rPr>
              <a:t>,  </a:t>
            </a:r>
            <a:r>
              <a:rPr lang="ko-KR" altLang="en-US" sz="2000" dirty="0">
                <a:solidFill>
                  <a:srgbClr val="FF0000"/>
                </a:solidFill>
              </a:rPr>
              <a:t>이하 미만 구분</a:t>
            </a:r>
            <a:r>
              <a:rPr lang="en-US" altLang="ko-KR" sz="2000" dirty="0">
                <a:solidFill>
                  <a:srgbClr val="FF0000"/>
                </a:solidFill>
              </a:rPr>
              <a:t>,  =  == 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03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AF4A4-3AD7-D22B-A017-B1426C40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Unit 16 [for </a:t>
            </a:r>
            <a:r>
              <a:rPr lang="ko-KR" altLang="en-US" dirty="0" err="1">
                <a:ea typeface="굴림" panose="020B0600000101010101" pitchFamily="50" charset="-127"/>
              </a:rPr>
              <a:t>반복문</a:t>
            </a:r>
            <a:r>
              <a:rPr lang="en-US" altLang="ko-KR" dirty="0">
                <a:ea typeface="굴림" panose="020B0600000101010101" pitchFamily="50" charset="-127"/>
              </a:rPr>
              <a:t>]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C20F559-1A04-E1CD-20C3-B28E3439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B207E-619D-EEA8-2CB4-ED68B79C34C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변수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sz="1800" dirty="0">
                <a:solidFill>
                  <a:srgbClr val="FF0000"/>
                </a:solidFill>
              </a:rPr>
              <a:t>x = [1, 2, 3, 4, 5]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sz="1800" dirty="0">
                <a:solidFill>
                  <a:srgbClr val="FF0000"/>
                </a:solidFill>
              </a:rPr>
              <a:t>for </a:t>
            </a:r>
            <a:r>
              <a:rPr lang="en-US" altLang="ko-KR" sz="1800" dirty="0" err="1">
                <a:solidFill>
                  <a:srgbClr val="FF0000"/>
                </a:solidFill>
              </a:rPr>
              <a:t>i</a:t>
            </a:r>
            <a:r>
              <a:rPr lang="en-US" altLang="ko-KR" sz="1800" dirty="0">
                <a:solidFill>
                  <a:srgbClr val="FF0000"/>
                </a:solidFill>
              </a:rPr>
              <a:t> in range(</a:t>
            </a:r>
            <a:r>
              <a:rPr lang="en-US" altLang="ko-KR" sz="1800" dirty="0" err="1">
                <a:solidFill>
                  <a:srgbClr val="FF0000"/>
                </a:solidFill>
              </a:rPr>
              <a:t>len</a:t>
            </a:r>
            <a:r>
              <a:rPr lang="en-US" altLang="ko-KR" sz="1800" dirty="0">
                <a:solidFill>
                  <a:srgbClr val="FF0000"/>
                </a:solidFill>
              </a:rPr>
              <a:t>(x)):                                 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rgbClr val="FF0000"/>
                </a:solidFill>
              </a:rPr>
              <a:t>            print(</a:t>
            </a:r>
            <a:r>
              <a:rPr lang="en-US" altLang="ko-KR" sz="1800" dirty="0" err="1">
                <a:solidFill>
                  <a:srgbClr val="FF0000"/>
                </a:solidFill>
              </a:rPr>
              <a:t>i</a:t>
            </a:r>
            <a:r>
              <a:rPr lang="en-US" altLang="ko-KR" sz="1800" dirty="0">
                <a:solidFill>
                  <a:srgbClr val="FF0000"/>
                </a:solidFill>
              </a:rPr>
              <a:t>, x[</a:t>
            </a:r>
            <a:r>
              <a:rPr lang="en-US" altLang="ko-KR" sz="1800" dirty="0" err="1">
                <a:solidFill>
                  <a:srgbClr val="FF0000"/>
                </a:solidFill>
              </a:rPr>
              <a:t>i</a:t>
            </a:r>
            <a:r>
              <a:rPr lang="en-US" altLang="ko-KR" sz="1800" dirty="0">
                <a:solidFill>
                  <a:srgbClr val="FF0000"/>
                </a:solidFill>
              </a:rPr>
              <a:t>])                                         #</a:t>
            </a:r>
            <a:r>
              <a:rPr lang="ko-KR" altLang="en-US" sz="1800" dirty="0">
                <a:solidFill>
                  <a:srgbClr val="FF0000"/>
                </a:solidFill>
              </a:rPr>
              <a:t>반복문도 들여쓰기 중요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&gt;&gt;&gt; 0:1                                                          #</a:t>
            </a:r>
            <a:r>
              <a:rPr lang="ko-KR" altLang="en-US" sz="1800" dirty="0">
                <a:solidFill>
                  <a:srgbClr val="FF0000"/>
                </a:solidFill>
              </a:rPr>
              <a:t>변수 </a:t>
            </a:r>
            <a:r>
              <a:rPr lang="en-US" altLang="ko-KR" sz="1800" dirty="0" err="1">
                <a:solidFill>
                  <a:srgbClr val="FF0000"/>
                </a:solidFill>
              </a:rPr>
              <a:t>i</a:t>
            </a:r>
            <a:r>
              <a:rPr lang="ko-KR" altLang="en-US" sz="1800" dirty="0">
                <a:solidFill>
                  <a:srgbClr val="FF0000"/>
                </a:solidFill>
              </a:rPr>
              <a:t>가 증가하면서 </a:t>
            </a:r>
            <a:r>
              <a:rPr lang="en-US" altLang="ko-KR" sz="1800" dirty="0">
                <a:solidFill>
                  <a:srgbClr val="FF0000"/>
                </a:solidFill>
              </a:rPr>
              <a:t>x[</a:t>
            </a:r>
            <a:r>
              <a:rPr lang="en-US" altLang="ko-KR" sz="1800" dirty="0" err="1">
                <a:solidFill>
                  <a:srgbClr val="FF0000"/>
                </a:solidFill>
              </a:rPr>
              <a:t>i</a:t>
            </a:r>
            <a:r>
              <a:rPr lang="en-US" altLang="ko-KR" sz="1800" dirty="0">
                <a:solidFill>
                  <a:srgbClr val="FF0000"/>
                </a:solidFill>
              </a:rPr>
              <a:t>]</a:t>
            </a:r>
            <a:r>
              <a:rPr lang="ko-KR" altLang="en-US" sz="1800" dirty="0">
                <a:solidFill>
                  <a:srgbClr val="FF0000"/>
                </a:solidFill>
              </a:rPr>
              <a:t> 출력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rgbClr val="FF0000"/>
                </a:solidFill>
              </a:rPr>
              <a:t>       1:2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rgbClr val="FF0000"/>
                </a:solidFill>
              </a:rPr>
              <a:t>       2:3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rgbClr val="FF0000"/>
                </a:solidFill>
              </a:rPr>
              <a:t>       3:4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rgbClr val="FF0000"/>
                </a:solidFill>
              </a:rPr>
              <a:t>       4:5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rgbClr val="FF0000"/>
                </a:solidFill>
              </a:rPr>
              <a:t>      -for </a:t>
            </a:r>
            <a:r>
              <a:rPr lang="en-US" altLang="ko-KR" sz="1800" dirty="0" err="1">
                <a:solidFill>
                  <a:srgbClr val="FF0000"/>
                </a:solidFill>
              </a:rPr>
              <a:t>i</a:t>
            </a:r>
            <a:r>
              <a:rPr lang="en-US" altLang="ko-KR" sz="1800" dirty="0">
                <a:solidFill>
                  <a:srgbClr val="FF0000"/>
                </a:solidFill>
              </a:rPr>
              <a:t> in range(</a:t>
            </a:r>
            <a:r>
              <a:rPr lang="en-US" altLang="ko-KR" sz="1800" dirty="0" err="1">
                <a:solidFill>
                  <a:srgbClr val="FF0000"/>
                </a:solidFill>
              </a:rPr>
              <a:t>x,y</a:t>
            </a:r>
            <a:r>
              <a:rPr lang="en-US" altLang="ko-KR" sz="1800" dirty="0">
                <a:solidFill>
                  <a:srgbClr val="FF0000"/>
                </a:solidFill>
              </a:rPr>
              <a:t>) &gt;&gt;&gt;  x</a:t>
            </a:r>
            <a:r>
              <a:rPr lang="ko-KR" altLang="en-US" sz="1800" dirty="0">
                <a:solidFill>
                  <a:srgbClr val="FF0000"/>
                </a:solidFill>
              </a:rPr>
              <a:t>가 </a:t>
            </a:r>
            <a:r>
              <a:rPr lang="en-US" altLang="ko-KR" sz="1800" dirty="0">
                <a:solidFill>
                  <a:srgbClr val="FF0000"/>
                </a:solidFill>
              </a:rPr>
              <a:t>y</a:t>
            </a:r>
            <a:r>
              <a:rPr lang="ko-KR" altLang="en-US" sz="1800" dirty="0">
                <a:solidFill>
                  <a:srgbClr val="FF0000"/>
                </a:solidFill>
              </a:rPr>
              <a:t>보다 크면 실행 </a:t>
            </a:r>
            <a:r>
              <a:rPr lang="en-US" altLang="ko-KR" sz="1800" dirty="0">
                <a:solidFill>
                  <a:srgbClr val="FF0000"/>
                </a:solidFill>
              </a:rPr>
              <a:t>X   … </a:t>
            </a:r>
            <a:r>
              <a:rPr lang="ko-KR" altLang="en-US" sz="1800" dirty="0">
                <a:solidFill>
                  <a:srgbClr val="FF0000"/>
                </a:solidFill>
              </a:rPr>
              <a:t>기본 증가 폭이 </a:t>
            </a:r>
            <a:r>
              <a:rPr lang="en-US" altLang="ko-KR" sz="1800" dirty="0">
                <a:solidFill>
                  <a:srgbClr val="FF0000"/>
                </a:solidFill>
              </a:rPr>
              <a:t>1</a:t>
            </a:r>
            <a:r>
              <a:rPr lang="ko-KR" altLang="en-US" sz="1800" dirty="0">
                <a:solidFill>
                  <a:srgbClr val="FF0000"/>
                </a:solidFill>
              </a:rPr>
              <a:t>이라서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rgbClr val="FF0000"/>
                </a:solidFill>
              </a:rPr>
              <a:t>       </a:t>
            </a:r>
            <a:r>
              <a:rPr lang="ko-KR" altLang="en-US" sz="1800" dirty="0">
                <a:solidFill>
                  <a:srgbClr val="FF0000"/>
                </a:solidFill>
              </a:rPr>
              <a:t>따라서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rgbClr val="FF0000"/>
                </a:solidFill>
              </a:rPr>
              <a:t>       for </a:t>
            </a:r>
            <a:r>
              <a:rPr lang="en-US" altLang="ko-KR" sz="1800" dirty="0" err="1">
                <a:solidFill>
                  <a:srgbClr val="FF0000"/>
                </a:solidFill>
              </a:rPr>
              <a:t>i</a:t>
            </a:r>
            <a:r>
              <a:rPr lang="en-US" altLang="ko-KR" sz="1800" dirty="0">
                <a:solidFill>
                  <a:srgbClr val="FF0000"/>
                </a:solidFill>
              </a:rPr>
              <a:t> in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range(x, y, -z) &gt;&gt;&gt; x</a:t>
            </a:r>
            <a:r>
              <a:rPr lang="ko-KR" altLang="en-US" sz="1800" dirty="0">
                <a:solidFill>
                  <a:srgbClr val="FF0000"/>
                </a:solidFill>
              </a:rPr>
              <a:t>부터 </a:t>
            </a:r>
            <a:r>
              <a:rPr lang="en-US" altLang="ko-KR" sz="1800" dirty="0">
                <a:solidFill>
                  <a:srgbClr val="FF0000"/>
                </a:solidFill>
              </a:rPr>
              <a:t>y</a:t>
            </a:r>
            <a:r>
              <a:rPr lang="ko-KR" altLang="en-US" sz="1800" dirty="0">
                <a:solidFill>
                  <a:srgbClr val="FF0000"/>
                </a:solidFill>
              </a:rPr>
              <a:t>까지 </a:t>
            </a:r>
            <a:r>
              <a:rPr lang="en-US" altLang="ko-KR" sz="1800" dirty="0">
                <a:solidFill>
                  <a:srgbClr val="FF0000"/>
                </a:solidFill>
              </a:rPr>
              <a:t>–z </a:t>
            </a:r>
            <a:r>
              <a:rPr lang="ko-KR" altLang="en-US" sz="1800" dirty="0">
                <a:solidFill>
                  <a:srgbClr val="FF0000"/>
                </a:solidFill>
              </a:rPr>
              <a:t>감소 폭으로 반복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047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E35EC-8982-3E46-A0C5-CE11255F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Unit 16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0B99B52-D8E6-263A-7DAA-4F484AE8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E05767-BD30-22E7-8CD4-846A8F2AB2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객체로 반복하기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   x = [10, 20, 30]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   - for </a:t>
            </a:r>
            <a:r>
              <a:rPr lang="en-US" altLang="ko-KR" sz="1800" dirty="0" err="1">
                <a:solidFill>
                  <a:srgbClr val="FF0000"/>
                </a:solidFill>
              </a:rPr>
              <a:t>i</a:t>
            </a:r>
            <a:r>
              <a:rPr lang="en-US" altLang="ko-KR" sz="1800" dirty="0">
                <a:solidFill>
                  <a:srgbClr val="FF0000"/>
                </a:solidFill>
              </a:rPr>
              <a:t> in x:                                                                for </a:t>
            </a:r>
            <a:r>
              <a:rPr lang="en-US" altLang="ko-KR" sz="1800" dirty="0" err="1">
                <a:solidFill>
                  <a:srgbClr val="FF0000"/>
                </a:solidFill>
              </a:rPr>
              <a:t>i</a:t>
            </a:r>
            <a:r>
              <a:rPr lang="en-US" altLang="ko-KR" sz="1800" dirty="0">
                <a:solidFill>
                  <a:srgbClr val="FF0000"/>
                </a:solidFill>
              </a:rPr>
              <a:t> in range(</a:t>
            </a:r>
            <a:r>
              <a:rPr lang="en-US" altLang="ko-KR" sz="1800" dirty="0" err="1">
                <a:solidFill>
                  <a:srgbClr val="FF0000"/>
                </a:solidFill>
              </a:rPr>
              <a:t>len</a:t>
            </a:r>
            <a:r>
              <a:rPr lang="en-US" altLang="ko-KR" sz="1800" dirty="0">
                <a:solidFill>
                  <a:srgbClr val="FF0000"/>
                </a:solidFill>
              </a:rPr>
              <a:t>(x)):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rgbClr val="FF0000"/>
                </a:solidFill>
              </a:rPr>
              <a:t>           print(</a:t>
            </a:r>
            <a:r>
              <a:rPr lang="en-US" altLang="ko-KR" sz="1800" dirty="0" err="1">
                <a:solidFill>
                  <a:srgbClr val="FF0000"/>
                </a:solidFill>
              </a:rPr>
              <a:t>i</a:t>
            </a:r>
            <a:r>
              <a:rPr lang="en-US" altLang="ko-KR" sz="1800" dirty="0">
                <a:solidFill>
                  <a:srgbClr val="FF0000"/>
                </a:solidFill>
              </a:rPr>
              <a:t>)                          ==                                     print(x[</a:t>
            </a:r>
            <a:r>
              <a:rPr lang="en-US" altLang="ko-KR" sz="1800" dirty="0" err="1">
                <a:solidFill>
                  <a:srgbClr val="FF0000"/>
                </a:solidFill>
              </a:rPr>
              <a:t>i</a:t>
            </a:r>
            <a:r>
              <a:rPr lang="en-US" altLang="ko-KR" sz="1800" dirty="0">
                <a:solidFill>
                  <a:srgbClr val="FF0000"/>
                </a:solidFill>
              </a:rPr>
              <a:t>]) 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&gt;&gt;&gt;</a:t>
            </a:r>
            <a:r>
              <a:rPr lang="en-US" altLang="ko-KR" sz="1800" dirty="0">
                <a:solidFill>
                  <a:srgbClr val="FF0000"/>
                </a:solidFill>
              </a:rPr>
              <a:t>10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      20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rgbClr val="FF0000"/>
                </a:solidFill>
              </a:rPr>
              <a:t>       30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  <a:t>문자열 객체 반복</a:t>
            </a:r>
            <a:endParaRPr kumimoji="0" lang="en-US" altLang="ko-KR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   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맑은 고딕" panose="020B0503020000020004" pitchFamily="50" charset="-127"/>
              </a:rPr>
              <a:t>- for </a:t>
            </a:r>
            <a:r>
              <a:rPr lang="en-US" altLang="ko-KR" sz="1800" dirty="0" err="1">
                <a:solidFill>
                  <a:srgbClr val="FF0000"/>
                </a:solidFill>
                <a:latin typeface="Gill Sans MT"/>
                <a:ea typeface="맑은 고딕" panose="020B0503020000020004" pitchFamily="50" charset="-127"/>
              </a:rPr>
              <a:t>i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맑은 고딕" panose="020B0503020000020004" pitchFamily="50" charset="-127"/>
              </a:rPr>
              <a:t>  in ‘bye’:</a:t>
            </a:r>
            <a:br>
              <a:rPr lang="en-US" altLang="ko-KR" sz="1800" dirty="0">
                <a:solidFill>
                  <a:srgbClr val="FF0000"/>
                </a:solidFill>
                <a:latin typeface="Gill Sans MT"/>
                <a:ea typeface="맑은 고딕" panose="020B0503020000020004" pitchFamily="50" charset="-127"/>
              </a:rPr>
            </a:b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맑은 고딕" panose="020B0503020000020004" pitchFamily="50" charset="-127"/>
              </a:rPr>
              <a:t>            print(</a:t>
            </a:r>
            <a:r>
              <a:rPr lang="en-US" altLang="ko-KR" sz="1800" dirty="0" err="1">
                <a:solidFill>
                  <a:srgbClr val="FF0000"/>
                </a:solidFill>
                <a:latin typeface="Gill Sans MT"/>
                <a:ea typeface="맑은 고딕" panose="020B0503020000020004" pitchFamily="50" charset="-127"/>
              </a:rPr>
              <a:t>i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맑은 고딕" panose="020B0503020000020004" pitchFamily="50" charset="-127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None/>
              <a:tabLst/>
              <a:defRPr/>
            </a:pP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맑은 고딕" panose="020B0503020000020004" pitchFamily="50" charset="-127"/>
              </a:rPr>
              <a:t>&gt;&gt;&gt;b</a:t>
            </a:r>
            <a:br>
              <a:rPr lang="en-US" altLang="ko-KR" sz="1800" dirty="0">
                <a:solidFill>
                  <a:srgbClr val="FF0000"/>
                </a:solidFill>
                <a:latin typeface="Gill Sans MT"/>
                <a:ea typeface="맑은 고딕" panose="020B0503020000020004" pitchFamily="50" charset="-127"/>
              </a:rPr>
            </a:b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맑은 고딕" panose="020B0503020000020004" pitchFamily="50" charset="-127"/>
              </a:rPr>
              <a:t>     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None/>
              <a:tabLst/>
              <a:defRPr/>
            </a:pP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맑은 고딕" panose="020B0503020000020004" pitchFamily="50" charset="-127"/>
              </a:rPr>
              <a:t>      e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154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721ED-23A0-BF76-74E1-9E46C1E0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Unit 17 [while </a:t>
            </a:r>
            <a:r>
              <a:rPr lang="ko-KR" altLang="en-US" dirty="0" err="1">
                <a:ea typeface="굴림" panose="020B0600000101010101" pitchFamily="50" charset="-127"/>
              </a:rPr>
              <a:t>반복문</a:t>
            </a:r>
            <a:r>
              <a:rPr lang="en-US" altLang="ko-KR" dirty="0">
                <a:ea typeface="굴림" panose="020B0600000101010101" pitchFamily="50" charset="-127"/>
              </a:rPr>
              <a:t>]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F6C9CDD-4161-6B96-5972-F633A80C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03BC09-89AD-4E30-29A8-0372C8866D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조건식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sz="1800" dirty="0">
                <a:solidFill>
                  <a:srgbClr val="FF0000"/>
                </a:solidFill>
              </a:rPr>
              <a:t>- </a:t>
            </a:r>
            <a:r>
              <a:rPr lang="ko-KR" altLang="en-US" sz="1800" dirty="0">
                <a:solidFill>
                  <a:srgbClr val="FF0000"/>
                </a:solidFill>
              </a:rPr>
              <a:t>조건식이 참일 경우에 반복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rgbClr val="FF0000"/>
                </a:solidFill>
              </a:rPr>
              <a:t>    ex)  while </a:t>
            </a:r>
            <a:r>
              <a:rPr lang="en-US" altLang="ko-KR" sz="1800" dirty="0" err="1">
                <a:solidFill>
                  <a:srgbClr val="FF0000"/>
                </a:solidFill>
              </a:rPr>
              <a:t>i</a:t>
            </a:r>
            <a:r>
              <a:rPr lang="en-US" altLang="ko-KR" sz="1800" dirty="0">
                <a:solidFill>
                  <a:srgbClr val="FF0000"/>
                </a:solidFill>
              </a:rPr>
              <a:t> &lt; 100: 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rgbClr val="FF0000"/>
                </a:solidFill>
              </a:rPr>
              <a:t>                    print(‘hi’)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en-US" altLang="ko-KR" sz="1800" dirty="0">
                <a:solidFill>
                  <a:srgbClr val="FF0000"/>
                </a:solidFill>
              </a:rPr>
              <a:t>                    </a:t>
            </a:r>
            <a:r>
              <a:rPr lang="en-US" altLang="ko-KR" sz="1800" dirty="0" err="1">
                <a:solidFill>
                  <a:srgbClr val="FF0000"/>
                </a:solidFill>
              </a:rPr>
              <a:t>i</a:t>
            </a:r>
            <a:r>
              <a:rPr lang="en-US" altLang="ko-KR" sz="1800" dirty="0">
                <a:solidFill>
                  <a:srgbClr val="FF0000"/>
                </a:solidFill>
              </a:rPr>
              <a:t> += 1       #</a:t>
            </a:r>
            <a:r>
              <a:rPr lang="ko-KR" altLang="en-US" sz="1800" dirty="0">
                <a:solidFill>
                  <a:srgbClr val="FF0000"/>
                </a:solidFill>
              </a:rPr>
              <a:t>변화식으로 인해 한번 반복될 때마다 </a:t>
            </a:r>
            <a:r>
              <a:rPr lang="en-US" altLang="ko-KR" sz="1800" dirty="0">
                <a:solidFill>
                  <a:srgbClr val="FF0000"/>
                </a:solidFill>
              </a:rPr>
              <a:t>i+1, </a:t>
            </a:r>
            <a:r>
              <a:rPr lang="ko-KR" altLang="en-US" sz="1800" dirty="0">
                <a:solidFill>
                  <a:srgbClr val="FF0000"/>
                </a:solidFill>
              </a:rPr>
              <a:t>계속 반복하다가 </a:t>
            </a:r>
            <a:r>
              <a:rPr lang="en-US" altLang="ko-KR" sz="1800" dirty="0" err="1">
                <a:solidFill>
                  <a:srgbClr val="FF0000"/>
                </a:solidFill>
              </a:rPr>
              <a:t>i</a:t>
            </a:r>
            <a:r>
              <a:rPr lang="ko-KR" altLang="en-US" sz="1800" dirty="0">
                <a:solidFill>
                  <a:srgbClr val="FF0000"/>
                </a:solidFill>
              </a:rPr>
              <a:t>가 </a:t>
            </a:r>
            <a:r>
              <a:rPr lang="en-US" altLang="ko-KR" sz="1800" dirty="0">
                <a:solidFill>
                  <a:srgbClr val="FF0000"/>
                </a:solidFill>
              </a:rPr>
              <a:t>100</a:t>
            </a:r>
            <a:r>
              <a:rPr lang="ko-KR" altLang="en-US" sz="1800" dirty="0">
                <a:solidFill>
                  <a:srgbClr val="FF0000"/>
                </a:solidFill>
              </a:rPr>
              <a:t>이 되면 반복 중지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  <a:t>while True:</a:t>
            </a:r>
            <a:br>
              <a:rPr kumimoji="0" lang="en-US" altLang="ko-KR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  <a:t>조건식이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맑은 고딕" panose="020B0503020000020004" pitchFamily="50" charset="-127"/>
                <a:cs typeface="+mn-cs"/>
              </a:rPr>
              <a:t>True …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맑은 고딕" panose="020B0503020000020004" pitchFamily="50" charset="-127"/>
              </a:rPr>
              <a:t> 무한 반복</a:t>
            </a:r>
            <a:br>
              <a:rPr lang="en-US" altLang="ko-KR" sz="1800" dirty="0">
                <a:solidFill>
                  <a:srgbClr val="FF0000"/>
                </a:solidFill>
                <a:latin typeface="Gill Sans MT"/>
                <a:ea typeface="맑은 고딕" panose="020B0503020000020004" pitchFamily="50" charset="-127"/>
              </a:rPr>
            </a:b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맑은 고딕" panose="020B0503020000020004" pitchFamily="50" charset="-127"/>
              </a:rPr>
              <a:t>- Ctrl + C 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맑은 고딕" panose="020B0503020000020004" pitchFamily="50" charset="-127"/>
              </a:rPr>
              <a:t>입력 시 무한 반복 중지</a:t>
            </a:r>
            <a:r>
              <a:rPr lang="en-US" altLang="ko-KR" sz="2800" dirty="0">
                <a:solidFill>
                  <a:srgbClr val="FF0000"/>
                </a:solidFill>
                <a:latin typeface="Gill Sans MT"/>
                <a:ea typeface="맑은 고딕" panose="020B0503020000020004" pitchFamily="50" charset="-127"/>
              </a:rPr>
              <a:t> </a:t>
            </a:r>
            <a:br>
              <a:rPr lang="en-US" altLang="ko-KR" sz="2800" dirty="0">
                <a:solidFill>
                  <a:srgbClr val="FF0000"/>
                </a:solidFill>
                <a:latin typeface="Gill Sans MT"/>
                <a:ea typeface="맑은 고딕" panose="020B0503020000020004" pitchFamily="50" charset="-127"/>
              </a:rPr>
            </a:b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맑은 고딕" panose="020B0503020000020004" pitchFamily="50" charset="-127"/>
              </a:rPr>
              <a:t>- 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맑은 고딕" panose="020B0503020000020004" pitchFamily="50" charset="-127"/>
              </a:rPr>
              <a:t>반복문을 중지시키는 변화식과 조건문이 필요</a:t>
            </a:r>
            <a:br>
              <a:rPr lang="en-US" altLang="ko-KR" sz="1800" dirty="0">
                <a:solidFill>
                  <a:srgbClr val="FF0000"/>
                </a:solidFill>
                <a:latin typeface="Gill Sans MT"/>
                <a:ea typeface="맑은 고딕" panose="020B0503020000020004" pitchFamily="50" charset="-127"/>
              </a:rPr>
            </a:b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22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63494-7D78-4229-421C-5CB1786D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주의사항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C65A6FF-DC47-56D6-3FC8-13955A6A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7814D7-B8BD-6C31-E86F-889FBBA2F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79997" y="1265445"/>
            <a:ext cx="10972800" cy="4937760"/>
          </a:xfrm>
        </p:spPr>
        <p:txBody>
          <a:bodyPr/>
          <a:lstStyle/>
          <a:p>
            <a:r>
              <a:rPr lang="ko-KR" altLang="en-US" dirty="0"/>
              <a:t>동작 순서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298A3D-F85D-F710-8808-4A8B309AC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828800"/>
            <a:ext cx="1749002" cy="40909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2D07E5-5A48-35F5-AC7D-BB80688A3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844559"/>
            <a:ext cx="1600200" cy="412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48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E8BBE-85DA-E88D-4813-1E9FD048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주의사항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04E8EC-B87C-AA07-55F6-266F9292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AF55B9-789D-44AE-4DEA-6E19B47F66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35365" y="1219200"/>
            <a:ext cx="10972800" cy="4937760"/>
          </a:xfrm>
        </p:spPr>
        <p:txBody>
          <a:bodyPr/>
          <a:lstStyle/>
          <a:p>
            <a:r>
              <a:rPr lang="ko-KR" altLang="en-US" dirty="0"/>
              <a:t>들여쓰기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326D94-8416-F445-EC39-3288E6A50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145" y="2485304"/>
            <a:ext cx="5430660" cy="27267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129B04-6BC7-4E32-E16D-098772CB7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22" y="2485304"/>
            <a:ext cx="5562600" cy="272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7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1BD63-4E17-3826-C0B4-EC45397F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주의사항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74155F-C88B-B107-6DD4-649FAE35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83DD96-A644-B71A-E02A-5118153DCD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169211-116C-C4D4-E980-2DA567432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760" y="2032551"/>
            <a:ext cx="2914650" cy="3419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EE0349-171B-47F0-B72A-1C4C96D73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032551"/>
            <a:ext cx="2994874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06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C47E4-30D7-A2A4-5C8D-72E39B7D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주의사항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7E7076-B2E3-01E6-0D51-36403DBD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F78395-BDE1-B784-85A1-06D9E762DA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논리연산자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&lt;=, &gt;= : </a:t>
            </a:r>
            <a:r>
              <a:rPr lang="ko-KR" altLang="en-US" dirty="0"/>
              <a:t>이상</a:t>
            </a:r>
            <a:r>
              <a:rPr lang="en-US" altLang="ko-KR" dirty="0"/>
              <a:t>, </a:t>
            </a:r>
            <a:r>
              <a:rPr lang="ko-KR" altLang="en-US" dirty="0"/>
              <a:t>이하를 표현할 때 </a:t>
            </a:r>
            <a:r>
              <a:rPr lang="en-US" altLang="ko-KR" dirty="0"/>
              <a:t>=</a:t>
            </a:r>
            <a:r>
              <a:rPr lang="ko-KR" altLang="en-US" dirty="0"/>
              <a:t>을 뒤에 작성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D84235-E544-2910-35AC-6471DF1A2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59" y="1981200"/>
            <a:ext cx="4773083" cy="3124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3565CD4-4D95-DE78-169E-E7B848DB7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981200"/>
            <a:ext cx="3352800" cy="314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9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Contents</a:t>
            </a:r>
            <a:endParaRPr lang="en-US" altLang="ko-KR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Unit</a:t>
            </a:r>
            <a:r>
              <a:rPr lang="ko-KR" altLang="en-US" dirty="0">
                <a:ea typeface="굴림" panose="020B0600000101010101" pitchFamily="50" charset="-127"/>
              </a:rPr>
              <a:t> 별 내용 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ko-KR" altLang="en-US" dirty="0">
                <a:ea typeface="굴림" panose="020B0600000101010101" pitchFamily="50" charset="-127"/>
              </a:rPr>
              <a:t>주의사항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ru-RU" altLang="ko-KR" dirty="0"/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F40FD-7EFC-2FD0-97AD-BCE36E3D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주의사항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A5F4D5-354E-B656-5650-79BDB030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B4AC96-2344-1255-A435-35D99BB99C5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0EF678-7934-D181-3605-2CF1383B5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5689254" cy="29310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1C6DB3-645C-A421-812F-E8FDEE2D9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350998"/>
            <a:ext cx="2213826" cy="22539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BC2047-A597-AE69-068B-CE19FC38B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770" y="3693743"/>
            <a:ext cx="2213826" cy="259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01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5D340-2600-4A2B-CBFB-5A8A64A9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주의사항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3090C7-224C-9711-06DD-57CE8CBC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21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E2896C-EBA5-D323-8524-1D26C55976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인덱스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첫 번째 인덱스 </a:t>
            </a:r>
            <a:r>
              <a:rPr lang="en-US" altLang="ko-KR" dirty="0"/>
              <a:t>= </a:t>
            </a:r>
            <a:r>
              <a:rPr lang="ko-KR" altLang="en-US" dirty="0"/>
              <a:t>리스트</a:t>
            </a:r>
            <a:r>
              <a:rPr lang="en-US" altLang="ko-KR" dirty="0">
                <a:solidFill>
                  <a:srgbClr val="FF0000"/>
                </a:solidFill>
              </a:rPr>
              <a:t>[0] </a:t>
            </a:r>
            <a:r>
              <a:rPr lang="en-US" altLang="ko-KR" dirty="0"/>
              <a:t>or </a:t>
            </a:r>
            <a:r>
              <a:rPr lang="ko-KR" altLang="en-US" dirty="0"/>
              <a:t>리스트</a:t>
            </a:r>
            <a:r>
              <a:rPr lang="en-US" altLang="ko-KR" dirty="0">
                <a:solidFill>
                  <a:srgbClr val="FF0000"/>
                </a:solidFill>
              </a:rPr>
              <a:t>[-</a:t>
            </a:r>
            <a:r>
              <a:rPr lang="en-US" altLang="ko-KR" dirty="0" err="1">
                <a:solidFill>
                  <a:srgbClr val="FF0000"/>
                </a:solidFill>
              </a:rPr>
              <a:t>len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리스트</a:t>
            </a:r>
            <a:r>
              <a:rPr lang="en-US" altLang="ko-KR" dirty="0">
                <a:solidFill>
                  <a:srgbClr val="FF0000"/>
                </a:solidFill>
              </a:rPr>
              <a:t>)]</a:t>
            </a:r>
            <a:br>
              <a:rPr lang="en-US" altLang="ko-KR" dirty="0"/>
            </a:br>
            <a:r>
              <a:rPr lang="en-US" altLang="ko-KR" dirty="0"/>
              <a:t>   - </a:t>
            </a:r>
            <a:r>
              <a:rPr lang="ko-KR" altLang="en-US" dirty="0"/>
              <a:t>마지막 인덱스 </a:t>
            </a:r>
            <a:r>
              <a:rPr lang="en-US" altLang="ko-KR" dirty="0"/>
              <a:t>=  </a:t>
            </a:r>
            <a:r>
              <a:rPr lang="ko-KR" altLang="en-US" dirty="0"/>
              <a:t>리스트</a:t>
            </a:r>
            <a:r>
              <a:rPr lang="en-US" altLang="ko-KR" dirty="0">
                <a:solidFill>
                  <a:srgbClr val="00B0F0"/>
                </a:solidFill>
              </a:rPr>
              <a:t>[</a:t>
            </a:r>
            <a:r>
              <a:rPr lang="en-US" altLang="ko-KR" dirty="0" err="1">
                <a:solidFill>
                  <a:srgbClr val="00B0F0"/>
                </a:solidFill>
              </a:rPr>
              <a:t>len</a:t>
            </a:r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리스트</a:t>
            </a:r>
            <a:r>
              <a:rPr lang="en-US" altLang="ko-KR" dirty="0">
                <a:solidFill>
                  <a:srgbClr val="00B0F0"/>
                </a:solidFill>
              </a:rPr>
              <a:t>)-1] </a:t>
            </a:r>
            <a:r>
              <a:rPr lang="en-US" altLang="ko-KR" dirty="0"/>
              <a:t>or </a:t>
            </a:r>
            <a:r>
              <a:rPr lang="ko-KR" altLang="en-US" dirty="0"/>
              <a:t>리스트</a:t>
            </a:r>
            <a:r>
              <a:rPr lang="en-US" altLang="ko-KR" dirty="0">
                <a:solidFill>
                  <a:srgbClr val="00B0F0"/>
                </a:solidFill>
              </a:rPr>
              <a:t>[-1]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Font typeface="Wingdings 3"/>
              <a:buChar char="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split, strip </a:t>
            </a:r>
            <a:r>
              <a:rPr lang="ko-KR" altLang="en-US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함수 구분</a:t>
            </a:r>
            <a:endParaRPr lang="en-US" altLang="ko-KR" dirty="0">
              <a:solidFill>
                <a:prstClr val="black"/>
              </a:solidFill>
              <a:latin typeface="Gill Sans MT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   - split(): ()</a:t>
            </a:r>
            <a:r>
              <a:rPr lang="ko-KR" altLang="en-US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안에 작성한 문자를 기준으로 나누어 리스트 생성</a:t>
            </a:r>
            <a:endParaRPr lang="en-US" altLang="ko-KR" dirty="0">
              <a:solidFill>
                <a:prstClr val="black"/>
              </a:solidFill>
              <a:latin typeface="Gill Sans MT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   - strip(): ()</a:t>
            </a:r>
            <a:r>
              <a:rPr lang="ko-KR" altLang="en-US" dirty="0">
                <a:solidFill>
                  <a:prstClr val="black"/>
                </a:solidFill>
                <a:latin typeface="Gill Sans MT"/>
                <a:ea typeface="맑은 고딕" panose="020B0503020000020004" pitchFamily="50" charset="-127"/>
              </a:rPr>
              <a:t>안에 작성한 문자를 제거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37EE2A-F8B8-7D4F-4212-D2D798E86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62399"/>
            <a:ext cx="2286000" cy="236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51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B2FCC-DE70-B2BF-7805-F66A1296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FFA8CE-C39C-5439-B050-5F8C6FC0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70A6A-B53D-FB1E-3F23-55D21A751BB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80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09600" y="198997"/>
            <a:ext cx="10972800" cy="990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Unit 3, 4 [</a:t>
            </a:r>
            <a:r>
              <a:rPr lang="ko-KR" altLang="en-US" dirty="0">
                <a:ea typeface="굴림" panose="020B0600000101010101" pitchFamily="50" charset="-127"/>
              </a:rPr>
              <a:t>기본 문법</a:t>
            </a:r>
            <a:r>
              <a:rPr lang="en-US" altLang="ko-KR" dirty="0">
                <a:ea typeface="굴림" panose="020B0600000101010101" pitchFamily="50" charset="-127"/>
              </a:rPr>
              <a:t>]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print(‘Hello, world’)</a:t>
            </a: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-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대소문자 구분</a:t>
            </a:r>
            <a:endParaRPr lang="en-US" altLang="ko-KR" sz="18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; (</a:t>
            </a:r>
            <a:r>
              <a:rPr lang="ko-KR" altLang="en-US" dirty="0">
                <a:ea typeface="굴림" panose="020B0600000101010101" pitchFamily="50" charset="-127"/>
              </a:rPr>
              <a:t>세미콜론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  <a:r>
              <a:rPr lang="ko-KR" altLang="en-US" dirty="0">
                <a:ea typeface="굴림" panose="020B0600000101010101" pitchFamily="50" charset="-127"/>
              </a:rPr>
              <a:t>을 붙이지 않는다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-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에러발생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X , 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한 줄에 여러 문장을 작성할 때 사용</a:t>
            </a:r>
            <a:endParaRPr lang="en-US" altLang="ko-KR" sz="18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Font typeface="Wingdings 3"/>
              <a:buChar char=""/>
              <a:tabLst/>
              <a:defRPr/>
            </a:pPr>
            <a:r>
              <a:rPr lang="ko-KR" altLang="en-US" dirty="0">
                <a:ea typeface="굴림" panose="020B0600000101010101" pitchFamily="50" charset="-127"/>
              </a:rPr>
              <a:t>주석</a:t>
            </a:r>
            <a:r>
              <a:rPr lang="en-US" altLang="ko-KR" dirty="0">
                <a:ea typeface="굴림" panose="020B0600000101010101" pitchFamily="50" charset="-127"/>
              </a:rPr>
              <a:t>   #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None/>
              <a:tabLst/>
              <a:defRPr/>
            </a:pPr>
            <a:r>
              <a:rPr lang="en-US" altLang="ko-KR" dirty="0">
                <a:ea typeface="굴림" panose="020B0600000101010101" pitchFamily="50" charset="-127"/>
              </a:rPr>
              <a:t>  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- #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뒤에 오는 코드는 </a:t>
            </a:r>
            <a:r>
              <a:rPr lang="ko-KR" altLang="en-US" sz="1800" dirty="0" err="1">
                <a:solidFill>
                  <a:srgbClr val="FF0000"/>
                </a:solidFill>
                <a:ea typeface="굴림" panose="020B0600000101010101" pitchFamily="50" charset="-127"/>
              </a:rPr>
              <a:t>파이썬이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 무시</a:t>
            </a:r>
            <a:endParaRPr lang="en-US" altLang="ko-KR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Font typeface="Wingdings 3"/>
              <a:buChar char=""/>
              <a:tabLst/>
              <a:defRPr/>
            </a:pPr>
            <a:r>
              <a:rPr lang="ko-KR" altLang="en-US" dirty="0">
                <a:solidFill>
                  <a:schemeClr val="accent1"/>
                </a:solidFill>
                <a:ea typeface="굴림" panose="020B0600000101010101" pitchFamily="50" charset="-127"/>
              </a:rPr>
              <a:t>들여쓰기</a:t>
            </a:r>
            <a:endParaRPr lang="en-US" altLang="ko-KR" dirty="0">
              <a:solidFill>
                <a:schemeClr val="accent1"/>
              </a:solidFill>
              <a:ea typeface="굴림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None/>
              <a:tabLst/>
              <a:defRPr/>
            </a:pPr>
            <a:r>
              <a:rPr lang="en-US" altLang="ko-KR" dirty="0">
                <a:ea typeface="굴림" panose="020B0600000101010101" pitchFamily="50" charset="-127"/>
              </a:rPr>
              <a:t>  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-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조건문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, </a:t>
            </a:r>
            <a:r>
              <a:rPr lang="ko-KR" altLang="en-US" sz="1800" dirty="0" err="1">
                <a:solidFill>
                  <a:srgbClr val="FF0000"/>
                </a:solidFill>
                <a:ea typeface="굴림" panose="020B0600000101010101" pitchFamily="50" charset="-127"/>
              </a:rPr>
              <a:t>반복문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함수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클래스 등 </a:t>
            </a:r>
            <a:r>
              <a:rPr lang="ko-KR" altLang="en-US" sz="1800" dirty="0" err="1">
                <a:solidFill>
                  <a:srgbClr val="FF0000"/>
                </a:solidFill>
                <a:ea typeface="굴림" panose="020B0600000101010101" pitchFamily="50" charset="-127"/>
              </a:rPr>
              <a:t>파이썬에서는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 들여쓰기 자체가 문법</a:t>
            </a:r>
            <a:endParaRPr lang="en-US" altLang="ko-KR" sz="18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None/>
              <a:tabLst/>
              <a:defRPr/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   -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아예 실행결과가 달라질 수도 있고 문법 에러가 발생하여 코드가 실행되지 않을 수도 있음</a:t>
            </a:r>
            <a:endParaRPr lang="en-US" altLang="ko-KR" sz="18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None/>
              <a:tabLst/>
              <a:defRPr/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   -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일반적으로 공백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4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칸으로 들여쓰기 사용</a:t>
            </a:r>
            <a:endParaRPr lang="en-US" altLang="ko-KR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524000" y="115999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Unit 5 [</a:t>
            </a:r>
            <a:r>
              <a:rPr lang="ko-KR" altLang="en-US" dirty="0">
                <a:ea typeface="굴림" panose="020B0600000101010101" pitchFamily="50" charset="-127"/>
              </a:rPr>
              <a:t>숫자 계산</a:t>
            </a:r>
            <a:r>
              <a:rPr lang="en-US" altLang="ko-KR" dirty="0">
                <a:ea typeface="굴림" panose="020B0600000101010101" pitchFamily="50" charset="-127"/>
              </a:rPr>
              <a:t>]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ea typeface="굴림" panose="020B0600000101010101" pitchFamily="50" charset="-127"/>
              </a:rPr>
              <a:t>숫자 자료형</a:t>
            </a:r>
            <a:r>
              <a:rPr lang="en-US" altLang="ko-KR" dirty="0">
                <a:ea typeface="굴림" panose="020B0600000101010101" pitchFamily="50" charset="-127"/>
              </a:rPr>
              <a:t>: </a:t>
            </a:r>
            <a:r>
              <a:rPr lang="ko-KR" altLang="en-US" dirty="0">
                <a:ea typeface="굴림" panose="020B0600000101010101" pitchFamily="50" charset="-127"/>
              </a:rPr>
              <a:t>정수</a:t>
            </a:r>
            <a:r>
              <a:rPr lang="en-US" altLang="ko-KR" dirty="0">
                <a:ea typeface="굴림" panose="020B0600000101010101" pitchFamily="50" charset="-127"/>
              </a:rPr>
              <a:t>(int), </a:t>
            </a:r>
            <a:r>
              <a:rPr lang="ko-KR" altLang="en-US" dirty="0">
                <a:ea typeface="굴림" panose="020B0600000101010101" pitchFamily="50" charset="-127"/>
              </a:rPr>
              <a:t>실수</a:t>
            </a:r>
            <a:r>
              <a:rPr lang="en-US" altLang="ko-KR" dirty="0">
                <a:ea typeface="굴림" panose="020B0600000101010101" pitchFamily="50" charset="-127"/>
              </a:rPr>
              <a:t>(float), </a:t>
            </a:r>
            <a:r>
              <a:rPr lang="ko-KR" altLang="en-US" dirty="0">
                <a:ea typeface="굴림" panose="020B0600000101010101" pitchFamily="50" charset="-127"/>
              </a:rPr>
              <a:t>복소수</a:t>
            </a:r>
            <a:r>
              <a:rPr lang="en-US" altLang="ko-KR" dirty="0">
                <a:ea typeface="굴림" panose="020B0600000101010101" pitchFamily="50" charset="-127"/>
              </a:rPr>
              <a:t>(complex)</a:t>
            </a:r>
          </a:p>
          <a:p>
            <a:r>
              <a:rPr lang="ko-KR" altLang="en-US" dirty="0">
                <a:ea typeface="굴림" panose="020B0600000101010101" pitchFamily="50" charset="-127"/>
              </a:rPr>
              <a:t>사칙연산</a:t>
            </a:r>
            <a:r>
              <a:rPr lang="en-US" altLang="ko-KR" dirty="0">
                <a:ea typeface="굴림" panose="020B0600000101010101" pitchFamily="50" charset="-127"/>
              </a:rPr>
              <a:t>:  +,  -,  *,  /</a:t>
            </a: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-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거듭제곱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= **, 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버림 나눗셈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= //, 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나머지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=  %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   -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몫과 나머지 같이 구할 때는 </a:t>
            </a:r>
            <a:r>
              <a:rPr lang="en-US" altLang="ko-KR" sz="1800" dirty="0" err="1">
                <a:solidFill>
                  <a:srgbClr val="FF0000"/>
                </a:solidFill>
                <a:ea typeface="굴림" panose="020B0600000101010101" pitchFamily="50" charset="-127"/>
              </a:rPr>
              <a:t>divmod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함수 사용  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ex) </a:t>
            </a:r>
            <a:r>
              <a:rPr lang="en-US" altLang="ko-KR" sz="1800" dirty="0" err="1">
                <a:solidFill>
                  <a:srgbClr val="FF0000"/>
                </a:solidFill>
                <a:ea typeface="굴림" panose="020B0600000101010101" pitchFamily="50" charset="-127"/>
              </a:rPr>
              <a:t>divmod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(x, y)    &gt;&gt;&gt;   (x//y,  </a:t>
            </a:r>
            <a:r>
              <a:rPr lang="en-US" altLang="ko-KR" sz="1800" dirty="0" err="1">
                <a:solidFill>
                  <a:srgbClr val="FF0000"/>
                </a:solidFill>
                <a:ea typeface="굴림" panose="020B0600000101010101" pitchFamily="50" charset="-127"/>
              </a:rPr>
              <a:t>x%y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)   </a:t>
            </a:r>
            <a:r>
              <a:rPr lang="ko-KR" altLang="en-US" sz="1800" dirty="0" err="1">
                <a:solidFill>
                  <a:srgbClr val="FF0000"/>
                </a:solidFill>
                <a:ea typeface="굴림" panose="020B0600000101010101" pitchFamily="50" charset="-127"/>
              </a:rPr>
              <a:t>튜플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 형태</a:t>
            </a:r>
            <a:endParaRPr lang="en-US" altLang="ko-KR" sz="18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자료형</a:t>
            </a:r>
            <a:r>
              <a:rPr kumimoji="0" lang="en-US" altLang="ko-KR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(</a:t>
            </a:r>
            <a:r>
              <a:rPr lang="en-US" altLang="ko-KR" dirty="0">
                <a:solidFill>
                  <a:schemeClr val="accent1"/>
                </a:solidFill>
                <a:latin typeface="Gill Sans MT"/>
                <a:ea typeface="굴림" panose="020B0600000101010101" pitchFamily="50" charset="-127"/>
              </a:rPr>
              <a:t>int</a:t>
            </a:r>
            <a:r>
              <a:rPr kumimoji="0" lang="en-US" altLang="ko-KR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)</a:t>
            </a:r>
            <a:endParaRPr lang="en-US" altLang="ko-KR" dirty="0">
              <a:solidFill>
                <a:schemeClr val="accent1"/>
              </a:solidFill>
              <a:latin typeface="Gill Sans MT"/>
              <a:ea typeface="굴림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None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  </a:t>
            </a:r>
            <a:r>
              <a:rPr kumimoji="0" lang="en-US" altLang="ko-KR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값을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 정수로 변환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:  int(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실수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),  int(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계산식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),  int(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문자열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)   &lt;  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이때 문자열은 정수로 된 문자열이어야 함</a:t>
            </a:r>
            <a:endParaRPr lang="en-US" altLang="ko-KR" sz="1800" dirty="0">
              <a:solidFill>
                <a:srgbClr val="FF0000"/>
              </a:solidFill>
              <a:latin typeface="Gill Sans MT"/>
              <a:ea typeface="굴림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    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객체의 자료형을 알아낼 때는 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type 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함수 사용   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ex) type(10)   &gt;&gt;&gt;    &lt;</a:t>
            </a:r>
            <a:r>
              <a:rPr lang="en-US" altLang="ko-KR" sz="1800" dirty="0" err="1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class’int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’&gt;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    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실수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+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정수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=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실수형   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…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실수가 정수보다 표현 범위가 크기 때문</a:t>
            </a:r>
            <a:endParaRPr lang="en-US" altLang="ko-KR" sz="1800" dirty="0">
              <a:solidFill>
                <a:srgbClr val="FF0000"/>
              </a:solidFill>
              <a:latin typeface="Gill Sans MT"/>
              <a:ea typeface="굴림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None/>
              <a:tabLst/>
              <a:defRPr/>
            </a:pP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    - 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실수 나머지 자리 조절할 때는 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round 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함수 사용 </a:t>
            </a:r>
            <a:endParaRPr lang="en-US" altLang="ko-KR" sz="1800" dirty="0">
              <a:solidFill>
                <a:srgbClr val="FF0000"/>
              </a:solidFill>
              <a:latin typeface="Gill Sans MT"/>
              <a:ea typeface="굴림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None/>
              <a:tabLst/>
              <a:defRPr/>
            </a:pP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    ex) round(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계산식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, x)  or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   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round(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실수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, x)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None/>
              <a:tabLst/>
              <a:defRPr/>
            </a:pP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          &gt;&gt;&gt;   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소수점 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x+1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번째 자리에서 반올림하여 처리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,  x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를 써주지 않으면 첫째 자리에서 반올림한 정수형</a:t>
            </a:r>
            <a:endParaRPr lang="en-US" altLang="ko-KR" sz="1800" dirty="0">
              <a:solidFill>
                <a:srgbClr val="FF0000"/>
              </a:solidFill>
              <a:latin typeface="Gill Sans MT"/>
              <a:ea typeface="굴림" panose="020B0600000101010101" pitchFamily="50" charset="-127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() </a:t>
            </a: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괄호 사용</a:t>
            </a:r>
            <a:endParaRPr lang="en-US" altLang="ko-KR" dirty="0">
              <a:solidFill>
                <a:prstClr val="black"/>
              </a:solidFill>
              <a:latin typeface="Gill Sans MT"/>
              <a:ea typeface="굴림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곱셈과 나눗셈부터 계산되기 때문에 덧셈과 뺄셈을 먼저 계산하기 위해선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()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로 묶어줘야 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3201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Unit 6 [</a:t>
            </a:r>
            <a:r>
              <a:rPr lang="ko-KR" altLang="en-US" dirty="0">
                <a:ea typeface="굴림" panose="020B0600000101010101" pitchFamily="50" charset="-127"/>
              </a:rPr>
              <a:t>변수와 입력</a:t>
            </a:r>
            <a:r>
              <a:rPr lang="en-US" altLang="ko-KR" dirty="0">
                <a:ea typeface="굴림" panose="020B0600000101010101" pitchFamily="50" charset="-127"/>
              </a:rPr>
              <a:t>]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변수 선언</a:t>
            </a:r>
            <a:r>
              <a:rPr lang="en-US" altLang="ko-KR" dirty="0">
                <a:ea typeface="굴림" panose="020B0600000101010101" pitchFamily="50" charset="-127"/>
              </a:rPr>
              <a:t>:  x = 10   # </a:t>
            </a:r>
            <a:r>
              <a:rPr lang="ko-KR" altLang="en-US" dirty="0">
                <a:ea typeface="굴림" panose="020B0600000101010101" pitchFamily="50" charset="-127"/>
              </a:rPr>
              <a:t>변수 </a:t>
            </a:r>
            <a:r>
              <a:rPr lang="en-US" altLang="ko-KR" dirty="0">
                <a:ea typeface="굴림" panose="020B0600000101010101" pitchFamily="50" charset="-127"/>
              </a:rPr>
              <a:t>x</a:t>
            </a:r>
            <a:r>
              <a:rPr lang="ko-KR" altLang="en-US" dirty="0">
                <a:ea typeface="굴림" panose="020B0600000101010101" pitchFamily="50" charset="-127"/>
              </a:rPr>
              <a:t>에 </a:t>
            </a:r>
            <a:r>
              <a:rPr lang="en-US" altLang="ko-KR" dirty="0">
                <a:ea typeface="굴림" panose="020B0600000101010101" pitchFamily="50" charset="-127"/>
              </a:rPr>
              <a:t>10</a:t>
            </a:r>
            <a:r>
              <a:rPr lang="ko-KR" altLang="en-US" dirty="0">
                <a:ea typeface="굴림" panose="020B0600000101010101" pitchFamily="50" charset="-127"/>
              </a:rPr>
              <a:t>이라는 값 할당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-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변수에 값이 그대로 저장되는 것이 아닌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10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이라는 객체를 가리키는 것</a:t>
            </a:r>
            <a:endParaRPr lang="en-US" altLang="ko-KR" sz="18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   -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변수 이름 규칙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: 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숫자 시작 불가능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, 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특수 문자 사용 불가능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, 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파이썬 키워드 불가능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,  _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시작 가능</a:t>
            </a:r>
            <a:endParaRPr lang="en-US" altLang="ko-KR" sz="18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Font typeface="Wingdings 3"/>
              <a:buChar char=""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Gill Sans MT"/>
                <a:ea typeface="굴림" panose="020B0600000101010101" pitchFamily="50" charset="-127"/>
              </a:rPr>
              <a:t>변수로</a:t>
            </a:r>
            <a:r>
              <a:rPr lang="ko-KR" altLang="en-US" dirty="0">
                <a:solidFill>
                  <a:prstClr val="black"/>
                </a:solidFill>
                <a:latin typeface="Gill Sans MT"/>
                <a:ea typeface="굴림" panose="020B0600000101010101" pitchFamily="50" charset="-127"/>
              </a:rPr>
              <a:t> 계산을 하기 위해선 할당 필수</a:t>
            </a:r>
            <a:endParaRPr lang="en-US" altLang="ko-KR" dirty="0">
              <a:solidFill>
                <a:prstClr val="black"/>
              </a:solidFill>
              <a:latin typeface="Gill Sans MT"/>
              <a:ea typeface="굴림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Gill Sans MT"/>
                <a:ea typeface="굴림" panose="020B0600000101010101" pitchFamily="50" charset="-127"/>
              </a:rPr>
              <a:t>  </a:t>
            </a:r>
            <a:r>
              <a:rPr lang="en-US" altLang="ko-KR" sz="1800" dirty="0">
                <a:solidFill>
                  <a:schemeClr val="accent2"/>
                </a:solidFill>
                <a:latin typeface="Gill Sans MT"/>
                <a:ea typeface="굴림" panose="020B0600000101010101" pitchFamily="50" charset="-127"/>
              </a:rPr>
              <a:t>  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- 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초기화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 ex) a,  b = 0,  ‘ ’  </a:t>
            </a:r>
            <a:endParaRPr lang="en-US" altLang="ko-KR" sz="18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Font typeface="Wingdings 3"/>
              <a:buChar char="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Gill Sans MT"/>
                <a:ea typeface="굴림" panose="020B0600000101010101" pitchFamily="50" charset="-127"/>
              </a:rPr>
              <a:t>사용자의 입력으로 하여금 변수에 저장할 때는 </a:t>
            </a:r>
            <a:r>
              <a:rPr lang="en-US" altLang="ko-KR" dirty="0">
                <a:solidFill>
                  <a:schemeClr val="accent1"/>
                </a:solidFill>
                <a:latin typeface="Gill Sans MT"/>
                <a:ea typeface="굴림" panose="020B0600000101010101" pitchFamily="50" charset="-127"/>
              </a:rPr>
              <a:t>input()</a:t>
            </a:r>
            <a:r>
              <a:rPr lang="ko-KR" altLang="en-US" dirty="0">
                <a:solidFill>
                  <a:prstClr val="black"/>
                </a:solidFill>
                <a:latin typeface="Gill Sans MT"/>
                <a:ea typeface="굴림" panose="020B0600000101010101" pitchFamily="50" charset="-127"/>
              </a:rPr>
              <a:t>함수 사용</a:t>
            </a:r>
            <a:endParaRPr lang="en-US" altLang="ko-KR" dirty="0">
              <a:solidFill>
                <a:prstClr val="black"/>
              </a:solidFill>
              <a:latin typeface="Gill Sans MT"/>
              <a:ea typeface="굴림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None/>
              <a:tabLst/>
              <a:defRPr/>
            </a:pPr>
            <a:r>
              <a:rPr kumimoji="0" lang="en-US" altLang="ko-KR" sz="2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   </a:t>
            </a:r>
            <a:r>
              <a:rPr kumimoji="0" lang="en-US" altLang="ko-KR" sz="1800" b="0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- 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input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으로 저장되면 문자열로 저장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 필요에 따라 자료형을 변환해줘야 함</a:t>
            </a:r>
            <a:endParaRPr lang="en-US" altLang="ko-KR" sz="1800" dirty="0">
              <a:solidFill>
                <a:srgbClr val="FF0000"/>
              </a:solidFill>
              <a:latin typeface="Gill Sans MT"/>
              <a:ea typeface="굴림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None/>
              <a:tabLst/>
              <a:defRPr/>
            </a:pPr>
            <a:r>
              <a:rPr kumimoji="0" lang="en-US" altLang="ko-KR" sz="1800" b="0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      a = int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(input()) 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으로 입력을 받으면 정수형으로 변수 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a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에 저장이 됨</a:t>
            </a:r>
            <a:endParaRPr kumimoji="0" lang="en-US" altLang="ko-KR" sz="2600" b="0" i="0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/>
              <a:ea typeface="굴림" panose="020B0600000101010101" pitchFamily="50" charset="-127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Font typeface="Wingdings 3"/>
              <a:buChar char="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Gill Sans MT"/>
                <a:ea typeface="굴림" panose="020B0600000101010101" pitchFamily="50" charset="-127"/>
              </a:rPr>
              <a:t>split, map </a:t>
            </a:r>
            <a:r>
              <a:rPr lang="ko-KR" altLang="en-US" dirty="0">
                <a:solidFill>
                  <a:prstClr val="black"/>
                </a:solidFill>
                <a:latin typeface="Gill Sans MT"/>
                <a:ea typeface="굴림" panose="020B0600000101010101" pitchFamily="50" charset="-127"/>
              </a:rPr>
              <a:t>함수</a:t>
            </a:r>
            <a:endParaRPr lang="en-US" altLang="ko-KR" dirty="0">
              <a:solidFill>
                <a:prstClr val="black"/>
              </a:solidFill>
              <a:latin typeface="Gill Sans MT"/>
              <a:ea typeface="굴림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None/>
              <a:tabLst/>
              <a:defRPr/>
            </a:pPr>
            <a:r>
              <a:rPr lang="en-US" altLang="ko-KR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   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- a, b = map(int, input().split())     #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입력 값을 공백을 기준으로 분리 후 정수형으로 변환하여 변수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a, b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에 저장</a:t>
            </a:r>
            <a:endParaRPr lang="en-US" altLang="ko-KR" sz="18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4338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Unit 7 [</a:t>
            </a:r>
            <a:r>
              <a:rPr lang="ko-KR" altLang="en-US" dirty="0">
                <a:ea typeface="굴림" panose="020B0600000101010101" pitchFamily="50" charset="-127"/>
              </a:rPr>
              <a:t>출력 방법</a:t>
            </a:r>
            <a:r>
              <a:rPr lang="en-US" altLang="ko-KR" dirty="0">
                <a:ea typeface="굴림" panose="020B0600000101010101" pitchFamily="50" charset="-127"/>
              </a:rPr>
              <a:t>]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sep</a:t>
            </a:r>
            <a:r>
              <a:rPr lang="en-US" altLang="ko-KR" dirty="0">
                <a:ea typeface="굴림" panose="020B0600000101010101" pitchFamily="50" charset="-127"/>
              </a:rPr>
              <a:t>, end </a:t>
            </a:r>
            <a:r>
              <a:rPr lang="ko-KR" altLang="en-US" dirty="0">
                <a:ea typeface="굴림" panose="020B0600000101010101" pitchFamily="50" charset="-127"/>
              </a:rPr>
              <a:t>함수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           # a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와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b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에 들어있는 문자열을 </a:t>
            </a:r>
            <a:r>
              <a:rPr lang="en-US" altLang="ko-KR" sz="1800" dirty="0" err="1">
                <a:solidFill>
                  <a:srgbClr val="FF0000"/>
                </a:solidFill>
                <a:ea typeface="굴림" panose="020B0600000101010101" pitchFamily="50" charset="-127"/>
              </a:rPr>
              <a:t>sep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함수때문에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/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로 분리되어 출력</a:t>
            </a:r>
            <a:endParaRPr lang="en-US" altLang="ko-KR" sz="18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           #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end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함수로 다음에 출력되는 문자열을 </a:t>
            </a:r>
            <a:r>
              <a:rPr lang="ko-KR" altLang="en-US" sz="1800" dirty="0" err="1">
                <a:solidFill>
                  <a:srgbClr val="FF0000"/>
                </a:solidFill>
                <a:ea typeface="굴림" panose="020B0600000101010101" pitchFamily="50" charset="-127"/>
              </a:rPr>
              <a:t>줄바꿈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 없이 출력</a:t>
            </a:r>
            <a:endParaRPr lang="en-US" altLang="ko-KR" sz="1800" dirty="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9D2103-EBB9-5F92-5BF4-2730B9002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551" y="2088317"/>
            <a:ext cx="4606449" cy="26813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6F7DD7B-7EAA-1BCB-8AA9-93BE3D8B7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524000"/>
            <a:ext cx="2240259" cy="362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14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Unit 8, 9 [</a:t>
            </a:r>
            <a:r>
              <a:rPr lang="ko-KR" altLang="en-US" dirty="0">
                <a:ea typeface="굴림" panose="020B0600000101010101" pitchFamily="50" charset="-127"/>
              </a:rPr>
              <a:t>논리연산자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>
                <a:ea typeface="굴림" panose="020B0600000101010101" pitchFamily="50" charset="-127"/>
              </a:rPr>
              <a:t>불과 비교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ko-KR" altLang="en-US" dirty="0">
                <a:ea typeface="굴림" panose="020B0600000101010101" pitchFamily="50" charset="-127"/>
              </a:rPr>
              <a:t>문자열 사용</a:t>
            </a:r>
            <a:r>
              <a:rPr lang="en-US" altLang="ko-KR" dirty="0">
                <a:ea typeface="굴림" panose="020B0600000101010101" pitchFamily="50" charset="-127"/>
              </a:rPr>
              <a:t>]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  <a:ea typeface="굴림" panose="020B0600000101010101" pitchFamily="50" charset="-127"/>
              </a:rPr>
              <a:t>&lt;,  &gt;,  &lt;=,  &gt;=,  ==</a:t>
            </a:r>
            <a:r>
              <a:rPr lang="en-US" altLang="ko-KR" dirty="0">
                <a:ea typeface="굴림" panose="020B0600000101010101" pitchFamily="50" charset="-127"/>
              </a:rPr>
              <a:t>,  not</a:t>
            </a:r>
          </a:p>
          <a:p>
            <a:pPr marL="0" indent="0">
              <a:buNone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 - ==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is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의 차이점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: ==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은 변수의 값을 비교하지만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,  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is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는 변수의 객체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(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변수가 가리키는 주소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)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를 비교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and,  or,  not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True,  False    </a:t>
            </a:r>
          </a:p>
          <a:p>
            <a:pPr marL="0" indent="0">
              <a:buNone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 - True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취급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:  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이 아닌 숫자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내용이 있는 문자열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리스트 </a:t>
            </a:r>
            <a:r>
              <a:rPr lang="ko-KR" altLang="en-US" sz="1800" dirty="0" err="1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튜플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 </a:t>
            </a:r>
            <a:r>
              <a:rPr lang="ko-KR" altLang="en-US" sz="1800" dirty="0" err="1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딕셔너리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 세트</a:t>
            </a:r>
            <a:endParaRPr lang="en-US" altLang="ko-KR" sz="1800" dirty="0">
              <a:solidFill>
                <a:srgbClr val="FF0000"/>
              </a:solidFill>
              <a:latin typeface="Gill Sans MT"/>
              <a:ea typeface="굴림" panose="020B0600000101010101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76000"/>
              <a:buFont typeface="Wingdings 3"/>
              <a:buNone/>
              <a:tabLst/>
              <a:defRPr/>
            </a:pP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 - False 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취급</a:t>
            </a:r>
            <a:r>
              <a:rPr lang="en-US" altLang="ko-KR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: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 0, None,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Gill Sans MT"/>
                <a:ea typeface="굴림" panose="020B0600000101010101" pitchFamily="50" charset="-127"/>
              </a:rPr>
              <a:t>비어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 있는 문자열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리스트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튜플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딕셔너리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/>
                <a:ea typeface="굴림" panose="020B0600000101010101" pitchFamily="50" charset="-127"/>
                <a:cs typeface="+mn-cs"/>
              </a:rPr>
              <a:t> 세트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‘  ’,</a:t>
            </a:r>
            <a:r>
              <a:rPr lang="ko-KR" altLang="en-US" dirty="0">
                <a:ea typeface="굴림" panose="020B0600000101010101" pitchFamily="50" charset="-127"/>
              </a:rPr>
              <a:t>    </a:t>
            </a:r>
            <a:r>
              <a:rPr lang="en-US" altLang="ko-KR" dirty="0">
                <a:ea typeface="굴림" panose="020B0600000101010101" pitchFamily="50" charset="-127"/>
              </a:rPr>
              <a:t>“  ”,   ‘’’  ‘’’,   “””  “””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  -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작은 따옴표 출력 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&gt;&gt;&gt; 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큰 따옴표 사용 후 안에 작은 따옴표   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ex)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 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“</a:t>
            </a:r>
            <a:r>
              <a:rPr lang="en-US" altLang="ko-KR" sz="1800" dirty="0" err="1">
                <a:solidFill>
                  <a:srgbClr val="FF0000"/>
                </a:solidFill>
                <a:ea typeface="굴림" panose="020B0600000101010101" pitchFamily="50" charset="-127"/>
              </a:rPr>
              <a:t>xxx’yyy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”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  -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큰 따옴표 출력     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&gt;&gt;&gt;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 작은 따옴표 사용 후 안에 큰 따옴표   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ex) ‘</a:t>
            </a:r>
            <a:r>
              <a:rPr lang="en-US" altLang="ko-KR" sz="1800" dirty="0" err="1">
                <a:solidFill>
                  <a:srgbClr val="FF0000"/>
                </a:solidFill>
                <a:ea typeface="굴림" panose="020B0600000101010101" pitchFamily="50" charset="-127"/>
              </a:rPr>
              <a:t>xxx”yyy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’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  -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오류 발생하지 않도록 출력하는 법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:  \ (</a:t>
            </a:r>
            <a:r>
              <a:rPr lang="ko-KR" altLang="en-US" sz="1800" dirty="0" err="1">
                <a:solidFill>
                  <a:srgbClr val="FF0000"/>
                </a:solidFill>
                <a:ea typeface="굴림" panose="020B0600000101010101" pitchFamily="50" charset="-127"/>
              </a:rPr>
              <a:t>역슬래시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)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사용  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ex)  ‘xxx\’</a:t>
            </a:r>
            <a:r>
              <a:rPr lang="en-US" altLang="ko-KR" sz="1800" dirty="0" err="1">
                <a:solidFill>
                  <a:srgbClr val="FF0000"/>
                </a:solidFill>
                <a:ea typeface="굴림" panose="020B0600000101010101" pitchFamily="50" charset="-127"/>
              </a:rPr>
              <a:t>yyy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’   or  “xxx\”</a:t>
            </a:r>
            <a:r>
              <a:rPr lang="en-US" altLang="ko-KR" sz="1800" dirty="0" err="1">
                <a:solidFill>
                  <a:srgbClr val="FF0000"/>
                </a:solidFill>
                <a:ea typeface="굴림" panose="020B0600000101010101" pitchFamily="50" charset="-127"/>
              </a:rPr>
              <a:t>yyy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”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586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Unit 10 [</a:t>
            </a:r>
            <a:r>
              <a:rPr lang="ko-KR" altLang="en-US" dirty="0">
                <a:ea typeface="굴림" panose="020B0600000101010101" pitchFamily="50" charset="-127"/>
              </a:rPr>
              <a:t>리스트와 </a:t>
            </a:r>
            <a:r>
              <a:rPr lang="ko-KR" altLang="en-US" dirty="0" err="1">
                <a:ea typeface="굴림" panose="020B0600000101010101" pitchFamily="50" charset="-127"/>
              </a:rPr>
              <a:t>튜플</a:t>
            </a:r>
            <a:r>
              <a:rPr lang="en-US" altLang="ko-KR" dirty="0">
                <a:ea typeface="굴림" panose="020B0600000101010101" pitchFamily="50" charset="-127"/>
              </a:rPr>
              <a:t>]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range </a:t>
            </a:r>
            <a:r>
              <a:rPr lang="ko-KR" altLang="en-US" dirty="0">
                <a:ea typeface="굴림" panose="020B0600000101010101" pitchFamily="50" charset="-127"/>
              </a:rPr>
              <a:t>함수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- range(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시작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끝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- 1,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증감 폭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</a:p>
          <a:p>
            <a:r>
              <a:rPr lang="ko-KR" altLang="en-US" dirty="0">
                <a:solidFill>
                  <a:schemeClr val="accent1"/>
                </a:solidFill>
                <a:ea typeface="굴림" panose="020B0600000101010101" pitchFamily="50" charset="-127"/>
              </a:rPr>
              <a:t>리스트</a:t>
            </a:r>
            <a:endParaRPr lang="en-US" altLang="ko-KR" dirty="0">
              <a:solidFill>
                <a:schemeClr val="accent1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- a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=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[ ]   # a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에 빈리스트 할당</a:t>
            </a:r>
            <a:endParaRPr lang="en-US" altLang="ko-KR" sz="18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   -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리스트에는 자료형이 달라도 한 번에 저장 가능    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ex)  a = [2, ‘hi’, True, 3.5]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   - list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함수로 만들 수 있음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      ex)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list(</a:t>
            </a:r>
            <a:r>
              <a:rPr lang="ko-KR" altLang="en-US" sz="1800" dirty="0" err="1">
                <a:solidFill>
                  <a:srgbClr val="FF0000"/>
                </a:solidFill>
                <a:ea typeface="굴림" panose="020B0600000101010101" pitchFamily="50" charset="-127"/>
              </a:rPr>
              <a:t>튜플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)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ko-KR" altLang="en-US" dirty="0" err="1">
                <a:ea typeface="굴림" panose="020B0600000101010101" pitchFamily="50" charset="-127"/>
              </a:rPr>
              <a:t>튜플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- b = (3,)  # b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에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(3,) </a:t>
            </a:r>
            <a:r>
              <a:rPr lang="ko-KR" altLang="en-US" sz="1800" dirty="0" err="1">
                <a:solidFill>
                  <a:srgbClr val="FF0000"/>
                </a:solidFill>
                <a:ea typeface="굴림" panose="020B0600000101010101" pitchFamily="50" charset="-127"/>
              </a:rPr>
              <a:t>튜플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 할당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,  ()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사용하지 않아도 됨</a:t>
            </a:r>
            <a:endParaRPr lang="en-US" altLang="ko-KR" sz="18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   -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리스트와 같이 자료형이 달라도 한 번에 저장 가능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, 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하지만 읽기 전용</a:t>
            </a:r>
            <a:endParaRPr lang="en-US" altLang="ko-KR" sz="18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   - tuple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함수로 만들 수 있음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   ex) tuple(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리스트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) 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747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Unit 11 [</a:t>
            </a:r>
            <a:r>
              <a:rPr lang="ko-KR" altLang="en-US" dirty="0">
                <a:ea typeface="굴림" panose="020B0600000101010101" pitchFamily="50" charset="-127"/>
              </a:rPr>
              <a:t>시퀀스 자료형 활용</a:t>
            </a:r>
            <a:r>
              <a:rPr lang="en-US" altLang="ko-KR" dirty="0">
                <a:ea typeface="굴림" panose="020B0600000101010101" pitchFamily="50" charset="-127"/>
              </a:rPr>
              <a:t>]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 </a:t>
            </a:r>
            <a:r>
              <a:rPr lang="ko-KR" altLang="en-US" dirty="0">
                <a:ea typeface="굴림" panose="020B0600000101010101" pitchFamily="50" charset="-127"/>
              </a:rPr>
              <a:t>함수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-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값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in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변수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ex) a = [1,2,3]     3 in a   &gt;&gt;&gt;True  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list</a:t>
            </a:r>
            <a:r>
              <a:rPr lang="ko-KR" altLang="en-US" dirty="0">
                <a:ea typeface="굴림" panose="020B0600000101010101" pitchFamily="50" charset="-127"/>
              </a:rPr>
              <a:t> 연산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x = [1, 2, 3];  y = [4,5,6]         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   - x + y   &gt;&gt;&gt; [1,2,3,4,5,6]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   - x * 3  &gt;&gt;&gt; [1,2,3,1,2,3,1,2,3]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 err="1">
                <a:solidFill>
                  <a:schemeClr val="accent1"/>
                </a:solidFill>
                <a:ea typeface="굴림" panose="020B0600000101010101" pitchFamily="50" charset="-127"/>
              </a:rPr>
              <a:t>len</a:t>
            </a:r>
            <a:r>
              <a:rPr lang="en-US" altLang="ko-KR" dirty="0">
                <a:solidFill>
                  <a:schemeClr val="accent1"/>
                </a:solidFill>
                <a:ea typeface="굴림" panose="020B0600000101010101" pitchFamily="50" charset="-127"/>
              </a:rPr>
              <a:t>()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함수</a:t>
            </a:r>
            <a:endParaRPr lang="en-US" altLang="ko-KR" dirty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  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-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리스트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문자열 길이 구하기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== </a:t>
            </a:r>
            <a:r>
              <a:rPr lang="ko-KR" altLang="en-US" sz="1800" dirty="0">
                <a:solidFill>
                  <a:srgbClr val="FF0000"/>
                </a:solidFill>
                <a:ea typeface="굴림" panose="020B0600000101010101" pitchFamily="50" charset="-127"/>
              </a:rPr>
              <a:t>요소 개수 구하기</a:t>
            </a:r>
            <a:endParaRPr lang="en-US" altLang="ko-KR" sz="1800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   - </a:t>
            </a:r>
            <a:r>
              <a:rPr lang="en-US" altLang="ko-KR" sz="1800" dirty="0" err="1">
                <a:solidFill>
                  <a:srgbClr val="FF0000"/>
                </a:solidFill>
                <a:ea typeface="굴림" panose="020B0600000101010101" pitchFamily="50" charset="-127"/>
              </a:rPr>
              <a:t>len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(x)   &gt;&gt;&gt; 3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50878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4725</TotalTime>
  <Words>1508</Words>
  <Application>Microsoft Office PowerPoint</Application>
  <PresentationFormat>와이드스크린</PresentationFormat>
  <Paragraphs>194</Paragraphs>
  <Slides>22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맑은 고딕</vt:lpstr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202121369 오호빈 System Semiconductor Engineering University of Sangmyung</vt:lpstr>
      <vt:lpstr>Contents</vt:lpstr>
      <vt:lpstr>Unit 3, 4 [기본 문법]</vt:lpstr>
      <vt:lpstr>Unit 5 [숫자 계산]</vt:lpstr>
      <vt:lpstr>Unit 6 [변수와 입력]</vt:lpstr>
      <vt:lpstr>Unit 7 [출력 방법]</vt:lpstr>
      <vt:lpstr>Unit 8, 9 [논리연산자, 불과 비교, 문자열 사용]</vt:lpstr>
      <vt:lpstr>Unit 10 [리스트와 튜플]</vt:lpstr>
      <vt:lpstr>Unit 11 [시퀀스 자료형 활용]</vt:lpstr>
      <vt:lpstr>Unit 11</vt:lpstr>
      <vt:lpstr>Unit 12 [딕셔너리]</vt:lpstr>
      <vt:lpstr>Unit 13, 14, 15 [조건문]</vt:lpstr>
      <vt:lpstr>Unit 16 [for 반복문]</vt:lpstr>
      <vt:lpstr>Unit 16</vt:lpstr>
      <vt:lpstr>Unit 17 [while 반복문]</vt:lpstr>
      <vt:lpstr>주의사항</vt:lpstr>
      <vt:lpstr>주의사항</vt:lpstr>
      <vt:lpstr>주의사항</vt:lpstr>
      <vt:lpstr>주의사항</vt:lpstr>
      <vt:lpstr>주의사항</vt:lpstr>
      <vt:lpstr>주의사항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호빈</cp:lastModifiedBy>
  <cp:revision>418</cp:revision>
  <dcterms:created xsi:type="dcterms:W3CDTF">2013-05-12T07:12:15Z</dcterms:created>
  <dcterms:modified xsi:type="dcterms:W3CDTF">2022-07-07T04:21:02Z</dcterms:modified>
</cp:coreProperties>
</file>