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8" r:id="rId5"/>
    <p:sldId id="269" r:id="rId6"/>
    <p:sldId id="270" r:id="rId7"/>
    <p:sldId id="262" r:id="rId8"/>
    <p:sldId id="273" r:id="rId9"/>
    <p:sldId id="274" r:id="rId10"/>
    <p:sldId id="288" r:id="rId11"/>
    <p:sldId id="276" r:id="rId12"/>
    <p:sldId id="277" r:id="rId13"/>
    <p:sldId id="278" r:id="rId14"/>
    <p:sldId id="290" r:id="rId15"/>
    <p:sldId id="289" r:id="rId16"/>
    <p:sldId id="281" r:id="rId17"/>
    <p:sldId id="282" r:id="rId18"/>
    <p:sldId id="292" r:id="rId19"/>
    <p:sldId id="284" r:id="rId20"/>
    <p:sldId id="285" r:id="rId21"/>
    <p:sldId id="286" r:id="rId22"/>
    <p:sldId id="287" r:id="rId23"/>
    <p:sldId id="293" r:id="rId24"/>
    <p:sldId id="294" r:id="rId25"/>
    <p:sldId id="295" r:id="rId26"/>
    <p:sldId id="296" r:id="rId27"/>
    <p:sldId id="297" r:id="rId28"/>
    <p:sldId id="298" r:id="rId29"/>
    <p:sldId id="267" r:id="rId30"/>
  </p:sldIdLst>
  <p:sldSz cx="10696575" cy="7562850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8EFD"/>
    <a:srgbClr val="F3F7FB"/>
    <a:srgbClr val="EEEEEE"/>
    <a:srgbClr val="D0FECA"/>
    <a:srgbClr val="7D9FFD"/>
    <a:srgbClr val="91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7"/>
  </p:normalViewPr>
  <p:slideViewPr>
    <p:cSldViewPr>
      <p:cViewPr varScale="1">
        <p:scale>
          <a:sx n="91" d="100"/>
          <a:sy n="91" d="100"/>
        </p:scale>
        <p:origin x="12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acl2035@gmail.com" TargetMode="External"/><Relationship Id="rId2" Type="http://schemas.openxmlformats.org/officeDocument/2006/relationships/hyperlink" Target="mailto:oon6114@naver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jjaryu92@gmail.com" TargetMode="External"/><Relationship Id="rId4" Type="http://schemas.openxmlformats.org/officeDocument/2006/relationships/hyperlink" Target="mailto:eksqlll0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evicemart.co.kr/goods/view?no=1077951" TargetMode="External"/><Relationship Id="rId3" Type="http://schemas.openxmlformats.org/officeDocument/2006/relationships/hyperlink" Target="https://www.devicemart.co.kr/goods/view?no=1314309" TargetMode="External"/><Relationship Id="rId7" Type="http://schemas.openxmlformats.org/officeDocument/2006/relationships/hyperlink" Target="https://www.devicemart.co.kr/goods/view?no=12218836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devicemart.co.kr/goods/view?no=14111282" TargetMode="External"/><Relationship Id="rId5" Type="http://schemas.openxmlformats.org/officeDocument/2006/relationships/hyperlink" Target="https://www.devicemart.co.kr/goods/view?no=1312228" TargetMode="External"/><Relationship Id="rId10" Type="http://schemas.openxmlformats.org/officeDocument/2006/relationships/hyperlink" Target="https://www.devicemart.co.kr/goods/view?no=1245596" TargetMode="External"/><Relationship Id="rId4" Type="http://schemas.openxmlformats.org/officeDocument/2006/relationships/hyperlink" Target="https://www.devicemart.co.kr/goods/view?no=1278835" TargetMode="External"/><Relationship Id="rId9" Type="http://schemas.openxmlformats.org/officeDocument/2006/relationships/hyperlink" Target="https://www.devicemart.co.kr/goods/view?no=12234534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donga.com/news/Economy/article/all/20171031/87033751/1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news.bizwatch.co.kr/article/industry/2022/08/17/0022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668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CD90D2B-843A-0FAD-9651-36624A048490}"/>
              </a:ext>
            </a:extLst>
          </p:cNvPr>
          <p:cNvSpPr txBox="1"/>
          <p:nvPr/>
        </p:nvSpPr>
        <p:spPr>
          <a:xfrm>
            <a:off x="852487" y="2436287"/>
            <a:ext cx="464736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0" dirty="0">
                <a:solidFill>
                  <a:schemeClr val="bg1"/>
                </a:solidFill>
                <a:latin typeface="+mj-lt"/>
              </a:rPr>
              <a:t>HELPER BOT</a:t>
            </a:r>
            <a:endParaRPr lang="ko-KR" altLang="en-US" sz="7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ACCCC5-6F35-8D83-343D-0DD5F43C619E}"/>
              </a:ext>
            </a:extLst>
          </p:cNvPr>
          <p:cNvSpPr txBox="1"/>
          <p:nvPr/>
        </p:nvSpPr>
        <p:spPr>
          <a:xfrm>
            <a:off x="899057" y="3556903"/>
            <a:ext cx="7211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600" dirty="0">
                <a:solidFill>
                  <a:schemeClr val="bg1"/>
                </a:solidFill>
              </a:rPr>
              <a:t>[IOT3</a:t>
            </a:r>
            <a:r>
              <a:rPr lang="ko-KR" altLang="en-US" sz="1600" spc="600" dirty="0">
                <a:solidFill>
                  <a:schemeClr val="bg1"/>
                </a:solidFill>
              </a:rPr>
              <a:t>기</a:t>
            </a:r>
            <a:r>
              <a:rPr lang="en-US" altLang="ko-KR" sz="2000" spc="600" dirty="0">
                <a:solidFill>
                  <a:schemeClr val="bg1"/>
                </a:solidFill>
              </a:rPr>
              <a:t> “</a:t>
            </a:r>
            <a:r>
              <a:rPr lang="ko-KR" altLang="en-US" sz="1600" spc="600" dirty="0">
                <a:solidFill>
                  <a:schemeClr val="bg1"/>
                </a:solidFill>
              </a:rPr>
              <a:t>클라우드를 기반한 재난분석 사물인터넷</a:t>
            </a:r>
            <a:r>
              <a:rPr lang="en-US" altLang="ko-KR" sz="1600" spc="600" dirty="0">
                <a:solidFill>
                  <a:schemeClr val="bg1"/>
                </a:solidFill>
              </a:rPr>
              <a:t>”</a:t>
            </a:r>
            <a:r>
              <a:rPr lang="en-US" altLang="ko-KR" sz="2000" spc="600" dirty="0">
                <a:solidFill>
                  <a:schemeClr val="bg1"/>
                </a:solidFill>
              </a:rPr>
              <a:t>]</a:t>
            </a:r>
            <a:endParaRPr lang="ko-KR" altLang="en-US" sz="2000" spc="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9BCE64-4F6F-1DFD-82E0-E0897830612C}"/>
              </a:ext>
            </a:extLst>
          </p:cNvPr>
          <p:cNvSpPr txBox="1"/>
          <p:nvPr/>
        </p:nvSpPr>
        <p:spPr>
          <a:xfrm>
            <a:off x="452278" y="6306881"/>
            <a:ext cx="194970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Oh Jae </a:t>
            </a:r>
            <a:r>
              <a:rPr lang="en-US" altLang="ko-KR" sz="1600" b="1" dirty="0" err="1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Geun</a:t>
            </a:r>
            <a:endParaRPr lang="en-US" altLang="ko-KR" sz="1600" b="1" dirty="0">
              <a:solidFill>
                <a:schemeClr val="bg1"/>
              </a:solidFill>
              <a:ea typeface="굴림체" panose="020B0609000101010101" pitchFamily="49" charset="-127"/>
              <a:cs typeface="AngsanaUPC" panose="020B0502040204020203" pitchFamily="18" charset="-34"/>
            </a:endParaRPr>
          </a:p>
          <a:p>
            <a:r>
              <a:rPr lang="en-US" altLang="ko-KR" sz="1400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  <a:hlinkClick r:id="rId2"/>
              </a:rPr>
              <a:t>oon6114@naver.com</a:t>
            </a:r>
            <a:endParaRPr lang="en-US" altLang="ko-KR" sz="1400" dirty="0">
              <a:solidFill>
                <a:schemeClr val="bg1"/>
              </a:solidFill>
              <a:ea typeface="굴림체" panose="020B0609000101010101" pitchFamily="49" charset="-127"/>
              <a:cs typeface="AngsanaUPC" panose="020B0502040204020203" pitchFamily="18" charset="-34"/>
            </a:endParaRPr>
          </a:p>
          <a:p>
            <a:r>
              <a:rPr lang="en-US" altLang="ko-KR" sz="1400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Github.com/</a:t>
            </a:r>
            <a:r>
              <a:rPr lang="en-US" altLang="ko-KR" sz="1400" dirty="0" err="1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OhJaeGeun</a:t>
            </a:r>
            <a:endParaRPr lang="en-US" altLang="ko-KR" sz="1400" dirty="0">
              <a:solidFill>
                <a:schemeClr val="bg1"/>
              </a:solidFill>
              <a:ea typeface="굴림체" panose="020B0609000101010101" pitchFamily="49" charset="-127"/>
              <a:cs typeface="AngsanaUPC" panose="020B0502040204020203" pitchFamily="18" charset="-34"/>
            </a:endParaRPr>
          </a:p>
          <a:p>
            <a:r>
              <a:rPr lang="en-US" altLang="ko-KR" sz="1400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010 4903 5051</a:t>
            </a:r>
            <a:endParaRPr lang="ko-KR" altLang="en-US" sz="1400" dirty="0">
              <a:solidFill>
                <a:schemeClr val="bg1"/>
              </a:solidFill>
              <a:ea typeface="굴림체" panose="020B0609000101010101" pitchFamily="49" charset="-127"/>
              <a:cs typeface="AngsanaUPC" panose="020B0502040204020203" pitchFamily="18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EAEC11-E8AD-6D96-17AD-39F39C9A1240}"/>
              </a:ext>
            </a:extLst>
          </p:cNvPr>
          <p:cNvSpPr txBox="1"/>
          <p:nvPr/>
        </p:nvSpPr>
        <p:spPr>
          <a:xfrm>
            <a:off x="3176168" y="6306880"/>
            <a:ext cx="1746247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Kim doo </a:t>
            </a:r>
            <a:r>
              <a:rPr lang="en-US" altLang="ko-KR" sz="1600" b="1" dirty="0" err="1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hyeon</a:t>
            </a:r>
            <a:endParaRPr lang="en-US" altLang="ko-KR" sz="1600" b="1" dirty="0">
              <a:solidFill>
                <a:schemeClr val="bg1"/>
              </a:solidFill>
              <a:ea typeface="굴림체" panose="020B0609000101010101" pitchFamily="49" charset="-127"/>
              <a:cs typeface="AngsanaUPC" panose="020B0502040204020203" pitchFamily="18" charset="-34"/>
            </a:endParaRPr>
          </a:p>
          <a:p>
            <a:r>
              <a:rPr lang="en-US" altLang="ko-KR" sz="1400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  <a:hlinkClick r:id="rId3"/>
              </a:rPr>
              <a:t>kacl2035@gmail.com</a:t>
            </a:r>
            <a:endParaRPr lang="en-US" altLang="ko-KR" sz="1400" dirty="0">
              <a:solidFill>
                <a:schemeClr val="bg1"/>
              </a:solidFill>
              <a:ea typeface="굴림체" panose="020B0609000101010101" pitchFamily="49" charset="-127"/>
              <a:cs typeface="AngsanaUPC" panose="020B0502040204020203" pitchFamily="18" charset="-34"/>
            </a:endParaRPr>
          </a:p>
          <a:p>
            <a:r>
              <a:rPr lang="en-US" altLang="ko-KR" sz="1400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Github.com/Kdoo88</a:t>
            </a:r>
          </a:p>
          <a:p>
            <a:r>
              <a:rPr lang="en-US" altLang="ko-KR" sz="1400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010 2185 5120</a:t>
            </a:r>
            <a:endParaRPr lang="ko-KR" altLang="en-US" sz="1400" dirty="0">
              <a:solidFill>
                <a:schemeClr val="bg1"/>
              </a:solidFill>
              <a:ea typeface="굴림체" panose="020B0609000101010101" pitchFamily="49" charset="-127"/>
              <a:cs typeface="AngsanaUPC" panose="020B0502040204020203" pitchFamily="18" charset="-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0BF44C-B47D-D1B0-AAEC-97B0BB3F9D7E}"/>
              </a:ext>
            </a:extLst>
          </p:cNvPr>
          <p:cNvSpPr txBox="1"/>
          <p:nvPr/>
        </p:nvSpPr>
        <p:spPr>
          <a:xfrm>
            <a:off x="5984412" y="6306879"/>
            <a:ext cx="1649875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Shin young </a:t>
            </a:r>
            <a:r>
              <a:rPr lang="en-US" altLang="ko-KR" sz="1600" b="1" dirty="0" err="1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joo</a:t>
            </a:r>
            <a:endParaRPr lang="en-US" altLang="ko-KR" sz="1400" dirty="0">
              <a:solidFill>
                <a:schemeClr val="bg1"/>
              </a:solidFill>
              <a:ea typeface="굴림체" panose="020B0609000101010101" pitchFamily="49" charset="-127"/>
              <a:cs typeface="AngsanaUPC" panose="020B0502040204020203" pitchFamily="18" charset="-34"/>
            </a:endParaRPr>
          </a:p>
          <a:p>
            <a:r>
              <a:rPr lang="en-US" altLang="ko-KR" sz="1400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  <a:hlinkClick r:id="rId4"/>
              </a:rPr>
              <a:t>eksqlll0@gmail.com</a:t>
            </a:r>
            <a:endParaRPr lang="en-US" altLang="ko-KR" sz="1400" dirty="0">
              <a:solidFill>
                <a:schemeClr val="bg1"/>
              </a:solidFill>
              <a:ea typeface="굴림체" panose="020B0609000101010101" pitchFamily="49" charset="-127"/>
              <a:cs typeface="AngsanaUPC" panose="020B0502040204020203" pitchFamily="18" charset="-34"/>
            </a:endParaRPr>
          </a:p>
          <a:p>
            <a:r>
              <a:rPr lang="en-US" altLang="ko-KR" sz="1400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Github.com/221314</a:t>
            </a:r>
          </a:p>
          <a:p>
            <a:r>
              <a:rPr lang="en-US" altLang="ko-KR" sz="1400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010 2308 8407</a:t>
            </a:r>
            <a:endParaRPr lang="ko-KR" altLang="en-US" sz="1400" dirty="0">
              <a:solidFill>
                <a:schemeClr val="bg1"/>
              </a:solidFill>
              <a:ea typeface="굴림체" panose="020B0609000101010101" pitchFamily="49" charset="-127"/>
              <a:cs typeface="AngsanaUPC" panose="020B0502040204020203" pitchFamily="18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445B26-EDD3-9407-46CD-C542FA4677B3}"/>
              </a:ext>
            </a:extLst>
          </p:cNvPr>
          <p:cNvSpPr txBox="1"/>
          <p:nvPr/>
        </p:nvSpPr>
        <p:spPr>
          <a:xfrm>
            <a:off x="8550179" y="6306881"/>
            <a:ext cx="171149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Kim</a:t>
            </a:r>
            <a:r>
              <a:rPr lang="ko-KR" altLang="en-US" sz="1600" b="1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eun</a:t>
            </a:r>
            <a:r>
              <a:rPr lang="en-US" altLang="ko-KR" sz="1600" b="1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soo</a:t>
            </a:r>
            <a:endParaRPr lang="en-US" altLang="ko-KR" sz="1600" b="1" dirty="0">
              <a:solidFill>
                <a:schemeClr val="bg1"/>
              </a:solidFill>
              <a:ea typeface="굴림체" panose="020B0609000101010101" pitchFamily="49" charset="-127"/>
              <a:cs typeface="AngsanaUPC" panose="020B0502040204020203" pitchFamily="18" charset="-34"/>
            </a:endParaRPr>
          </a:p>
          <a:p>
            <a:r>
              <a:rPr lang="en-US" altLang="ko-KR" sz="1400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  <a:hlinkClick r:id="rId5"/>
              </a:rPr>
              <a:t>jjaryu92@gmail.com</a:t>
            </a:r>
            <a:endParaRPr lang="en-US" altLang="ko-KR" sz="1400" dirty="0">
              <a:solidFill>
                <a:schemeClr val="bg1"/>
              </a:solidFill>
              <a:ea typeface="굴림체" panose="020B0609000101010101" pitchFamily="49" charset="-127"/>
              <a:cs typeface="AngsanaUPC" panose="020B0502040204020203" pitchFamily="18" charset="-34"/>
            </a:endParaRPr>
          </a:p>
          <a:p>
            <a:r>
              <a:rPr lang="en-US" altLang="ko-KR" sz="1400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Github.com/kes9238</a:t>
            </a:r>
          </a:p>
          <a:p>
            <a:r>
              <a:rPr lang="en-US" altLang="ko-KR" sz="1400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010</a:t>
            </a:r>
            <a:r>
              <a:rPr lang="ko-KR" altLang="en-US" sz="1400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7164</a:t>
            </a:r>
            <a:r>
              <a:rPr lang="ko-KR" altLang="en-US" sz="1400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9238</a:t>
            </a:r>
            <a:endParaRPr lang="ko-KR" altLang="en-US" sz="1400" dirty="0">
              <a:solidFill>
                <a:schemeClr val="bg1"/>
              </a:solidFill>
              <a:ea typeface="굴림체" panose="020B0609000101010101" pitchFamily="49" charset="-127"/>
              <a:cs typeface="AngsanaUPC" panose="020B0502040204020203" pitchFamily="18" charset="-34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ED85335-2C21-7455-3784-74357AC6B1F1}"/>
              </a:ext>
            </a:extLst>
          </p:cNvPr>
          <p:cNvGrpSpPr/>
          <p:nvPr/>
        </p:nvGrpSpPr>
        <p:grpSpPr>
          <a:xfrm>
            <a:off x="7634287" y="123825"/>
            <a:ext cx="2869887" cy="769442"/>
            <a:chOff x="1711418" y="1114425"/>
            <a:chExt cx="5587060" cy="1554481"/>
          </a:xfrm>
        </p:grpSpPr>
        <p:sp>
          <p:nvSpPr>
            <p:cNvPr id="4" name="번개 3">
              <a:extLst>
                <a:ext uri="{FF2B5EF4-FFF2-40B4-BE49-F238E27FC236}">
                  <a16:creationId xmlns:a16="http://schemas.microsoft.com/office/drawing/2014/main" id="{C43D29F8-09A1-BCBD-5A89-D2EFBA4968B6}"/>
                </a:ext>
              </a:extLst>
            </p:cNvPr>
            <p:cNvSpPr/>
            <p:nvPr/>
          </p:nvSpPr>
          <p:spPr>
            <a:xfrm>
              <a:off x="1870640" y="1351684"/>
              <a:ext cx="631023" cy="802509"/>
            </a:xfrm>
            <a:prstGeom prst="lightningBol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화살표: 줄무늬가 있는 오른쪽 5">
              <a:extLst>
                <a:ext uri="{FF2B5EF4-FFF2-40B4-BE49-F238E27FC236}">
                  <a16:creationId xmlns:a16="http://schemas.microsoft.com/office/drawing/2014/main" id="{26A21BBF-7584-712E-B96E-FB0C18E9DC81}"/>
                </a:ext>
              </a:extLst>
            </p:cNvPr>
            <p:cNvSpPr/>
            <p:nvPr/>
          </p:nvSpPr>
          <p:spPr>
            <a:xfrm>
              <a:off x="4028406" y="1114425"/>
              <a:ext cx="3270072" cy="1554481"/>
            </a:xfrm>
            <a:prstGeom prst="stripedRightArrow">
              <a:avLst>
                <a:gd name="adj1" fmla="val 50419"/>
                <a:gd name="adj2" fmla="val 50000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A2E298-F23A-4077-E7D8-4BD31988189C}"/>
                </a:ext>
              </a:extLst>
            </p:cNvPr>
            <p:cNvSpPr txBox="1"/>
            <p:nvPr/>
          </p:nvSpPr>
          <p:spPr>
            <a:xfrm>
              <a:off x="1711418" y="1630974"/>
              <a:ext cx="5081135" cy="621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i="1" spc="600" dirty="0">
                  <a:ln>
                    <a:solidFill>
                      <a:schemeClr val="tx1"/>
                    </a:solidFill>
                  </a:ln>
                </a:rPr>
                <a:t>위기탈출 </a:t>
              </a:r>
              <a:r>
                <a:rPr lang="ko-KR" altLang="en-US" sz="1400" b="1" i="1" spc="600" dirty="0" err="1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넘버원이조</a:t>
              </a:r>
              <a:endParaRPr lang="ko-KR" altLang="en-US" sz="1400" b="1" i="1" spc="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514365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PROJECT SCOPE (3)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CE29E-C2D8-7BA6-E4A0-FA55920AF409}"/>
              </a:ext>
            </a:extLst>
          </p:cNvPr>
          <p:cNvSpPr txBox="1"/>
          <p:nvPr/>
        </p:nvSpPr>
        <p:spPr>
          <a:xfrm>
            <a:off x="715680" y="1317450"/>
            <a:ext cx="3012748" cy="10397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Statement of work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2. Build the whole system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1003">
            <a:extLst>
              <a:ext uri="{FF2B5EF4-FFF2-40B4-BE49-F238E27FC236}">
                <a16:creationId xmlns:a16="http://schemas.microsoft.com/office/drawing/2014/main" id="{097CB6F3-FC9A-4489-CEE7-3E80A3CD19E7}"/>
              </a:ext>
            </a:extLst>
          </p:cNvPr>
          <p:cNvGrpSpPr/>
          <p:nvPr/>
        </p:nvGrpSpPr>
        <p:grpSpPr>
          <a:xfrm>
            <a:off x="1233639" y="3202306"/>
            <a:ext cx="8610600" cy="45719"/>
            <a:chOff x="4840240" y="3769812"/>
            <a:chExt cx="5149435" cy="508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1" name="Object 12">
              <a:extLst>
                <a:ext uri="{FF2B5EF4-FFF2-40B4-BE49-F238E27FC236}">
                  <a16:creationId xmlns:a16="http://schemas.microsoft.com/office/drawing/2014/main" id="{0214DC9B-2903-2011-2C02-84F9F74F3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0240" y="3769812"/>
              <a:ext cx="5149435" cy="50865"/>
            </a:xfrm>
            <a:prstGeom prst="rect">
              <a:avLst/>
            </a:prstGeom>
            <a:grpFill/>
          </p:spPr>
        </p:pic>
      </p:grpSp>
      <p:grpSp>
        <p:nvGrpSpPr>
          <p:cNvPr id="12" name="그룹 1001">
            <a:extLst>
              <a:ext uri="{FF2B5EF4-FFF2-40B4-BE49-F238E27FC236}">
                <a16:creationId xmlns:a16="http://schemas.microsoft.com/office/drawing/2014/main" id="{2A54CF6E-4406-9729-DC1F-B77F1454B59D}"/>
              </a:ext>
            </a:extLst>
          </p:cNvPr>
          <p:cNvGrpSpPr/>
          <p:nvPr/>
        </p:nvGrpSpPr>
        <p:grpSpPr>
          <a:xfrm>
            <a:off x="242887" y="4772025"/>
            <a:ext cx="4256350" cy="45165"/>
            <a:chOff x="2715395" y="3768437"/>
            <a:chExt cx="4256350" cy="451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3" name="Object 3">
              <a:extLst>
                <a:ext uri="{FF2B5EF4-FFF2-40B4-BE49-F238E27FC236}">
                  <a16:creationId xmlns:a16="http://schemas.microsoft.com/office/drawing/2014/main" id="{136BDF1A-3E21-78FE-EB61-5EB2F4573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2715395" y="3768437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051E796-83A5-11AB-1D47-423DBC965A72}"/>
              </a:ext>
            </a:extLst>
          </p:cNvPr>
          <p:cNvSpPr txBox="1"/>
          <p:nvPr/>
        </p:nvSpPr>
        <p:spPr>
          <a:xfrm>
            <a:off x="1441444" y="2754916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업 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8A5C8F-CD68-2501-14F5-51173CF09FC6}"/>
              </a:ext>
            </a:extLst>
          </p:cNvPr>
          <p:cNvSpPr txBox="1"/>
          <p:nvPr/>
        </p:nvSpPr>
        <p:spPr>
          <a:xfrm>
            <a:off x="5375712" y="2754916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업 무  범 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57613D-4608-339C-C6D0-BB093F0A0B94}"/>
              </a:ext>
            </a:extLst>
          </p:cNvPr>
          <p:cNvSpPr txBox="1"/>
          <p:nvPr/>
        </p:nvSpPr>
        <p:spPr>
          <a:xfrm>
            <a:off x="1321219" y="4638461"/>
            <a:ext cx="939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System</a:t>
            </a:r>
          </a:p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building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6F5C71-3787-1FF8-A4E9-FF48FE27F658}"/>
              </a:ext>
            </a:extLst>
          </p:cNvPr>
          <p:cNvSpPr txBox="1"/>
          <p:nvPr/>
        </p:nvSpPr>
        <p:spPr>
          <a:xfrm>
            <a:off x="2615737" y="3503257"/>
            <a:ext cx="6500754" cy="3419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CCTV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및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Flame Sensor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이상 감지 시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WebServer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통해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DB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저장하고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Web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page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통해 관리자가 모니터링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WebServer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는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DB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기반으로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LCD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와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제어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은 실내 자율주행 시스템을 통해 자율 주행하고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LCD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는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상황에 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맞는 행동요령 매뉴얼을 화면에 출력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 이동 경로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-&gt;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이상감지 시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CCTV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위치로 이동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-&gt;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재난 발생 시 탈출구까지 안내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141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514365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PROJECT SCOPE (4)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CE29E-C2D8-7BA6-E4A0-FA55920AF409}"/>
              </a:ext>
            </a:extLst>
          </p:cNvPr>
          <p:cNvSpPr txBox="1"/>
          <p:nvPr/>
        </p:nvSpPr>
        <p:spPr>
          <a:xfrm>
            <a:off x="715680" y="1317450"/>
            <a:ext cx="3012748" cy="1041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Statement of work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3. Testing and stabilization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1003">
            <a:extLst>
              <a:ext uri="{FF2B5EF4-FFF2-40B4-BE49-F238E27FC236}">
                <a16:creationId xmlns:a16="http://schemas.microsoft.com/office/drawing/2014/main" id="{097CB6F3-FC9A-4489-CEE7-3E80A3CD19E7}"/>
              </a:ext>
            </a:extLst>
          </p:cNvPr>
          <p:cNvGrpSpPr/>
          <p:nvPr/>
        </p:nvGrpSpPr>
        <p:grpSpPr>
          <a:xfrm>
            <a:off x="1233639" y="3202306"/>
            <a:ext cx="8610600" cy="45719"/>
            <a:chOff x="4840240" y="3769812"/>
            <a:chExt cx="5149435" cy="508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1" name="Object 12">
              <a:extLst>
                <a:ext uri="{FF2B5EF4-FFF2-40B4-BE49-F238E27FC236}">
                  <a16:creationId xmlns:a16="http://schemas.microsoft.com/office/drawing/2014/main" id="{0214DC9B-2903-2011-2C02-84F9F74F3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0240" y="3769812"/>
              <a:ext cx="5149435" cy="50865"/>
            </a:xfrm>
            <a:prstGeom prst="rect">
              <a:avLst/>
            </a:prstGeom>
            <a:grpFill/>
          </p:spPr>
        </p:pic>
      </p:grpSp>
      <p:grpSp>
        <p:nvGrpSpPr>
          <p:cNvPr id="12" name="그룹 1001">
            <a:extLst>
              <a:ext uri="{FF2B5EF4-FFF2-40B4-BE49-F238E27FC236}">
                <a16:creationId xmlns:a16="http://schemas.microsoft.com/office/drawing/2014/main" id="{2A54CF6E-4406-9729-DC1F-B77F1454B59D}"/>
              </a:ext>
            </a:extLst>
          </p:cNvPr>
          <p:cNvGrpSpPr/>
          <p:nvPr/>
        </p:nvGrpSpPr>
        <p:grpSpPr>
          <a:xfrm>
            <a:off x="242887" y="4772025"/>
            <a:ext cx="4256350" cy="45165"/>
            <a:chOff x="2715395" y="3768437"/>
            <a:chExt cx="4256350" cy="451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3" name="Object 3">
              <a:extLst>
                <a:ext uri="{FF2B5EF4-FFF2-40B4-BE49-F238E27FC236}">
                  <a16:creationId xmlns:a16="http://schemas.microsoft.com/office/drawing/2014/main" id="{136BDF1A-3E21-78FE-EB61-5EB2F4573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2715395" y="3768437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051E796-83A5-11AB-1D47-423DBC965A72}"/>
              </a:ext>
            </a:extLst>
          </p:cNvPr>
          <p:cNvSpPr txBox="1"/>
          <p:nvPr/>
        </p:nvSpPr>
        <p:spPr>
          <a:xfrm>
            <a:off x="1441444" y="2754916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업 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8A5C8F-CD68-2501-14F5-51173CF09FC6}"/>
              </a:ext>
            </a:extLst>
          </p:cNvPr>
          <p:cNvSpPr txBox="1"/>
          <p:nvPr/>
        </p:nvSpPr>
        <p:spPr>
          <a:xfrm>
            <a:off x="5375712" y="2754916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업 무  범 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57613D-4608-339C-C6D0-BB093F0A0B94}"/>
              </a:ext>
            </a:extLst>
          </p:cNvPr>
          <p:cNvSpPr txBox="1"/>
          <p:nvPr/>
        </p:nvSpPr>
        <p:spPr>
          <a:xfrm>
            <a:off x="1441444" y="3937837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H/W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9E98C2-13F9-D37E-2D3A-D6337515E7EF}"/>
              </a:ext>
            </a:extLst>
          </p:cNvPr>
          <p:cNvSpPr txBox="1"/>
          <p:nvPr/>
        </p:nvSpPr>
        <p:spPr>
          <a:xfrm>
            <a:off x="2553296" y="3650744"/>
            <a:ext cx="2431884" cy="88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Check hardware status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Hardware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drive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test</a:t>
            </a:r>
          </a:p>
        </p:txBody>
      </p:sp>
      <p:grpSp>
        <p:nvGrpSpPr>
          <p:cNvPr id="5" name="그룹 1003">
            <a:extLst>
              <a:ext uri="{FF2B5EF4-FFF2-40B4-BE49-F238E27FC236}">
                <a16:creationId xmlns:a16="http://schemas.microsoft.com/office/drawing/2014/main" id="{5E741618-297A-957E-3267-569EECEB4D83}"/>
              </a:ext>
            </a:extLst>
          </p:cNvPr>
          <p:cNvGrpSpPr/>
          <p:nvPr/>
        </p:nvGrpSpPr>
        <p:grpSpPr>
          <a:xfrm>
            <a:off x="1233639" y="4998840"/>
            <a:ext cx="8610600" cy="45719"/>
            <a:chOff x="4840240" y="3769812"/>
            <a:chExt cx="5149435" cy="508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6" name="Object 12">
              <a:extLst>
                <a:ext uri="{FF2B5EF4-FFF2-40B4-BE49-F238E27FC236}">
                  <a16:creationId xmlns:a16="http://schemas.microsoft.com/office/drawing/2014/main" id="{1193AA81-3725-1BDE-8446-3E3657B33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0240" y="3769812"/>
              <a:ext cx="5149435" cy="50865"/>
            </a:xfrm>
            <a:prstGeom prst="rect">
              <a:avLst/>
            </a:prstGeom>
            <a:grpFill/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1E09C66-BC5A-FF2A-85EB-875FA8CDF421}"/>
              </a:ext>
            </a:extLst>
          </p:cNvPr>
          <p:cNvSpPr txBox="1"/>
          <p:nvPr/>
        </p:nvSpPr>
        <p:spPr>
          <a:xfrm>
            <a:off x="1441444" y="5731304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S/W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C62600-4626-2CB8-BD30-95408BAA5023}"/>
              </a:ext>
            </a:extLst>
          </p:cNvPr>
          <p:cNvSpPr txBox="1"/>
          <p:nvPr/>
        </p:nvSpPr>
        <p:spPr>
          <a:xfrm>
            <a:off x="2553296" y="5268036"/>
            <a:ext cx="2799356" cy="129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Program Debugging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DB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connect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및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Query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확인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Port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및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모든 통신 상태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확인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509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514365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PROJECT SCOPE (5)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CE29E-C2D8-7BA6-E4A0-FA55920AF409}"/>
              </a:ext>
            </a:extLst>
          </p:cNvPr>
          <p:cNvSpPr txBox="1"/>
          <p:nvPr/>
        </p:nvSpPr>
        <p:spPr>
          <a:xfrm>
            <a:off x="715680" y="1317450"/>
            <a:ext cx="3012748" cy="1041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Statement of work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4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Parts list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14">
            <a:extLst>
              <a:ext uri="{FF2B5EF4-FFF2-40B4-BE49-F238E27FC236}">
                <a16:creationId xmlns:a16="http://schemas.microsoft.com/office/drawing/2014/main" id="{87486114-3F09-9B85-C90D-31E0C02E6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541517"/>
              </p:ext>
            </p:extLst>
          </p:nvPr>
        </p:nvGraphicFramePr>
        <p:xfrm>
          <a:off x="852487" y="2409826"/>
          <a:ext cx="9174481" cy="4679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03399822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589569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4036412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5667775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608103114"/>
                    </a:ext>
                  </a:extLst>
                </a:gridCol>
                <a:gridCol w="3777553">
                  <a:extLst>
                    <a:ext uri="{9D8B030D-6E8A-4147-A177-3AD203B41FA5}">
                      <a16:colId xmlns:a16="http://schemas.microsoft.com/office/drawing/2014/main" val="980890229"/>
                    </a:ext>
                  </a:extLst>
                </a:gridCol>
                <a:gridCol w="1053528">
                  <a:extLst>
                    <a:ext uri="{9D8B030D-6E8A-4147-A177-3AD203B41FA5}">
                      <a16:colId xmlns:a16="http://schemas.microsoft.com/office/drawing/2014/main" val="2532027567"/>
                    </a:ext>
                  </a:extLst>
                </a:gridCol>
              </a:tblGrid>
              <a:tr h="620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Product Name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MODEL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Q’TY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UNIT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PRICE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￦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TOTAL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￦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382435"/>
                  </a:ext>
                </a:extLst>
              </a:tr>
              <a:tr h="450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Flame Sensor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ea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990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hlinkClick r:id="rId3"/>
                        </a:rPr>
                        <a:t>https://www.devicemart.co.kr/goods/view?no=1314309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1,980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262108"/>
                  </a:ext>
                </a:extLst>
              </a:tr>
              <a:tr h="450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Motor Module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N298D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ea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2,200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hlinkClick r:id="rId4"/>
                        </a:rPr>
                        <a:t>https://www.devicemart.co.kr/goods/view?no=1278835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4,400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604823"/>
                  </a:ext>
                </a:extLst>
              </a:tr>
              <a:tr h="450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Encoder Motor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ea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11,440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hlinkClick r:id="rId5"/>
                        </a:rPr>
                        <a:t>https://www.devicemart.co.kr/goods/view?no=1312228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22,880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797441"/>
                  </a:ext>
                </a:extLst>
              </a:tr>
              <a:tr h="450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LIDAR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LD06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ea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102,300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hlinkClick r:id="rId6"/>
                        </a:rPr>
                        <a:t>https://www.devicemart.co.kr/goods/view?no=14111282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102,300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69440"/>
                  </a:ext>
                </a:extLst>
              </a:tr>
              <a:tr h="450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LCD Touch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Pannel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ea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108,900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hlinkClick r:id="rId7"/>
                        </a:rPr>
                        <a:t>https://www.devicemart.co.kr/goods/view?no=12218836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108,900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382807"/>
                  </a:ext>
                </a:extLst>
              </a:tr>
              <a:tr h="450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Camera module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ea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36,850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hlinkClick r:id="rId8"/>
                        </a:rPr>
                        <a:t>https://www.devicemart.co.kr/goods/view?no=1077951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36,850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162167"/>
                  </a:ext>
                </a:extLst>
              </a:tr>
              <a:tr h="450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Raspberry Pi 4B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ea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108,900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hlinkClick r:id="rId9"/>
                        </a:rPr>
                        <a:t>https://www.devicemart.co.kr/goods/view?no=12234534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217,800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87279"/>
                  </a:ext>
                </a:extLst>
              </a:tr>
              <a:tr h="450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Arduino UNO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ea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17,600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hlinkClick r:id="rId10"/>
                        </a:rPr>
                        <a:t>https://www.devicemart.co.kr/goods/view?no=1245596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17,600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292200"/>
                  </a:ext>
                </a:extLst>
              </a:tr>
              <a:tr h="450943">
                <a:tc gridSpan="6">
                  <a:txBody>
                    <a:bodyPr/>
                    <a:lstStyle/>
                    <a:p>
                      <a:pPr algn="ctr" latinLnBrk="1"/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512,710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503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2893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8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D92EC0-FF6C-31A3-ED5F-1E9D065E0635}"/>
              </a:ext>
            </a:extLst>
          </p:cNvPr>
          <p:cNvSpPr txBox="1"/>
          <p:nvPr/>
        </p:nvSpPr>
        <p:spPr>
          <a:xfrm>
            <a:off x="776287" y="1878167"/>
            <a:ext cx="40030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SYSTEM BUILDING</a:t>
            </a:r>
          </a:p>
          <a:p>
            <a:r>
              <a:rPr lang="en-US" altLang="ko-KR" sz="4000" dirty="0">
                <a:solidFill>
                  <a:schemeClr val="bg1"/>
                </a:solidFill>
              </a:rPr>
              <a:t>ENVIRONMENT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19128E-6744-5F23-51FC-F704A009A1FC}"/>
              </a:ext>
            </a:extLst>
          </p:cNvPr>
          <p:cNvSpPr txBox="1"/>
          <p:nvPr/>
        </p:nvSpPr>
        <p:spPr>
          <a:xfrm>
            <a:off x="776287" y="3279041"/>
            <a:ext cx="2040046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Circuit Design</a:t>
            </a:r>
          </a:p>
          <a:p>
            <a:pPr marL="285750" indent="-285750">
              <a:buFontTx/>
              <a:buChar char="-"/>
            </a:pP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Flow</a:t>
            </a:r>
            <a:r>
              <a:rPr lang="ko-KR" alt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chart</a:t>
            </a:r>
          </a:p>
          <a:p>
            <a:pPr marL="285750" indent="-285750">
              <a:buFontTx/>
              <a:buChar char="-"/>
            </a:pP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H/W build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-&gt; H/W config</a:t>
            </a:r>
          </a:p>
          <a:p>
            <a:pPr marL="285750" indent="-285750">
              <a:buFontTx/>
              <a:buChar char="-"/>
            </a:pP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S/W build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-&gt; S/W config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F3B258B-E08D-9E81-9E4E-2F0F54B75F25}"/>
              </a:ext>
            </a:extLst>
          </p:cNvPr>
          <p:cNvCxnSpPr/>
          <p:nvPr/>
        </p:nvCxnSpPr>
        <p:spPr>
          <a:xfrm>
            <a:off x="684073" y="3201607"/>
            <a:ext cx="474041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F68A4E-B799-4A55-44DE-0E47F7DBAAC4}"/>
              </a:ext>
            </a:extLst>
          </p:cNvPr>
          <p:cNvSpPr txBox="1"/>
          <p:nvPr/>
        </p:nvSpPr>
        <p:spPr>
          <a:xfrm>
            <a:off x="7634288" y="2001278"/>
            <a:ext cx="2286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0" b="1" dirty="0">
                <a:ln w="28575">
                  <a:solidFill>
                    <a:schemeClr val="bg1"/>
                  </a:solidFill>
                </a:ln>
                <a:solidFill>
                  <a:srgbClr val="668EFD"/>
                </a:solidFill>
              </a:rPr>
              <a:t>03</a:t>
            </a:r>
            <a:endParaRPr lang="ko-KR" altLang="en-US" sz="15000" b="1" dirty="0">
              <a:ln w="28575">
                <a:solidFill>
                  <a:schemeClr val="bg1"/>
                </a:solidFill>
              </a:ln>
              <a:solidFill>
                <a:srgbClr val="668E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133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983173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SYSTEM BUILDING ENVIRONMENT(1)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CE29E-C2D8-7BA6-E4A0-FA55920AF409}"/>
              </a:ext>
            </a:extLst>
          </p:cNvPr>
          <p:cNvSpPr txBox="1"/>
          <p:nvPr/>
        </p:nvSpPr>
        <p:spPr>
          <a:xfrm>
            <a:off x="715680" y="1317450"/>
            <a:ext cx="2320122" cy="609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Circuit design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354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983173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SYSTEM BUILDING ENVIRONMENT(2)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CE29E-C2D8-7BA6-E4A0-FA55920AF409}"/>
              </a:ext>
            </a:extLst>
          </p:cNvPr>
          <p:cNvSpPr txBox="1"/>
          <p:nvPr/>
        </p:nvSpPr>
        <p:spPr>
          <a:xfrm>
            <a:off x="715680" y="1317450"/>
            <a:ext cx="1929695" cy="609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Flow chart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EECD1FA7-60C7-D6B6-B14A-B6EE51820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787" y="1923573"/>
            <a:ext cx="6324600" cy="543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277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983173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SYSTEM BUILDING ENVIRONMENT(3)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CE29E-C2D8-7BA6-E4A0-FA55920AF409}"/>
              </a:ext>
            </a:extLst>
          </p:cNvPr>
          <p:cNvSpPr txBox="1"/>
          <p:nvPr/>
        </p:nvSpPr>
        <p:spPr>
          <a:xfrm>
            <a:off x="715680" y="1317450"/>
            <a:ext cx="7020704" cy="1041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H/W build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1-1. H/W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config                                                                 1-2. H/W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구성 현황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503D6A3F-3497-72DA-ED97-0333BB717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87" y="2367613"/>
            <a:ext cx="4649046" cy="4747770"/>
          </a:xfrm>
          <a:prstGeom prst="rect">
            <a:avLst/>
          </a:prstGeom>
        </p:spPr>
      </p:pic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FD421296-ACA2-8AF6-9823-7879B8817E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390191"/>
              </p:ext>
            </p:extLst>
          </p:nvPr>
        </p:nvGraphicFramePr>
        <p:xfrm>
          <a:off x="5805486" y="2367612"/>
          <a:ext cx="4450080" cy="47477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1">
                  <a:extLst>
                    <a:ext uri="{9D8B030D-6E8A-4147-A177-3AD203B41FA5}">
                      <a16:colId xmlns:a16="http://schemas.microsoft.com/office/drawing/2014/main" val="3636455280"/>
                    </a:ext>
                  </a:extLst>
                </a:gridCol>
                <a:gridCol w="2773679">
                  <a:extLst>
                    <a:ext uri="{9D8B030D-6E8A-4147-A177-3AD203B41FA5}">
                      <a16:colId xmlns:a16="http://schemas.microsoft.com/office/drawing/2014/main" val="1570761643"/>
                    </a:ext>
                  </a:extLst>
                </a:gridCol>
              </a:tblGrid>
              <a:tr h="445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H/W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내 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537640"/>
                  </a:ext>
                </a:extLst>
              </a:tr>
              <a:tr h="353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Raspberry Pi 4B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MPU (Ubuntu, </a:t>
                      </a:r>
                      <a:r>
                        <a:rPr lang="en-US" altLang="ko-KR" sz="1600" dirty="0" err="1"/>
                        <a:t>raspbian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423239"/>
                  </a:ext>
                </a:extLst>
              </a:tr>
              <a:tr h="577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Arduino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UNO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(Atmega328)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MCU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427695"/>
                  </a:ext>
                </a:extLst>
              </a:tr>
              <a:tr h="577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Motor module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(L298n)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PWM Control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557871"/>
                  </a:ext>
                </a:extLst>
              </a:tr>
              <a:tr h="577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DC Motor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(Encoder)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Motor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control</a:t>
                      </a:r>
                      <a:r>
                        <a:rPr lang="ko-KR" altLang="en-US" sz="1400" dirty="0"/>
                        <a:t> 및 주행 거리 측정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199481"/>
                  </a:ext>
                </a:extLst>
              </a:tr>
              <a:tr h="577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Lidar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(LD06)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Mapping </a:t>
                      </a:r>
                      <a:r>
                        <a:rPr lang="ko-KR" altLang="en-US" sz="1400" dirty="0"/>
                        <a:t>및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400" dirty="0"/>
                        <a:t>장애물 감지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662309"/>
                  </a:ext>
                </a:extLst>
              </a:tr>
              <a:tr h="577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IMU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(MPU6050)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가속도 및 방향 감지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629091"/>
                  </a:ext>
                </a:extLst>
              </a:tr>
              <a:tr h="353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LCD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screen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Manual</a:t>
                      </a:r>
                      <a:r>
                        <a:rPr lang="ko-KR" altLang="en-US" sz="1600" dirty="0"/>
                        <a:t> </a:t>
                      </a:r>
                      <a:r>
                        <a:rPr lang="ko-KR" altLang="en-US" sz="1400" dirty="0"/>
                        <a:t>출력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673037"/>
                  </a:ext>
                </a:extLst>
              </a:tr>
              <a:tr h="353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Flame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Sensor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Flame detection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092590"/>
                  </a:ext>
                </a:extLst>
              </a:tr>
              <a:tr h="353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WebCam</a:t>
                      </a:r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Object detection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792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3030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983173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SYSTEM BUILDING ENVIRONMENT(4)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CE29E-C2D8-7BA6-E4A0-FA55920AF409}"/>
              </a:ext>
            </a:extLst>
          </p:cNvPr>
          <p:cNvSpPr txBox="1"/>
          <p:nvPr/>
        </p:nvSpPr>
        <p:spPr>
          <a:xfrm>
            <a:off x="715680" y="1317450"/>
            <a:ext cx="1854995" cy="1041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S/W build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1-1. S/W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config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B2EDBD8C-ACBD-496F-C8F7-03D6D706B0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25"/>
          <a:stretch/>
        </p:blipFill>
        <p:spPr>
          <a:xfrm>
            <a:off x="5957887" y="2749111"/>
            <a:ext cx="3810001" cy="383853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F38BD81-7C3D-F7C8-9F4E-C0FA64623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287" y="2714625"/>
            <a:ext cx="43624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281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983173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SYSTEM BUILDING ENVIRONMENT(5)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CE29E-C2D8-7BA6-E4A0-FA55920AF409}"/>
              </a:ext>
            </a:extLst>
          </p:cNvPr>
          <p:cNvSpPr txBox="1"/>
          <p:nvPr/>
        </p:nvSpPr>
        <p:spPr>
          <a:xfrm>
            <a:off x="715680" y="1317450"/>
            <a:ext cx="2047355" cy="1041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S/W build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1-2. S/W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구성 현황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1003">
            <a:extLst>
              <a:ext uri="{FF2B5EF4-FFF2-40B4-BE49-F238E27FC236}">
                <a16:creationId xmlns:a16="http://schemas.microsoft.com/office/drawing/2014/main" id="{A0E983F8-C670-87B7-59FB-886A4DDB2917}"/>
              </a:ext>
            </a:extLst>
          </p:cNvPr>
          <p:cNvGrpSpPr/>
          <p:nvPr/>
        </p:nvGrpSpPr>
        <p:grpSpPr>
          <a:xfrm>
            <a:off x="1233639" y="3202306"/>
            <a:ext cx="8610600" cy="45719"/>
            <a:chOff x="4840240" y="3769812"/>
            <a:chExt cx="5149435" cy="508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5" name="Object 12">
              <a:extLst>
                <a:ext uri="{FF2B5EF4-FFF2-40B4-BE49-F238E27FC236}">
                  <a16:creationId xmlns:a16="http://schemas.microsoft.com/office/drawing/2014/main" id="{0D5DE128-D2A8-E34C-AD4B-000ADC167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0240" y="3769812"/>
              <a:ext cx="5149435" cy="50865"/>
            </a:xfrm>
            <a:prstGeom prst="rect">
              <a:avLst/>
            </a:prstGeom>
            <a:grpFill/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4FBC7DA-ADB9-240A-91C2-C5ED0C9F09BF}"/>
              </a:ext>
            </a:extLst>
          </p:cNvPr>
          <p:cNvSpPr txBox="1"/>
          <p:nvPr/>
        </p:nvSpPr>
        <p:spPr>
          <a:xfrm>
            <a:off x="1462087" y="275491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S/W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838755-20DE-B3A2-D7FA-3D9AA3A223C5}"/>
              </a:ext>
            </a:extLst>
          </p:cNvPr>
          <p:cNvSpPr txBox="1"/>
          <p:nvPr/>
        </p:nvSpPr>
        <p:spPr>
          <a:xfrm>
            <a:off x="5375712" y="2754916"/>
            <a:ext cx="1144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 성 내 용</a:t>
            </a:r>
          </a:p>
        </p:txBody>
      </p:sp>
      <p:grpSp>
        <p:nvGrpSpPr>
          <p:cNvPr id="13" name="그룹 1003">
            <a:extLst>
              <a:ext uri="{FF2B5EF4-FFF2-40B4-BE49-F238E27FC236}">
                <a16:creationId xmlns:a16="http://schemas.microsoft.com/office/drawing/2014/main" id="{77651080-23C8-6EB8-8684-E0CC71628638}"/>
              </a:ext>
            </a:extLst>
          </p:cNvPr>
          <p:cNvGrpSpPr/>
          <p:nvPr/>
        </p:nvGrpSpPr>
        <p:grpSpPr>
          <a:xfrm>
            <a:off x="1233639" y="5945506"/>
            <a:ext cx="8610600" cy="45719"/>
            <a:chOff x="4840240" y="3769812"/>
            <a:chExt cx="5149435" cy="508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4" name="Object 12">
              <a:extLst>
                <a:ext uri="{FF2B5EF4-FFF2-40B4-BE49-F238E27FC236}">
                  <a16:creationId xmlns:a16="http://schemas.microsoft.com/office/drawing/2014/main" id="{53308359-0824-E596-82F0-EDBE3EBA4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0240" y="3769812"/>
              <a:ext cx="5149435" cy="50865"/>
            </a:xfrm>
            <a:prstGeom prst="rect">
              <a:avLst/>
            </a:prstGeom>
            <a:grpFill/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F0204BE-081D-7CDE-AF04-1D70F2B9E99C}"/>
              </a:ext>
            </a:extLst>
          </p:cNvPr>
          <p:cNvSpPr txBox="1"/>
          <p:nvPr/>
        </p:nvSpPr>
        <p:spPr>
          <a:xfrm>
            <a:off x="945672" y="3629025"/>
            <a:ext cx="131689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Linux</a:t>
            </a:r>
          </a:p>
          <a:p>
            <a:pPr algn="ctr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[Python, C++]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7" name="그룹 1001">
            <a:extLst>
              <a:ext uri="{FF2B5EF4-FFF2-40B4-BE49-F238E27FC236}">
                <a16:creationId xmlns:a16="http://schemas.microsoft.com/office/drawing/2014/main" id="{CF8E7C5F-053C-9706-90C3-D9EE398223EA}"/>
              </a:ext>
            </a:extLst>
          </p:cNvPr>
          <p:cNvGrpSpPr/>
          <p:nvPr/>
        </p:nvGrpSpPr>
        <p:grpSpPr>
          <a:xfrm>
            <a:off x="242887" y="4772025"/>
            <a:ext cx="4256350" cy="45719"/>
            <a:chOff x="2715395" y="3768437"/>
            <a:chExt cx="4256350" cy="451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8" name="Object 3">
              <a:extLst>
                <a:ext uri="{FF2B5EF4-FFF2-40B4-BE49-F238E27FC236}">
                  <a16:creationId xmlns:a16="http://schemas.microsoft.com/office/drawing/2014/main" id="{AC5D28C5-9555-A447-986B-466AB8694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2715395" y="3768437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1F1027E-F54B-2F13-37A7-B0E892DC6DD9}"/>
              </a:ext>
            </a:extLst>
          </p:cNvPr>
          <p:cNvSpPr txBox="1"/>
          <p:nvPr/>
        </p:nvSpPr>
        <p:spPr>
          <a:xfrm>
            <a:off x="757853" y="4851678"/>
            <a:ext cx="151458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</a:p>
          <a:p>
            <a:pPr algn="ctr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[Yolov5]</a:t>
            </a:r>
          </a:p>
          <a:p>
            <a:pPr algn="ctr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[Sensor control]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0" name="그룹 1003">
            <a:extLst>
              <a:ext uri="{FF2B5EF4-FFF2-40B4-BE49-F238E27FC236}">
                <a16:creationId xmlns:a16="http://schemas.microsoft.com/office/drawing/2014/main" id="{11CA3D94-6929-8423-3165-DC4E6F635529}"/>
              </a:ext>
            </a:extLst>
          </p:cNvPr>
          <p:cNvGrpSpPr/>
          <p:nvPr/>
        </p:nvGrpSpPr>
        <p:grpSpPr>
          <a:xfrm>
            <a:off x="1233639" y="4573906"/>
            <a:ext cx="8610600" cy="45719"/>
            <a:chOff x="4840240" y="3769812"/>
            <a:chExt cx="5149435" cy="508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21" name="Object 12">
              <a:extLst>
                <a:ext uri="{FF2B5EF4-FFF2-40B4-BE49-F238E27FC236}">
                  <a16:creationId xmlns:a16="http://schemas.microsoft.com/office/drawing/2014/main" id="{425097CF-070C-F762-C6F2-A13712A7F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0240" y="3769812"/>
              <a:ext cx="5149435" cy="50865"/>
            </a:xfrm>
            <a:prstGeom prst="rect">
              <a:avLst/>
            </a:prstGeom>
            <a:grpFill/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46BF4B3-6641-B8DD-B2E6-8CDB80317AE0}"/>
              </a:ext>
            </a:extLst>
          </p:cNvPr>
          <p:cNvSpPr txBox="1"/>
          <p:nvPr/>
        </p:nvSpPr>
        <p:spPr>
          <a:xfrm>
            <a:off x="1117120" y="6248756"/>
            <a:ext cx="78848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Cloud</a:t>
            </a:r>
          </a:p>
          <a:p>
            <a:pPr algn="ctr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[Azure]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414CC6-B545-CD22-6F0B-CBB8C45BA260}"/>
              </a:ext>
            </a:extLst>
          </p:cNvPr>
          <p:cNvSpPr txBox="1"/>
          <p:nvPr/>
        </p:nvSpPr>
        <p:spPr>
          <a:xfrm>
            <a:off x="2553296" y="3225165"/>
            <a:ext cx="6421566" cy="129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 18.04 : Ros(melodic)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와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Arduino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이용한 로봇 자율 주행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 20.04 :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WebServer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통한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관리 및 통신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Raspbian : Webcam, Flame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sensor,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MJPG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223101-D25F-1CF8-9EA7-1BF14F95B008}"/>
              </a:ext>
            </a:extLst>
          </p:cNvPr>
          <p:cNvSpPr txBox="1"/>
          <p:nvPr/>
        </p:nvSpPr>
        <p:spPr>
          <a:xfrm>
            <a:off x="2553296" y="4619157"/>
            <a:ext cx="6975317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Deep-learning PGM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개발하여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Object Detection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구현된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Fine tuning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Sensor control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2C9228-30DE-8885-0613-9BBF213F8B3A}"/>
              </a:ext>
            </a:extLst>
          </p:cNvPr>
          <p:cNvSpPr txBox="1"/>
          <p:nvPr/>
        </p:nvSpPr>
        <p:spPr>
          <a:xfrm>
            <a:off x="2553296" y="5951589"/>
            <a:ext cx="5881931" cy="129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Apache2 :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WebServer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통해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DB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및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Webpage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와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통신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MySQL 8.0 :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이상 감지 시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저장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Grafana :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이상 감지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Graph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시각화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016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8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153074-6FC9-B292-FF09-8762BFBFC13C}"/>
              </a:ext>
            </a:extLst>
          </p:cNvPr>
          <p:cNvSpPr txBox="1"/>
          <p:nvPr/>
        </p:nvSpPr>
        <p:spPr>
          <a:xfrm>
            <a:off x="5481842" y="2019657"/>
            <a:ext cx="48009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PROJECT PROMOTION</a:t>
            </a:r>
          </a:p>
          <a:p>
            <a:r>
              <a:rPr lang="en-US" altLang="ko-KR" sz="4000" dirty="0">
                <a:solidFill>
                  <a:schemeClr val="bg1"/>
                </a:solidFill>
              </a:rPr>
              <a:t>SYSTEM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D2BF4A-5EFC-F6FA-22EF-F2E4FF9747B8}"/>
              </a:ext>
            </a:extLst>
          </p:cNvPr>
          <p:cNvSpPr txBox="1"/>
          <p:nvPr/>
        </p:nvSpPr>
        <p:spPr>
          <a:xfrm>
            <a:off x="5481842" y="3420531"/>
            <a:ext cx="36967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Organization chart and</a:t>
            </a:r>
            <a:r>
              <a:rPr lang="ko-KR" alt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roles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AC16169-3970-EFC0-AF00-5A5FD09E23A5}"/>
              </a:ext>
            </a:extLst>
          </p:cNvPr>
          <p:cNvCxnSpPr>
            <a:cxnSpLocks/>
          </p:cNvCxnSpPr>
          <p:nvPr/>
        </p:nvCxnSpPr>
        <p:spPr>
          <a:xfrm flipV="1">
            <a:off x="5389628" y="3343096"/>
            <a:ext cx="4893144" cy="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5DED0FB-2DF0-B065-784E-7EADEF03F580}"/>
              </a:ext>
            </a:extLst>
          </p:cNvPr>
          <p:cNvSpPr txBox="1"/>
          <p:nvPr/>
        </p:nvSpPr>
        <p:spPr>
          <a:xfrm>
            <a:off x="700087" y="2142768"/>
            <a:ext cx="2286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0" b="1" dirty="0">
                <a:ln w="28575">
                  <a:solidFill>
                    <a:schemeClr val="bg1"/>
                  </a:solidFill>
                </a:ln>
                <a:solidFill>
                  <a:srgbClr val="668EFD"/>
                </a:solidFill>
              </a:rPr>
              <a:t>04</a:t>
            </a:r>
            <a:endParaRPr lang="ko-KR" altLang="en-US" sz="15000" b="1" dirty="0">
              <a:ln w="28575">
                <a:solidFill>
                  <a:schemeClr val="bg1"/>
                </a:solidFill>
              </a:ln>
              <a:solidFill>
                <a:srgbClr val="668E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565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grpSp>
        <p:nvGrpSpPr>
          <p:cNvPr id="1010" name="그룹 1010"/>
          <p:cNvGrpSpPr/>
          <p:nvPr/>
        </p:nvGrpSpPr>
        <p:grpSpPr>
          <a:xfrm>
            <a:off x="630611" y="2638425"/>
            <a:ext cx="4574674" cy="45719"/>
            <a:chOff x="8037029" y="2706752"/>
            <a:chExt cx="2055156" cy="451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8037029" y="2706752"/>
              <a:ext cx="2055156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30019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CONTENTS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CE29E-C2D8-7BA6-E4A0-FA55920AF409}"/>
              </a:ext>
            </a:extLst>
          </p:cNvPr>
          <p:cNvSpPr txBox="1"/>
          <p:nvPr/>
        </p:nvSpPr>
        <p:spPr>
          <a:xfrm>
            <a:off x="715680" y="1317450"/>
            <a:ext cx="4124014" cy="5539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PROJECT</a:t>
            </a:r>
            <a:r>
              <a:rPr lang="ko-KR" altLang="en-US" sz="2000" b="1" dirty="0">
                <a:solidFill>
                  <a:srgbClr val="7D9FFD"/>
                </a:solidFill>
                <a:cs typeface="Aldhabi" panose="01000000000000000000" pitchFamily="2" charset="-78"/>
              </a:rPr>
              <a:t> </a:t>
            </a:r>
            <a:r>
              <a:rPr lang="en-US" altLang="ko-KR" sz="20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OUTLINE</a:t>
            </a:r>
            <a:endParaRPr lang="en-US" altLang="ko-KR" sz="1100" b="1" dirty="0">
              <a:solidFill>
                <a:srgbClr val="7D9FFD"/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Name, Period, Purpose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Market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research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Expected outcomes</a:t>
            </a:r>
          </a:p>
          <a:p>
            <a:endParaRPr lang="en-US" altLang="ko-KR" dirty="0">
              <a:solidFill>
                <a:srgbClr val="7D9FF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7D9FFD"/>
                </a:solidFill>
              </a:rPr>
              <a:t>PROJECT SCOPE</a:t>
            </a:r>
            <a:endParaRPr lang="en-US" altLang="ko-KR" sz="1100" b="1" dirty="0">
              <a:solidFill>
                <a:srgbClr val="7D9FFD"/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Statement of work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작업명세서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-&gt; H/W, S/W Development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-&gt; Build the whole system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전제 시스템 구축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-&gt; testing and stabilization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테스트 및 안정화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-&gt; parts list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b="1" dirty="0">
              <a:solidFill>
                <a:srgbClr val="7D9FF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7D9FFD"/>
                </a:solidFill>
              </a:rPr>
              <a:t>SYSTEM BUILDING ENVIRONMENT</a:t>
            </a:r>
          </a:p>
          <a:p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Circuit Design</a:t>
            </a:r>
          </a:p>
          <a:p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Flow chart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H/W build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-&gt; H/W config</a:t>
            </a: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S/W build 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-&gt; S/W config</a:t>
            </a:r>
          </a:p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   </a:t>
            </a:r>
          </a:p>
        </p:txBody>
      </p:sp>
      <p:grpSp>
        <p:nvGrpSpPr>
          <p:cNvPr id="3" name="그룹 1010">
            <a:extLst>
              <a:ext uri="{FF2B5EF4-FFF2-40B4-BE49-F238E27FC236}">
                <a16:creationId xmlns:a16="http://schemas.microsoft.com/office/drawing/2014/main" id="{0A8998CE-EDAC-1AC7-6455-9AEDC66CFD25}"/>
              </a:ext>
            </a:extLst>
          </p:cNvPr>
          <p:cNvGrpSpPr/>
          <p:nvPr/>
        </p:nvGrpSpPr>
        <p:grpSpPr>
          <a:xfrm>
            <a:off x="630611" y="4497706"/>
            <a:ext cx="4574674" cy="45719"/>
            <a:chOff x="8037029" y="2706752"/>
            <a:chExt cx="2055156" cy="451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5" name="Object 36">
              <a:extLst>
                <a:ext uri="{FF2B5EF4-FFF2-40B4-BE49-F238E27FC236}">
                  <a16:creationId xmlns:a16="http://schemas.microsoft.com/office/drawing/2014/main" id="{BF0A4141-9F9D-1337-F79A-08F66308E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8037029" y="2706752"/>
              <a:ext cx="2055156" cy="45165"/>
            </a:xfrm>
            <a:prstGeom prst="rect">
              <a:avLst/>
            </a:prstGeom>
            <a:grpFill/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A80E790D-806E-9F65-D79D-661DAF882844}"/>
              </a:ext>
            </a:extLst>
          </p:cNvPr>
          <p:cNvGrpSpPr/>
          <p:nvPr/>
        </p:nvGrpSpPr>
        <p:grpSpPr>
          <a:xfrm>
            <a:off x="5500687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0" name="Object 6">
              <a:extLst>
                <a:ext uri="{FF2B5EF4-FFF2-40B4-BE49-F238E27FC236}">
                  <a16:creationId xmlns:a16="http://schemas.microsoft.com/office/drawing/2014/main" id="{28371BDF-94B9-3AE3-E871-F4C517A86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BD746CA-E5A8-7C78-83FC-11487DD38726}"/>
              </a:ext>
            </a:extLst>
          </p:cNvPr>
          <p:cNvSpPr txBox="1"/>
          <p:nvPr/>
        </p:nvSpPr>
        <p:spPr>
          <a:xfrm>
            <a:off x="5657781" y="1534656"/>
            <a:ext cx="435715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PROJECT</a:t>
            </a:r>
            <a:r>
              <a:rPr lang="ko-KR" altLang="en-US" sz="2000" b="1" dirty="0">
                <a:solidFill>
                  <a:srgbClr val="7D9FFD"/>
                </a:solidFill>
                <a:cs typeface="Aldhabi" panose="01000000000000000000" pitchFamily="2" charset="-78"/>
              </a:rPr>
              <a:t> </a:t>
            </a:r>
            <a:r>
              <a:rPr lang="en-US" altLang="ko-KR" sz="20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PROMOTION SYSTEM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Organization chart and roles</a:t>
            </a: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dirty="0">
              <a:solidFill>
                <a:srgbClr val="7D9FFD"/>
              </a:solidFill>
            </a:endParaRPr>
          </a:p>
          <a:p>
            <a:endParaRPr lang="en-US" altLang="ko-KR" dirty="0">
              <a:solidFill>
                <a:srgbClr val="7D9FF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7D9FFD"/>
                </a:solidFill>
              </a:rPr>
              <a:t>MANAGEMENT PROCESS PLANNING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Detailed schedule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-&gt;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gantt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chart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16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b="1" dirty="0">
              <a:solidFill>
                <a:srgbClr val="7D9FFD"/>
              </a:solidFill>
            </a:endParaRPr>
          </a:p>
          <a:p>
            <a:endParaRPr lang="en-US" altLang="ko-KR" b="1" dirty="0">
              <a:solidFill>
                <a:srgbClr val="7D9FF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7D9FFD"/>
                </a:solidFill>
              </a:rPr>
              <a:t>PROJECT MANAGEMENT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Project Details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-&gt; appearance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-&gt; demonstration in action</a:t>
            </a:r>
          </a:p>
          <a:p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-&gt; precautions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Project Conclusion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-&gt; problem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-&gt; improvement</a:t>
            </a:r>
          </a:p>
          <a:p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" name="그룹 1010">
            <a:extLst>
              <a:ext uri="{FF2B5EF4-FFF2-40B4-BE49-F238E27FC236}">
                <a16:creationId xmlns:a16="http://schemas.microsoft.com/office/drawing/2014/main" id="{CAE91F05-06A0-4E3C-9860-73F15D57EFA5}"/>
              </a:ext>
            </a:extLst>
          </p:cNvPr>
          <p:cNvGrpSpPr/>
          <p:nvPr/>
        </p:nvGrpSpPr>
        <p:grpSpPr>
          <a:xfrm>
            <a:off x="5684525" y="2638425"/>
            <a:ext cx="4574674" cy="45719"/>
            <a:chOff x="8037029" y="2706752"/>
            <a:chExt cx="2055156" cy="451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3" name="Object 36">
              <a:extLst>
                <a:ext uri="{FF2B5EF4-FFF2-40B4-BE49-F238E27FC236}">
                  <a16:creationId xmlns:a16="http://schemas.microsoft.com/office/drawing/2014/main" id="{1DEA8DDF-D097-CC74-C7D8-9E50FC5D9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8037029" y="2706752"/>
              <a:ext cx="2055156" cy="45165"/>
            </a:xfrm>
            <a:prstGeom prst="rect">
              <a:avLst/>
            </a:prstGeom>
            <a:grpFill/>
          </p:spPr>
        </p:pic>
      </p:grpSp>
      <p:grpSp>
        <p:nvGrpSpPr>
          <p:cNvPr id="15" name="그룹 1010">
            <a:extLst>
              <a:ext uri="{FF2B5EF4-FFF2-40B4-BE49-F238E27FC236}">
                <a16:creationId xmlns:a16="http://schemas.microsoft.com/office/drawing/2014/main" id="{9311EDF7-A98E-A076-0530-19DA889356EB}"/>
              </a:ext>
            </a:extLst>
          </p:cNvPr>
          <p:cNvGrpSpPr/>
          <p:nvPr/>
        </p:nvGrpSpPr>
        <p:grpSpPr>
          <a:xfrm>
            <a:off x="5684525" y="4497706"/>
            <a:ext cx="4574674" cy="45719"/>
            <a:chOff x="8037029" y="2706752"/>
            <a:chExt cx="2055156" cy="451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7" name="Object 36">
              <a:extLst>
                <a:ext uri="{FF2B5EF4-FFF2-40B4-BE49-F238E27FC236}">
                  <a16:creationId xmlns:a16="http://schemas.microsoft.com/office/drawing/2014/main" id="{D7DE49A2-1BDC-D54C-5B9E-31C29E635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8037029" y="2706752"/>
              <a:ext cx="2055156" cy="45165"/>
            </a:xfrm>
            <a:prstGeom prst="rect">
              <a:avLst/>
            </a:prstGeom>
            <a:grpFill/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815710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PROJECT PROMOTION SYSTEM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CE29E-C2D8-7BA6-E4A0-FA55920AF409}"/>
              </a:ext>
            </a:extLst>
          </p:cNvPr>
          <p:cNvSpPr txBox="1"/>
          <p:nvPr/>
        </p:nvSpPr>
        <p:spPr>
          <a:xfrm>
            <a:off x="715680" y="1317450"/>
            <a:ext cx="4284250" cy="609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Organization chart and roles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B3B5D63-BA25-E7D7-4B55-5C6E5CFD1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251701"/>
              </p:ext>
            </p:extLst>
          </p:nvPr>
        </p:nvGraphicFramePr>
        <p:xfrm>
          <a:off x="4052887" y="2790825"/>
          <a:ext cx="2224343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4343">
                  <a:extLst>
                    <a:ext uri="{9D8B030D-6E8A-4147-A177-3AD203B41FA5}">
                      <a16:colId xmlns:a16="http://schemas.microsoft.com/office/drawing/2014/main" val="1372874966"/>
                    </a:ext>
                  </a:extLst>
                </a:gridCol>
              </a:tblGrid>
              <a:tr h="436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[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팀장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]</a:t>
                      </a:r>
                    </a:p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오재근</a:t>
                      </a:r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255804"/>
                  </a:ext>
                </a:extLst>
              </a:tr>
              <a:tr h="942777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ROS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(melodic)</a:t>
                      </a:r>
                      <a:endParaRPr lang="en-US" altLang="ko-KR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MCU control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(atmega328)</a:t>
                      </a:r>
                      <a:endParaRPr lang="en-US" altLang="ko-KR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Sensor control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Deep learning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(yolov5)</a:t>
                      </a:r>
                      <a:endParaRPr lang="en-US" altLang="ko-KR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184786"/>
                  </a:ext>
                </a:extLst>
              </a:tr>
            </a:tbl>
          </a:graphicData>
        </a:graphic>
      </p:graphicFrame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8F66AC29-CF3C-BFDB-1B24-759A26A10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923398"/>
              </p:ext>
            </p:extLst>
          </p:nvPr>
        </p:nvGraphicFramePr>
        <p:xfrm>
          <a:off x="1081088" y="5000625"/>
          <a:ext cx="2224343" cy="2168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4343">
                  <a:extLst>
                    <a:ext uri="{9D8B030D-6E8A-4147-A177-3AD203B41FA5}">
                      <a16:colId xmlns:a16="http://schemas.microsoft.com/office/drawing/2014/main" val="1372874966"/>
                    </a:ext>
                  </a:extLst>
                </a:gridCol>
              </a:tblGrid>
              <a:tr h="6802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[Circuit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설계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]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김두현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255804"/>
                  </a:ext>
                </a:extLst>
              </a:tr>
              <a:tr h="1487949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Circuit design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PCB artwork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Instrument design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184786"/>
                  </a:ext>
                </a:extLst>
              </a:tr>
            </a:tbl>
          </a:graphicData>
        </a:graphic>
      </p:graphicFrame>
      <p:graphicFrame>
        <p:nvGraphicFramePr>
          <p:cNvPr id="15" name="표 5">
            <a:extLst>
              <a:ext uri="{FF2B5EF4-FFF2-40B4-BE49-F238E27FC236}">
                <a16:creationId xmlns:a16="http://schemas.microsoft.com/office/drawing/2014/main" id="{3C5E1E42-4C36-4E41-EEEF-2225C12DE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666641"/>
              </p:ext>
            </p:extLst>
          </p:nvPr>
        </p:nvGraphicFramePr>
        <p:xfrm>
          <a:off x="4052888" y="5000627"/>
          <a:ext cx="2224342" cy="2168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4342">
                  <a:extLst>
                    <a:ext uri="{9D8B030D-6E8A-4147-A177-3AD203B41FA5}">
                      <a16:colId xmlns:a16="http://schemas.microsoft.com/office/drawing/2014/main" val="1372874966"/>
                    </a:ext>
                  </a:extLst>
                </a:gridCol>
              </a:tblGrid>
              <a:tr h="61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[Server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관리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]</a:t>
                      </a:r>
                    </a:p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신영주</a:t>
                      </a:r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255804"/>
                  </a:ext>
                </a:extLst>
              </a:tr>
              <a:tr h="1472885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Cloud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(Azure server)</a:t>
                      </a:r>
                      <a:endParaRPr lang="en-US" altLang="ko-KR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Web Server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(Apache, HTTP)</a:t>
                      </a:r>
                      <a:endParaRPr lang="en-US" altLang="ko-KR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Data Base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(MySQL 8.0)</a:t>
                      </a:r>
                      <a:endParaRPr lang="en-US" altLang="ko-KR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Grafana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(Dashboard)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GUI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구현</a:t>
                      </a:r>
                      <a:endParaRPr lang="en-US" altLang="ko-K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WebSocket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통신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(ROS)</a:t>
                      </a:r>
                      <a:endParaRPr lang="en-US" altLang="ko-K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18478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5048CE2-4DFB-3B1C-5FDB-F4CAB31C6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6789"/>
              </p:ext>
            </p:extLst>
          </p:nvPr>
        </p:nvGraphicFramePr>
        <p:xfrm>
          <a:off x="7024686" y="5000625"/>
          <a:ext cx="2224343" cy="2168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4343">
                  <a:extLst>
                    <a:ext uri="{9D8B030D-6E8A-4147-A177-3AD203B41FA5}">
                      <a16:colId xmlns:a16="http://schemas.microsoft.com/office/drawing/2014/main" val="1372874966"/>
                    </a:ext>
                  </a:extLst>
                </a:gridCol>
              </a:tblGrid>
              <a:tr h="7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[Deep-learning]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김은수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255804"/>
                  </a:ext>
                </a:extLst>
              </a:tr>
              <a:tr h="1446629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Deep-learning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(yolov5)</a:t>
                      </a:r>
                      <a:endParaRPr lang="en-US" altLang="ko-KR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Image-processing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Webserver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통신</a:t>
                      </a:r>
                      <a:endParaRPr lang="en-US" altLang="ko-KR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184786"/>
                  </a:ext>
                </a:extLst>
              </a:tr>
            </a:tbl>
          </a:graphicData>
        </a:graphic>
      </p:graphicFrame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61F2FC36-4F81-333E-31CD-9FC7B527B34E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 rot="16200000" flipH="1">
            <a:off x="4837397" y="4672965"/>
            <a:ext cx="655322" cy="1"/>
          </a:xfrm>
          <a:prstGeom prst="bent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3134C069-B942-3DDF-25C0-7F1F97525D02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165057" y="4577702"/>
            <a:ext cx="2971800" cy="422923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4D5903FF-CE3F-2A75-EE30-EC206C089001}"/>
              </a:ext>
            </a:extLst>
          </p:cNvPr>
          <p:cNvCxnSpPr>
            <a:cxnSpLocks/>
            <a:endCxn id="11" idx="0"/>
          </p:cNvCxnSpPr>
          <p:nvPr/>
        </p:nvCxnSpPr>
        <p:spPr>
          <a:xfrm rot="10800000" flipV="1">
            <a:off x="2193259" y="4577691"/>
            <a:ext cx="2971798" cy="422934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9F272CB-36F1-0319-D224-7D413C56D868}"/>
              </a:ext>
            </a:extLst>
          </p:cNvPr>
          <p:cNvGrpSpPr/>
          <p:nvPr/>
        </p:nvGrpSpPr>
        <p:grpSpPr>
          <a:xfrm>
            <a:off x="3031299" y="1571993"/>
            <a:ext cx="5587060" cy="1554481"/>
            <a:chOff x="3031299" y="1571993"/>
            <a:chExt cx="5587060" cy="1554481"/>
          </a:xfrm>
        </p:grpSpPr>
        <p:sp>
          <p:nvSpPr>
            <p:cNvPr id="40" name="번개 39">
              <a:extLst>
                <a:ext uri="{FF2B5EF4-FFF2-40B4-BE49-F238E27FC236}">
                  <a16:creationId xmlns:a16="http://schemas.microsoft.com/office/drawing/2014/main" id="{38F2787B-88E2-8C20-BA5C-4530FA9ACCAC}"/>
                </a:ext>
              </a:extLst>
            </p:cNvPr>
            <p:cNvSpPr/>
            <p:nvPr/>
          </p:nvSpPr>
          <p:spPr>
            <a:xfrm>
              <a:off x="3190521" y="1809252"/>
              <a:ext cx="631023" cy="802509"/>
            </a:xfrm>
            <a:prstGeom prst="lightningBol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화살표: 줄무늬가 있는 오른쪽 41">
              <a:extLst>
                <a:ext uri="{FF2B5EF4-FFF2-40B4-BE49-F238E27FC236}">
                  <a16:creationId xmlns:a16="http://schemas.microsoft.com/office/drawing/2014/main" id="{E65D5286-683C-5AA3-5824-CC9F6681CDFE}"/>
                </a:ext>
              </a:extLst>
            </p:cNvPr>
            <p:cNvSpPr/>
            <p:nvPr/>
          </p:nvSpPr>
          <p:spPr>
            <a:xfrm>
              <a:off x="5348287" y="1571993"/>
              <a:ext cx="3270072" cy="1554481"/>
            </a:xfrm>
            <a:prstGeom prst="stripedRightArrow">
              <a:avLst>
                <a:gd name="adj1" fmla="val 50419"/>
                <a:gd name="adj2" fmla="val 50000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73F55D9-CC92-BFEB-48B4-F68CC771A9B6}"/>
                </a:ext>
              </a:extLst>
            </p:cNvPr>
            <p:cNvSpPr txBox="1"/>
            <p:nvPr/>
          </p:nvSpPr>
          <p:spPr>
            <a:xfrm>
              <a:off x="3031299" y="2088541"/>
              <a:ext cx="42675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i="1" spc="600" dirty="0">
                  <a:ln>
                    <a:solidFill>
                      <a:schemeClr val="tx1"/>
                    </a:solidFill>
                  </a:ln>
                </a:rPr>
                <a:t>위기탈출 </a:t>
              </a:r>
              <a:r>
                <a:rPr lang="ko-KR" altLang="en-US" sz="2800" b="1" i="1" spc="600" dirty="0" err="1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넘버원이조</a:t>
              </a:r>
              <a:endParaRPr lang="ko-KR" altLang="en-US" sz="2800" b="1" i="1" spc="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283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8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D92EC0-FF6C-31A3-ED5F-1E9D065E0635}"/>
              </a:ext>
            </a:extLst>
          </p:cNvPr>
          <p:cNvSpPr txBox="1"/>
          <p:nvPr/>
        </p:nvSpPr>
        <p:spPr>
          <a:xfrm>
            <a:off x="776287" y="2095857"/>
            <a:ext cx="53742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MANAGEMENT PROCESS</a:t>
            </a:r>
          </a:p>
          <a:p>
            <a:r>
              <a:rPr lang="en-US" altLang="ko-KR" sz="4000" dirty="0">
                <a:solidFill>
                  <a:schemeClr val="bg1"/>
                </a:solidFill>
              </a:rPr>
              <a:t>PLANNING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19128E-6744-5F23-51FC-F704A009A1FC}"/>
              </a:ext>
            </a:extLst>
          </p:cNvPr>
          <p:cNvSpPr txBox="1"/>
          <p:nvPr/>
        </p:nvSpPr>
        <p:spPr>
          <a:xfrm>
            <a:off x="776287" y="3496731"/>
            <a:ext cx="25104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Detailed schedule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-&gt; 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gantt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chart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F3B258B-E08D-9E81-9E4E-2F0F54B75F25}"/>
              </a:ext>
            </a:extLst>
          </p:cNvPr>
          <p:cNvCxnSpPr>
            <a:cxnSpLocks/>
          </p:cNvCxnSpPr>
          <p:nvPr/>
        </p:nvCxnSpPr>
        <p:spPr>
          <a:xfrm flipV="1">
            <a:off x="684073" y="3419296"/>
            <a:ext cx="5558656" cy="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F68A4E-B799-4A55-44DE-0E47F7DBAAC4}"/>
              </a:ext>
            </a:extLst>
          </p:cNvPr>
          <p:cNvSpPr txBox="1"/>
          <p:nvPr/>
        </p:nvSpPr>
        <p:spPr>
          <a:xfrm>
            <a:off x="7634288" y="2218968"/>
            <a:ext cx="2286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0" b="1" dirty="0">
                <a:ln w="28575">
                  <a:solidFill>
                    <a:schemeClr val="bg1"/>
                  </a:solidFill>
                </a:ln>
                <a:solidFill>
                  <a:srgbClr val="668EFD"/>
                </a:solidFill>
              </a:rPr>
              <a:t>05</a:t>
            </a:r>
            <a:endParaRPr lang="ko-KR" altLang="en-US" sz="15000" b="1" dirty="0">
              <a:ln w="28575">
                <a:solidFill>
                  <a:schemeClr val="bg1"/>
                </a:solidFill>
              </a:ln>
              <a:solidFill>
                <a:srgbClr val="668E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662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958826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MANAGEMENT PROCESS PLANNING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FBDD025-F007-6819-5684-A910892AFF0D}"/>
              </a:ext>
            </a:extLst>
          </p:cNvPr>
          <p:cNvSpPr txBox="1"/>
          <p:nvPr/>
        </p:nvSpPr>
        <p:spPr>
          <a:xfrm>
            <a:off x="715680" y="1317450"/>
            <a:ext cx="2901243" cy="1041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Detailed schedule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1. Gantt chart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1C95A4-C6C5-1D1B-6697-E56E6518D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80" y="2472142"/>
            <a:ext cx="9710515" cy="461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021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8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153074-6FC9-B292-FF09-8762BFBFC13C}"/>
              </a:ext>
            </a:extLst>
          </p:cNvPr>
          <p:cNvSpPr txBox="1"/>
          <p:nvPr/>
        </p:nvSpPr>
        <p:spPr>
          <a:xfrm>
            <a:off x="5054858" y="2267620"/>
            <a:ext cx="5311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PROJECT MANAGEMENT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D2BF4A-5EFC-F6FA-22EF-F2E4FF9747B8}"/>
              </a:ext>
            </a:extLst>
          </p:cNvPr>
          <p:cNvSpPr txBox="1"/>
          <p:nvPr/>
        </p:nvSpPr>
        <p:spPr>
          <a:xfrm>
            <a:off x="5481842" y="3052941"/>
            <a:ext cx="2778518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Details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-&gt; appearance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-&gt; demonstration in action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-&gt; precautions</a:t>
            </a:r>
          </a:p>
          <a:p>
            <a:pPr marL="285750" indent="-285750">
              <a:buFontTx/>
              <a:buChar char="-"/>
            </a:pP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Conclusion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-&gt; problem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-&gt; improvement</a:t>
            </a:r>
          </a:p>
          <a:p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AC16169-3970-EFC0-AF00-5A5FD09E23A5}"/>
              </a:ext>
            </a:extLst>
          </p:cNvPr>
          <p:cNvCxnSpPr>
            <a:cxnSpLocks/>
          </p:cNvCxnSpPr>
          <p:nvPr/>
        </p:nvCxnSpPr>
        <p:spPr>
          <a:xfrm>
            <a:off x="5195887" y="2975507"/>
            <a:ext cx="5105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5DED0FB-2DF0-B065-784E-7EADEF03F580}"/>
              </a:ext>
            </a:extLst>
          </p:cNvPr>
          <p:cNvSpPr txBox="1"/>
          <p:nvPr/>
        </p:nvSpPr>
        <p:spPr>
          <a:xfrm>
            <a:off x="700087" y="1775178"/>
            <a:ext cx="2286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0" b="1" dirty="0">
                <a:ln w="28575">
                  <a:solidFill>
                    <a:schemeClr val="bg1"/>
                  </a:solidFill>
                </a:ln>
                <a:solidFill>
                  <a:srgbClr val="668EFD"/>
                </a:solidFill>
              </a:rPr>
              <a:t>06</a:t>
            </a:r>
            <a:endParaRPr lang="ko-KR" altLang="en-US" sz="15000" b="1" dirty="0">
              <a:ln w="28575">
                <a:solidFill>
                  <a:schemeClr val="bg1"/>
                </a:solidFill>
              </a:ln>
              <a:solidFill>
                <a:srgbClr val="668E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787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730065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PROJECT MANAGEMENT(1)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877A745-AD8B-A6F9-630B-281AB9ACEEBB}"/>
              </a:ext>
            </a:extLst>
          </p:cNvPr>
          <p:cNvSpPr txBox="1"/>
          <p:nvPr/>
        </p:nvSpPr>
        <p:spPr>
          <a:xfrm>
            <a:off x="715680" y="1317450"/>
            <a:ext cx="2502993" cy="1041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Project Details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1. Appearance</a:t>
            </a:r>
          </a:p>
        </p:txBody>
      </p:sp>
    </p:spTree>
    <p:extLst>
      <p:ext uri="{BB962C8B-B14F-4D97-AF65-F5344CB8AC3E}">
        <p14:creationId xmlns:p14="http://schemas.microsoft.com/office/powerpoint/2010/main" val="2815156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730065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PROJECT MANAGEMENT(2)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877A745-AD8B-A6F9-630B-281AB9ACEEBB}"/>
              </a:ext>
            </a:extLst>
          </p:cNvPr>
          <p:cNvSpPr txBox="1"/>
          <p:nvPr/>
        </p:nvSpPr>
        <p:spPr>
          <a:xfrm>
            <a:off x="715680" y="1317450"/>
            <a:ext cx="2835905" cy="1041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Project Details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2. Demonstration in action</a:t>
            </a:r>
          </a:p>
        </p:txBody>
      </p:sp>
    </p:spTree>
    <p:extLst>
      <p:ext uri="{BB962C8B-B14F-4D97-AF65-F5344CB8AC3E}">
        <p14:creationId xmlns:p14="http://schemas.microsoft.com/office/powerpoint/2010/main" val="1750831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730065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PROJECT MANAGEMENT(3)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877A745-AD8B-A6F9-630B-281AB9ACEEBB}"/>
              </a:ext>
            </a:extLst>
          </p:cNvPr>
          <p:cNvSpPr txBox="1"/>
          <p:nvPr/>
        </p:nvSpPr>
        <p:spPr>
          <a:xfrm>
            <a:off x="715680" y="1317450"/>
            <a:ext cx="7117718" cy="5252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Project Details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3. Precautions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1)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전원 관련 주의사항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- Motor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외부 전압이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12V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이상 입력되지 않도록 함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- Robot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과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CCTV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전원은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3V 5A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사용함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2) Robot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주의사항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- Mapping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진행할 때 유동적인 물건은 최소화 해야함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- Robot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탑재되어 있는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Lidar Sensor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시야는 항상 확보되어야 제 기능을 할 수 있음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3) CCTV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주의사항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-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전원이 꺼지지 않도록 계속해서 확인해야함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4)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시스템 주의사항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-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인터넷 연결 상태 및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IP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주소를 주기적으로 확인해야함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1722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730065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PROJECT MANAGEMENT(4)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1003">
            <a:extLst>
              <a:ext uri="{FF2B5EF4-FFF2-40B4-BE49-F238E27FC236}">
                <a16:creationId xmlns:a16="http://schemas.microsoft.com/office/drawing/2014/main" id="{97B1763E-8E05-C6E8-590F-19719D461F6A}"/>
              </a:ext>
            </a:extLst>
          </p:cNvPr>
          <p:cNvGrpSpPr/>
          <p:nvPr/>
        </p:nvGrpSpPr>
        <p:grpSpPr>
          <a:xfrm>
            <a:off x="1233639" y="3202306"/>
            <a:ext cx="8610600" cy="45719"/>
            <a:chOff x="4840240" y="3769812"/>
            <a:chExt cx="5149435" cy="508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1" name="Object 12">
              <a:extLst>
                <a:ext uri="{FF2B5EF4-FFF2-40B4-BE49-F238E27FC236}">
                  <a16:creationId xmlns:a16="http://schemas.microsoft.com/office/drawing/2014/main" id="{BFD13845-16C3-F7A7-839F-1A6948588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0240" y="3769812"/>
              <a:ext cx="5149435" cy="50865"/>
            </a:xfrm>
            <a:prstGeom prst="rect">
              <a:avLst/>
            </a:prstGeom>
            <a:grpFill/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46A13FD-2AED-BCAE-58D4-40CE2BB99A1D}"/>
              </a:ext>
            </a:extLst>
          </p:cNvPr>
          <p:cNvSpPr txBox="1"/>
          <p:nvPr/>
        </p:nvSpPr>
        <p:spPr>
          <a:xfrm>
            <a:off x="1441444" y="2754916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분 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F1274D-1BBD-EAB2-19C8-CFA338A2C493}"/>
              </a:ext>
            </a:extLst>
          </p:cNvPr>
          <p:cNvSpPr txBox="1"/>
          <p:nvPr/>
        </p:nvSpPr>
        <p:spPr>
          <a:xfrm>
            <a:off x="5375712" y="2754916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내 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4C84DD-F02E-0B5B-786D-484AC2B8DEFB}"/>
              </a:ext>
            </a:extLst>
          </p:cNvPr>
          <p:cNvSpPr txBox="1"/>
          <p:nvPr/>
        </p:nvSpPr>
        <p:spPr>
          <a:xfrm>
            <a:off x="1388609" y="394087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문제점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5140B8-24A4-4F6D-1960-2F70DB719A2D}"/>
              </a:ext>
            </a:extLst>
          </p:cNvPr>
          <p:cNvSpPr txBox="1"/>
          <p:nvPr/>
        </p:nvSpPr>
        <p:spPr>
          <a:xfrm>
            <a:off x="2553296" y="3289259"/>
            <a:ext cx="6308715" cy="1711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- 4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륜 구동 시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Motor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간에 오차 발생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Lidar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Sensor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낮은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Spec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으로 인한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주행 시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위치 오차가 높음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Raspberry Pi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낮은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Spec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으로 인한 기능 저하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Map size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인한 낮은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반응속도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6" name="그룹 1003">
            <a:extLst>
              <a:ext uri="{FF2B5EF4-FFF2-40B4-BE49-F238E27FC236}">
                <a16:creationId xmlns:a16="http://schemas.microsoft.com/office/drawing/2014/main" id="{9059B9BC-96C7-1633-B79B-17C426E55EC4}"/>
              </a:ext>
            </a:extLst>
          </p:cNvPr>
          <p:cNvGrpSpPr/>
          <p:nvPr/>
        </p:nvGrpSpPr>
        <p:grpSpPr>
          <a:xfrm>
            <a:off x="1233639" y="4998840"/>
            <a:ext cx="8610600" cy="45719"/>
            <a:chOff x="4840240" y="3769812"/>
            <a:chExt cx="5149435" cy="508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7" name="Object 12">
              <a:extLst>
                <a:ext uri="{FF2B5EF4-FFF2-40B4-BE49-F238E27FC236}">
                  <a16:creationId xmlns:a16="http://schemas.microsoft.com/office/drawing/2014/main" id="{928DA626-2CDB-3F6E-9248-DA7C8DFC8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0240" y="3769812"/>
              <a:ext cx="5149435" cy="50865"/>
            </a:xfrm>
            <a:prstGeom prst="rect">
              <a:avLst/>
            </a:prstGeom>
            <a:grpFill/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4C74172-3A9C-36C8-8420-DDAA75B4D4AE}"/>
              </a:ext>
            </a:extLst>
          </p:cNvPr>
          <p:cNvSpPr txBox="1"/>
          <p:nvPr/>
        </p:nvSpPr>
        <p:spPr>
          <a:xfrm>
            <a:off x="1288358" y="577434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개선방안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2F26A3-130F-A12A-F3C5-11FC55061B7D}"/>
              </a:ext>
            </a:extLst>
          </p:cNvPr>
          <p:cNvSpPr txBox="1"/>
          <p:nvPr/>
        </p:nvSpPr>
        <p:spPr>
          <a:xfrm>
            <a:off x="2553296" y="5042318"/>
            <a:ext cx="5600572" cy="1709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- 2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륜 구동 및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PGM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최적화로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Motor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와 주행 거리 오차 최소화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Lidar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변경하여 실시간 위치의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오차를 최소화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Robot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및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CCTV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적절한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H/W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분배로 기능 저하 최소화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Map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해상도를 낮추어 해결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4DA914-C099-A5BD-080C-FA2F184375BC}"/>
              </a:ext>
            </a:extLst>
          </p:cNvPr>
          <p:cNvSpPr txBox="1"/>
          <p:nvPr/>
        </p:nvSpPr>
        <p:spPr>
          <a:xfrm>
            <a:off x="715680" y="1317450"/>
            <a:ext cx="3091552" cy="1041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Project Conclusion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1. Problem and improvement</a:t>
            </a:r>
          </a:p>
        </p:txBody>
      </p:sp>
      <p:grpSp>
        <p:nvGrpSpPr>
          <p:cNvPr id="21" name="그룹 1001">
            <a:extLst>
              <a:ext uri="{FF2B5EF4-FFF2-40B4-BE49-F238E27FC236}">
                <a16:creationId xmlns:a16="http://schemas.microsoft.com/office/drawing/2014/main" id="{A3B5286F-8B69-D194-24B5-8D6C2DC20BC7}"/>
              </a:ext>
            </a:extLst>
          </p:cNvPr>
          <p:cNvGrpSpPr/>
          <p:nvPr/>
        </p:nvGrpSpPr>
        <p:grpSpPr>
          <a:xfrm>
            <a:off x="242887" y="4772025"/>
            <a:ext cx="4256350" cy="45165"/>
            <a:chOff x="2715395" y="3768437"/>
            <a:chExt cx="4256350" cy="451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22" name="Object 3">
              <a:extLst>
                <a:ext uri="{FF2B5EF4-FFF2-40B4-BE49-F238E27FC236}">
                  <a16:creationId xmlns:a16="http://schemas.microsoft.com/office/drawing/2014/main" id="{A4A492FD-D275-A71C-C9E1-329AFC5C4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2715395" y="3768437"/>
              <a:ext cx="4256350" cy="45165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0260345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279307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Reference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24DA914-C099-A5BD-080C-FA2F184375BC}"/>
              </a:ext>
            </a:extLst>
          </p:cNvPr>
          <p:cNvSpPr txBox="1"/>
          <p:nvPr/>
        </p:nvSpPr>
        <p:spPr>
          <a:xfrm>
            <a:off x="715680" y="1317450"/>
            <a:ext cx="1717137" cy="2126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1. </a:t>
            </a:r>
            <a:r>
              <a:rPr lang="en-US" altLang="ko-K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Gtithub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주소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2.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시연 영상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3991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668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7AEE80-D7EF-F8B3-D6F7-F6CC67C1D43F}"/>
              </a:ext>
            </a:extLst>
          </p:cNvPr>
          <p:cNvSpPr txBox="1"/>
          <p:nvPr/>
        </p:nvSpPr>
        <p:spPr>
          <a:xfrm>
            <a:off x="928687" y="3171825"/>
            <a:ext cx="42370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>
                <a:solidFill>
                  <a:schemeClr val="bg1"/>
                </a:solidFill>
              </a:rPr>
              <a:t>감사합니다</a:t>
            </a:r>
            <a:r>
              <a:rPr lang="en-US" altLang="ko-KR" sz="6000" b="1" dirty="0">
                <a:solidFill>
                  <a:schemeClr val="bg1"/>
                </a:solidFill>
              </a:rPr>
              <a:t>.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49875C2-0E6E-C9A3-E3DF-E4F673446BFA}"/>
              </a:ext>
            </a:extLst>
          </p:cNvPr>
          <p:cNvGrpSpPr/>
          <p:nvPr/>
        </p:nvGrpSpPr>
        <p:grpSpPr>
          <a:xfrm>
            <a:off x="7634287" y="123825"/>
            <a:ext cx="2869887" cy="769442"/>
            <a:chOff x="1711418" y="1114425"/>
            <a:chExt cx="5587060" cy="1554481"/>
          </a:xfrm>
        </p:grpSpPr>
        <p:sp>
          <p:nvSpPr>
            <p:cNvPr id="8" name="번개 7">
              <a:extLst>
                <a:ext uri="{FF2B5EF4-FFF2-40B4-BE49-F238E27FC236}">
                  <a16:creationId xmlns:a16="http://schemas.microsoft.com/office/drawing/2014/main" id="{889ED548-7320-057C-D669-3FEA703D04AD}"/>
                </a:ext>
              </a:extLst>
            </p:cNvPr>
            <p:cNvSpPr/>
            <p:nvPr/>
          </p:nvSpPr>
          <p:spPr>
            <a:xfrm>
              <a:off x="1870640" y="1351684"/>
              <a:ext cx="631023" cy="802509"/>
            </a:xfrm>
            <a:prstGeom prst="lightningBol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화살표: 줄무늬가 있는 오른쪽 8">
              <a:extLst>
                <a:ext uri="{FF2B5EF4-FFF2-40B4-BE49-F238E27FC236}">
                  <a16:creationId xmlns:a16="http://schemas.microsoft.com/office/drawing/2014/main" id="{FB04E1AB-4625-281C-335E-E5BBA017B116}"/>
                </a:ext>
              </a:extLst>
            </p:cNvPr>
            <p:cNvSpPr/>
            <p:nvPr/>
          </p:nvSpPr>
          <p:spPr>
            <a:xfrm>
              <a:off x="4028406" y="1114425"/>
              <a:ext cx="3270072" cy="1554481"/>
            </a:xfrm>
            <a:prstGeom prst="stripedRightArrow">
              <a:avLst>
                <a:gd name="adj1" fmla="val 50419"/>
                <a:gd name="adj2" fmla="val 50000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F6F07D5-D782-A9A4-D692-48952C1F21E2}"/>
                </a:ext>
              </a:extLst>
            </p:cNvPr>
            <p:cNvSpPr txBox="1"/>
            <p:nvPr/>
          </p:nvSpPr>
          <p:spPr>
            <a:xfrm>
              <a:off x="1711418" y="1630974"/>
              <a:ext cx="5081135" cy="621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i="1" spc="600" dirty="0">
                  <a:ln>
                    <a:solidFill>
                      <a:schemeClr val="tx1"/>
                    </a:solidFill>
                  </a:ln>
                </a:rPr>
                <a:t>위기탈출 </a:t>
              </a:r>
              <a:r>
                <a:rPr lang="ko-KR" altLang="en-US" sz="1400" b="1" i="1" spc="600" dirty="0" err="1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넘버원이조</a:t>
              </a:r>
              <a:endParaRPr lang="ko-KR" altLang="en-US" sz="1400" b="1" i="1" spc="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668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D92EC0-FF6C-31A3-ED5F-1E9D065E0635}"/>
              </a:ext>
            </a:extLst>
          </p:cNvPr>
          <p:cNvSpPr txBox="1"/>
          <p:nvPr/>
        </p:nvSpPr>
        <p:spPr>
          <a:xfrm>
            <a:off x="623887" y="2081467"/>
            <a:ext cx="489281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</a:rPr>
              <a:t>PROJECT OUTLINE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19128E-6744-5F23-51FC-F704A009A1FC}"/>
              </a:ext>
            </a:extLst>
          </p:cNvPr>
          <p:cNvSpPr txBox="1"/>
          <p:nvPr/>
        </p:nvSpPr>
        <p:spPr>
          <a:xfrm>
            <a:off x="776287" y="3020675"/>
            <a:ext cx="2714974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Name</a:t>
            </a:r>
          </a:p>
          <a:p>
            <a:pPr marL="285750" indent="-285750">
              <a:buFontTx/>
              <a:buChar char="-"/>
            </a:pP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Period</a:t>
            </a:r>
          </a:p>
          <a:p>
            <a:pPr marL="285750" indent="-285750">
              <a:buFontTx/>
              <a:buChar char="-"/>
            </a:pP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Purpose</a:t>
            </a:r>
          </a:p>
          <a:p>
            <a:pPr marL="285750" indent="-285750">
              <a:buFontTx/>
              <a:buChar char="-"/>
            </a:pP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Market research</a:t>
            </a:r>
          </a:p>
          <a:p>
            <a:pPr marL="285750" indent="-285750">
              <a:buFontTx/>
              <a:buChar char="-"/>
            </a:pP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Expected outcomes</a:t>
            </a:r>
            <a:endParaRPr lang="ko-KR" altLang="en-US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F3B258B-E08D-9E81-9E4E-2F0F54B75F25}"/>
              </a:ext>
            </a:extLst>
          </p:cNvPr>
          <p:cNvCxnSpPr/>
          <p:nvPr/>
        </p:nvCxnSpPr>
        <p:spPr>
          <a:xfrm>
            <a:off x="684073" y="2943241"/>
            <a:ext cx="474041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41EDF5C-E4F7-4366-F46A-28291371CD18}"/>
              </a:ext>
            </a:extLst>
          </p:cNvPr>
          <p:cNvSpPr txBox="1"/>
          <p:nvPr/>
        </p:nvSpPr>
        <p:spPr>
          <a:xfrm>
            <a:off x="7719768" y="1742912"/>
            <a:ext cx="2286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0" b="1" dirty="0">
                <a:ln w="28575">
                  <a:solidFill>
                    <a:schemeClr val="bg1"/>
                  </a:solidFill>
                </a:ln>
                <a:solidFill>
                  <a:srgbClr val="668EFD"/>
                </a:solidFill>
              </a:rPr>
              <a:t>01</a:t>
            </a:r>
            <a:endParaRPr lang="ko-KR" altLang="en-US" sz="15000" b="1" dirty="0">
              <a:ln w="28575">
                <a:solidFill>
                  <a:schemeClr val="bg1"/>
                </a:solidFill>
              </a:ln>
              <a:solidFill>
                <a:srgbClr val="668EFD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57504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PROJECT OUTLINE (1)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CE29E-C2D8-7BA6-E4A0-FA55920AF409}"/>
              </a:ext>
            </a:extLst>
          </p:cNvPr>
          <p:cNvSpPr txBox="1"/>
          <p:nvPr/>
        </p:nvSpPr>
        <p:spPr>
          <a:xfrm>
            <a:off x="715680" y="1317450"/>
            <a:ext cx="9435596" cy="44610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Project name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위기상황 발생 시 도움을 주는 로봇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“Helper bot”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7D9FFD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Project period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- 2022.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06.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목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~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2022.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09.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29(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목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rgbClr val="7D9FFD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</a:rPr>
              <a:t>Project</a:t>
            </a:r>
            <a:r>
              <a:rPr lang="ko-KR" altLang="en-US" sz="2500" b="1" dirty="0">
                <a:solidFill>
                  <a:srgbClr val="7D9FFD"/>
                </a:solidFill>
              </a:rPr>
              <a:t> </a:t>
            </a:r>
            <a:r>
              <a:rPr lang="en-US" altLang="ko-KR" sz="2500" b="1" dirty="0">
                <a:solidFill>
                  <a:srgbClr val="7D9FFD"/>
                </a:solidFill>
              </a:rPr>
              <a:t>purpose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응급 및 재난 상황 발생 시 패닉과 시야 확보가 어려워 응급 조치 및 초기 대응을 하지 못하고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그로 인해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발생하는 안타까운 상황을 줄이고자 디스플레이를 통해 응급 처치 및 초동 조치 매뉴얼을 띄어 주고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helper bot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통하여 사람들을 탈출구까지  안전하게 이동할 수 있도록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도와줌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180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0219886-2D59-9496-269E-48A43C9A6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576" y="1800225"/>
            <a:ext cx="8553450" cy="390524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1BD350D-4A14-5693-8445-4B759AFDF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87" y="1914525"/>
            <a:ext cx="8553450" cy="57150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57504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PROJECT OUTLINE (2)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82B8F688-73C0-4F7A-4619-44B1B70983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352" y="5534025"/>
            <a:ext cx="8549673" cy="16448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7DF6AB-23B5-4FB5-8CDF-C26D5ACA5D48}"/>
              </a:ext>
            </a:extLst>
          </p:cNvPr>
          <p:cNvSpPr txBox="1"/>
          <p:nvPr/>
        </p:nvSpPr>
        <p:spPr>
          <a:xfrm>
            <a:off x="0" y="7255073"/>
            <a:ext cx="6348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※ </a:t>
            </a:r>
            <a:r>
              <a:rPr lang="ko-KR" altLang="en-US" sz="1400" dirty="0"/>
              <a:t>출처 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6"/>
              </a:rPr>
              <a:t>https://www.donga.com/news/Economy/article/all/20171031/87033751/1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CE29E-C2D8-7BA6-E4A0-FA55920AF409}"/>
              </a:ext>
            </a:extLst>
          </p:cNvPr>
          <p:cNvSpPr txBox="1"/>
          <p:nvPr/>
        </p:nvSpPr>
        <p:spPr>
          <a:xfrm>
            <a:off x="715680" y="1317450"/>
            <a:ext cx="3454920" cy="609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Market</a:t>
            </a:r>
            <a:r>
              <a:rPr lang="ko-KR" altLang="en-US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 </a:t>
            </a: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research</a:t>
            </a:r>
            <a:r>
              <a:rPr lang="en-US" altLang="ko-KR" sz="1200" b="1" dirty="0">
                <a:solidFill>
                  <a:srgbClr val="7D9FFD"/>
                </a:solidFill>
                <a:latin typeface="+mn-ea"/>
                <a:cs typeface="Aldhabi" panose="01000000000000000000" pitchFamily="2" charset="-78"/>
              </a:rPr>
              <a:t>(</a:t>
            </a:r>
            <a:r>
              <a:rPr lang="ko-KR" altLang="en-US" sz="1200" b="1" dirty="0">
                <a:solidFill>
                  <a:srgbClr val="7D9FFD"/>
                </a:solidFill>
                <a:latin typeface="+mn-ea"/>
                <a:cs typeface="Aldhabi" panose="01000000000000000000" pitchFamily="2" charset="-78"/>
              </a:rPr>
              <a:t>시장 조사</a:t>
            </a:r>
            <a:r>
              <a:rPr lang="en-US" altLang="ko-KR" sz="1200" b="1" dirty="0">
                <a:solidFill>
                  <a:srgbClr val="7D9FFD"/>
                </a:solidFill>
                <a:latin typeface="+mn-ea"/>
                <a:cs typeface="Aldhabi" panose="01000000000000000000" pitchFamily="2" charset="-78"/>
              </a:rPr>
              <a:t>)</a:t>
            </a:r>
            <a:endParaRPr lang="en-US" altLang="ko-KR" sz="1600" dirty="0">
              <a:solidFill>
                <a:srgbClr val="91919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2291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57504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PROJECT OUTLINE (3)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CE29E-C2D8-7BA6-E4A0-FA55920AF409}"/>
              </a:ext>
            </a:extLst>
          </p:cNvPr>
          <p:cNvSpPr txBox="1"/>
          <p:nvPr/>
        </p:nvSpPr>
        <p:spPr>
          <a:xfrm>
            <a:off x="715680" y="1317450"/>
            <a:ext cx="3943644" cy="609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Expected outcomes</a:t>
            </a:r>
            <a:r>
              <a:rPr lang="en-US" altLang="ko-KR" sz="1200" b="1" dirty="0">
                <a:solidFill>
                  <a:srgbClr val="7D9FFD"/>
                </a:solidFill>
                <a:latin typeface="+mn-ea"/>
                <a:cs typeface="Aldhabi" panose="01000000000000000000" pitchFamily="2" charset="-78"/>
              </a:rPr>
              <a:t>(</a:t>
            </a:r>
            <a:r>
              <a:rPr lang="ko-KR" altLang="en-US" sz="1200" b="1" dirty="0">
                <a:solidFill>
                  <a:srgbClr val="7D9FFD"/>
                </a:solidFill>
                <a:latin typeface="+mn-ea"/>
                <a:cs typeface="Aldhabi" panose="01000000000000000000" pitchFamily="2" charset="-78"/>
              </a:rPr>
              <a:t>기대 효과</a:t>
            </a:r>
            <a:r>
              <a:rPr lang="en-US" altLang="ko-KR" sz="1200" b="1" dirty="0">
                <a:solidFill>
                  <a:srgbClr val="7D9FFD"/>
                </a:solidFill>
                <a:latin typeface="+mn-ea"/>
                <a:cs typeface="Aldhabi" panose="01000000000000000000" pitchFamily="2" charset="-78"/>
              </a:rPr>
              <a:t>)</a:t>
            </a: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 </a:t>
            </a:r>
            <a:endParaRPr lang="en-US" altLang="ko-KR" sz="1600" dirty="0">
              <a:solidFill>
                <a:srgbClr val="91919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79E4BF55-4CB8-2337-8431-F95E336AA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887" y="2028825"/>
            <a:ext cx="7772400" cy="5905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A87F423-69B8-3ADA-4639-33867DA47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8937" y="2619375"/>
            <a:ext cx="4838700" cy="4286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1779E7D-D741-4E83-EA1A-8E44EE88B9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887" y="3176588"/>
            <a:ext cx="5562600" cy="35337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C49D676-0256-DD2C-5ADB-2A29EAFE8466}"/>
              </a:ext>
            </a:extLst>
          </p:cNvPr>
          <p:cNvSpPr txBox="1"/>
          <p:nvPr/>
        </p:nvSpPr>
        <p:spPr>
          <a:xfrm>
            <a:off x="6334483" y="3781425"/>
            <a:ext cx="4362092" cy="2268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빠르게 성장하는 로봇 시장에 맞추어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서비스 로봇에 재난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IOT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기능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탈출구 안내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길 밝히기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응급 처치 매뉴얼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제공 등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추가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탑재한다면 서비스 뿐만이 아닌 구조가 가능한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로봇으로 보다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생산적이고 효과적인 가치를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창출 할 수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있을 것으로 예상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4F135D-D975-F25B-C16E-D3B18E873742}"/>
              </a:ext>
            </a:extLst>
          </p:cNvPr>
          <p:cNvSpPr txBox="1"/>
          <p:nvPr/>
        </p:nvSpPr>
        <p:spPr>
          <a:xfrm>
            <a:off x="0" y="7255073"/>
            <a:ext cx="5386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※ </a:t>
            </a:r>
            <a:r>
              <a:rPr lang="ko-KR" altLang="en-US" sz="1400" dirty="0"/>
              <a:t>출처 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6"/>
              </a:rPr>
              <a:t>http://news.bizwatch.co.kr/article/industry/2022/08/17/0022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74322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668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153074-6FC9-B292-FF09-8762BFBFC13C}"/>
              </a:ext>
            </a:extLst>
          </p:cNvPr>
          <p:cNvSpPr txBox="1"/>
          <p:nvPr/>
        </p:nvSpPr>
        <p:spPr>
          <a:xfrm>
            <a:off x="5329442" y="2113733"/>
            <a:ext cx="428604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</a:rPr>
              <a:t>PROJECT SCOPE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D2BF4A-5EFC-F6FA-22EF-F2E4FF9747B8}"/>
              </a:ext>
            </a:extLst>
          </p:cNvPr>
          <p:cNvSpPr txBox="1"/>
          <p:nvPr/>
        </p:nvSpPr>
        <p:spPr>
          <a:xfrm>
            <a:off x="5481842" y="3052941"/>
            <a:ext cx="274908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Statement of work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-&gt; H/W, S/W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-&gt; Build the whole system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-&gt; testing and stabilization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-&gt; parts list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AC16169-3970-EFC0-AF00-5A5FD09E23A5}"/>
              </a:ext>
            </a:extLst>
          </p:cNvPr>
          <p:cNvCxnSpPr>
            <a:cxnSpLocks/>
          </p:cNvCxnSpPr>
          <p:nvPr/>
        </p:nvCxnSpPr>
        <p:spPr>
          <a:xfrm>
            <a:off x="5389628" y="2975507"/>
            <a:ext cx="422585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5DED0FB-2DF0-B065-784E-7EADEF03F580}"/>
              </a:ext>
            </a:extLst>
          </p:cNvPr>
          <p:cNvSpPr txBox="1"/>
          <p:nvPr/>
        </p:nvSpPr>
        <p:spPr>
          <a:xfrm>
            <a:off x="700087" y="1775178"/>
            <a:ext cx="2286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0" b="1" dirty="0">
                <a:ln w="28575">
                  <a:solidFill>
                    <a:schemeClr val="bg1"/>
                  </a:solidFill>
                </a:ln>
                <a:solidFill>
                  <a:srgbClr val="668EFD"/>
                </a:solidFill>
              </a:rPr>
              <a:t>02</a:t>
            </a:r>
            <a:endParaRPr lang="ko-KR" altLang="en-US" sz="15000" b="1" dirty="0">
              <a:ln w="28575">
                <a:solidFill>
                  <a:schemeClr val="bg1"/>
                </a:solidFill>
              </a:ln>
              <a:solidFill>
                <a:srgbClr val="668EFD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514365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PROJECT SCOPE (1)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CE29E-C2D8-7BA6-E4A0-FA55920AF409}"/>
              </a:ext>
            </a:extLst>
          </p:cNvPr>
          <p:cNvSpPr txBox="1"/>
          <p:nvPr/>
        </p:nvSpPr>
        <p:spPr>
          <a:xfrm>
            <a:off x="715680" y="1317450"/>
            <a:ext cx="3012748" cy="1041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Statement of work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1-1. H/W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Development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1003">
            <a:extLst>
              <a:ext uri="{FF2B5EF4-FFF2-40B4-BE49-F238E27FC236}">
                <a16:creationId xmlns:a16="http://schemas.microsoft.com/office/drawing/2014/main" id="{097CB6F3-FC9A-4489-CEE7-3E80A3CD19E7}"/>
              </a:ext>
            </a:extLst>
          </p:cNvPr>
          <p:cNvGrpSpPr/>
          <p:nvPr/>
        </p:nvGrpSpPr>
        <p:grpSpPr>
          <a:xfrm>
            <a:off x="1233639" y="3202306"/>
            <a:ext cx="8610600" cy="45719"/>
            <a:chOff x="4840240" y="3769812"/>
            <a:chExt cx="5149435" cy="508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1" name="Object 12">
              <a:extLst>
                <a:ext uri="{FF2B5EF4-FFF2-40B4-BE49-F238E27FC236}">
                  <a16:creationId xmlns:a16="http://schemas.microsoft.com/office/drawing/2014/main" id="{0214DC9B-2903-2011-2C02-84F9F74F3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0240" y="3769812"/>
              <a:ext cx="5149435" cy="50865"/>
            </a:xfrm>
            <a:prstGeom prst="rect">
              <a:avLst/>
            </a:prstGeom>
            <a:grpFill/>
          </p:spPr>
        </p:pic>
      </p:grpSp>
      <p:grpSp>
        <p:nvGrpSpPr>
          <p:cNvPr id="12" name="그룹 1001">
            <a:extLst>
              <a:ext uri="{FF2B5EF4-FFF2-40B4-BE49-F238E27FC236}">
                <a16:creationId xmlns:a16="http://schemas.microsoft.com/office/drawing/2014/main" id="{2A54CF6E-4406-9729-DC1F-B77F1454B59D}"/>
              </a:ext>
            </a:extLst>
          </p:cNvPr>
          <p:cNvGrpSpPr/>
          <p:nvPr/>
        </p:nvGrpSpPr>
        <p:grpSpPr>
          <a:xfrm>
            <a:off x="242887" y="4772025"/>
            <a:ext cx="4256350" cy="45165"/>
            <a:chOff x="2715395" y="3768437"/>
            <a:chExt cx="4256350" cy="451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3" name="Object 3">
              <a:extLst>
                <a:ext uri="{FF2B5EF4-FFF2-40B4-BE49-F238E27FC236}">
                  <a16:creationId xmlns:a16="http://schemas.microsoft.com/office/drawing/2014/main" id="{136BDF1A-3E21-78FE-EB61-5EB2F4573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2715395" y="3768437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051E796-83A5-11AB-1D47-423DBC965A72}"/>
              </a:ext>
            </a:extLst>
          </p:cNvPr>
          <p:cNvSpPr txBox="1"/>
          <p:nvPr/>
        </p:nvSpPr>
        <p:spPr>
          <a:xfrm>
            <a:off x="1441444" y="2754916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업 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8A5C8F-CD68-2501-14F5-51173CF09FC6}"/>
              </a:ext>
            </a:extLst>
          </p:cNvPr>
          <p:cNvSpPr txBox="1"/>
          <p:nvPr/>
        </p:nvSpPr>
        <p:spPr>
          <a:xfrm>
            <a:off x="5375712" y="2754916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업 무  범 위</a:t>
            </a:r>
          </a:p>
        </p:txBody>
      </p:sp>
      <p:grpSp>
        <p:nvGrpSpPr>
          <p:cNvPr id="17" name="그룹 1003">
            <a:extLst>
              <a:ext uri="{FF2B5EF4-FFF2-40B4-BE49-F238E27FC236}">
                <a16:creationId xmlns:a16="http://schemas.microsoft.com/office/drawing/2014/main" id="{3236B572-8112-92DB-805A-BD7BB84A925F}"/>
              </a:ext>
            </a:extLst>
          </p:cNvPr>
          <p:cNvGrpSpPr/>
          <p:nvPr/>
        </p:nvGrpSpPr>
        <p:grpSpPr>
          <a:xfrm>
            <a:off x="1233639" y="5076825"/>
            <a:ext cx="8610600" cy="45719"/>
            <a:chOff x="4840240" y="3769812"/>
            <a:chExt cx="5149435" cy="508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8" name="Object 12">
              <a:extLst>
                <a:ext uri="{FF2B5EF4-FFF2-40B4-BE49-F238E27FC236}">
                  <a16:creationId xmlns:a16="http://schemas.microsoft.com/office/drawing/2014/main" id="{C2CA534B-C41A-4009-FC4A-E48531203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0240" y="3769812"/>
              <a:ext cx="5149435" cy="50865"/>
            </a:xfrm>
            <a:prstGeom prst="rect">
              <a:avLst/>
            </a:prstGeom>
            <a:grpFill/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157613D-4608-339C-C6D0-BB093F0A0B94}"/>
              </a:ext>
            </a:extLst>
          </p:cNvPr>
          <p:cNvSpPr txBox="1"/>
          <p:nvPr/>
        </p:nvSpPr>
        <p:spPr>
          <a:xfrm>
            <a:off x="1441444" y="3993275"/>
            <a:ext cx="74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9E98C2-13F9-D37E-2D3A-D6337515E7EF}"/>
              </a:ext>
            </a:extLst>
          </p:cNvPr>
          <p:cNvSpPr txBox="1"/>
          <p:nvPr/>
        </p:nvSpPr>
        <p:spPr>
          <a:xfrm>
            <a:off x="2553296" y="3479190"/>
            <a:ext cx="6261138" cy="129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Raspberry Pi 4B (ROS, IMU Sensor control)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Arduino Uno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(L298N module, Encoder Wheel ticks control)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L298N module (Encoder motor control)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1162C3-8743-FC4F-CB67-3B2E8EA5E36A}"/>
              </a:ext>
            </a:extLst>
          </p:cNvPr>
          <p:cNvSpPr txBox="1"/>
          <p:nvPr/>
        </p:nvSpPr>
        <p:spPr>
          <a:xfrm>
            <a:off x="1441444" y="5400964"/>
            <a:ext cx="676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CCTV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1D2BF4-6B2F-5BE0-87FB-E1928A0DA254}"/>
              </a:ext>
            </a:extLst>
          </p:cNvPr>
          <p:cNvSpPr txBox="1"/>
          <p:nvPr/>
        </p:nvSpPr>
        <p:spPr>
          <a:xfrm>
            <a:off x="2553296" y="5305425"/>
            <a:ext cx="5463612" cy="46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Raspberry Pi 4B (LCD, Flame Sensor control, Web CAM)</a:t>
            </a:r>
          </a:p>
        </p:txBody>
      </p:sp>
      <p:grpSp>
        <p:nvGrpSpPr>
          <p:cNvPr id="3" name="그룹 1003">
            <a:extLst>
              <a:ext uri="{FF2B5EF4-FFF2-40B4-BE49-F238E27FC236}">
                <a16:creationId xmlns:a16="http://schemas.microsoft.com/office/drawing/2014/main" id="{3BF34F53-F6C5-AD53-A12E-4E567EF443EF}"/>
              </a:ext>
            </a:extLst>
          </p:cNvPr>
          <p:cNvGrpSpPr/>
          <p:nvPr/>
        </p:nvGrpSpPr>
        <p:grpSpPr>
          <a:xfrm>
            <a:off x="1233639" y="6097906"/>
            <a:ext cx="8610600" cy="45719"/>
            <a:chOff x="4840240" y="3769812"/>
            <a:chExt cx="5149435" cy="508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5" name="Object 12">
              <a:extLst>
                <a:ext uri="{FF2B5EF4-FFF2-40B4-BE49-F238E27FC236}">
                  <a16:creationId xmlns:a16="http://schemas.microsoft.com/office/drawing/2014/main" id="{7A83939B-A9A4-430C-3A75-8E40EECCD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0240" y="3769812"/>
              <a:ext cx="5149435" cy="50865"/>
            </a:xfrm>
            <a:prstGeom prst="rect">
              <a:avLst/>
            </a:prstGeom>
            <a:grpFill/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3D436CA-3571-88C7-3946-5B3B09C8806C}"/>
              </a:ext>
            </a:extLst>
          </p:cNvPr>
          <p:cNvSpPr txBox="1"/>
          <p:nvPr/>
        </p:nvSpPr>
        <p:spPr>
          <a:xfrm>
            <a:off x="1309687" y="634853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명세서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A0EA6F-C029-714D-6B5F-CA40C7F5DD9A}"/>
              </a:ext>
            </a:extLst>
          </p:cNvPr>
          <p:cNvSpPr txBox="1"/>
          <p:nvPr/>
        </p:nvSpPr>
        <p:spPr>
          <a:xfrm>
            <a:off x="2553296" y="6252999"/>
            <a:ext cx="3970895" cy="46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Gantt chart, Parts list,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구상도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계획서 등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791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514365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PROJECT SCOPE (2)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CE29E-C2D8-7BA6-E4A0-FA55920AF409}"/>
              </a:ext>
            </a:extLst>
          </p:cNvPr>
          <p:cNvSpPr txBox="1"/>
          <p:nvPr/>
        </p:nvSpPr>
        <p:spPr>
          <a:xfrm>
            <a:off x="715680" y="1317450"/>
            <a:ext cx="3012748" cy="1041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Statement of work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1-2. S/W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Development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1003">
            <a:extLst>
              <a:ext uri="{FF2B5EF4-FFF2-40B4-BE49-F238E27FC236}">
                <a16:creationId xmlns:a16="http://schemas.microsoft.com/office/drawing/2014/main" id="{097CB6F3-FC9A-4489-CEE7-3E80A3CD19E7}"/>
              </a:ext>
            </a:extLst>
          </p:cNvPr>
          <p:cNvGrpSpPr/>
          <p:nvPr/>
        </p:nvGrpSpPr>
        <p:grpSpPr>
          <a:xfrm>
            <a:off x="1233639" y="3202306"/>
            <a:ext cx="8610600" cy="45719"/>
            <a:chOff x="4840240" y="3769812"/>
            <a:chExt cx="5149435" cy="508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1" name="Object 12">
              <a:extLst>
                <a:ext uri="{FF2B5EF4-FFF2-40B4-BE49-F238E27FC236}">
                  <a16:creationId xmlns:a16="http://schemas.microsoft.com/office/drawing/2014/main" id="{0214DC9B-2903-2011-2C02-84F9F74F3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0240" y="3769812"/>
              <a:ext cx="5149435" cy="50865"/>
            </a:xfrm>
            <a:prstGeom prst="rect">
              <a:avLst/>
            </a:prstGeom>
            <a:grpFill/>
          </p:spPr>
        </p:pic>
      </p:grpSp>
      <p:grpSp>
        <p:nvGrpSpPr>
          <p:cNvPr id="12" name="그룹 1001">
            <a:extLst>
              <a:ext uri="{FF2B5EF4-FFF2-40B4-BE49-F238E27FC236}">
                <a16:creationId xmlns:a16="http://schemas.microsoft.com/office/drawing/2014/main" id="{2A54CF6E-4406-9729-DC1F-B77F1454B59D}"/>
              </a:ext>
            </a:extLst>
          </p:cNvPr>
          <p:cNvGrpSpPr/>
          <p:nvPr/>
        </p:nvGrpSpPr>
        <p:grpSpPr>
          <a:xfrm>
            <a:off x="242887" y="4772025"/>
            <a:ext cx="4256350" cy="45165"/>
            <a:chOff x="2715395" y="3768437"/>
            <a:chExt cx="4256350" cy="451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3" name="Object 3">
              <a:extLst>
                <a:ext uri="{FF2B5EF4-FFF2-40B4-BE49-F238E27FC236}">
                  <a16:creationId xmlns:a16="http://schemas.microsoft.com/office/drawing/2014/main" id="{136BDF1A-3E21-78FE-EB61-5EB2F4573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2715395" y="3768437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051E796-83A5-11AB-1D47-423DBC965A72}"/>
              </a:ext>
            </a:extLst>
          </p:cNvPr>
          <p:cNvSpPr txBox="1"/>
          <p:nvPr/>
        </p:nvSpPr>
        <p:spPr>
          <a:xfrm>
            <a:off x="1441444" y="2754916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업 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8A5C8F-CD68-2501-14F5-51173CF09FC6}"/>
              </a:ext>
            </a:extLst>
          </p:cNvPr>
          <p:cNvSpPr txBox="1"/>
          <p:nvPr/>
        </p:nvSpPr>
        <p:spPr>
          <a:xfrm>
            <a:off x="3266695" y="2767031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업 무  범 위</a:t>
            </a:r>
          </a:p>
        </p:txBody>
      </p:sp>
      <p:grpSp>
        <p:nvGrpSpPr>
          <p:cNvPr id="17" name="그룹 1003">
            <a:extLst>
              <a:ext uri="{FF2B5EF4-FFF2-40B4-BE49-F238E27FC236}">
                <a16:creationId xmlns:a16="http://schemas.microsoft.com/office/drawing/2014/main" id="{3236B572-8112-92DB-805A-BD7BB84A925F}"/>
              </a:ext>
            </a:extLst>
          </p:cNvPr>
          <p:cNvGrpSpPr/>
          <p:nvPr/>
        </p:nvGrpSpPr>
        <p:grpSpPr>
          <a:xfrm>
            <a:off x="1233639" y="5072340"/>
            <a:ext cx="4114648" cy="52696"/>
            <a:chOff x="4840240" y="3769812"/>
            <a:chExt cx="5149435" cy="508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8" name="Object 12">
              <a:extLst>
                <a:ext uri="{FF2B5EF4-FFF2-40B4-BE49-F238E27FC236}">
                  <a16:creationId xmlns:a16="http://schemas.microsoft.com/office/drawing/2014/main" id="{C2CA534B-C41A-4009-FC4A-E48531203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0240" y="3769812"/>
              <a:ext cx="5149435" cy="50865"/>
            </a:xfrm>
            <a:prstGeom prst="rect">
              <a:avLst/>
            </a:prstGeom>
            <a:grpFill/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157613D-4608-339C-C6D0-BB093F0A0B94}"/>
              </a:ext>
            </a:extLst>
          </p:cNvPr>
          <p:cNvSpPr txBox="1"/>
          <p:nvPr/>
        </p:nvSpPr>
        <p:spPr>
          <a:xfrm>
            <a:off x="1441444" y="3990163"/>
            <a:ext cx="74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9E98C2-13F9-D37E-2D3A-D6337515E7EF}"/>
              </a:ext>
            </a:extLst>
          </p:cNvPr>
          <p:cNvSpPr txBox="1"/>
          <p:nvPr/>
        </p:nvSpPr>
        <p:spPr>
          <a:xfrm>
            <a:off x="2553296" y="3476625"/>
            <a:ext cx="2612575" cy="129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Ubuntu 18.04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ROS(melodic) :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자율 주행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Arduino : Motor control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1162C3-8743-FC4F-CB67-3B2E8EA5E36A}"/>
              </a:ext>
            </a:extLst>
          </p:cNvPr>
          <p:cNvSpPr txBox="1"/>
          <p:nvPr/>
        </p:nvSpPr>
        <p:spPr>
          <a:xfrm>
            <a:off x="1441444" y="5739327"/>
            <a:ext cx="676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CCTV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1D2BF4-6B2F-5BE0-87FB-E1928A0DA254}"/>
              </a:ext>
            </a:extLst>
          </p:cNvPr>
          <p:cNvSpPr txBox="1"/>
          <p:nvPr/>
        </p:nvSpPr>
        <p:spPr>
          <a:xfrm>
            <a:off x="2553296" y="5118059"/>
            <a:ext cx="2771913" cy="1711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Raspbian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YOLOv5 : Deep-learning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OpenCV :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실시간 영상 처리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MJPG :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영상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</a:p>
        </p:txBody>
      </p:sp>
      <p:grpSp>
        <p:nvGrpSpPr>
          <p:cNvPr id="6" name="그룹 1001">
            <a:extLst>
              <a:ext uri="{FF2B5EF4-FFF2-40B4-BE49-F238E27FC236}">
                <a16:creationId xmlns:a16="http://schemas.microsoft.com/office/drawing/2014/main" id="{99A5530B-D1E3-0674-7ECF-50FB6C1A2407}"/>
              </a:ext>
            </a:extLst>
          </p:cNvPr>
          <p:cNvGrpSpPr/>
          <p:nvPr/>
        </p:nvGrpSpPr>
        <p:grpSpPr>
          <a:xfrm>
            <a:off x="4371932" y="4772025"/>
            <a:ext cx="4256350" cy="45165"/>
            <a:chOff x="2715395" y="3768437"/>
            <a:chExt cx="4256350" cy="451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9" name="Object 3">
              <a:extLst>
                <a:ext uri="{FF2B5EF4-FFF2-40B4-BE49-F238E27FC236}">
                  <a16:creationId xmlns:a16="http://schemas.microsoft.com/office/drawing/2014/main" id="{B26D8E08-1BA4-6B36-689F-322A69234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2715395" y="3768437"/>
              <a:ext cx="4256350" cy="45165"/>
            </a:xfrm>
            <a:prstGeom prst="rect">
              <a:avLst/>
            </a:prstGeom>
            <a:grpFill/>
          </p:spPr>
        </p:pic>
      </p:grpSp>
      <p:grpSp>
        <p:nvGrpSpPr>
          <p:cNvPr id="15" name="그룹 1001">
            <a:extLst>
              <a:ext uri="{FF2B5EF4-FFF2-40B4-BE49-F238E27FC236}">
                <a16:creationId xmlns:a16="http://schemas.microsoft.com/office/drawing/2014/main" id="{EECE1D11-1FE2-F757-39E3-EDE6C2EC5FCA}"/>
              </a:ext>
            </a:extLst>
          </p:cNvPr>
          <p:cNvGrpSpPr/>
          <p:nvPr/>
        </p:nvGrpSpPr>
        <p:grpSpPr>
          <a:xfrm>
            <a:off x="3214687" y="4772025"/>
            <a:ext cx="4256350" cy="45165"/>
            <a:chOff x="2715395" y="3768437"/>
            <a:chExt cx="4256350" cy="451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23" name="Object 3">
              <a:extLst>
                <a:ext uri="{FF2B5EF4-FFF2-40B4-BE49-F238E27FC236}">
                  <a16:creationId xmlns:a16="http://schemas.microsoft.com/office/drawing/2014/main" id="{4680C898-30F7-E4A5-44FA-2DFE4FCE1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2715395" y="3768437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2123E16-635D-8316-D7CA-F30411B77D88}"/>
              </a:ext>
            </a:extLst>
          </p:cNvPr>
          <p:cNvSpPr txBox="1"/>
          <p:nvPr/>
        </p:nvSpPr>
        <p:spPr>
          <a:xfrm>
            <a:off x="5571869" y="2769841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업 무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7BE40E-43E0-87C5-65A8-029EB7E8C34F}"/>
              </a:ext>
            </a:extLst>
          </p:cNvPr>
          <p:cNvSpPr txBox="1"/>
          <p:nvPr/>
        </p:nvSpPr>
        <p:spPr>
          <a:xfrm>
            <a:off x="5557253" y="4887674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Server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B06600-94E9-DB68-BC10-1634451144F9}"/>
              </a:ext>
            </a:extLst>
          </p:cNvPr>
          <p:cNvSpPr txBox="1"/>
          <p:nvPr/>
        </p:nvSpPr>
        <p:spPr>
          <a:xfrm>
            <a:off x="7558087" y="2767031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업 무  범 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1BC65F-CC0D-2C4D-DEC2-0E224C7AF03A}"/>
              </a:ext>
            </a:extLst>
          </p:cNvPr>
          <p:cNvSpPr txBox="1"/>
          <p:nvPr/>
        </p:nvSpPr>
        <p:spPr>
          <a:xfrm>
            <a:off x="6759887" y="3990163"/>
            <a:ext cx="3762440" cy="2126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Azure (Server)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Ubuntu 20.04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Apache 2 (Web Server) : HTTP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통신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MySQL 8.0 (DB) :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이상 감지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저장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Grafana (Dashboard)</a:t>
            </a:r>
          </a:p>
        </p:txBody>
      </p:sp>
    </p:spTree>
    <p:extLst>
      <p:ext uri="{BB962C8B-B14F-4D97-AF65-F5344CB8AC3E}">
        <p14:creationId xmlns:p14="http://schemas.microsoft.com/office/powerpoint/2010/main" val="2548295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1347</TotalTime>
  <Words>1657</Words>
  <Application>Microsoft Office PowerPoint</Application>
  <PresentationFormat>사용자 지정</PresentationFormat>
  <Paragraphs>382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?? ??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oon6612@gmail.com</cp:lastModifiedBy>
  <cp:revision>107</cp:revision>
  <dcterms:created xsi:type="dcterms:W3CDTF">2022-09-06T16:07:01Z</dcterms:created>
  <dcterms:modified xsi:type="dcterms:W3CDTF">2022-09-16T02:49:06Z</dcterms:modified>
</cp:coreProperties>
</file>