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3B473C-5803-4CBF-949B-58969DB7BAF8}">
  <a:tblStyle styleId="{D63B473C-5803-4CBF-949B-58969DB7B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11d2669f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d11d2669f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d11d2669f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d11d2669f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bd1083a4e_0_197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8bd1083a4e_0_197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11d2669f_0_90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8d11d2669f_0_90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bd1083a4e_0_209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8bd1083a4e_0_209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d11d2669f_0_66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8d11d2669f_0_66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d11d2669f_0_5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8d11d2669f_0_5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d11d2669f_6_0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8d11d2669f_6_0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d11d2669f_6_61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8d11d2669f_6_61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d11d2669f_6_14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8d11d2669f_6_14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d1083a4e_0_44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8bd1083a4e_0_44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d11d2669f_6_36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8d11d2669f_6_36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d11d2669f_6_21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8d11d2669f_6_21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d11d2669f_6_75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8d11d2669f_6_75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d11d2669f_0_111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8d11d2669f_0_111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d1083a4e_0_145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8bd1083a4e_0_145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c843d344_1_0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4dc843d344_1_0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d1083a4e_0_81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bd1083a4e_0_81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dc843d344_1_68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4dc843d344_1_68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d1083a4e_0_187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bd1083a4e_0_187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11d2669f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d11d2669f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11d2669f_5_17:notes"/>
          <p:cNvSpPr txBox="1"/>
          <p:nvPr>
            <p:ph idx="1" type="body"/>
          </p:nvPr>
        </p:nvSpPr>
        <p:spPr>
          <a:xfrm>
            <a:off x="685800" y="4400557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8d11d2669f_5_17:notes"/>
          <p:cNvSpPr/>
          <p:nvPr>
            <p:ph idx="2" type="sldImg"/>
          </p:nvPr>
        </p:nvSpPr>
        <p:spPr>
          <a:xfrm>
            <a:off x="425186" y="1143550"/>
            <a:ext cx="6007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0" y="460772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D9EAF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13"/>
          <p:cNvSpPr txBox="1"/>
          <p:nvPr/>
        </p:nvSpPr>
        <p:spPr>
          <a:xfrm>
            <a:off x="3894785" y="4937951"/>
            <a:ext cx="1354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ko" sz="9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1" i="0" lang="ko" sz="9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/   </a:t>
            </a:r>
            <a:r>
              <a:rPr b="1" lang="ko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r>
            <a:endParaRPr b="1" i="0" sz="9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8935" y="552367"/>
            <a:ext cx="8507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0200" lvl="0" marL="457200" rtl="0" algn="l">
              <a:lnSpc>
                <a:spcPct val="133333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/>
            </a:lvl2pPr>
            <a:lvl3pPr indent="-3365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buNone/>
              <a:defRPr sz="13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29">
          <p15:clr>
            <a:srgbClr val="FBAE40"/>
          </p15:clr>
        </p15:guide>
        <p15:guide id="4" pos="200">
          <p15:clr>
            <a:srgbClr val="FBAE40"/>
          </p15:clr>
        </p15:guide>
        <p15:guide id="5" pos="5560">
          <p15:clr>
            <a:srgbClr val="FBAE40"/>
          </p15:clr>
        </p15:guide>
        <p15:guide id="6" orient="horz" pos="30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380"/>
              <a:t>타이타닉 데이터</a:t>
            </a:r>
            <a:endParaRPr sz="43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380"/>
              <a:t>분석 주제 보고서</a:t>
            </a:r>
            <a:endParaRPr sz="40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966225"/>
            <a:ext cx="8520600" cy="11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LS 빅데이터 스쿨 5조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오재현 박수현 임혜빈 황보우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2352152" y="548750"/>
            <a:ext cx="4439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(Name - 2 / 3)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24500" y="1066025"/>
            <a:ext cx="8448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Title 변수 분석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" sz="1200">
                <a:solidFill>
                  <a:schemeClr val="dk1"/>
                </a:solidFill>
              </a:rPr>
              <a:t>사회적 지위가 높은 사람은 어떤 호칭을 쓰고 있으며, 과연 그 사람들은 생존율과 관련이 있을까?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" sz="1200">
                <a:solidFill>
                  <a:schemeClr val="dk1"/>
                </a:solidFill>
              </a:rPr>
              <a:t>고위층 : ‘Don', 'Rev', 'Dr', 'Major', 'Lady', 'Sir', 'Col', 'Capt', 'the Countess', 'Jonkheer'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" y="2495675"/>
            <a:ext cx="3975260" cy="24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85200" y="2131500"/>
            <a:ext cx="3586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고위층은 3등급을 사용하지 않음을 발견함</a:t>
            </a:r>
            <a:endParaRPr sz="1300"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00" y="2640902"/>
            <a:ext cx="4182023" cy="207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4941625" y="1979250"/>
            <a:ext cx="3586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고위층 별로 생존율이 다르고 호칭은 성별과 관련이 있기 때문에 독립변수로 사용 가능함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4"/>
          <p:cNvSpPr txBox="1"/>
          <p:nvPr/>
        </p:nvSpPr>
        <p:spPr>
          <a:xfrm>
            <a:off x="224500" y="1066025"/>
            <a:ext cx="41727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Name, Title 전처리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전처리 방법 선택하는 방식 : random forest 성능(정확도) 비교(train : val = 8 : 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name과 title 각각 제거한 두 데이터 비교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라벨 인코딩 진행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name 열 인코딩 시 이름이 각기 다르기 때문에 0~890 인 인덱스와 같음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결과 : name 열 제거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title을 Mr, Mrs, Miss, Master, Other(고위층) 로 분류한 것과 분류하지 않은 데이터 비교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분류 안 한 데이터가 분류한 데이터보다 정확도 약 0.2 정도 높았음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결과 : title 분류 안함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왜? 고위층을 분류한 것이 더 낮을까?</a:t>
            </a:r>
            <a:endParaRPr sz="1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고위층 생존율 34%, 전체 생존율 38%로 고위층과 생존은 관계없기 때문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572025" y="1218400"/>
            <a:ext cx="41727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 라벨 인코딩 vs 원핫인코딩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라벨인코딩 : 범주형 변수를 숫자로 반환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원핫인코딩 : 해당 칼럼은 1, 나머지는 0으로 반환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라벨인코딩 </a:t>
            </a:r>
            <a:r>
              <a:rPr lang="ko" sz="1200">
                <a:solidFill>
                  <a:schemeClr val="dk1"/>
                </a:solidFill>
              </a:rPr>
              <a:t>데이터의 정확도가 원핫인코딩 데이터의 정확도가 더 높았음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결과 : title 열의 </a:t>
            </a:r>
            <a:r>
              <a:rPr lang="ko" sz="1200">
                <a:solidFill>
                  <a:schemeClr val="dk1"/>
                </a:solidFill>
              </a:rPr>
              <a:t>라벨인코딩 </a:t>
            </a:r>
            <a:r>
              <a:rPr lang="ko" sz="1200">
                <a:solidFill>
                  <a:schemeClr val="dk1"/>
                </a:solidFill>
              </a:rPr>
              <a:t>결정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950" y="2686775"/>
            <a:ext cx="4619374" cy="1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2464202" y="548750"/>
            <a:ext cx="421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전처리(Name - 3 / 3)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4639825" y="963175"/>
            <a:ext cx="4186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데이터 전처리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추정 데이터 구분 위해 실수형 그대로 사용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Pclass가 Age와의 상관성이 가장 높음 (0.369226)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성별, 탑승 등급에 따라 각 그룹의 중앙값으로 결측치 대체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85700" y="963175"/>
            <a:ext cx="4302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Age</a:t>
            </a:r>
            <a:r>
              <a:rPr b="1" lang="ko" sz="1200"/>
              <a:t> (탑승객 나이)</a:t>
            </a:r>
            <a:endParaRPr b="1" sz="1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정수가 아닌 실수형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- 30대 가장 많음 </a:t>
            </a:r>
            <a:r>
              <a:rPr lang="ko" sz="1000"/>
              <a:t>(미국에 일자리를 구하기 위해 탑승했을 것)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추정된 나이의 경우, 구분하기 위해 나이에 소숫점 .5를 붙임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그 외에는 생년월일을 기준으로 명시한 것으로 추정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가장 어린 탑승객 : 0.24살, 가장 나이가 많은 탑승객 : 80.0살</a:t>
            </a:r>
            <a:endParaRPr sz="1100"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5672063" y="238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{D63B473C-5803-4CBF-949B-58969DB7BAF8}</a:tableStyleId>
              </a:tblPr>
              <a:tblGrid>
                <a:gridCol w="615375"/>
                <a:gridCol w="665175"/>
                <a:gridCol w="669875"/>
              </a:tblGrid>
              <a:tr h="43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Pclass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Sex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Age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2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여성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35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2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남성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2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여성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28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여성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21.5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89" name="Google Shape;189;p25"/>
          <p:cNvSpPr txBox="1"/>
          <p:nvPr/>
        </p:nvSpPr>
        <p:spPr>
          <a:xfrm>
            <a:off x="5672075" y="2092250"/>
            <a:ext cx="19503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성별, 등급 별 중앙값</a:t>
            </a:r>
            <a:endParaRPr b="1" sz="1100"/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188075" y="562950"/>
            <a:ext cx="4615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 (Age - 1 / 2)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1029" r="0" t="6235"/>
          <a:stretch/>
        </p:blipFill>
        <p:spPr>
          <a:xfrm>
            <a:off x="538700" y="2571750"/>
            <a:ext cx="3545318" cy="24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385700" y="963175"/>
            <a:ext cx="41862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Age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탑승자 비율이 가장 높은 30대는 생존자 대비</a:t>
            </a:r>
            <a:br>
              <a:rPr lang="ko" sz="1200"/>
            </a:br>
            <a:r>
              <a:rPr lang="ko" sz="1200"/>
              <a:t>  사망자가 2배 이상 많음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비교적 젊은 20,30,40대 탑승자 사망자가 많이 발생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그에 반해, 10세 미만 어린 아이들은 생존률 높음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사고 발생 당시 어린 아이들을 가장 먼저 구조하고</a:t>
            </a:r>
            <a:br>
              <a:rPr lang="ko" sz="1200"/>
            </a:br>
            <a:r>
              <a:rPr lang="ko" sz="1200"/>
              <a:t>  마지막으로 탈출하려다 사망했을 것으로 추정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425" y="1488902"/>
            <a:ext cx="4138001" cy="29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2707240" y="5629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변수 간 상관성 분석 및 시각화 (Age - 2 / 2)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7"/>
          <p:cNvSpPr txBox="1"/>
          <p:nvPr/>
        </p:nvSpPr>
        <p:spPr>
          <a:xfrm>
            <a:off x="385700" y="963175"/>
            <a:ext cx="41862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SibSp </a:t>
            </a:r>
            <a:r>
              <a:rPr b="1" lang="ko">
                <a:solidFill>
                  <a:schemeClr val="dk1"/>
                </a:solidFill>
              </a:rPr>
              <a:t>(형제/자매, 배우자 수</a:t>
            </a:r>
            <a:r>
              <a:rPr b="1" lang="ko" sz="1500">
                <a:solidFill>
                  <a:schemeClr val="dk1"/>
                </a:solidFill>
              </a:rPr>
              <a:t>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함께 탑승한 형제/자매, 배우자 수 </a:t>
            </a:r>
            <a:r>
              <a:rPr lang="ko" sz="1000">
                <a:solidFill>
                  <a:schemeClr val="dk1"/>
                </a:solidFill>
              </a:rPr>
              <a:t>(약혼자, 정부 등 해당 x)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혼자 탑승한 승객이 가장 많음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- 5,8명 동승인 경우도 존재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571900" y="963175"/>
            <a:ext cx="41862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Parch </a:t>
            </a:r>
            <a:r>
              <a:rPr b="1" lang="ko">
                <a:solidFill>
                  <a:schemeClr val="dk1"/>
                </a:solidFill>
              </a:rPr>
              <a:t>(부모/자녀 수)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함께 탑승한 부모/자녀 수</a:t>
            </a:r>
            <a:r>
              <a:rPr lang="ko" sz="1000">
                <a:solidFill>
                  <a:schemeClr val="dk1"/>
                </a:solidFill>
              </a:rPr>
              <a:t> (보모/유모는 해당 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혼자 탑승한 승객이 가장 많음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- 3명 이상부터 급격한 감소 (10 이하)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94" y="2307800"/>
            <a:ext cx="3412606" cy="24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49" y="2307800"/>
            <a:ext cx="3522852" cy="247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2188075" y="562950"/>
            <a:ext cx="4615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 (SibSp, Parch -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 / 2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950" y="2794500"/>
            <a:ext cx="2797050" cy="21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50" y="2794500"/>
            <a:ext cx="2771784" cy="21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385700" y="963175"/>
            <a:ext cx="41862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SibSp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혼자 탑승했을 경우 생존율 약 34%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동승자가 1명일 경우 생존율 가장 높음 (약 54%)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동승자가 5명 이상일 경우 생존율 0% (모두 사망)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이유 : </a:t>
            </a:r>
            <a:r>
              <a:rPr lang="ko" sz="1200" u="sng">
                <a:solidFill>
                  <a:schemeClr val="dk1"/>
                </a:solidFill>
              </a:rPr>
              <a:t>탑승등급 Pclass 때문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- 4명 이상인 승객들 모두 3등급 탑승, 탈출 어려움 → 사망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571900" y="963175"/>
            <a:ext cx="41862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Parch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전반적인 분포가 SibSp와 거의 동일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자녀가 어린 경우(영유아 ~ 미성년자)가 많기 때문에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SibSp에 비해 전반적인 생존율이 약간 높음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 </a:t>
            </a:r>
            <a:r>
              <a:rPr lang="ko" sz="1100">
                <a:solidFill>
                  <a:schemeClr val="dk1"/>
                </a:solidFill>
              </a:rPr>
              <a:t>(1~3명인 경우 모두 생존율 50% 이상)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- 5명일 때의 생존율 0.2 = 실제로는 1명만 생존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707251" y="562950"/>
            <a:ext cx="3830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변수 간 상관성 분석 및 시각화 (SibSp, Parch - 2 / 2)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428700" y="963175"/>
            <a:ext cx="41433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Family (동승한 가족 구성원 수)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</a:t>
            </a:r>
            <a:r>
              <a:rPr b="1" lang="ko" sz="1200" u="sng">
                <a:solidFill>
                  <a:schemeClr val="dk1"/>
                </a:solidFill>
              </a:rPr>
              <a:t>Family = SibSp + Parch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일반적으로 형제/자매, 부모/자녀, 배우자는 가족으로 함께 탑승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머신러닝 학습률 향상을 위해 두 변수를 더해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Family라는 파생변수 생성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9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9"/>
          <p:cNvSpPr txBox="1"/>
          <p:nvPr/>
        </p:nvSpPr>
        <p:spPr>
          <a:xfrm>
            <a:off x="2188075" y="562950"/>
            <a:ext cx="4615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 (Family)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529125" y="963175"/>
            <a:ext cx="41433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데이터 분포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혼자 탑승한 경우보다 가족 1~3명과 함께 탑승한 경우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생존율 상승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하지만, 동승한 가족 수가 4명 이상이면 혼자 탑승한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경우보다 생존율 감소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가족 수가 많은 경우, 비싼 티켓 요금으로 인해 3등석 탑승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→ 3등석 탑승객 사망률이 높기 때문에,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    3등석 탑승한 대가족의 사망률도 상승했을 것으로 추정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00" y="2742700"/>
            <a:ext cx="3279506" cy="2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707240" y="5629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전처리(Ticket)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30"/>
          <p:cNvSpPr txBox="1"/>
          <p:nvPr/>
        </p:nvSpPr>
        <p:spPr>
          <a:xfrm>
            <a:off x="385700" y="2334775"/>
            <a:ext cx="41544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Ticket</a:t>
            </a:r>
            <a:r>
              <a:rPr b="1" lang="ko" sz="1100"/>
              <a:t> (탑승객 티켓 번호)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탑승객이 구매한 티켓의 고유 번호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티켓 값이 같은 사람들이 존재함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가족이 아닌 친구/연인 관계로 동승한 사람을 파악할 수 있음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데이터 분포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동승자가 많을 수록 생존율이 증가하나 4명이 넘어가면 다시 생존율이 낮아짐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데이터 전처리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티켓 값이 같은 사람들끼리 묶었을 때 1 ~ 7까지 존재함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티켓 값이 같은 사람끼리 묶어서 새로운 열을 생성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100" y="963175"/>
            <a:ext cx="4132325" cy="313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475" y="936175"/>
            <a:ext cx="3024850" cy="1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4633225" y="4148613"/>
            <a:ext cx="4267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⇨ 티켓 값이 같은 사람끼리 묶어서 ‘Passengers’(동승자 인원수)특성을 생성</a:t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2707240" y="5629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전처리(Fare)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2" name="Google Shape;252;p31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40075"/>
            <a:ext cx="2910200" cy="214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378950" y="963175"/>
            <a:ext cx="39378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Fare (티켓 가격)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탑승객이 구매한 티켓의 가격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객실 등급별로 요금이 나뉘기는 하나 등급 내에서도 가격이 다름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Fare 값이 0인 승객이 존재함(선원 또는 관계자)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데이터 분포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등급이 높을 수록 티켓 가격이 올라감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2740075"/>
            <a:ext cx="2910200" cy="21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4582325" y="963175"/>
            <a:ext cx="39378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데이터 전처리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대부분의 티켓 가격이 0 ~ 300 사이의 값을 가짐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티켓 가격이 500이 넘는 값이 한 팀 밖에 존재하지 않으므로 이상치로 간주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4358025" y="1984163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⇨ 500이 넘는 값은 이상치로 제거</a:t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전처리(Cabin -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2516375" y="562950"/>
            <a:ext cx="3958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전처리(Cabin -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1/2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p32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2"/>
          <p:cNvSpPr txBox="1"/>
          <p:nvPr/>
        </p:nvSpPr>
        <p:spPr>
          <a:xfrm>
            <a:off x="750875" y="2975500"/>
            <a:ext cx="32607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Cabin </a:t>
            </a:r>
            <a:r>
              <a:rPr b="1" lang="ko" sz="1100"/>
              <a:t>(객실)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탑승객이 머무는 숙소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객실 값의 앞 글자는 ‘Deck’를 의미함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‘Deck’란 선내의 층수를 의미함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A가 최상층이며 G로 갈 수록 한층씩 낮아짐</a:t>
            </a:r>
            <a:endParaRPr sz="1100"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25" y="963175"/>
            <a:ext cx="7268475" cy="20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4687100" y="2975500"/>
            <a:ext cx="32607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A, B, C Deck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주로 1등실 객실이 존재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D, E Deck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주로 2등실 객실이 존재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F, G Deck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주로 3등실 객실이 존재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533925" y="2109950"/>
            <a:ext cx="3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 ~ G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목차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14350" y="965400"/>
            <a:ext cx="75309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ko" sz="1900"/>
              <a:t>비즈니스 요구 사항 - 문제 정의 및 목표 제시</a:t>
            </a:r>
            <a:endParaRPr sz="1900"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1) 데이터 명세 (변수 분석) 및 전처리</a:t>
            </a:r>
            <a:endParaRPr sz="1800"/>
          </a:p>
          <a:p>
            <a:pPr indent="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2) 탐색적 데이터 분석(EDA) - 변수 간 상관성 분석 및 시각화</a:t>
            </a:r>
            <a:endParaRPr sz="1900"/>
          </a:p>
          <a:p>
            <a:pPr indent="-3492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ko" sz="1900"/>
              <a:t>향후 비즈니스 모델</a:t>
            </a:r>
            <a:r>
              <a:rPr lang="ko" sz="1900"/>
              <a:t> 계획안 제시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전처리(Cabin - 2/2)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2516375" y="562950"/>
            <a:ext cx="3958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전처리(Cabin - 2/2)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5" name="Google Shape;275;p33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3"/>
          <p:cNvSpPr txBox="1"/>
          <p:nvPr/>
        </p:nvSpPr>
        <p:spPr>
          <a:xfrm>
            <a:off x="4421750" y="4553125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⇨ 특성(열) 제거</a:t>
            </a:r>
            <a:endParaRPr b="1" sz="1500">
              <a:solidFill>
                <a:srgbClr val="FF0000"/>
              </a:solidFill>
            </a:endParaRPr>
          </a:p>
        </p:txBody>
      </p:sp>
      <p:graphicFrame>
        <p:nvGraphicFramePr>
          <p:cNvPr id="277" name="Google Shape;277;p33"/>
          <p:cNvGraphicFramePr/>
          <p:nvPr/>
        </p:nvGraphicFramePr>
        <p:xfrm>
          <a:off x="4676388" y="9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{D63B473C-5803-4CBF-949B-58969DB7BAF8}</a:tableStyleId>
              </a:tblPr>
              <a:tblGrid>
                <a:gridCol w="1308075"/>
                <a:gridCol w="2655350"/>
              </a:tblGrid>
              <a:tr h="33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결과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7E6E6"/>
                    </a:solidFill>
                  </a:tcPr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랜덤 포레스트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정확도 0.5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k-means 군집화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군집 7개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최빈값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1등석 : C / 2등석 : F / 3등석 : F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33"/>
          <p:cNvSpPr txBox="1"/>
          <p:nvPr/>
        </p:nvSpPr>
        <p:spPr>
          <a:xfrm>
            <a:off x="378950" y="994300"/>
            <a:ext cx="3958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Cabin (객실) 데이터 전처리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25" y="1389838"/>
            <a:ext cx="1706207" cy="19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304250" y="3594750"/>
            <a:ext cx="4267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Cabin 값의 앞 글자만 가져와 ‘Deck’특성(열)을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- 687(891 - 204)개의 결측치 값으로 결측치가 약 77% 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선내의 위치에 따라 생존율에 영향을 미칠 수 있다고 생각하여 다양한 방법으로 결측치를 대체해봄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accent1"/>
                </a:solidFill>
              </a:rPr>
              <a:t>(기본적으로 결측치가 많아 특성(열)을 제거하여 진행해보기도 함)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050" y="1389850"/>
            <a:ext cx="1706200" cy="192571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4679025" y="2433400"/>
            <a:ext cx="3958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랜덤 포레스트 : 값이 있는 데이터를 활용해 모델을 만든 후 결측치가 있는 행의 데이터에 적용하여 결측치 대체함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k-means 군집화 : 결측치가 있는 데이터들을 7개로 군집화하여 결측치 값을 대체함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최빈값 : ‘Pclass’(등급)을 기준으로 그룹화 했을 때의 최빈값으로 결측치를 대체함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특성(열)을 제거하고 진행하였을 때 성능이 가장 좋았음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전처리(Embarked -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2360974" y="562950"/>
            <a:ext cx="4269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전처리(Embarked -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1/2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p34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34"/>
          <p:cNvSpPr txBox="1"/>
          <p:nvPr/>
        </p:nvSpPr>
        <p:spPr>
          <a:xfrm>
            <a:off x="318925" y="2819300"/>
            <a:ext cx="4161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Embarked</a:t>
            </a:r>
            <a:r>
              <a:rPr b="1" lang="ko" sz="1100"/>
              <a:t> (탑승지)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승객이 탑승한 위치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‘S’outhampton(영국)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‘C’herbourg(프랑스)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‘Q’ueenstown(아일랜드)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S -&gt; C -&gt; Q 순으로 운항</a:t>
            </a:r>
            <a:endParaRPr sz="1100"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87" y="898700"/>
            <a:ext cx="4161425" cy="17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241" y="898700"/>
            <a:ext cx="3174859" cy="2413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 txBox="1"/>
          <p:nvPr/>
        </p:nvSpPr>
        <p:spPr>
          <a:xfrm>
            <a:off x="4800588" y="3285425"/>
            <a:ext cx="41613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데이터 분포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Southampton에서 탑승한 승객은 등급이 높아질 수록 인원이 낮아짐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</a:t>
            </a:r>
            <a:r>
              <a:rPr lang="ko" sz="1100">
                <a:solidFill>
                  <a:schemeClr val="dk1"/>
                </a:solidFill>
              </a:rPr>
              <a:t>Cherbourg에서 탑승한 승객은 주로 1, 3 등급으로 구성되어 있음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Queenstown에서 탑승한 승객은 주로 3등급으로 구성되어 있음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(Embarked - 2/2)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2361637" y="562950"/>
            <a:ext cx="4267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(Embarked - 2/2)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" name="Google Shape;300;p35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35"/>
          <p:cNvSpPr txBox="1"/>
          <p:nvPr/>
        </p:nvSpPr>
        <p:spPr>
          <a:xfrm>
            <a:off x="4457875" y="2635913"/>
            <a:ext cx="41613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데이터 전처리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</a:t>
            </a:r>
            <a:r>
              <a:rPr lang="ko" sz="1100">
                <a:highlight>
                  <a:srgbClr val="FFFFFF"/>
                </a:highlight>
              </a:rPr>
              <a:t>Icard, Miss. Amelie와 Stone, Mrs. George Nelson 두 사람의 탑승지가 결측치로 확인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다른 지역에 비해 Southampton에서 탑승한 인원수가 많음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실제 검색해본 결과 두 사람의 탑승지가 ‘S’outhampon으로 확인 됨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- Label Encoding (</a:t>
            </a: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S = 0, C = 1, Q = 2)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00" y="1263525"/>
            <a:ext cx="4100425" cy="30787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5"/>
          <p:cNvGraphicFramePr/>
          <p:nvPr/>
        </p:nvGraphicFramePr>
        <p:xfrm>
          <a:off x="4417250" y="117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{D63B473C-5803-4CBF-949B-58969DB7BAF8}</a:tableStyleId>
              </a:tblPr>
              <a:tblGrid>
                <a:gridCol w="1040325"/>
                <a:gridCol w="1040325"/>
                <a:gridCol w="1040325"/>
                <a:gridCol w="104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탑승지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Southampton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Cherbourg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Queenstown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인원수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168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4" name="Google Shape;3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845" y="2039238"/>
            <a:ext cx="4221325" cy="48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/>
        </p:nvSpPr>
        <p:spPr>
          <a:xfrm>
            <a:off x="4404625" y="4377213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⇨ 두 결측치 모두 ‘S’로 변경</a:t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3. 향후 비즈니스 모델 계획안 제시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2707240" y="5629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비즈니스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" name="Google Shape;312;p36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36"/>
          <p:cNvSpPr txBox="1"/>
          <p:nvPr/>
        </p:nvSpPr>
        <p:spPr>
          <a:xfrm>
            <a:off x="378950" y="1053250"/>
            <a:ext cx="82935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비즈니스 </a:t>
            </a:r>
            <a:r>
              <a:rPr b="1" lang="ko" sz="1500"/>
              <a:t>목표</a:t>
            </a:r>
            <a:br>
              <a:rPr lang="ko" sz="1500"/>
            </a:br>
            <a:r>
              <a:rPr lang="ko" sz="1500"/>
              <a:t>: 여객선 사고를 대비한 </a:t>
            </a:r>
            <a:r>
              <a:rPr lang="ko" sz="1500" u="sng"/>
              <a:t>여행자 사망 보험료 산정</a:t>
            </a:r>
            <a:r>
              <a:rPr lang="ko" sz="1500"/>
              <a:t>에 사용하기 위한 모델 생성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유의할 점</a:t>
            </a:r>
            <a:endParaRPr b="1" sz="15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1. 제외해야 할 변수</a:t>
            </a:r>
            <a:br>
              <a:rPr lang="ko" sz="1200"/>
            </a:br>
            <a:r>
              <a:rPr lang="ko" sz="1200"/>
              <a:t>: Name 변수는 귀족 계급과 같은 시대적 호칭을 포함하고 있기 때문에 현대에는 적용하기 어려움.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2. 유의미한 변수</a:t>
            </a:r>
            <a:br>
              <a:rPr lang="ko" sz="1200"/>
            </a:br>
            <a:r>
              <a:rPr lang="ko" sz="1200"/>
              <a:t>: 성별 &gt; 탑승 등급 &gt; 나이 순서로 생존 여부에 가장 크게 영향을 미치는 변수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제시 방안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생존여부 예측 모델을 이용해 여행자의 예상 생존율에 따른 보험료 산출을 한다.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(생존율이 높을수록 낮은 보험료, 낮을수록 높은 보험료 산정)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1. 비즈니스 요구사항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707240" y="5629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문제 정의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378950" y="1182225"/>
            <a:ext cx="82935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목표</a:t>
            </a:r>
            <a:r>
              <a:rPr lang="ko" sz="1500"/>
              <a:t> : 여객선 사고를 대비한 </a:t>
            </a:r>
            <a:r>
              <a:rPr lang="ko" sz="1500" u="sng"/>
              <a:t>여행자 사망 보험료 산정</a:t>
            </a:r>
            <a:r>
              <a:rPr lang="ko" sz="1500"/>
              <a:t>에 사용하기 위한 모델 생성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방법</a:t>
            </a:r>
            <a:endParaRPr b="1" sz="15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타이타닉호 사고 데이터를 이용해 여객선 탑승 시 생존/사망에 유의미한 영향을 주는 변수 파악</a:t>
            </a:r>
            <a:endParaRPr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2가지 기대 효과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200"/>
              <a:t>생존 가능성이 높은 고객에게는 저렴한 보험료를 제공함으로써 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1. 위험 분산 : 생존 가능성이 높은 고객은 보험금 지급에 대한 위험이 낮기 때문에 위험을 분산할 수 있음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 고객 유치 및 충성도 강화 : 자신의 생존 가능성을 인정하고 보다 유리한 보험료를 제공하는 것으로 인식되기 때문에</a:t>
            </a:r>
            <a:endParaRPr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유의할 점</a:t>
            </a:r>
            <a:r>
              <a:rPr lang="ko" sz="1500"/>
              <a:t> : </a:t>
            </a:r>
            <a:r>
              <a:rPr lang="ko" sz="1200"/>
              <a:t>타이타닉호 자체만 갖고 있는 개별적 특성은 제외하고 설명</a:t>
            </a:r>
            <a:br>
              <a:rPr lang="ko" sz="1200"/>
            </a:br>
            <a:r>
              <a:rPr lang="ko" sz="1200"/>
              <a:t>		</a:t>
            </a:r>
            <a:r>
              <a:rPr lang="ko" sz="1100"/>
              <a:t>(일반적으로 적용 불가능한 것들)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1. 비즈니스 요구사항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707240" y="5629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생존 예측 모델 생성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7"/>
          <p:cNvSpPr txBox="1"/>
          <p:nvPr/>
        </p:nvSpPr>
        <p:spPr>
          <a:xfrm>
            <a:off x="496914" y="1002619"/>
            <a:ext cx="63342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31150" wrap="square" tIns="31150">
            <a:spAutoFit/>
          </a:bodyPr>
          <a:lstStyle/>
          <a:p>
            <a:pPr indent="-146050" lvl="1" marL="152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훈련 데이터(Train)와 검증 데이터(Test)를 </a:t>
            </a:r>
            <a:r>
              <a:rPr b="1" i="0" lang="ko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분석하여 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생존 예측 모델 생성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768144" y="1355494"/>
            <a:ext cx="808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300"/>
          </a:p>
        </p:txBody>
      </p:sp>
      <p:sp>
        <p:nvSpPr>
          <p:cNvPr id="85" name="Google Shape;85;p17"/>
          <p:cNvSpPr/>
          <p:nvPr/>
        </p:nvSpPr>
        <p:spPr>
          <a:xfrm>
            <a:off x="7145543" y="1355497"/>
            <a:ext cx="808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300"/>
          </a:p>
        </p:txBody>
      </p:sp>
      <p:grpSp>
        <p:nvGrpSpPr>
          <p:cNvPr id="86" name="Google Shape;86;p17"/>
          <p:cNvGrpSpPr/>
          <p:nvPr/>
        </p:nvGrpSpPr>
        <p:grpSpPr>
          <a:xfrm>
            <a:off x="4544839" y="1580652"/>
            <a:ext cx="4087473" cy="496175"/>
            <a:chOff x="4871179" y="2131120"/>
            <a:chExt cx="4192280" cy="276344"/>
          </a:xfrm>
        </p:grpSpPr>
        <p:sp>
          <p:nvSpPr>
            <p:cNvPr id="87" name="Google Shape;87;p17"/>
            <p:cNvSpPr/>
            <p:nvPr/>
          </p:nvSpPr>
          <p:spPr>
            <a:xfrm>
              <a:off x="4871179" y="2131120"/>
              <a:ext cx="695400" cy="276300"/>
            </a:xfrm>
            <a:prstGeom prst="chevron">
              <a:avLst>
                <a:gd fmla="val 31331" name="adj"/>
              </a:avLst>
            </a:prstGeom>
            <a:gradFill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000000"/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latin typeface="Malgun Gothic"/>
                  <a:ea typeface="Malgun Gothic"/>
                  <a:cs typeface="Malgun Gothic"/>
                  <a:sym typeface="Malgun Gothic"/>
                </a:rPr>
                <a:t>데이터</a:t>
              </a:r>
              <a:endParaRPr b="1" sz="7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1"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66581" y="2131127"/>
              <a:ext cx="744900" cy="276300"/>
            </a:xfrm>
            <a:prstGeom prst="chevron">
              <a:avLst>
                <a:gd fmla="val 31331" name="adj"/>
              </a:avLst>
            </a:prstGeom>
            <a:gradFill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000000"/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latin typeface="Malgun Gothic"/>
                  <a:ea typeface="Malgun Gothic"/>
                  <a:cs typeface="Malgun Gothic"/>
                  <a:sym typeface="Malgun Gothic"/>
                </a:rPr>
                <a:t>탐색적 분석</a:t>
              </a:r>
              <a:endParaRPr b="1" sz="7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latin typeface="Malgun Gothic"/>
                  <a:ea typeface="Malgun Gothic"/>
                  <a:cs typeface="Malgun Gothic"/>
                  <a:sym typeface="Malgun Gothic"/>
                </a:rPr>
                <a:t>(EDA)</a:t>
              </a:r>
              <a:endParaRPr b="1"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311471" y="2131120"/>
              <a:ext cx="695400" cy="276300"/>
            </a:xfrm>
            <a:prstGeom prst="chevron">
              <a:avLst>
                <a:gd fmla="val 31331" name="adj"/>
              </a:avLst>
            </a:prstGeom>
            <a:gradFill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000000"/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0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975961" y="2131120"/>
              <a:ext cx="695400" cy="276300"/>
            </a:xfrm>
            <a:prstGeom prst="chevron">
              <a:avLst>
                <a:gd fmla="val 31331" name="adj"/>
              </a:avLst>
            </a:prstGeom>
            <a:gradFill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000000"/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latin typeface="Malgun Gothic"/>
                  <a:ea typeface="Malgun Gothic"/>
                  <a:cs typeface="Malgun Gothic"/>
                  <a:sym typeface="Malgun Gothic"/>
                </a:rPr>
                <a:t>시각화</a:t>
              </a:r>
              <a:endParaRPr b="1"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671357" y="2131164"/>
              <a:ext cx="744900" cy="276300"/>
            </a:xfrm>
            <a:prstGeom prst="chevron">
              <a:avLst>
                <a:gd fmla="val 31331" name="adj"/>
              </a:avLst>
            </a:prstGeom>
            <a:gradFill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000000"/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모델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훈련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및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검증</a:t>
              </a:r>
              <a:endParaRPr b="1" sz="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8368059" y="2131164"/>
              <a:ext cx="695400" cy="276300"/>
            </a:xfrm>
            <a:prstGeom prst="chevron">
              <a:avLst>
                <a:gd fmla="val 31331" name="adj"/>
              </a:avLst>
            </a:prstGeom>
            <a:gradFill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000000"/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모델 선택 및 활용</a:t>
              </a:r>
              <a:endParaRPr b="1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4394885" y="2301825"/>
            <a:ext cx="43866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-158750" lvl="0" marL="152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Calibri"/>
              <a:buChar char="●"/>
            </a:pPr>
            <a:r>
              <a:rPr b="1"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 데이터</a:t>
            </a:r>
            <a:br>
              <a:rPr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: 성별, 이름, 나이, 티켓등급, 객실 등 변수 존재</a:t>
            </a:r>
            <a:endParaRPr sz="1300"/>
          </a:p>
          <a:p>
            <a:pPr indent="-158750" lvl="0" marL="152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Calibri"/>
              <a:buChar char="●"/>
            </a:pPr>
            <a:r>
              <a:rPr b="1" i="0" lang="ko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</a:t>
            </a:r>
            <a:r>
              <a:rPr b="1"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증</a:t>
            </a:r>
            <a:r>
              <a:rPr b="1" i="0" lang="ko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데이터</a:t>
            </a:r>
            <a:br>
              <a:rPr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 데이터에서 목적변수인 생존여부(Survived)열 제외</a:t>
            </a:r>
            <a:endParaRPr sz="9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Calibri"/>
              <a:buChar char="●"/>
            </a:pPr>
            <a:r>
              <a:rPr b="1" lang="ko" sz="11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평가 기준 = 정확도 (Accuracy)</a:t>
            </a:r>
            <a:endParaRPr b="1" sz="11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*  정확도 : 전체 예측 데이터 중 실제 데이터와 일치하는 비율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623961" y="4186269"/>
            <a:ext cx="8204402" cy="474750"/>
            <a:chOff x="-3685128" y="5321331"/>
            <a:chExt cx="15699201" cy="715524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-3685128" y="5333055"/>
              <a:ext cx="5158200" cy="703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lang="ko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데이터의 결측치 처리</a:t>
              </a:r>
              <a:endParaRPr sz="1200"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1594337" y="5327193"/>
              <a:ext cx="5158200" cy="703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lang="ko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데이터의 상관성 분석 및 새로운 변수 생성</a:t>
              </a:r>
              <a:endParaRPr b="1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6855873" y="5321331"/>
              <a:ext cx="5158200" cy="703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lang="ko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타이타닉 탑승객 생존 예측 모델 생성 및 분석</a:t>
              </a:r>
              <a:endParaRPr b="1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738877" y="1630705"/>
            <a:ext cx="1328700" cy="8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훈련 데이터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(891개)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396913" y="1630705"/>
            <a:ext cx="1328700" cy="8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검증 데이터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(418개)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38877" y="2583544"/>
            <a:ext cx="29865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주어진 데이터 충분하지 않음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→ 과대적합 발생 가능성 有</a:t>
            </a:r>
            <a:br>
              <a:rPr lang="ko" sz="1100">
                <a:latin typeface="Calibri"/>
                <a:ea typeface="Calibri"/>
                <a:cs typeface="Calibri"/>
                <a:sym typeface="Calibri"/>
              </a:rPr>
            </a:b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→  보유 데이터 최대한 활용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707253" y="548758"/>
            <a:ext cx="3576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" name="Google Shape;108;p18"/>
          <p:cNvGrpSpPr/>
          <p:nvPr/>
        </p:nvGrpSpPr>
        <p:grpSpPr>
          <a:xfrm>
            <a:off x="432647" y="3089119"/>
            <a:ext cx="8278707" cy="1131000"/>
            <a:chOff x="426038" y="4666650"/>
            <a:chExt cx="8968375" cy="1508000"/>
          </a:xfrm>
        </p:grpSpPr>
        <p:sp>
          <p:nvSpPr>
            <p:cNvPr id="109" name="Google Shape;109;p18"/>
            <p:cNvSpPr txBox="1"/>
            <p:nvPr/>
          </p:nvSpPr>
          <p:spPr>
            <a:xfrm>
              <a:off x="4969413" y="4666650"/>
              <a:ext cx="4425000" cy="14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9125" lIns="79125" spcFirstLastPara="1" rIns="79125" wrap="square" tIns="79125">
              <a:noAutofit/>
            </a:bodyPr>
            <a:lstStyle/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Cabin: 객실 번호 </a:t>
              </a:r>
              <a:r>
                <a:rPr lang="ko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(데크 이름 + 각 호수 번호)</a:t>
              </a:r>
              <a:r>
                <a:rPr lang="k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Pclass : 티켓 등급 </a:t>
              </a:r>
              <a:r>
                <a:rPr lang="ko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 = 1등급, 2 = 2등급, 3 = 3등급)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Ticket : 티켓 번호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Fare : 티켓 요금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Embarked : 탑승한 곳 </a:t>
              </a:r>
              <a:r>
                <a:rPr lang="ko" sz="1100">
                  <a:latin typeface="Calibri"/>
                  <a:ea typeface="Calibri"/>
                  <a:cs typeface="Calibri"/>
                  <a:sym typeface="Calibri"/>
                </a:rPr>
                <a:t>(항구)</a:t>
              </a:r>
              <a:br>
                <a:rPr lang="ko" sz="12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ko" sz="1000">
                  <a:latin typeface="Calibri"/>
                  <a:ea typeface="Calibri"/>
                  <a:cs typeface="Calibri"/>
                  <a:sym typeface="Calibri"/>
                </a:rPr>
                <a:t>(C = Cherbourg(프랑스), Q = Queenstown(아일랜드),</a:t>
              </a:r>
              <a:br>
                <a:rPr lang="ko" sz="10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ko" sz="1000">
                  <a:latin typeface="Calibri"/>
                  <a:ea typeface="Calibri"/>
                  <a:cs typeface="Calibri"/>
                  <a:sym typeface="Calibri"/>
                </a:rPr>
                <a:t> S = Southampton(영국))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426038" y="4676150"/>
              <a:ext cx="4425000" cy="14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9125" lIns="79125" spcFirstLastPara="1" rIns="79125" wrap="square" tIns="79125">
              <a:noAutofit/>
            </a:bodyPr>
            <a:lstStyle/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Survived : 생존여부 </a:t>
              </a:r>
              <a:r>
                <a:rPr lang="ko" sz="1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 = 사망, 1 = 생존)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Passenger ID : 탑승객 번호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Name : 탑승객 이름</a:t>
              </a:r>
              <a:endParaRPr sz="1000" u="sng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Age : 탑승객 나이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Sex : 성별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SibSp : 타이타닉에 탑승한 형제/자매, 배우자 수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266700" lvl="0" marL="39370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-"/>
              </a:pPr>
              <a:r>
                <a:rPr lang="ko" sz="1200">
                  <a:latin typeface="Calibri"/>
                  <a:ea typeface="Calibri"/>
                  <a:cs typeface="Calibri"/>
                  <a:sym typeface="Calibri"/>
                </a:rPr>
                <a:t>Parch : 타이타닉에 탑승한 부모/자녀 수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25" y="1019125"/>
            <a:ext cx="7268475" cy="20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ko"/>
              <a:t>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70108" y="580993"/>
            <a:ext cx="8286315" cy="278805"/>
            <a:chOff x="5126142" y="772146"/>
            <a:chExt cx="4250700" cy="387391"/>
          </a:xfrm>
        </p:grpSpPr>
        <p:sp>
          <p:nvSpPr>
            <p:cNvPr id="118" name="Google Shape;118;p19"/>
            <p:cNvSpPr txBox="1"/>
            <p:nvPr/>
          </p:nvSpPr>
          <p:spPr>
            <a:xfrm>
              <a:off x="5372839" y="772146"/>
              <a:ext cx="38748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결측치 및 변수 명세 파악</a:t>
              </a:r>
              <a:endParaRPr sz="1200"/>
            </a:p>
          </p:txBody>
        </p:sp>
        <p:cxnSp>
          <p:nvCxnSpPr>
            <p:cNvPr id="119" name="Google Shape;119;p19"/>
            <p:cNvCxnSpPr/>
            <p:nvPr/>
          </p:nvCxnSpPr>
          <p:spPr>
            <a:xfrm>
              <a:off x="5126142" y="1159537"/>
              <a:ext cx="4250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19"/>
          <p:cNvSpPr txBox="1"/>
          <p:nvPr/>
        </p:nvSpPr>
        <p:spPr>
          <a:xfrm>
            <a:off x="487362" y="999356"/>
            <a:ext cx="3866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31150" wrap="square" tIns="31150">
            <a:spAutoFit/>
          </a:bodyPr>
          <a:lstStyle/>
          <a:p>
            <a:pPr indent="-146050" lvl="1" marL="152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데이터 구성 요소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572000" y="999356"/>
            <a:ext cx="3866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31150" wrap="square" tIns="31150">
            <a:spAutoFit/>
          </a:bodyPr>
          <a:lstStyle/>
          <a:p>
            <a:pPr indent="-146050" lvl="1" marL="152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데이터 별 결측치 수 파악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4838169" y="13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{D63B473C-5803-4CBF-949B-58969DB7BAF8}</a:tableStyleId>
              </a:tblPr>
              <a:tblGrid>
                <a:gridCol w="1027850"/>
                <a:gridCol w="1295600"/>
                <a:gridCol w="1276475"/>
              </a:tblGrid>
              <a:tr h="26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변수명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훈련 데이터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검증 데이터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</a:tr>
              <a:tr h="26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Age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177</a:t>
                      </a:r>
                      <a:endParaRPr sz="900"/>
                    </a:p>
                  </a:txBody>
                  <a:tcPr marT="68575" marB="68575" marR="84400" marL="844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86</a:t>
                      </a:r>
                      <a:endParaRPr sz="900"/>
                    </a:p>
                  </a:txBody>
                  <a:tcPr marT="68575" marB="68575" marR="84400" marL="84400" anchor="ctr"/>
                </a:tc>
              </a:tr>
              <a:tr h="26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Fare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68575" marB="68575" marR="84400" marL="844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68575" marB="68575" marR="84400" marL="84400" anchor="ctr"/>
                </a:tc>
              </a:tr>
              <a:tr h="26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Cabin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687</a:t>
                      </a:r>
                      <a:endParaRPr sz="900"/>
                    </a:p>
                  </a:txBody>
                  <a:tcPr marT="68575" marB="68575" marR="84400" marL="844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327</a:t>
                      </a:r>
                      <a:endParaRPr sz="900"/>
                    </a:p>
                  </a:txBody>
                  <a:tcPr marT="68575" marB="68575" marR="84400" marL="84400" anchor="ctr"/>
                </a:tc>
              </a:tr>
              <a:tr h="3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Embarked</a:t>
                      </a:r>
                      <a:endParaRPr b="1" sz="900"/>
                    </a:p>
                  </a:txBody>
                  <a:tcPr marT="68575" marB="68575" marR="84400" marL="8440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68575" marB="68575" marR="84400" marL="844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68575" marB="68575" marR="84400" marL="84400" anchor="ctr"/>
                </a:tc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487362" y="3210094"/>
            <a:ext cx="38661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266700" lvl="0" marL="393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목적 변수 y =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생존여부 (Survived)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93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훈련 데이터 (Train set) : 891행 12열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787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생존 342명 / 사망 549명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93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검증 데이터 (Test set) : 418행 11열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검증 데이터는 목적변수인 Survived 열이 없음)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657846" y="3210094"/>
            <a:ext cx="37803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/>
          <a:p>
            <a:pPr indent="-266700" lvl="0" marL="393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결측치를 어떤 방식으로 처리할 지 논의 필요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93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Age와 Cabin의 경우 결측치가 많기 때문에,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처리 방식에 따라 성능에 유의미한 차이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87372" y="1318169"/>
            <a:ext cx="3866208" cy="1747373"/>
            <a:chOff x="527975" y="1757575"/>
            <a:chExt cx="4188288" cy="2168225"/>
          </a:xfrm>
        </p:grpSpPr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9199" y="1757575"/>
              <a:ext cx="2017064" cy="216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7975" y="1757575"/>
              <a:ext cx="2017075" cy="2168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0"/>
          <p:cNvSpPr txBox="1"/>
          <p:nvPr/>
        </p:nvSpPr>
        <p:spPr>
          <a:xfrm>
            <a:off x="4535425" y="1066025"/>
            <a:ext cx="4137000" cy="3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Sex </a:t>
            </a:r>
            <a:r>
              <a:rPr b="1" lang="ko" sz="1500">
                <a:solidFill>
                  <a:schemeClr val="dk1"/>
                </a:solidFill>
              </a:rPr>
              <a:t>(성별)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male : 남성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female : 여성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Sex 전처리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전처리 방법 선택하는 방식 : random forest 성능(정확도)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라벨 인코딩 vs 원핫인코딩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원핫인코딩 : 해당 칼럼은 1, 나머지는 0으로 반환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라벨인코딩 : 범주형 변수를 숫자로 반환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원핫인코딩 데이터의 정확도가 라벨인코딩 데이터의 정확도가 더 높았음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결과 : sex 열의 원핫인코딩 결정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20"/>
          <p:cNvSpPr txBox="1"/>
          <p:nvPr/>
        </p:nvSpPr>
        <p:spPr>
          <a:xfrm>
            <a:off x="224500" y="1066025"/>
            <a:ext cx="4137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Pclass (객실 등급)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- 1, 2, 3 등급 존재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- 1등급 : 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</a:rPr>
              <a:t>호화 호텔 수준</a:t>
            </a:r>
            <a:endParaRPr sz="11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</a:rPr>
              <a:t>	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부유한 승객들이 주로 탐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 급한 사정보다는 즐기려고 승선한 승객들이 많음</a:t>
            </a:r>
            <a:endParaRPr sz="11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- 2등급 : 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</a:rPr>
              <a:t>다른 배들의 1등실에 견줄 만한 많은 편리한 시설</a:t>
            </a:r>
            <a:endParaRPr sz="11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</a:rPr>
              <a:t>	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중산층 승객들이 주로 타고 있었음</a:t>
            </a:r>
            <a:endParaRPr sz="11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- 3등급 : 좋지 못한 시설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	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가난한 승객들이 탐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	아메리칸 드림을 꿈꾸는 청년이 많음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924" y="3312250"/>
            <a:ext cx="1498950" cy="14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954953" y="548750"/>
            <a:ext cx="4672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전처리(pclass, sex - 1 / 2)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24500" y="1066025"/>
            <a:ext cx="42531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pclass, sex와 생존율 관계 분석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각 등급마다 여성의 생존율이 압도적으로 높음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등급이 높을수록 생존율이 높음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" y="1939775"/>
            <a:ext cx="3687051" cy="27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622000" y="994525"/>
            <a:ext cx="42531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pclass와 embarked 관계분석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Q(퀸즈타운)에서 3등급 탑승객이 많이 탐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왜?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아메리칸 드림을 꿈꾸는 청년이 탔음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61954" y="589675"/>
            <a:ext cx="4941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(pclass, sex - 2 / 2)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50" y="2149425"/>
            <a:ext cx="3600675" cy="25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8935" y="157317"/>
            <a:ext cx="425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2. 데이터 명세 및 전처리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 flipH="1" rot="10800000">
            <a:off x="378954" y="836567"/>
            <a:ext cx="8307000" cy="17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2"/>
          <p:cNvSpPr txBox="1"/>
          <p:nvPr/>
        </p:nvSpPr>
        <p:spPr>
          <a:xfrm>
            <a:off x="224500" y="1066025"/>
            <a:ext cx="8448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Name(승객 이름)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7" y="1427002"/>
            <a:ext cx="3210050" cy="17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4352575" y="1020975"/>
            <a:ext cx="39228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'Mr': 남성 성인을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'Mrs': 기혼 여성을 나타내는 호칭.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'Miss': 미혼 여성을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'Master': 남자 아이를 나타내는 호칭.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'Don': 남성을 위한 명예직을 나타내는 호칭, 스페인 귀족 중 한 명으로 사회적으로 높은 지위를 가짐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'Rev': 목사를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'Dr': 의사를 나타내는 호칭.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'Mme': 기혼 여성을 나타내는 호칭, 'Madame'의 축약형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'Ms': 여성의 결혼 여부를 알 수 없는 경우 사용되는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'Major': 군인 중 대령 이상의 계급을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'Lady': 귀족 여성을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'Sir': 귀족 남성을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'Mlle': 미혼 여성을 나타내는 호칭, 'Mademoiselle'의 축약형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'Col': 군인 중 대령을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'Capt': 군인 중 대위 이상의 계급을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'the Countess': 백작 부인을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'Jonkheer': 귀족 계급 중 하나인 남성을 나타내는 호칭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18925" y="3259950"/>
            <a:ext cx="3694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구조 : 성, 호칭, 이름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파생 변수 생성 : Title(호칭)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호칭이라는 공통점을 가졌기 때문</a:t>
            </a:r>
            <a:endParaRPr sz="1200"/>
          </a:p>
        </p:txBody>
      </p:sp>
      <p:sp>
        <p:nvSpPr>
          <p:cNvPr id="159" name="Google Shape;159;p22"/>
          <p:cNvSpPr txBox="1"/>
          <p:nvPr/>
        </p:nvSpPr>
        <p:spPr>
          <a:xfrm>
            <a:off x="2228652" y="589675"/>
            <a:ext cx="4439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타이타닉 탑승객 데이터 명세 및 전처리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(Name - 1 / 3)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