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roximaNova-bold.fntdata"/><Relationship Id="rId10" Type="http://schemas.openxmlformats.org/officeDocument/2006/relationships/slide" Target="slides/slide5.xml"/><Relationship Id="rId21" Type="http://schemas.openxmlformats.org/officeDocument/2006/relationships/font" Target="fonts/ProximaNova-regular.fntdata"/><Relationship Id="rId13" Type="http://schemas.openxmlformats.org/officeDocument/2006/relationships/slide" Target="slides/slide8.xml"/><Relationship Id="rId24" Type="http://schemas.openxmlformats.org/officeDocument/2006/relationships/font" Target="fonts/ProximaNova-boldItalic.fntdata"/><Relationship Id="rId12" Type="http://schemas.openxmlformats.org/officeDocument/2006/relationships/slide" Target="slides/slide7.xml"/><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4d39896d2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4d39896d2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4d39896d2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4d39896d2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4d39896d2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d39896d2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4d39896d2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4d39896d2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4d39896d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4d39896d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4d39896d2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4d39896d2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4d39896d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4d39896d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4d39896d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4d39896d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4d39896d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4d39896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4d39896d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4d39896d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4d39896d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4d39896d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4d39896d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4d39896d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4d39896d2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d39896d2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4d39896d2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4d39896d2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17.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QUANTUM ADVANTAGES ON FACTORIZATION PROBLEM</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Xingjain Wu, Hongjin Wang, Yiyang Zeng, Junlin Song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part 3</a:t>
            </a:r>
            <a:endParaRPr/>
          </a:p>
        </p:txBody>
      </p:sp>
      <p:sp>
        <p:nvSpPr>
          <p:cNvPr id="138" name="Google Shape;13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W</a:t>
            </a:r>
            <a:r>
              <a:rPr lang="en">
                <a:latin typeface="Times New Roman"/>
                <a:ea typeface="Times New Roman"/>
                <a:cs typeface="Times New Roman"/>
                <a:sym typeface="Times New Roman"/>
              </a:rPr>
              <a:t>e implement to satisfy our amplitude amplification purpose that only targeted states would be applied phase shift       , and leave other basis states unchanged. </a:t>
            </a:r>
            <a:endParaRPr>
              <a:latin typeface="Times New Roman"/>
              <a:ea typeface="Times New Roman"/>
              <a:cs typeface="Times New Roman"/>
              <a:sym typeface="Times New Roman"/>
            </a:endParaRPr>
          </a:p>
        </p:txBody>
      </p:sp>
      <p:pic>
        <p:nvPicPr>
          <p:cNvPr id="139" name="Google Shape;139;p22"/>
          <p:cNvPicPr preferRelativeResize="0"/>
          <p:nvPr/>
        </p:nvPicPr>
        <p:blipFill>
          <a:blip r:embed="rId3">
            <a:alphaModFix/>
          </a:blip>
          <a:stretch>
            <a:fillRect/>
          </a:stretch>
        </p:blipFill>
        <p:spPr>
          <a:xfrm>
            <a:off x="3058900" y="1537650"/>
            <a:ext cx="339725" cy="253825"/>
          </a:xfrm>
          <a:prstGeom prst="rect">
            <a:avLst/>
          </a:prstGeom>
          <a:noFill/>
          <a:ln>
            <a:noFill/>
          </a:ln>
        </p:spPr>
      </p:pic>
      <p:pic>
        <p:nvPicPr>
          <p:cNvPr id="140" name="Google Shape;140;p22"/>
          <p:cNvPicPr preferRelativeResize="0"/>
          <p:nvPr/>
        </p:nvPicPr>
        <p:blipFill>
          <a:blip r:embed="rId4">
            <a:alphaModFix/>
          </a:blip>
          <a:stretch>
            <a:fillRect/>
          </a:stretch>
        </p:blipFill>
        <p:spPr>
          <a:xfrm>
            <a:off x="1874850" y="1935050"/>
            <a:ext cx="5394300" cy="155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part 4</a:t>
            </a:r>
            <a:endParaRPr/>
          </a:p>
        </p:txBody>
      </p:sp>
      <p:sp>
        <p:nvSpPr>
          <p:cNvPr id="146" name="Google Shape;14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Finally, apply </a:t>
            </a:r>
            <a:r>
              <a:rPr i="1" lang="en">
                <a:latin typeface="Times New Roman"/>
                <a:ea typeface="Times New Roman"/>
                <a:cs typeface="Times New Roman"/>
                <a:sym typeface="Times New Roman"/>
              </a:rPr>
              <a:t>U</a:t>
            </a:r>
            <a:r>
              <a:rPr lang="en">
                <a:latin typeface="Times New Roman"/>
                <a:ea typeface="Times New Roman"/>
                <a:cs typeface="Times New Roman"/>
                <a:sym typeface="Times New Roman"/>
              </a:rPr>
              <a:t> to obtain an equal superposition of the marked states only. In this case, the value of </a:t>
            </a:r>
            <a:r>
              <a:rPr i="1" lang="en">
                <a:latin typeface="Times New Roman"/>
                <a:ea typeface="Times New Roman"/>
                <a:cs typeface="Times New Roman"/>
                <a:sym typeface="Times New Roman"/>
              </a:rPr>
              <a:t>θ</a:t>
            </a:r>
            <a:r>
              <a:rPr lang="en">
                <a:latin typeface="Times New Roman"/>
                <a:ea typeface="Times New Roman"/>
                <a:cs typeface="Times New Roman"/>
                <a:sym typeface="Times New Roman"/>
              </a:rPr>
              <a:t> must be     . </a:t>
            </a:r>
            <a:endParaRPr>
              <a:latin typeface="Times New Roman"/>
              <a:ea typeface="Times New Roman"/>
              <a:cs typeface="Times New Roman"/>
              <a:sym typeface="Times New Roman"/>
            </a:endParaRPr>
          </a:p>
        </p:txBody>
      </p:sp>
      <p:pic>
        <p:nvPicPr>
          <p:cNvPr id="147" name="Google Shape;147;p23"/>
          <p:cNvPicPr preferRelativeResize="0"/>
          <p:nvPr/>
        </p:nvPicPr>
        <p:blipFill>
          <a:blip r:embed="rId3">
            <a:alphaModFix/>
          </a:blip>
          <a:stretch>
            <a:fillRect/>
          </a:stretch>
        </p:blipFill>
        <p:spPr>
          <a:xfrm>
            <a:off x="3811613" y="1841500"/>
            <a:ext cx="1520775" cy="1861875"/>
          </a:xfrm>
          <a:prstGeom prst="rect">
            <a:avLst/>
          </a:prstGeom>
          <a:noFill/>
          <a:ln>
            <a:noFill/>
          </a:ln>
        </p:spPr>
      </p:pic>
      <p:pic>
        <p:nvPicPr>
          <p:cNvPr id="148" name="Google Shape;148;p23"/>
          <p:cNvPicPr preferRelativeResize="0"/>
          <p:nvPr/>
        </p:nvPicPr>
        <p:blipFill>
          <a:blip r:embed="rId4">
            <a:alphaModFix/>
          </a:blip>
          <a:stretch>
            <a:fillRect/>
          </a:stretch>
        </p:blipFill>
        <p:spPr>
          <a:xfrm>
            <a:off x="2150575" y="1541074"/>
            <a:ext cx="187625" cy="36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Simulator results</a:t>
            </a:r>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figure below shows the result obtained from qasm simulator backend, with default 1024 shots.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bin(</a:t>
            </a:r>
            <a:r>
              <a:rPr lang="en">
                <a:latin typeface="Times New Roman"/>
                <a:ea typeface="Times New Roman"/>
                <a:cs typeface="Times New Roman"/>
                <a:sym typeface="Times New Roman"/>
              </a:rPr>
              <a:t>99877) = 11000011000100101</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bin(99881) = 11000011000101001</a:t>
            </a:r>
            <a:endParaRPr>
              <a:latin typeface="Times New Roman"/>
              <a:ea typeface="Times New Roman"/>
              <a:cs typeface="Times New Roman"/>
              <a:sym typeface="Times New Roman"/>
            </a:endParaRPr>
          </a:p>
        </p:txBody>
      </p:sp>
      <p:pic>
        <p:nvPicPr>
          <p:cNvPr id="155" name="Google Shape;155;p24"/>
          <p:cNvPicPr preferRelativeResize="0"/>
          <p:nvPr/>
        </p:nvPicPr>
        <p:blipFill>
          <a:blip r:embed="rId3">
            <a:alphaModFix/>
          </a:blip>
          <a:stretch>
            <a:fillRect/>
          </a:stretch>
        </p:blipFill>
        <p:spPr>
          <a:xfrm>
            <a:off x="4003350" y="1751950"/>
            <a:ext cx="4828949" cy="2973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hardware results</a:t>
            </a:r>
            <a:endParaRPr/>
          </a:p>
        </p:txBody>
      </p:sp>
      <p:sp>
        <p:nvSpPr>
          <p:cNvPr id="161" name="Google Shape;16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figure below presents</a:t>
            </a:r>
            <a:r>
              <a:rPr lang="en">
                <a:latin typeface="Times New Roman"/>
                <a:ea typeface="Times New Roman"/>
                <a:cs typeface="Times New Roman"/>
                <a:sym typeface="Times New Roman"/>
              </a:rPr>
              <a:t> the result obtained from real quantum computer with 8192 shots.</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bin(99877) = 11000011000100101</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bin(99881) = 11000011000101001</a:t>
            </a:r>
            <a:endParaRPr>
              <a:latin typeface="Times New Roman"/>
              <a:ea typeface="Times New Roman"/>
              <a:cs typeface="Times New Roman"/>
              <a:sym typeface="Times New Roman"/>
            </a:endParaRPr>
          </a:p>
        </p:txBody>
      </p:sp>
      <p:pic>
        <p:nvPicPr>
          <p:cNvPr id="162" name="Google Shape;162;p25"/>
          <p:cNvPicPr preferRelativeResize="0"/>
          <p:nvPr/>
        </p:nvPicPr>
        <p:blipFill>
          <a:blip r:embed="rId3">
            <a:alphaModFix/>
          </a:blip>
          <a:stretch>
            <a:fillRect/>
          </a:stretch>
        </p:blipFill>
        <p:spPr>
          <a:xfrm>
            <a:off x="4079775" y="1803575"/>
            <a:ext cx="4752526" cy="2982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Grover’s algorithm</a:t>
            </a:r>
            <a:endParaRPr/>
          </a:p>
        </p:txBody>
      </p:sp>
      <p:sp>
        <p:nvSpPr>
          <p:cNvPr id="168" name="Google Shape;16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Grover’s algorithm uses amplitude amplification to find the answer.</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Essentially the answer is only needed to construct the oracle part of the circuit; the rest of the circuit is always the same.</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No guaranteed that we may know the answer in constructing the oracle as an individual.</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Post-quantum security</a:t>
            </a:r>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It proves to ensure encryption in the context of quantum computers.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Post-quantum algorithms avoid acceleration brought by quantum algorithm.</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It offers a solution to the problem of encryption in the presence of an emerging and promising field.</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Introduce four different methods of quantum factorization and their state-of-the-art results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Extend the ability of Grover’s algorithm on factorization to achieve factorization of the number 9975814637 with 2 qubits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Observe good agreement between experimental and theoretical results with high fidelity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Discuss the result, limitation of Grover’s algorithm and the impact of quantum factorization on encryption</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Introduction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P</a:t>
            </a:r>
            <a:r>
              <a:rPr lang="en">
                <a:latin typeface="Times New Roman"/>
                <a:ea typeface="Times New Roman"/>
                <a:cs typeface="Times New Roman"/>
                <a:sym typeface="Times New Roman"/>
              </a:rPr>
              <a:t>ublic-key encryption: factorization (RSA)</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Four main methods of factorization in quantum computing: </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Shor’s algorithm</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Grover’s algorithm</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Adiabatic quantum computation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Quantum annealing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Best results: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Shor’s algorithm: 21</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Adiabatic quantum computation: 551</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Quantum annealing: 376289 (logical qubits)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Grover’s algorithm: 4088459 (real hardware!)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Generalized Grover’s algorithm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Searching </a:t>
            </a:r>
            <a:r>
              <a:rPr i="1" lang="en">
                <a:latin typeface="Times New Roman"/>
                <a:ea typeface="Times New Roman"/>
                <a:cs typeface="Times New Roman"/>
                <a:sym typeface="Times New Roman"/>
              </a:rPr>
              <a:t>M</a:t>
            </a:r>
            <a:r>
              <a:rPr lang="en">
                <a:latin typeface="Times New Roman"/>
                <a:ea typeface="Times New Roman"/>
                <a:cs typeface="Times New Roman"/>
                <a:sym typeface="Times New Roman"/>
              </a:rPr>
              <a:t> marked states from an arbitrary distributed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−item quantum database.</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|τ &gt; and |c &gt; respectively represent the normalized state sum over all the </a:t>
            </a:r>
            <a:r>
              <a:rPr b="1" lang="en">
                <a:latin typeface="Times New Roman"/>
                <a:ea typeface="Times New Roman"/>
                <a:cs typeface="Times New Roman"/>
                <a:sym typeface="Times New Roman"/>
              </a:rPr>
              <a:t>marked</a:t>
            </a:r>
            <a:r>
              <a:rPr lang="en">
                <a:latin typeface="Times New Roman"/>
                <a:ea typeface="Times New Roman"/>
                <a:cs typeface="Times New Roman"/>
                <a:sym typeface="Times New Roman"/>
              </a:rPr>
              <a:t> states and all the </a:t>
            </a:r>
            <a:r>
              <a:rPr b="1" lang="en">
                <a:latin typeface="Times New Roman"/>
                <a:ea typeface="Times New Roman"/>
                <a:cs typeface="Times New Roman"/>
                <a:sym typeface="Times New Roman"/>
              </a:rPr>
              <a:t>non-marked</a:t>
            </a:r>
            <a:r>
              <a:rPr lang="en">
                <a:latin typeface="Times New Roman"/>
                <a:ea typeface="Times New Roman"/>
                <a:cs typeface="Times New Roman"/>
                <a:sym typeface="Times New Roman"/>
              </a:rPr>
              <a:t> states</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Then we can express the database</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1846175" y="1697375"/>
            <a:ext cx="5051050" cy="419650"/>
          </a:xfrm>
          <a:prstGeom prst="rect">
            <a:avLst/>
          </a:prstGeom>
          <a:noFill/>
          <a:ln>
            <a:noFill/>
          </a:ln>
        </p:spPr>
      </p:pic>
      <p:pic>
        <p:nvPicPr>
          <p:cNvPr id="80" name="Google Shape;80;p16"/>
          <p:cNvPicPr preferRelativeResize="0"/>
          <p:nvPr/>
        </p:nvPicPr>
        <p:blipFill>
          <a:blip r:embed="rId4">
            <a:alphaModFix/>
          </a:blip>
          <a:stretch>
            <a:fillRect/>
          </a:stretch>
        </p:blipFill>
        <p:spPr>
          <a:xfrm>
            <a:off x="3538974" y="4637075"/>
            <a:ext cx="1886799" cy="362225"/>
          </a:xfrm>
          <a:prstGeom prst="rect">
            <a:avLst/>
          </a:prstGeom>
          <a:noFill/>
          <a:ln>
            <a:noFill/>
          </a:ln>
        </p:spPr>
      </p:pic>
      <p:pic>
        <p:nvPicPr>
          <p:cNvPr id="81" name="Google Shape;81;p16"/>
          <p:cNvPicPr preferRelativeResize="0"/>
          <p:nvPr/>
        </p:nvPicPr>
        <p:blipFill>
          <a:blip r:embed="rId5">
            <a:alphaModFix/>
          </a:blip>
          <a:stretch>
            <a:fillRect/>
          </a:stretch>
        </p:blipFill>
        <p:spPr>
          <a:xfrm>
            <a:off x="5486530" y="4674063"/>
            <a:ext cx="1066243" cy="288251"/>
          </a:xfrm>
          <a:prstGeom prst="rect">
            <a:avLst/>
          </a:prstGeom>
          <a:noFill/>
          <a:ln>
            <a:noFill/>
          </a:ln>
        </p:spPr>
      </p:pic>
      <p:pic>
        <p:nvPicPr>
          <p:cNvPr id="82" name="Google Shape;82;p16"/>
          <p:cNvPicPr preferRelativeResize="0"/>
          <p:nvPr/>
        </p:nvPicPr>
        <p:blipFill>
          <a:blip r:embed="rId6">
            <a:alphaModFix/>
          </a:blip>
          <a:stretch>
            <a:fillRect/>
          </a:stretch>
        </p:blipFill>
        <p:spPr>
          <a:xfrm>
            <a:off x="1499825" y="2859325"/>
            <a:ext cx="5674101" cy="184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Generalized Grover’s algorithm</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Perform a conditional shift         to the </a:t>
            </a:r>
            <a:r>
              <a:rPr i="1" lang="en">
                <a:latin typeface="Times New Roman"/>
                <a:ea typeface="Times New Roman"/>
                <a:cs typeface="Times New Roman"/>
                <a:sym typeface="Times New Roman"/>
              </a:rPr>
              <a:t>M </a:t>
            </a:r>
            <a:r>
              <a:rPr b="1" lang="en">
                <a:latin typeface="Times New Roman"/>
                <a:ea typeface="Times New Roman"/>
                <a:cs typeface="Times New Roman"/>
                <a:sym typeface="Times New Roman"/>
              </a:rPr>
              <a:t>marked</a:t>
            </a:r>
            <a:r>
              <a:rPr lang="en">
                <a:latin typeface="Times New Roman"/>
                <a:ea typeface="Times New Roman"/>
                <a:cs typeface="Times New Roman"/>
                <a:sym typeface="Times New Roman"/>
              </a:rPr>
              <a:t> states.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Perform a n-qubit operation       where </a:t>
            </a:r>
            <a:r>
              <a:rPr i="1" lang="en">
                <a:latin typeface="Times New Roman"/>
                <a:ea typeface="Times New Roman"/>
                <a:cs typeface="Times New Roman"/>
                <a:sym typeface="Times New Roman"/>
              </a:rPr>
              <a:t>U</a:t>
            </a:r>
            <a:r>
              <a:rPr lang="en">
                <a:latin typeface="Times New Roman"/>
                <a:ea typeface="Times New Roman"/>
                <a:cs typeface="Times New Roman"/>
                <a:sym typeface="Times New Roman"/>
              </a:rPr>
              <a:t> transforms |0&gt; to </a:t>
            </a:r>
            <a:endParaRPr sz="1000">
              <a:solidFill>
                <a:srgbClr val="000000"/>
              </a:solidFill>
              <a:latin typeface="Arial"/>
              <a:ea typeface="Arial"/>
              <a:cs typeface="Arial"/>
              <a:sym typeface="Arial"/>
            </a:endParaRPr>
          </a:p>
          <a:p>
            <a:pPr indent="0" lvl="0" marL="0" rtl="0" algn="l">
              <a:spcBef>
                <a:spcPts val="1600"/>
              </a:spcBef>
              <a:spcAft>
                <a:spcPts val="0"/>
              </a:spcAft>
              <a:buNone/>
            </a:pPr>
            <a:r>
              <a:rPr lang="en">
                <a:latin typeface="Times New Roman"/>
                <a:ea typeface="Times New Roman"/>
                <a:cs typeface="Times New Roman"/>
                <a:sym typeface="Times New Roman"/>
              </a:rPr>
              <a:t>Perform a conditional shift                to |0&gt; and        to all other states</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Perform the n-qubit transformation </a:t>
            </a:r>
            <a:r>
              <a:rPr i="1" lang="en">
                <a:latin typeface="Times New Roman"/>
                <a:ea typeface="Times New Roman"/>
                <a:cs typeface="Times New Roman"/>
                <a:sym typeface="Times New Roman"/>
              </a:rPr>
              <a:t>U</a:t>
            </a:r>
            <a:endParaRPr i="1">
              <a:latin typeface="Times New Roman"/>
              <a:ea typeface="Times New Roman"/>
              <a:cs typeface="Times New Roman"/>
              <a:sym typeface="Times New Roman"/>
            </a:endParaRPr>
          </a:p>
        </p:txBody>
      </p:sp>
      <p:pic>
        <p:nvPicPr>
          <p:cNvPr id="89" name="Google Shape;89;p17"/>
          <p:cNvPicPr preferRelativeResize="0"/>
          <p:nvPr/>
        </p:nvPicPr>
        <p:blipFill>
          <a:blip r:embed="rId3">
            <a:alphaModFix/>
          </a:blip>
          <a:stretch>
            <a:fillRect/>
          </a:stretch>
        </p:blipFill>
        <p:spPr>
          <a:xfrm>
            <a:off x="2915500" y="1192275"/>
            <a:ext cx="397025" cy="363600"/>
          </a:xfrm>
          <a:prstGeom prst="rect">
            <a:avLst/>
          </a:prstGeom>
          <a:noFill/>
          <a:ln>
            <a:noFill/>
          </a:ln>
        </p:spPr>
      </p:pic>
      <p:pic>
        <p:nvPicPr>
          <p:cNvPr id="90" name="Google Shape;90;p17"/>
          <p:cNvPicPr preferRelativeResize="0"/>
          <p:nvPr/>
        </p:nvPicPr>
        <p:blipFill>
          <a:blip r:embed="rId4">
            <a:alphaModFix/>
          </a:blip>
          <a:stretch>
            <a:fillRect/>
          </a:stretch>
        </p:blipFill>
        <p:spPr>
          <a:xfrm>
            <a:off x="3193528" y="1555875"/>
            <a:ext cx="2756925" cy="706900"/>
          </a:xfrm>
          <a:prstGeom prst="rect">
            <a:avLst/>
          </a:prstGeom>
          <a:noFill/>
          <a:ln>
            <a:noFill/>
          </a:ln>
        </p:spPr>
      </p:pic>
      <p:pic>
        <p:nvPicPr>
          <p:cNvPr id="91" name="Google Shape;91;p17"/>
          <p:cNvPicPr preferRelativeResize="0"/>
          <p:nvPr/>
        </p:nvPicPr>
        <p:blipFill>
          <a:blip r:embed="rId5">
            <a:alphaModFix/>
          </a:blip>
          <a:stretch>
            <a:fillRect/>
          </a:stretch>
        </p:blipFill>
        <p:spPr>
          <a:xfrm>
            <a:off x="5794248" y="2294288"/>
            <a:ext cx="397025" cy="266811"/>
          </a:xfrm>
          <a:prstGeom prst="rect">
            <a:avLst/>
          </a:prstGeom>
          <a:noFill/>
          <a:ln>
            <a:noFill/>
          </a:ln>
        </p:spPr>
      </p:pic>
      <p:pic>
        <p:nvPicPr>
          <p:cNvPr id="92" name="Google Shape;92;p17"/>
          <p:cNvPicPr preferRelativeResize="0"/>
          <p:nvPr/>
        </p:nvPicPr>
        <p:blipFill>
          <a:blip r:embed="rId6">
            <a:alphaModFix/>
          </a:blip>
          <a:stretch>
            <a:fillRect/>
          </a:stretch>
        </p:blipFill>
        <p:spPr>
          <a:xfrm>
            <a:off x="3039477" y="2325791"/>
            <a:ext cx="230250" cy="203784"/>
          </a:xfrm>
          <a:prstGeom prst="rect">
            <a:avLst/>
          </a:prstGeom>
          <a:noFill/>
          <a:ln>
            <a:noFill/>
          </a:ln>
        </p:spPr>
      </p:pic>
      <p:pic>
        <p:nvPicPr>
          <p:cNvPr id="93" name="Google Shape;93;p17"/>
          <p:cNvPicPr preferRelativeResize="0"/>
          <p:nvPr/>
        </p:nvPicPr>
        <p:blipFill>
          <a:blip r:embed="rId7">
            <a:alphaModFix/>
          </a:blip>
          <a:stretch>
            <a:fillRect/>
          </a:stretch>
        </p:blipFill>
        <p:spPr>
          <a:xfrm>
            <a:off x="2915500" y="2800925"/>
            <a:ext cx="810635" cy="266800"/>
          </a:xfrm>
          <a:prstGeom prst="rect">
            <a:avLst/>
          </a:prstGeom>
          <a:noFill/>
          <a:ln>
            <a:noFill/>
          </a:ln>
        </p:spPr>
      </p:pic>
      <p:pic>
        <p:nvPicPr>
          <p:cNvPr id="94" name="Google Shape;94;p17"/>
          <p:cNvPicPr preferRelativeResize="0"/>
          <p:nvPr/>
        </p:nvPicPr>
        <p:blipFill>
          <a:blip r:embed="rId8">
            <a:alphaModFix/>
          </a:blip>
          <a:stretch>
            <a:fillRect/>
          </a:stretch>
        </p:blipFill>
        <p:spPr>
          <a:xfrm>
            <a:off x="4740388" y="2800924"/>
            <a:ext cx="349736" cy="26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Factorization to searching</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Factorize </a:t>
            </a:r>
            <a:r>
              <a:rPr i="1" lang="en">
                <a:latin typeface="Times New Roman"/>
                <a:ea typeface="Times New Roman"/>
                <a:cs typeface="Times New Roman"/>
                <a:sym typeface="Times New Roman"/>
              </a:rPr>
              <a:t>N = p × q</a:t>
            </a:r>
            <a:endParaRPr i="1">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Binary representation</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Case study: </a:t>
            </a:r>
            <a:r>
              <a:rPr lang="en">
                <a:latin typeface="Times New Roman"/>
                <a:ea typeface="Times New Roman"/>
                <a:cs typeface="Times New Roman"/>
                <a:sym typeface="Times New Roman"/>
              </a:rPr>
              <a:t>N = 4088459 = 2017</a:t>
            </a:r>
            <a:r>
              <a:rPr i="1" lang="en">
                <a:latin typeface="Times New Roman"/>
                <a:ea typeface="Times New Roman"/>
                <a:cs typeface="Times New Roman"/>
                <a:sym typeface="Times New Roman"/>
              </a:rPr>
              <a:t>×</a:t>
            </a:r>
            <a:r>
              <a:rPr lang="en">
                <a:latin typeface="Times New Roman"/>
                <a:ea typeface="Times New Roman"/>
                <a:cs typeface="Times New Roman"/>
                <a:sym typeface="Times New Roman"/>
              </a:rPr>
              <a:t>2027. (1111110</a:t>
            </a:r>
            <a:r>
              <a:rPr b="1" lang="en">
                <a:solidFill>
                  <a:srgbClr val="FF0000"/>
                </a:solidFill>
                <a:latin typeface="Times New Roman"/>
                <a:ea typeface="Times New Roman"/>
                <a:cs typeface="Times New Roman"/>
                <a:sym typeface="Times New Roman"/>
              </a:rPr>
              <a:t>1</a:t>
            </a:r>
            <a:r>
              <a:rPr lang="en">
                <a:latin typeface="Times New Roman"/>
                <a:ea typeface="Times New Roman"/>
                <a:cs typeface="Times New Roman"/>
                <a:sym typeface="Times New Roman"/>
              </a:rPr>
              <a:t>0</a:t>
            </a:r>
            <a:r>
              <a:rPr b="1" lang="en">
                <a:solidFill>
                  <a:srgbClr val="FF0000"/>
                </a:solidFill>
                <a:latin typeface="Times New Roman"/>
                <a:ea typeface="Times New Roman"/>
                <a:cs typeface="Times New Roman"/>
                <a:sym typeface="Times New Roman"/>
              </a:rPr>
              <a:t>1</a:t>
            </a:r>
            <a:r>
              <a:rPr lang="en">
                <a:latin typeface="Times New Roman"/>
                <a:ea typeface="Times New Roman"/>
                <a:cs typeface="Times New Roman"/>
                <a:sym typeface="Times New Roman"/>
              </a:rPr>
              <a:t>1, 1111110</a:t>
            </a:r>
            <a:r>
              <a:rPr b="1" lang="en">
                <a:solidFill>
                  <a:srgbClr val="FF0000"/>
                </a:solidFill>
                <a:latin typeface="Times New Roman"/>
                <a:ea typeface="Times New Roman"/>
                <a:cs typeface="Times New Roman"/>
                <a:sym typeface="Times New Roman"/>
              </a:rPr>
              <a:t>0</a:t>
            </a:r>
            <a:r>
              <a:rPr lang="en">
                <a:latin typeface="Times New Roman"/>
                <a:ea typeface="Times New Roman"/>
                <a:cs typeface="Times New Roman"/>
                <a:sym typeface="Times New Roman"/>
              </a:rPr>
              <a:t>0</a:t>
            </a:r>
            <a:r>
              <a:rPr b="1" lang="en">
                <a:solidFill>
                  <a:srgbClr val="FF0000"/>
                </a:solidFill>
                <a:latin typeface="Times New Roman"/>
                <a:ea typeface="Times New Roman"/>
                <a:cs typeface="Times New Roman"/>
                <a:sym typeface="Times New Roman"/>
              </a:rPr>
              <a:t>0</a:t>
            </a: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pic>
        <p:nvPicPr>
          <p:cNvPr id="101" name="Google Shape;101;p18"/>
          <p:cNvPicPr preferRelativeResize="0"/>
          <p:nvPr/>
        </p:nvPicPr>
        <p:blipFill>
          <a:blip r:embed="rId3">
            <a:alphaModFix/>
          </a:blip>
          <a:stretch>
            <a:fillRect/>
          </a:stretch>
        </p:blipFill>
        <p:spPr>
          <a:xfrm>
            <a:off x="2447825" y="1768325"/>
            <a:ext cx="1939100" cy="291900"/>
          </a:xfrm>
          <a:prstGeom prst="rect">
            <a:avLst/>
          </a:prstGeom>
          <a:noFill/>
          <a:ln>
            <a:noFill/>
          </a:ln>
        </p:spPr>
      </p:pic>
      <p:pic>
        <p:nvPicPr>
          <p:cNvPr id="102" name="Google Shape;102;p18"/>
          <p:cNvPicPr preferRelativeResize="0"/>
          <p:nvPr/>
        </p:nvPicPr>
        <p:blipFill>
          <a:blip r:embed="rId4">
            <a:alphaModFix/>
          </a:blip>
          <a:stretch>
            <a:fillRect/>
          </a:stretch>
        </p:blipFill>
        <p:spPr>
          <a:xfrm>
            <a:off x="4513725" y="1751662"/>
            <a:ext cx="1847675" cy="325225"/>
          </a:xfrm>
          <a:prstGeom prst="rect">
            <a:avLst/>
          </a:prstGeom>
          <a:noFill/>
          <a:ln>
            <a:noFill/>
          </a:ln>
        </p:spPr>
      </p:pic>
      <p:pic>
        <p:nvPicPr>
          <p:cNvPr id="103" name="Google Shape;103;p18"/>
          <p:cNvPicPr preferRelativeResize="0"/>
          <p:nvPr/>
        </p:nvPicPr>
        <p:blipFill>
          <a:blip r:embed="rId5">
            <a:alphaModFix/>
          </a:blip>
          <a:stretch>
            <a:fillRect/>
          </a:stretch>
        </p:blipFill>
        <p:spPr>
          <a:xfrm>
            <a:off x="389775" y="2718812"/>
            <a:ext cx="2780675" cy="1577400"/>
          </a:xfrm>
          <a:prstGeom prst="rect">
            <a:avLst/>
          </a:prstGeom>
          <a:noFill/>
          <a:ln>
            <a:noFill/>
          </a:ln>
        </p:spPr>
      </p:pic>
      <p:sp>
        <p:nvSpPr>
          <p:cNvPr id="104" name="Google Shape;104;p18"/>
          <p:cNvSpPr/>
          <p:nvPr/>
        </p:nvSpPr>
        <p:spPr>
          <a:xfrm>
            <a:off x="3357335" y="3292113"/>
            <a:ext cx="842700" cy="430800"/>
          </a:xfrm>
          <a:prstGeom prst="rightArrow">
            <a:avLst>
              <a:gd fmla="val 50000" name="adj1"/>
              <a:gd fmla="val 5000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8"/>
          <p:cNvPicPr preferRelativeResize="0"/>
          <p:nvPr/>
        </p:nvPicPr>
        <p:blipFill>
          <a:blip r:embed="rId6">
            <a:alphaModFix/>
          </a:blip>
          <a:stretch>
            <a:fillRect/>
          </a:stretch>
        </p:blipFill>
        <p:spPr>
          <a:xfrm>
            <a:off x="5789912" y="2973100"/>
            <a:ext cx="2032575" cy="296950"/>
          </a:xfrm>
          <a:prstGeom prst="rect">
            <a:avLst/>
          </a:prstGeom>
          <a:noFill/>
          <a:ln>
            <a:noFill/>
          </a:ln>
        </p:spPr>
      </p:pic>
      <p:pic>
        <p:nvPicPr>
          <p:cNvPr id="106" name="Google Shape;106;p18"/>
          <p:cNvPicPr preferRelativeResize="0"/>
          <p:nvPr/>
        </p:nvPicPr>
        <p:blipFill>
          <a:blip r:embed="rId7">
            <a:alphaModFix/>
          </a:blip>
          <a:stretch>
            <a:fillRect/>
          </a:stretch>
        </p:blipFill>
        <p:spPr>
          <a:xfrm>
            <a:off x="4386925" y="3372588"/>
            <a:ext cx="4736569" cy="26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2" name="Google Shape;11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We attempt to demonstrate the procedure to factorize number 9975814637. We solve this problem by translating it into Grover algorithm target, and apply a quantum circuit which only requires two qubits.</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Certain limits should be applied onto the number we want to factorize. The prime number 9975814637 could be factorized into two large prime numbers 99877 and 99881. The binary value of 99877 is 11000011000100101, and the binary value of 99881 is 11000011000101001. They all have 17 digits of binary values and both starts and ends with 1. They have two digits different from each other, which are the third and the fourth digits:                  = 01 and                  = 10.</a:t>
            </a:r>
            <a:endParaRPr>
              <a:latin typeface="Times New Roman"/>
              <a:ea typeface="Times New Roman"/>
              <a:cs typeface="Times New Roman"/>
              <a:sym typeface="Times New Roman"/>
            </a:endParaRPr>
          </a:p>
        </p:txBody>
      </p:sp>
      <p:pic>
        <p:nvPicPr>
          <p:cNvPr id="113" name="Google Shape;113;p19"/>
          <p:cNvPicPr preferRelativeResize="0"/>
          <p:nvPr/>
        </p:nvPicPr>
        <p:blipFill>
          <a:blip r:embed="rId3">
            <a:alphaModFix/>
          </a:blip>
          <a:stretch>
            <a:fillRect/>
          </a:stretch>
        </p:blipFill>
        <p:spPr>
          <a:xfrm>
            <a:off x="996350" y="4008625"/>
            <a:ext cx="969911" cy="269825"/>
          </a:xfrm>
          <a:prstGeom prst="rect">
            <a:avLst/>
          </a:prstGeom>
          <a:noFill/>
          <a:ln>
            <a:noFill/>
          </a:ln>
        </p:spPr>
      </p:pic>
      <p:pic>
        <p:nvPicPr>
          <p:cNvPr id="114" name="Google Shape;114;p19"/>
          <p:cNvPicPr preferRelativeResize="0"/>
          <p:nvPr/>
        </p:nvPicPr>
        <p:blipFill>
          <a:blip r:embed="rId4">
            <a:alphaModFix/>
          </a:blip>
          <a:stretch>
            <a:fillRect/>
          </a:stretch>
        </p:blipFill>
        <p:spPr>
          <a:xfrm>
            <a:off x="2859525" y="4031888"/>
            <a:ext cx="930425" cy="22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part 1</a:t>
            </a:r>
            <a:endParaRPr/>
          </a:p>
          <a:p>
            <a:pPr indent="0" lvl="0" marL="0" rtl="0" algn="l">
              <a:spcBef>
                <a:spcPts val="0"/>
              </a:spcBef>
              <a:spcAft>
                <a:spcPts val="0"/>
              </a:spcAft>
              <a:buNone/>
            </a:pPr>
            <a:r>
              <a:t/>
            </a:r>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two-digit difference informs that a two qubit Hamiltonian should be used to factorize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9975814637.</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After the barrier line is the implementation for                           . The operation is expressed as the product of multiple unitary gates. Overall, the action of this part of the circuit is to conditionally introduces a phase shift of </a:t>
            </a:r>
            <a:r>
              <a:rPr i="1" lang="en">
                <a:latin typeface="Times New Roman"/>
                <a:ea typeface="Times New Roman"/>
                <a:cs typeface="Times New Roman"/>
                <a:sym typeface="Times New Roman"/>
              </a:rPr>
              <a:t>θ</a:t>
            </a:r>
            <a:r>
              <a:rPr lang="en">
                <a:latin typeface="Times New Roman"/>
                <a:ea typeface="Times New Roman"/>
                <a:cs typeface="Times New Roman"/>
                <a:sym typeface="Times New Roman"/>
              </a:rPr>
              <a:t> angle only to the ground states of instead of other basis states, that encodes solution into the oracular part. Hence, our required ”solution” states have been marked as required for the quantum search algorithm.</a:t>
            </a:r>
            <a:endParaRPr>
              <a:latin typeface="Times New Roman"/>
              <a:ea typeface="Times New Roman"/>
              <a:cs typeface="Times New Roman"/>
              <a:sym typeface="Times New Roman"/>
            </a:endParaRPr>
          </a:p>
        </p:txBody>
      </p:sp>
      <p:pic>
        <p:nvPicPr>
          <p:cNvPr id="121" name="Google Shape;121;p20"/>
          <p:cNvPicPr preferRelativeResize="0"/>
          <p:nvPr/>
        </p:nvPicPr>
        <p:blipFill>
          <a:blip r:embed="rId3">
            <a:alphaModFix/>
          </a:blip>
          <a:stretch>
            <a:fillRect/>
          </a:stretch>
        </p:blipFill>
        <p:spPr>
          <a:xfrm>
            <a:off x="2808275" y="1782150"/>
            <a:ext cx="3527449" cy="1192650"/>
          </a:xfrm>
          <a:prstGeom prst="rect">
            <a:avLst/>
          </a:prstGeom>
          <a:noFill/>
          <a:ln>
            <a:noFill/>
          </a:ln>
        </p:spPr>
      </p:pic>
      <p:pic>
        <p:nvPicPr>
          <p:cNvPr id="122" name="Google Shape;122;p20"/>
          <p:cNvPicPr preferRelativeResize="0"/>
          <p:nvPr/>
        </p:nvPicPr>
        <p:blipFill>
          <a:blip r:embed="rId4">
            <a:alphaModFix/>
          </a:blip>
          <a:stretch>
            <a:fillRect/>
          </a:stretch>
        </p:blipFill>
        <p:spPr>
          <a:xfrm>
            <a:off x="4745075" y="3028725"/>
            <a:ext cx="1433475" cy="360575"/>
          </a:xfrm>
          <a:prstGeom prst="rect">
            <a:avLst/>
          </a:prstGeom>
          <a:noFill/>
          <a:ln>
            <a:noFill/>
          </a:ln>
        </p:spPr>
      </p:pic>
      <p:pic>
        <p:nvPicPr>
          <p:cNvPr id="123" name="Google Shape;123;p20"/>
          <p:cNvPicPr preferRelativeResize="0"/>
          <p:nvPr/>
        </p:nvPicPr>
        <p:blipFill>
          <a:blip r:embed="rId5">
            <a:alphaModFix/>
          </a:blip>
          <a:stretch>
            <a:fillRect/>
          </a:stretch>
        </p:blipFill>
        <p:spPr>
          <a:xfrm>
            <a:off x="8496599" y="3684574"/>
            <a:ext cx="212800" cy="27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part 2</a:t>
            </a:r>
            <a:endParaRPr/>
          </a:p>
        </p:txBody>
      </p:sp>
      <p:sp>
        <p:nvSpPr>
          <p:cNvPr id="129" name="Google Shape;12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a:t>
            </a:r>
            <a:r>
              <a:rPr lang="en"/>
              <a:t>e apply the       , which is the inverse operation of U such that                     , in order to compensate the previously required marking process that transformed qubits into 2-qubit equal superposition states.</a:t>
            </a:r>
            <a:endParaRPr/>
          </a:p>
        </p:txBody>
      </p:sp>
      <p:pic>
        <p:nvPicPr>
          <p:cNvPr id="130" name="Google Shape;130;p21"/>
          <p:cNvPicPr preferRelativeResize="0"/>
          <p:nvPr/>
        </p:nvPicPr>
        <p:blipFill>
          <a:blip r:embed="rId3">
            <a:alphaModFix/>
          </a:blip>
          <a:stretch>
            <a:fillRect/>
          </a:stretch>
        </p:blipFill>
        <p:spPr>
          <a:xfrm>
            <a:off x="3915653" y="1152475"/>
            <a:ext cx="1312700" cy="1546675"/>
          </a:xfrm>
          <a:prstGeom prst="rect">
            <a:avLst/>
          </a:prstGeom>
          <a:noFill/>
          <a:ln>
            <a:noFill/>
          </a:ln>
        </p:spPr>
      </p:pic>
      <p:pic>
        <p:nvPicPr>
          <p:cNvPr id="131" name="Google Shape;131;p21"/>
          <p:cNvPicPr preferRelativeResize="0"/>
          <p:nvPr/>
        </p:nvPicPr>
        <p:blipFill>
          <a:blip r:embed="rId4">
            <a:alphaModFix/>
          </a:blip>
          <a:stretch>
            <a:fillRect/>
          </a:stretch>
        </p:blipFill>
        <p:spPr>
          <a:xfrm>
            <a:off x="1769200" y="2802925"/>
            <a:ext cx="312997" cy="269825"/>
          </a:xfrm>
          <a:prstGeom prst="rect">
            <a:avLst/>
          </a:prstGeom>
          <a:noFill/>
          <a:ln>
            <a:noFill/>
          </a:ln>
        </p:spPr>
      </p:pic>
      <p:pic>
        <p:nvPicPr>
          <p:cNvPr id="132" name="Google Shape;132;p21"/>
          <p:cNvPicPr preferRelativeResize="0"/>
          <p:nvPr/>
        </p:nvPicPr>
        <p:blipFill>
          <a:blip r:embed="rId5">
            <a:alphaModFix/>
          </a:blip>
          <a:stretch>
            <a:fillRect/>
          </a:stretch>
        </p:blipFill>
        <p:spPr>
          <a:xfrm>
            <a:off x="6723550" y="2795825"/>
            <a:ext cx="1127235" cy="28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