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319" r:id="rId5"/>
    <p:sldId id="322" r:id="rId6"/>
    <p:sldId id="264" r:id="rId7"/>
    <p:sldId id="263" r:id="rId8"/>
    <p:sldId id="266" r:id="rId9"/>
    <p:sldId id="268" r:id="rId10"/>
    <p:sldId id="270" r:id="rId11"/>
    <p:sldId id="274" r:id="rId12"/>
    <p:sldId id="276" r:id="rId13"/>
    <p:sldId id="282" r:id="rId14"/>
    <p:sldId id="283" r:id="rId15"/>
    <p:sldId id="285" r:id="rId16"/>
    <p:sldId id="320" r:id="rId17"/>
    <p:sldId id="323" r:id="rId18"/>
    <p:sldId id="314" r:id="rId19"/>
    <p:sldId id="289" r:id="rId20"/>
    <p:sldId id="318" r:id="rId21"/>
  </p:sldIdLst>
  <p:sldSz cx="18288000" cy="10287000"/>
  <p:notesSz cx="6858000" cy="9144000"/>
  <p:embeddedFontLst>
    <p:embeddedFont>
      <p:font typeface="Bebas Neue Bold" panose="020B0604020202020204" charset="0"/>
      <p:regular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Montserrat Classic Bold" panose="020B0604020202020204" charset="0"/>
      <p:regular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Bold" panose="02000000000000000000" charset="0"/>
      <p:regular r:id="rId33"/>
      <p:bold r:id="rId34"/>
    </p:embeddedFont>
    <p:embeddedFont>
      <p:font typeface="Roboto Medium" panose="02000000000000000000" pitchFamily="2" charset="0"/>
      <p:regular r:id="rId35"/>
      <p: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5262C-DD4F-42F0-8FF7-1C802E7FC343}" type="datetimeFigureOut">
              <a:rPr lang="vi-VN" smtClean="0"/>
              <a:t>18/08/2024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3AE44-5367-47F7-BB71-685ECFE41F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418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3AE44-5367-47F7-BB71-685ECFE41FD3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933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i.org/10.1016/j.knosys.2019.06.005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081129" y="1104900"/>
            <a:ext cx="5524500" cy="4876800"/>
          </a:xfrm>
          <a:custGeom>
            <a:avLst/>
            <a:gdLst/>
            <a:ahLst/>
            <a:cxnLst/>
            <a:rect l="l" t="t" r="r" b="b"/>
            <a:pathLst>
              <a:path w="8415441" h="8229600">
                <a:moveTo>
                  <a:pt x="0" y="0"/>
                </a:moveTo>
                <a:lnTo>
                  <a:pt x="8415441" y="0"/>
                </a:lnTo>
                <a:lnTo>
                  <a:pt x="841544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9768176" y="2334894"/>
            <a:ext cx="7648410" cy="5856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20"/>
              </a:lnSpc>
            </a:pPr>
            <a:r>
              <a:rPr lang="en-US" sz="8000" dirty="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USING </a:t>
            </a:r>
          </a:p>
          <a:p>
            <a:pPr algn="l">
              <a:lnSpc>
                <a:spcPts val="7520"/>
              </a:lnSpc>
            </a:pPr>
            <a:r>
              <a:rPr lang="en-US" sz="8000" dirty="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GRAPH PATTERN MINING</a:t>
            </a:r>
          </a:p>
          <a:p>
            <a:pPr algn="l">
              <a:lnSpc>
                <a:spcPts val="7520"/>
              </a:lnSpc>
            </a:pPr>
            <a:r>
              <a:rPr lang="en-US" sz="8000" dirty="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FOR ANALYZING </a:t>
            </a:r>
          </a:p>
          <a:p>
            <a:pPr algn="l">
              <a:lnSpc>
                <a:spcPts val="7520"/>
              </a:lnSpc>
            </a:pPr>
            <a:r>
              <a:rPr lang="en-US" sz="8000" dirty="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MAXIMUM PROFIT </a:t>
            </a:r>
          </a:p>
          <a:p>
            <a:pPr algn="l">
              <a:lnSpc>
                <a:spcPts val="7520"/>
              </a:lnSpc>
            </a:pPr>
            <a:r>
              <a:rPr lang="en-US" sz="8000" dirty="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IN THE  </a:t>
            </a:r>
          </a:p>
          <a:p>
            <a:pPr algn="l">
              <a:lnSpc>
                <a:spcPts val="7520"/>
              </a:lnSpc>
            </a:pPr>
            <a:r>
              <a:rPr lang="en-US" sz="8000" dirty="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SELLING CULTURE</a:t>
            </a:r>
          </a:p>
        </p:txBody>
      </p:sp>
      <p:pic>
        <p:nvPicPr>
          <p:cNvPr id="1026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F3345124-7522-6A80-6045-745AA0058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131" y="864451"/>
            <a:ext cx="2919455" cy="161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7E2D79-B381-587D-A3A1-5A7FF2D240B6}"/>
              </a:ext>
            </a:extLst>
          </p:cNvPr>
          <p:cNvSpPr txBox="1"/>
          <p:nvPr/>
        </p:nvSpPr>
        <p:spPr>
          <a:xfrm>
            <a:off x="1600200" y="6591300"/>
            <a:ext cx="7648410" cy="17857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20"/>
              </a:lnSpc>
            </a:pPr>
            <a:r>
              <a:rPr lang="en-US" sz="32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Bebas Neue Bold"/>
                <a:sym typeface="Bebas Neue Bold"/>
              </a:rPr>
              <a:t>52100778 – Ngô Chí </a:t>
            </a:r>
            <a:r>
              <a:rPr lang="en-US" sz="3200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Bebas Neue Bold"/>
                <a:sym typeface="Bebas Neue Bold"/>
              </a:rPr>
              <a:t>Cường</a:t>
            </a:r>
            <a:endParaRPr lang="en-US" sz="3200" dirty="0">
              <a:solidFill>
                <a:srgbClr val="000000"/>
              </a:solidFill>
              <a:latin typeface="Roboto Medium" panose="02000000000000000000" pitchFamily="2" charset="0"/>
              <a:ea typeface="Roboto Medium" panose="02000000000000000000" pitchFamily="2" charset="0"/>
              <a:cs typeface="Bebas Neue Bold"/>
              <a:sym typeface="Bebas Neue Bold"/>
            </a:endParaRPr>
          </a:p>
          <a:p>
            <a:pPr algn="l">
              <a:lnSpc>
                <a:spcPts val="7520"/>
              </a:lnSpc>
            </a:pPr>
            <a:r>
              <a:rPr lang="en-US" sz="32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Bebas Neue Bold"/>
                <a:sym typeface="Bebas Neue Bold"/>
              </a:rPr>
              <a:t>52100572 – Lê </a:t>
            </a:r>
            <a:r>
              <a:rPr lang="en-US" sz="3200" dirty="0" err="1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Bebas Neue Bold"/>
                <a:sym typeface="Bebas Neue Bold"/>
              </a:rPr>
              <a:t>Trần</a:t>
            </a:r>
            <a:r>
              <a:rPr lang="en-US" sz="3200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Bebas Neue Bold"/>
                <a:sym typeface="Bebas Neue Bold"/>
              </a:rPr>
              <a:t> Phú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5400" y="1790700"/>
            <a:ext cx="16230600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75"/>
              </a:lnSpc>
              <a:spcBef>
                <a:spcPct val="0"/>
              </a:spcBef>
            </a:pP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Khái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niệm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cơ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bản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trong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khai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thác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đồ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thị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con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05000" y="8267700"/>
            <a:ext cx="5905500" cy="1032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Định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luật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Apriori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– Bao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đóng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Database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16691" y="4000500"/>
            <a:ext cx="5676900" cy="1570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Hệ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số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hỗ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trợ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của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đồ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thị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con: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Tần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suất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xuất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hiện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của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đồ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thị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đó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dưới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đồ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thị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gốc</a:t>
            </a:r>
            <a:endParaRPr lang="en-US" sz="2799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F600B668-77CC-2367-E1A4-ED1B3D3B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54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2">
            <a:extLst>
              <a:ext uri="{FF2B5EF4-FFF2-40B4-BE49-F238E27FC236}">
                <a16:creationId xmlns:a16="http://schemas.microsoft.com/office/drawing/2014/main" id="{A83C3A33-5A8B-938F-C69A-0D60A92657A0}"/>
              </a:ext>
            </a:extLst>
          </p:cNvPr>
          <p:cNvSpPr/>
          <p:nvPr/>
        </p:nvSpPr>
        <p:spPr>
          <a:xfrm>
            <a:off x="11620502" y="2852664"/>
            <a:ext cx="5029198" cy="4581672"/>
          </a:xfrm>
          <a:custGeom>
            <a:avLst/>
            <a:gdLst/>
            <a:ahLst/>
            <a:cxnLst/>
            <a:rect l="l" t="t" r="r" b="b"/>
            <a:pathLst>
              <a:path w="8478927" h="7267652">
                <a:moveTo>
                  <a:pt x="0" y="0"/>
                </a:moveTo>
                <a:lnTo>
                  <a:pt x="8478927" y="0"/>
                </a:lnTo>
                <a:lnTo>
                  <a:pt x="8478927" y="7267652"/>
                </a:lnTo>
                <a:lnTo>
                  <a:pt x="0" y="72676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6332941B-1776-8A12-428F-A43517738FE7}"/>
              </a:ext>
            </a:extLst>
          </p:cNvPr>
          <p:cNvSpPr txBox="1"/>
          <p:nvPr/>
        </p:nvSpPr>
        <p:spPr>
          <a:xfrm>
            <a:off x="11182351" y="8267700"/>
            <a:ext cx="5905500" cy="1570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Cách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nhận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biết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trùng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lặp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đô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̀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̣ con: Thông qua mã DFS code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của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chúng</a:t>
            </a:r>
            <a:endParaRPr lang="en-US" sz="2799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04AD7-F71F-B746-679E-BA99E08F1A5C}"/>
              </a:ext>
            </a:extLst>
          </p:cNvPr>
          <p:cNvSpPr txBox="1"/>
          <p:nvPr/>
        </p:nvSpPr>
        <p:spPr>
          <a:xfrm>
            <a:off x="6714489" y="9666572"/>
            <a:ext cx="485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(Fournier-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Cheng, Lin, Yun, &amp; Kiran, 2019)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2728" y="1133475"/>
            <a:ext cx="16206571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375"/>
              </a:lnSpc>
              <a:spcBef>
                <a:spcPct val="0"/>
              </a:spcBef>
            </a:pPr>
            <a:r>
              <a:rPr lang="en-US" sz="5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Thuật</a:t>
            </a:r>
            <a:r>
              <a:rPr lang="en-US" sz="5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toán</a:t>
            </a:r>
            <a:r>
              <a:rPr lang="en-US" sz="5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TKG (Top-K frequent subgraph mining)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69328"/>
            <a:ext cx="8935294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Cơ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sở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lý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thuyết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thuật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toán</a:t>
            </a:r>
            <a:endParaRPr lang="en-US" sz="2799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A7B8F699-845B-5F8B-C8A4-15A639DF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2786" y="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13B1B3-051E-F33A-12EB-F6D85A8902B4}"/>
              </a:ext>
            </a:extLst>
          </p:cNvPr>
          <p:cNvSpPr/>
          <p:nvPr/>
        </p:nvSpPr>
        <p:spPr>
          <a:xfrm>
            <a:off x="1052729" y="3060453"/>
            <a:ext cx="2061505" cy="940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Minsup</a:t>
            </a:r>
            <a:r>
              <a:rPr lang="en-US" dirty="0"/>
              <a:t>=1</a:t>
            </a:r>
          </a:p>
          <a:p>
            <a:pPr algn="ctr"/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Qk</a:t>
            </a:r>
            <a:endParaRPr lang="vi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608FA-70EA-BD67-95A2-E0CE336792A6}"/>
              </a:ext>
            </a:extLst>
          </p:cNvPr>
          <p:cNvSpPr/>
          <p:nvPr/>
        </p:nvSpPr>
        <p:spPr>
          <a:xfrm>
            <a:off x="1056835" y="4573429"/>
            <a:ext cx="2057400" cy="1140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Rã </a:t>
            </a:r>
            <a:r>
              <a:rPr lang="en-US" dirty="0" err="1"/>
              <a:t>đô</a:t>
            </a:r>
            <a:r>
              <a:rPr lang="en-US" dirty="0"/>
              <a:t>̀ </a:t>
            </a:r>
            <a:r>
              <a:rPr lang="en-US" dirty="0" err="1"/>
              <a:t>thi</a:t>
            </a:r>
            <a:r>
              <a:rPr lang="en-US" dirty="0"/>
              <a:t>̣ </a:t>
            </a:r>
            <a:r>
              <a:rPr lang="en-US" dirty="0" err="1"/>
              <a:t>lớn</a:t>
            </a:r>
            <a:r>
              <a:rPr lang="en-US" dirty="0"/>
              <a:t> 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̀ </a:t>
            </a:r>
            <a:r>
              <a:rPr lang="en-US" dirty="0" err="1"/>
              <a:t>thi</a:t>
            </a:r>
            <a:r>
              <a:rPr lang="en-US" dirty="0"/>
              <a:t>̣ con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1712E3-E974-1B98-D74F-27986FA33102}"/>
              </a:ext>
            </a:extLst>
          </p:cNvPr>
          <p:cNvSpPr/>
          <p:nvPr/>
        </p:nvSpPr>
        <p:spPr>
          <a:xfrm>
            <a:off x="1052729" y="6300786"/>
            <a:ext cx="2057398" cy="1140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̀ </a:t>
            </a:r>
            <a:r>
              <a:rPr lang="en-US" dirty="0" err="1"/>
              <a:t>thi</a:t>
            </a:r>
            <a:r>
              <a:rPr lang="en-US" dirty="0"/>
              <a:t>̣ con </a:t>
            </a:r>
            <a:r>
              <a:rPr lang="en-US" dirty="0" err="1"/>
              <a:t>vào</a:t>
            </a:r>
            <a:r>
              <a:rPr lang="en-US" dirty="0"/>
              <a:t> </a:t>
            </a:r>
            <a:r>
              <a:rPr lang="en-US" dirty="0" err="1"/>
              <a:t>Qk</a:t>
            </a:r>
            <a:endParaRPr lang="vi-V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2E7431-8871-C59D-6372-C16217B51BA3}"/>
              </a:ext>
            </a:extLst>
          </p:cNvPr>
          <p:cNvSpPr/>
          <p:nvPr/>
        </p:nvSpPr>
        <p:spPr>
          <a:xfrm>
            <a:off x="1052729" y="8026860"/>
            <a:ext cx="2057398" cy="940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́ trị </a:t>
            </a:r>
            <a:r>
              <a:rPr lang="en-US" dirty="0" err="1"/>
              <a:t>minsup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50535-8F5A-F499-C4E3-16925F53A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269328"/>
            <a:ext cx="12184985" cy="732289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3C5F77F-C1A4-2B83-70AB-4D54213CE60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1798044" y="4285937"/>
            <a:ext cx="572929" cy="205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75619E8-6CF3-EF18-E394-4F5399FDD43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1789874" y="6005125"/>
            <a:ext cx="587216" cy="410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62002F3-BFBB-30D1-6182-9E5C479A73E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1788462" y="7733893"/>
            <a:ext cx="585933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495F7C0-2ECD-4428-4DCB-041B2B79386C}"/>
              </a:ext>
            </a:extLst>
          </p:cNvPr>
          <p:cNvCxnSpPr>
            <a:cxnSpLocks/>
            <a:stCxn id="10" idx="3"/>
            <a:endCxn id="9" idx="3"/>
          </p:cNvCxnSpPr>
          <p:nvPr/>
        </p:nvCxnSpPr>
        <p:spPr>
          <a:xfrm flipV="1">
            <a:off x="3110127" y="6870857"/>
            <a:ext cx="12700" cy="1626027"/>
          </a:xfrm>
          <a:prstGeom prst="bentConnector3">
            <a:avLst>
              <a:gd name="adj1" fmla="val 1308358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98511" y="2118834"/>
            <a:ext cx="5697714" cy="6049332"/>
          </a:xfrm>
          <a:custGeom>
            <a:avLst/>
            <a:gdLst/>
            <a:ahLst/>
            <a:cxnLst/>
            <a:rect l="l" t="t" r="r" b="b"/>
            <a:pathLst>
              <a:path w="5697714" h="6049332">
                <a:moveTo>
                  <a:pt x="0" y="0"/>
                </a:moveTo>
                <a:lnTo>
                  <a:pt x="5697715" y="0"/>
                </a:lnTo>
                <a:lnTo>
                  <a:pt x="5697715" y="6049332"/>
                </a:lnTo>
                <a:lnTo>
                  <a:pt x="0" y="6049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800600" y="1229970"/>
            <a:ext cx="3451574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375"/>
              </a:lnSpc>
              <a:spcBef>
                <a:spcPct val="0"/>
              </a:spcBef>
            </a:pP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Tối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ưu</a:t>
            </a:r>
            <a:endParaRPr lang="en-US" sz="6312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pic>
        <p:nvPicPr>
          <p:cNvPr id="5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4335B766-5CFB-5460-78F8-2A32A030F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54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2">
            <a:extLst>
              <a:ext uri="{FF2B5EF4-FFF2-40B4-BE49-F238E27FC236}">
                <a16:creationId xmlns:a16="http://schemas.microsoft.com/office/drawing/2014/main" id="{0BB6C51B-63B2-5ABA-4BD8-E8111D3F9F34}"/>
              </a:ext>
            </a:extLst>
          </p:cNvPr>
          <p:cNvGrpSpPr/>
          <p:nvPr/>
        </p:nvGrpSpPr>
        <p:grpSpPr>
          <a:xfrm>
            <a:off x="7135987" y="2552700"/>
            <a:ext cx="3197050" cy="845380"/>
            <a:chOff x="0" y="0"/>
            <a:chExt cx="909057" cy="222651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590F5589-4999-371D-9619-E372CE088D93}"/>
                </a:ext>
              </a:extLst>
            </p:cNvPr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7D1E5512-0309-EE93-55E4-0059B51C7C40}"/>
                </a:ext>
              </a:extLst>
            </p:cNvPr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0B29A73-F125-A28A-F7AD-8484A0E417D6}"/>
              </a:ext>
            </a:extLst>
          </p:cNvPr>
          <p:cNvSpPr txBox="1"/>
          <p:nvPr/>
        </p:nvSpPr>
        <p:spPr>
          <a:xfrm>
            <a:off x="7402687" y="2790724"/>
            <a:ext cx="281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Skip strategy</a:t>
            </a:r>
            <a:endParaRPr lang="vi-VN" sz="2400" dirty="0"/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FF1CA8DB-A85E-94A2-3750-6B10234FE68F}"/>
              </a:ext>
            </a:extLst>
          </p:cNvPr>
          <p:cNvGrpSpPr/>
          <p:nvPr/>
        </p:nvGrpSpPr>
        <p:grpSpPr>
          <a:xfrm>
            <a:off x="1028700" y="2552700"/>
            <a:ext cx="3451574" cy="845380"/>
            <a:chOff x="0" y="0"/>
            <a:chExt cx="909057" cy="222651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298EB276-38BD-6FF4-C72C-FEEF0E8F1609}"/>
                </a:ext>
              </a:extLst>
            </p:cNvPr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8AE3F691-FD32-6FD3-D40C-F86CCFBACBE6}"/>
                </a:ext>
              </a:extLst>
            </p:cNvPr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646D094-386B-7BCD-17FC-6129C3C0DAE7}"/>
              </a:ext>
            </a:extLst>
          </p:cNvPr>
          <p:cNvSpPr txBox="1"/>
          <p:nvPr/>
        </p:nvSpPr>
        <p:spPr>
          <a:xfrm>
            <a:off x="1295400" y="2790724"/>
            <a:ext cx="281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Dynamic search</a:t>
            </a:r>
            <a:endParaRPr lang="vi-VN" sz="2400" dirty="0"/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D8FEFD23-09A8-0402-334A-379178FA7D0A}"/>
              </a:ext>
            </a:extLst>
          </p:cNvPr>
          <p:cNvGrpSpPr/>
          <p:nvPr/>
        </p:nvGrpSpPr>
        <p:grpSpPr>
          <a:xfrm>
            <a:off x="4343400" y="4720810"/>
            <a:ext cx="3451574" cy="845380"/>
            <a:chOff x="0" y="0"/>
            <a:chExt cx="909057" cy="222651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2B5FFE3E-E1E5-C36B-7611-2DF980957A35}"/>
                </a:ext>
              </a:extLst>
            </p:cNvPr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C5EC633E-4229-4B53-FC0A-28EE15C52A89}"/>
                </a:ext>
              </a:extLst>
            </p:cNvPr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F469D7B-CD7D-9706-E2DA-BE48259CD3CD}"/>
              </a:ext>
            </a:extLst>
          </p:cNvPr>
          <p:cNvSpPr txBox="1"/>
          <p:nvPr/>
        </p:nvSpPr>
        <p:spPr>
          <a:xfrm>
            <a:off x="4526137" y="4912667"/>
            <a:ext cx="3086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Tiền</a:t>
            </a:r>
            <a:r>
              <a:rPr lang="en-US" sz="2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xư</a:t>
            </a:r>
            <a:r>
              <a:rPr lang="en-US" sz="2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ly</a:t>
            </a:r>
            <a:r>
              <a:rPr lang="en-US" sz="2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́ </a:t>
            </a:r>
            <a:r>
              <a:rPr lang="en-US" sz="2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thuật</a:t>
            </a:r>
            <a:r>
              <a:rPr lang="en-US" sz="2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toán</a:t>
            </a:r>
            <a:endParaRPr lang="vi-VN"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21440" y="3552825"/>
            <a:ext cx="12245119" cy="317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75"/>
              </a:lnSpc>
              <a:spcBef>
                <a:spcPct val="0"/>
              </a:spcBef>
            </a:pPr>
            <a:r>
              <a:rPr lang="en-US" sz="10396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Khai</a:t>
            </a:r>
            <a:r>
              <a:rPr lang="en-US" sz="10396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10396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thác</a:t>
            </a:r>
            <a:r>
              <a:rPr lang="en-US" sz="10396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10396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mẫu</a:t>
            </a:r>
            <a:r>
              <a:rPr lang="en-US" sz="10396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10396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đồ</a:t>
            </a:r>
            <a:r>
              <a:rPr lang="en-US" sz="10396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10396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thị</a:t>
            </a:r>
            <a:r>
              <a:rPr lang="en-US" sz="10396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10396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thuộc</a:t>
            </a:r>
            <a:r>
              <a:rPr lang="en-US" sz="10396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10396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tính</a:t>
            </a:r>
            <a:r>
              <a:rPr lang="en-US" sz="10396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10396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động</a:t>
            </a:r>
            <a:endParaRPr lang="en-US" sz="10396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pic>
        <p:nvPicPr>
          <p:cNvPr id="3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664451BC-9B9D-DDAD-C39B-1737848B0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0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0201" y="3743263"/>
            <a:ext cx="6400800" cy="2800473"/>
          </a:xfrm>
          <a:custGeom>
            <a:avLst/>
            <a:gdLst/>
            <a:ahLst/>
            <a:cxnLst/>
            <a:rect l="l" t="t" r="r" b="b"/>
            <a:pathLst>
              <a:path w="11645392" h="5256335">
                <a:moveTo>
                  <a:pt x="0" y="0"/>
                </a:moveTo>
                <a:lnTo>
                  <a:pt x="11645392" y="0"/>
                </a:lnTo>
                <a:lnTo>
                  <a:pt x="11645392" y="5256336"/>
                </a:lnTo>
                <a:lnTo>
                  <a:pt x="0" y="5256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590801" y="2552700"/>
            <a:ext cx="4419600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375"/>
              </a:lnSpc>
              <a:spcBef>
                <a:spcPct val="0"/>
              </a:spcBef>
            </a:pP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Đồ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thị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động</a:t>
            </a:r>
            <a:endParaRPr lang="en-US" sz="6312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pic>
        <p:nvPicPr>
          <p:cNvPr id="5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303BDE55-49F0-2D7F-D8DE-E8B848F10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54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B0EE7073-6FF4-8D7A-A5C5-FEFE4355D745}"/>
              </a:ext>
            </a:extLst>
          </p:cNvPr>
          <p:cNvSpPr txBox="1"/>
          <p:nvPr/>
        </p:nvSpPr>
        <p:spPr>
          <a:xfrm>
            <a:off x="10134600" y="2552700"/>
            <a:ext cx="8267700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375"/>
              </a:lnSpc>
              <a:spcBef>
                <a:spcPct val="0"/>
              </a:spcBef>
            </a:pP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Đồ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thị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thuộc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tính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động</a:t>
            </a:r>
            <a:endParaRPr lang="en-US" sz="6312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076B0D79-47BA-1F92-E0E6-1FE9ABCD3E5A}"/>
              </a:ext>
            </a:extLst>
          </p:cNvPr>
          <p:cNvSpPr/>
          <p:nvPr/>
        </p:nvSpPr>
        <p:spPr>
          <a:xfrm>
            <a:off x="9982200" y="3877468"/>
            <a:ext cx="7696200" cy="2532063"/>
          </a:xfrm>
          <a:custGeom>
            <a:avLst/>
            <a:gdLst/>
            <a:ahLst/>
            <a:cxnLst/>
            <a:rect l="l" t="t" r="r" b="b"/>
            <a:pathLst>
              <a:path w="15259092" h="3335321">
                <a:moveTo>
                  <a:pt x="0" y="0"/>
                </a:moveTo>
                <a:lnTo>
                  <a:pt x="15259092" y="0"/>
                </a:lnTo>
                <a:lnTo>
                  <a:pt x="15259092" y="3335320"/>
                </a:lnTo>
                <a:lnTo>
                  <a:pt x="0" y="33353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748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EA7A1B6-0ACC-3C09-B3C8-085782E96CE1}"/>
              </a:ext>
            </a:extLst>
          </p:cNvPr>
          <p:cNvSpPr/>
          <p:nvPr/>
        </p:nvSpPr>
        <p:spPr>
          <a:xfrm>
            <a:off x="8077201" y="4305300"/>
            <a:ext cx="1828799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1AD29-5BDA-2A11-5C7E-9AA1F8331D47}"/>
              </a:ext>
            </a:extLst>
          </p:cNvPr>
          <p:cNvSpPr txBox="1"/>
          <p:nvPr/>
        </p:nvSpPr>
        <p:spPr>
          <a:xfrm>
            <a:off x="7022265" y="9449339"/>
            <a:ext cx="42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(Fournier-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He, Lin, &amp; Gomes, 2020)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06259"/>
            <a:ext cx="16135350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75"/>
              </a:lnSpc>
              <a:spcBef>
                <a:spcPct val="0"/>
              </a:spcBef>
            </a:pP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Giới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hạn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góc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nhìn</a:t>
            </a:r>
            <a:endParaRPr lang="en-US" sz="6312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pic>
        <p:nvPicPr>
          <p:cNvPr id="6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9E2526A6-750F-DABD-A54B-979308795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54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2">
            <a:extLst>
              <a:ext uri="{FF2B5EF4-FFF2-40B4-BE49-F238E27FC236}">
                <a16:creationId xmlns:a16="http://schemas.microsoft.com/office/drawing/2014/main" id="{C85D923D-BD3F-3EA2-1F4C-2B297F403DF9}"/>
              </a:ext>
            </a:extLst>
          </p:cNvPr>
          <p:cNvGrpSpPr/>
          <p:nvPr/>
        </p:nvGrpSpPr>
        <p:grpSpPr>
          <a:xfrm>
            <a:off x="1278490" y="3137460"/>
            <a:ext cx="1981200" cy="2565924"/>
            <a:chOff x="0" y="0"/>
            <a:chExt cx="909057" cy="1226842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07629616-D074-3BC9-98FD-9826EB4559F6}"/>
                </a:ext>
              </a:extLst>
            </p:cNvPr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0CE4EF76-BD43-F66C-3C55-85BB59DD2661}"/>
                </a:ext>
              </a:extLst>
            </p:cNvPr>
            <p:cNvSpPr txBox="1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09D9E3BF-06A3-E275-1E43-DCDCAEEDE463}"/>
              </a:ext>
            </a:extLst>
          </p:cNvPr>
          <p:cNvGrpSpPr/>
          <p:nvPr/>
        </p:nvGrpSpPr>
        <p:grpSpPr>
          <a:xfrm>
            <a:off x="3625314" y="6541584"/>
            <a:ext cx="1761151" cy="2515335"/>
            <a:chOff x="0" y="0"/>
            <a:chExt cx="909057" cy="122684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7C29F831-C551-B0C1-F43B-90475053365E}"/>
                </a:ext>
              </a:extLst>
            </p:cNvPr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012E1153-2152-7B52-7FE7-603FF521431F}"/>
                </a:ext>
              </a:extLst>
            </p:cNvPr>
            <p:cNvSpPr txBox="1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8">
            <a:extLst>
              <a:ext uri="{FF2B5EF4-FFF2-40B4-BE49-F238E27FC236}">
                <a16:creationId xmlns:a16="http://schemas.microsoft.com/office/drawing/2014/main" id="{21E7EA1D-BFA3-2DD0-3259-A18468E674EB}"/>
              </a:ext>
            </a:extLst>
          </p:cNvPr>
          <p:cNvGrpSpPr/>
          <p:nvPr/>
        </p:nvGrpSpPr>
        <p:grpSpPr>
          <a:xfrm>
            <a:off x="5791200" y="3034743"/>
            <a:ext cx="2023577" cy="2668641"/>
            <a:chOff x="0" y="-36926"/>
            <a:chExt cx="973990" cy="1263768"/>
          </a:xfrm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022B3BB-0EDF-134D-E33B-6C9E5B045594}"/>
                </a:ext>
              </a:extLst>
            </p:cNvPr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98F52B13-1054-8E43-128C-0F626422B4E7}"/>
                </a:ext>
              </a:extLst>
            </p:cNvPr>
            <p:cNvSpPr txBox="1"/>
            <p:nvPr/>
          </p:nvSpPr>
          <p:spPr>
            <a:xfrm>
              <a:off x="0" y="-36926"/>
              <a:ext cx="973990" cy="1263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14B3D18-6739-622B-6CB8-94EC1CFF1178}"/>
              </a:ext>
            </a:extLst>
          </p:cNvPr>
          <p:cNvSpPr txBox="1"/>
          <p:nvPr/>
        </p:nvSpPr>
        <p:spPr>
          <a:xfrm>
            <a:off x="1388514" y="3727924"/>
            <a:ext cx="1761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Các</a:t>
            </a:r>
            <a:r>
              <a:rPr lang="en-US" sz="2800" dirty="0"/>
              <a:t> node có </a:t>
            </a:r>
            <a:r>
              <a:rPr lang="en-US" sz="2800" dirty="0" err="1"/>
              <a:t>sư</a:t>
            </a:r>
            <a:r>
              <a:rPr lang="en-US" sz="2800" dirty="0"/>
              <a:t>̣ </a:t>
            </a:r>
            <a:r>
              <a:rPr lang="en-US" sz="2800" dirty="0" err="1"/>
              <a:t>ảnh</a:t>
            </a:r>
            <a:r>
              <a:rPr lang="en-US" sz="2800" dirty="0"/>
              <a:t> </a:t>
            </a:r>
            <a:r>
              <a:rPr lang="en-US" sz="2800" dirty="0" err="1"/>
              <a:t>hưởng</a:t>
            </a:r>
            <a:endParaRPr lang="vi-VN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0E953E-20BF-824D-A2B5-D3D99BC7AC2A}"/>
              </a:ext>
            </a:extLst>
          </p:cNvPr>
          <p:cNvSpPr txBox="1"/>
          <p:nvPr/>
        </p:nvSpPr>
        <p:spPr>
          <a:xfrm>
            <a:off x="5922412" y="3688081"/>
            <a:ext cx="1761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Phát</a:t>
            </a:r>
            <a:r>
              <a:rPr lang="en-US" sz="2800" dirty="0"/>
              <a:t> </a:t>
            </a:r>
            <a:r>
              <a:rPr lang="en-US" sz="2800" dirty="0" err="1"/>
              <a:t>triển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một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luật</a:t>
            </a:r>
            <a:endParaRPr lang="vi-V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DB84C6-60D9-8521-A5D4-BEA51DDC4A0B}"/>
              </a:ext>
            </a:extLst>
          </p:cNvPr>
          <p:cNvSpPr txBox="1"/>
          <p:nvPr/>
        </p:nvSpPr>
        <p:spPr>
          <a:xfrm>
            <a:off x="3793090" y="6934677"/>
            <a:ext cx="17611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đổi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thời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endParaRPr lang="vi-VN" sz="2800" dirty="0"/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380F69A-C875-D5F6-10D9-037F482FC23D}"/>
              </a:ext>
            </a:extLst>
          </p:cNvPr>
          <p:cNvSpPr txBox="1"/>
          <p:nvPr/>
        </p:nvSpPr>
        <p:spPr>
          <a:xfrm>
            <a:off x="619689" y="1782016"/>
            <a:ext cx="7772400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375"/>
              </a:lnSpc>
              <a:spcBef>
                <a:spcPct val="0"/>
              </a:spcBef>
            </a:pP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Pattern</a:t>
            </a:r>
          </a:p>
        </p:txBody>
      </p:sp>
      <p:grpSp>
        <p:nvGrpSpPr>
          <p:cNvPr id="23" name="Group 2">
            <a:extLst>
              <a:ext uri="{FF2B5EF4-FFF2-40B4-BE49-F238E27FC236}">
                <a16:creationId xmlns:a16="http://schemas.microsoft.com/office/drawing/2014/main" id="{B9443E67-6E1D-F839-23CE-EFBB66AD26D2}"/>
              </a:ext>
            </a:extLst>
          </p:cNvPr>
          <p:cNvGrpSpPr/>
          <p:nvPr/>
        </p:nvGrpSpPr>
        <p:grpSpPr>
          <a:xfrm>
            <a:off x="12682780" y="3216162"/>
            <a:ext cx="1761151" cy="2328829"/>
            <a:chOff x="0" y="0"/>
            <a:chExt cx="909057" cy="1226842"/>
          </a:xfrm>
        </p:grpSpPr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F2D501D6-8EE2-AFA0-E042-A0072507AD17}"/>
                </a:ext>
              </a:extLst>
            </p:cNvPr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TextBox 4">
              <a:extLst>
                <a:ext uri="{FF2B5EF4-FFF2-40B4-BE49-F238E27FC236}">
                  <a16:creationId xmlns:a16="http://schemas.microsoft.com/office/drawing/2014/main" id="{30CBC7C3-CC3E-BDB1-25F3-93A578B1DED7}"/>
                </a:ext>
              </a:extLst>
            </p:cNvPr>
            <p:cNvSpPr txBox="1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7884F81-9678-FF1A-03D6-ED5CE255E834}"/>
              </a:ext>
            </a:extLst>
          </p:cNvPr>
          <p:cNvSpPr txBox="1"/>
          <p:nvPr/>
        </p:nvSpPr>
        <p:spPr>
          <a:xfrm>
            <a:off x="12801600" y="3867361"/>
            <a:ext cx="1761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Quy </a:t>
            </a:r>
            <a:r>
              <a:rPr lang="en-US" sz="2800" dirty="0" err="1"/>
              <a:t>luật</a:t>
            </a:r>
            <a:r>
              <a:rPr lang="en-US" sz="2800" dirty="0"/>
              <a:t> </a:t>
            </a:r>
            <a:r>
              <a:rPr lang="en-US" sz="2800" dirty="0" err="1"/>
              <a:t>chung</a:t>
            </a:r>
            <a:endParaRPr lang="vi-VN" sz="2800" dirty="0"/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3EABFFF7-FCF1-D0E6-4CA6-6FFB02948F80}"/>
              </a:ext>
            </a:extLst>
          </p:cNvPr>
          <p:cNvSpPr txBox="1"/>
          <p:nvPr/>
        </p:nvSpPr>
        <p:spPr>
          <a:xfrm>
            <a:off x="9469718" y="1943100"/>
            <a:ext cx="7772400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375"/>
              </a:lnSpc>
              <a:spcBef>
                <a:spcPct val="0"/>
              </a:spcBef>
            </a:pP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Quy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luật</a:t>
            </a:r>
            <a:endParaRPr lang="en-US" sz="6312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800" y="619064"/>
            <a:ext cx="16230600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75"/>
              </a:lnSpc>
              <a:spcBef>
                <a:spcPct val="0"/>
              </a:spcBef>
            </a:pPr>
            <a:r>
              <a:rPr lang="en-US" sz="5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Khái</a:t>
            </a:r>
            <a:r>
              <a:rPr lang="en-US" sz="5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niệm</a:t>
            </a:r>
            <a:r>
              <a:rPr lang="en-US" sz="5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cơ</a:t>
            </a:r>
            <a:r>
              <a:rPr lang="en-US" sz="5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bản</a:t>
            </a:r>
            <a:r>
              <a:rPr lang="en-US" sz="5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mẫu</a:t>
            </a:r>
            <a:r>
              <a:rPr lang="en-US" sz="5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đồ</a:t>
            </a:r>
            <a:r>
              <a:rPr lang="en-US" sz="5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thị</a:t>
            </a:r>
            <a:r>
              <a:rPr lang="en-US" sz="5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thuộc</a:t>
            </a:r>
            <a:r>
              <a:rPr lang="en-US" sz="5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tính</a:t>
            </a:r>
            <a:r>
              <a:rPr lang="en-US" sz="5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động</a:t>
            </a:r>
            <a:endParaRPr lang="en-US" sz="5400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81054" y="6787592"/>
            <a:ext cx="5905500" cy="493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Đô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̣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dốc</a:t>
            </a:r>
            <a:endParaRPr lang="en-US" sz="2799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95354" y="1875066"/>
            <a:ext cx="5676900" cy="493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Trend Graph</a:t>
            </a:r>
          </a:p>
        </p:txBody>
      </p:sp>
      <p:pic>
        <p:nvPicPr>
          <p:cNvPr id="6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F600B668-77CC-2367-E1A4-ED1B3D3B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54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6332941B-1776-8A12-428F-A43517738FE7}"/>
              </a:ext>
            </a:extLst>
          </p:cNvPr>
          <p:cNvSpPr txBox="1"/>
          <p:nvPr/>
        </p:nvSpPr>
        <p:spPr>
          <a:xfrm>
            <a:off x="11010900" y="6825394"/>
            <a:ext cx="5905500" cy="493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Cách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viết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sư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̣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thay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đổi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Subgraph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6D203E48-AA9E-39D9-EF7B-C836141442AA}"/>
              </a:ext>
            </a:extLst>
          </p:cNvPr>
          <p:cNvSpPr/>
          <p:nvPr/>
        </p:nvSpPr>
        <p:spPr>
          <a:xfrm>
            <a:off x="2971800" y="2368791"/>
            <a:ext cx="4124008" cy="3375013"/>
          </a:xfrm>
          <a:custGeom>
            <a:avLst/>
            <a:gdLst/>
            <a:ahLst/>
            <a:cxnLst/>
            <a:rect l="l" t="t" r="r" b="b"/>
            <a:pathLst>
              <a:path w="8552816" h="5858679">
                <a:moveTo>
                  <a:pt x="0" y="0"/>
                </a:moveTo>
                <a:lnTo>
                  <a:pt x="8552816" y="0"/>
                </a:lnTo>
                <a:lnTo>
                  <a:pt x="8552816" y="5858679"/>
                </a:lnTo>
                <a:lnTo>
                  <a:pt x="0" y="58586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A97F0BB5-891B-2EA3-2B84-C1CB39931B48}"/>
              </a:ext>
            </a:extLst>
          </p:cNvPr>
          <p:cNvSpPr txBox="1"/>
          <p:nvPr/>
        </p:nvSpPr>
        <p:spPr>
          <a:xfrm>
            <a:off x="10896600" y="1868366"/>
            <a:ext cx="5676900" cy="493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Đô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̣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tư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̣ tin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F6465C-9A90-D7F6-0A43-23EF53C21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3459669"/>
            <a:ext cx="7573715" cy="1197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9B72AC-7539-313E-CE5A-9D8BECF58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776" y="7775154"/>
            <a:ext cx="5439231" cy="1428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A3CD86-40A2-F580-FD0B-D585BAFA793E}"/>
              </a:ext>
            </a:extLst>
          </p:cNvPr>
          <p:cNvSpPr txBox="1"/>
          <p:nvPr/>
        </p:nvSpPr>
        <p:spPr>
          <a:xfrm>
            <a:off x="7022265" y="9449339"/>
            <a:ext cx="42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(Fournier-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He, Lin, &amp; Gomes, 2020)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0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33475"/>
            <a:ext cx="16230600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75"/>
              </a:lnSpc>
              <a:spcBef>
                <a:spcPct val="0"/>
              </a:spcBef>
            </a:pP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Thuật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toán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AER (Attribute Evolution Rules)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69328"/>
            <a:ext cx="8935294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Cơ sở lý thuyết thuật toán</a:t>
            </a:r>
          </a:p>
        </p:txBody>
      </p:sp>
      <p:pic>
        <p:nvPicPr>
          <p:cNvPr id="5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A7B8F699-845B-5F8B-C8A4-15A639DF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2787" y="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13B1B3-051E-F33A-12EB-F6D85A8902B4}"/>
              </a:ext>
            </a:extLst>
          </p:cNvPr>
          <p:cNvSpPr/>
          <p:nvPr/>
        </p:nvSpPr>
        <p:spPr>
          <a:xfrm>
            <a:off x="1024002" y="3260967"/>
            <a:ext cx="2057400" cy="803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Rút</a:t>
            </a:r>
            <a:r>
              <a:rPr lang="en-US" sz="2400" dirty="0"/>
              <a:t> </a:t>
            </a:r>
            <a:r>
              <a:rPr lang="en-US" sz="2400" dirty="0" err="1"/>
              <a:t>gọn</a:t>
            </a:r>
            <a:r>
              <a:rPr lang="en-US" sz="2400" dirty="0"/>
              <a:t> </a:t>
            </a:r>
            <a:r>
              <a:rPr lang="en-US" sz="2400" dirty="0" err="1"/>
              <a:t>dư</a:t>
            </a:r>
            <a:r>
              <a:rPr lang="en-US" sz="2400" dirty="0"/>
              <a:t>̃ </a:t>
            </a:r>
            <a:r>
              <a:rPr lang="en-US" sz="2400" dirty="0" err="1"/>
              <a:t>liệu</a:t>
            </a:r>
            <a:endParaRPr lang="vi-V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608FA-70EA-BD67-95A2-E0CE336792A6}"/>
              </a:ext>
            </a:extLst>
          </p:cNvPr>
          <p:cNvSpPr/>
          <p:nvPr/>
        </p:nvSpPr>
        <p:spPr>
          <a:xfrm>
            <a:off x="3657600" y="7129363"/>
            <a:ext cx="1676400" cy="803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Antecedent Node</a:t>
            </a:r>
            <a:endParaRPr lang="vi-VN" sz="2400" dirty="0">
              <a:latin typeface="Calibri (Body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F4B718-8251-D288-AB47-05D10B7E858F}"/>
              </a:ext>
            </a:extLst>
          </p:cNvPr>
          <p:cNvSpPr/>
          <p:nvPr/>
        </p:nvSpPr>
        <p:spPr>
          <a:xfrm>
            <a:off x="1024002" y="4543891"/>
            <a:ext cx="2057400" cy="803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Consequent Node</a:t>
            </a:r>
            <a:endParaRPr lang="vi-VN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E4A58-082B-7C9B-57AC-D88F0904A011}"/>
              </a:ext>
            </a:extLst>
          </p:cNvPr>
          <p:cNvSpPr/>
          <p:nvPr/>
        </p:nvSpPr>
        <p:spPr>
          <a:xfrm>
            <a:off x="1024002" y="5826815"/>
            <a:ext cx="2057400" cy="803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Mơ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̉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rộng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đô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̀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thi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̣</a:t>
            </a:r>
            <a:endParaRPr lang="vi-VN" sz="2400" dirty="0">
              <a:latin typeface="Calibri (Body)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2874E7-0FBD-67F7-087A-AA2B85A0868E}"/>
              </a:ext>
            </a:extLst>
          </p:cNvPr>
          <p:cNvSpPr/>
          <p:nvPr/>
        </p:nvSpPr>
        <p:spPr>
          <a:xfrm>
            <a:off x="1047448" y="7109740"/>
            <a:ext cx="2057400" cy="803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Tính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hê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̣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sô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́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va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̀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loại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bo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̉</a:t>
            </a:r>
            <a:endParaRPr lang="vi-VN" sz="2400" dirty="0">
              <a:latin typeface="Calibri (Body)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93BA137-EA5B-47BA-4FF1-A024CF7CE9DA}"/>
              </a:ext>
            </a:extLst>
          </p:cNvPr>
          <p:cNvCxnSpPr>
            <a:cxnSpLocks/>
            <a:stCxn id="15" idx="2"/>
            <a:endCxn id="7" idx="2"/>
          </p:cNvCxnSpPr>
          <p:nvPr/>
        </p:nvCxnSpPr>
        <p:spPr>
          <a:xfrm rot="16200000" flipH="1">
            <a:off x="3276163" y="6713457"/>
            <a:ext cx="19623" cy="2419652"/>
          </a:xfrm>
          <a:prstGeom prst="bentConnector3">
            <a:avLst>
              <a:gd name="adj1" fmla="val 126495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F8468D-40BF-3807-D98B-5A7D5E8EDC4A}"/>
              </a:ext>
            </a:extLst>
          </p:cNvPr>
          <p:cNvSpPr txBox="1"/>
          <p:nvPr/>
        </p:nvSpPr>
        <p:spPr>
          <a:xfrm>
            <a:off x="7022265" y="9449339"/>
            <a:ext cx="42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(Fournier-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He, Lin, &amp; Gomes, 2020)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FDF52D-A1AC-3D8C-BFFB-F26640898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982" y="2127944"/>
            <a:ext cx="11324824" cy="6931248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D210FBE-5E59-9802-9E27-D3D1EC941F2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1813106" y="4304294"/>
            <a:ext cx="479193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109E135-3FC4-F6E2-0F23-9B7CAC61C6D1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1813106" y="5587218"/>
            <a:ext cx="479193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C118825-8815-066B-C5A1-17848537A18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1824829" y="6858420"/>
            <a:ext cx="479193" cy="2344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8652463-6933-7D31-F20F-7E804DBD711B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3081402" y="3662833"/>
            <a:ext cx="1414398" cy="346653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2739D80-DEBB-FBFC-1EDF-ABF02FD1B68A}"/>
              </a:ext>
            </a:extLst>
          </p:cNvPr>
          <p:cNvCxnSpPr>
            <a:cxnSpLocks/>
            <a:stCxn id="7" idx="1"/>
            <a:endCxn id="14" idx="3"/>
          </p:cNvCxnSpPr>
          <p:nvPr/>
        </p:nvCxnSpPr>
        <p:spPr>
          <a:xfrm rot="10800000">
            <a:off x="3081402" y="6228681"/>
            <a:ext cx="576198" cy="130254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6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886200" y="1104900"/>
            <a:ext cx="9013537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75"/>
              </a:lnSpc>
              <a:spcBef>
                <a:spcPct val="0"/>
              </a:spcBef>
            </a:pP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Số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liệu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đo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đạc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hiệu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suất</a:t>
            </a:r>
            <a:endParaRPr lang="en-US" sz="6312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pic>
        <p:nvPicPr>
          <p:cNvPr id="4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34A9D1C7-D168-221B-F959-A777FF8D5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54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aph with a line graph&#10;&#10;Description automatically generated">
            <a:extLst>
              <a:ext uri="{FF2B5EF4-FFF2-40B4-BE49-F238E27FC236}">
                <a16:creationId xmlns:a16="http://schemas.microsoft.com/office/drawing/2014/main" id="{D1C0F82A-F951-F845-0E72-01243E735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136" y="2609850"/>
            <a:ext cx="9715201" cy="50673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248895-49A6-5235-EAC3-CBB9DB7D2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56648"/>
              </p:ext>
            </p:extLst>
          </p:nvPr>
        </p:nvGraphicFramePr>
        <p:xfrm>
          <a:off x="251339" y="3086100"/>
          <a:ext cx="7269721" cy="4419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078">
                  <a:extLst>
                    <a:ext uri="{9D8B030D-6E8A-4147-A177-3AD203B41FA5}">
                      <a16:colId xmlns:a16="http://schemas.microsoft.com/office/drawing/2014/main" val="2293436298"/>
                    </a:ext>
                  </a:extLst>
                </a:gridCol>
                <a:gridCol w="4360010">
                  <a:extLst>
                    <a:ext uri="{9D8B030D-6E8A-4147-A177-3AD203B41FA5}">
                      <a16:colId xmlns:a16="http://schemas.microsoft.com/office/drawing/2014/main" val="1720528294"/>
                    </a:ext>
                  </a:extLst>
                </a:gridCol>
                <a:gridCol w="1477633">
                  <a:extLst>
                    <a:ext uri="{9D8B030D-6E8A-4147-A177-3AD203B41FA5}">
                      <a16:colId xmlns:a16="http://schemas.microsoft.com/office/drawing/2014/main" val="571248361"/>
                    </a:ext>
                  </a:extLst>
                </a:gridCol>
              </a:tblGrid>
              <a:tr h="80356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Số dòng giao dịch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 err="1">
                          <a:effectLst/>
                        </a:rPr>
                        <a:t>Tên</a:t>
                      </a:r>
                      <a:r>
                        <a:rPr lang="en-US" sz="1300" dirty="0">
                          <a:effectLst/>
                        </a:rPr>
                        <a:t> file CSV </a:t>
                      </a:r>
                      <a:r>
                        <a:rPr lang="en-US" sz="1300" dirty="0" err="1">
                          <a:effectLst/>
                        </a:rPr>
                        <a:t>đi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kèm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Thời gian(s)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40859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100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Mini_Retail_Transaction_Dataset.csv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1.73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59055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200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Mini_200_Retail_Transaction_Dataset.csv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3.06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252496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300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Mini_300_Retail_Transaction_Dataset.csv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4.38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82267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400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Mini_400_Retail_Transaction_Dataset.csv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6.01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26811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500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Small_Retail_Transaction_Dataset.csv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7.04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952636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600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Small_600_Retail_Transaction_Dataset.csv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8.12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511124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Medium_Small_Retail_Transaction_Dataset.csv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12.59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271892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2000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Medium_Retail_Transaction_Dataset.csv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23.26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203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24000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076450" algn="l"/>
                        </a:tabLst>
                      </a:pPr>
                      <a:r>
                        <a:rPr lang="en-US" sz="1300" dirty="0">
                          <a:effectLst/>
                        </a:rPr>
                        <a:t>Retail_Transactions_Dataset.csv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</a:rPr>
                        <a:t>78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703999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33475"/>
            <a:ext cx="16135350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75"/>
              </a:lnSpc>
              <a:spcBef>
                <a:spcPct val="0"/>
              </a:spcBef>
            </a:pP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Các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tài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liệu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đi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kèm</a:t>
            </a:r>
            <a:endParaRPr lang="en-US" sz="6312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665" y="1966811"/>
            <a:ext cx="18059400" cy="7016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Top-K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—TaiLieu.VN. (n.d.). Retrieved July 27, 2024, from https://tailieu.vn/doc/thuat-toan-song-song-khai-pha-top-k-do-thi-con-pho-bien-2312892.html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Fournier-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P., Cheng, C., Cheng, Z., Lin, J. C.-W.,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Selmaoui-Folcher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N. (2019). Mining significant trend sequences in dynamic attributed graphs.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Knowledge-Based Systems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182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104797.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https://doi.org/10.1016/j.knosys.2019.06.005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Fournier-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P., Cheng, C., Lin, J. C.-W., Yun, U., &amp; Kiran, R. U. (2019a). TKG: Efficient Mining of Top-K Frequent Subgraphs. In 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Madria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 Fournier-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Chaudhary, &amp; P. K. Reddy (Eds.),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Data Analytics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(pp. 209–226). Cham: Springer International Publishing. https://doi.org/10.1007/978-3-030-37188-3_13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Fournier-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P., Cheng, C., Lin, J. C.-W., Yun, U., &amp; Kiran, R. U. (2019b). TKG: Efficient Mining of Top-K Frequent Subgraphs. In 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Madria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 Fournier-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Chaudhary, &amp; P. K. Reddy (Eds.),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Data Analytics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(pp. 209–226). Cham: Springer International Publishing. https://doi.org/10.1007/978-3-030-37188-3_13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Fournier-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P., He, G., Lin, J. C.-W., &amp; Gomes, H. M. (2020a). Mining Attribute Evolution Rules in Dynamic Attributed Graphs. In M. Song, I.-Y. Song, G.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Kotsis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M.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Tjoa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&amp; I. Khalil (Eds.),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Data Analytics and Knowledge Discovery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(pp. 167–182). Cham: Springer International Publishing. https://doi.org/10.1007/978-3-030-59065-9_14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Fournier-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P., He, G., Lin, J. C.-W., &amp; Gomes, H. M. (2020b). Mining Attribute Evolution Rules in Dynamic Attributed Graphs. In M. Song, I.-Y. Song, G.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Kotsis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M.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Tjoa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&amp; I. Khalil (Eds.),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Data Analytics and Knowledge Discovery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(pp. 167–182). Cham: Springer International Publishing. https://doi.org/10.1007/978-3-030-59065-9_14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Jinja—Jinja Documentation (3.1.x). (n.d.). Retrieved July 27, 2024, from https://jinja.palletsprojects.com/en/3.1.x/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openjsf.org, O. F.-. (n.d.). jQuery API Documentation. Retrieved July 27, 2024, from https://api.jquery.com/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Welcome to Flask—Flask Documentation (3.0.x). (n.d.). Retrieved July 27, 2024, from https://flask.palletsprojects.com/en/3.0.x/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Xifeng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 &amp; Jiawei Han. (2002).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gSpan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Graph-based substructure pattern mining.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2002 IEEE International Conference on Data Mining, 2002. Proceedings.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721–724. Maebashi City, Japan: IEEE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Soc. https://doi.org/10.1109/ICDM.2002.1184038</a:t>
            </a:r>
            <a:endParaRPr lang="en-US" sz="2799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86C6E7EF-B664-7E6C-CB8C-C623BDF1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54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5153" y="3380700"/>
            <a:ext cx="4819242" cy="5116647"/>
          </a:xfrm>
          <a:custGeom>
            <a:avLst/>
            <a:gdLst/>
            <a:ahLst/>
            <a:cxnLst/>
            <a:rect l="l" t="t" r="r" b="b"/>
            <a:pathLst>
              <a:path w="4819242" h="5116647">
                <a:moveTo>
                  <a:pt x="0" y="0"/>
                </a:moveTo>
                <a:lnTo>
                  <a:pt x="4819242" y="0"/>
                </a:lnTo>
                <a:lnTo>
                  <a:pt x="4819242" y="5116648"/>
                </a:lnTo>
                <a:lnTo>
                  <a:pt x="0" y="5116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908165" y="1599395"/>
            <a:ext cx="7958219" cy="74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6375"/>
              </a:lnSpc>
              <a:spcBef>
                <a:spcPct val="0"/>
              </a:spcBef>
            </a:pPr>
            <a:r>
              <a:rPr lang="en-US" sz="3670" dirty="0" err="1">
                <a:solidFill>
                  <a:srgbClr val="00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 Bold"/>
              </a:rPr>
              <a:t>Giới</a:t>
            </a:r>
            <a:r>
              <a:rPr lang="en-US" sz="3670" dirty="0">
                <a:solidFill>
                  <a:srgbClr val="00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 Bold"/>
              </a:rPr>
              <a:t> </a:t>
            </a:r>
            <a:r>
              <a:rPr lang="en-US" sz="3670" dirty="0" err="1">
                <a:solidFill>
                  <a:srgbClr val="00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 Bold"/>
              </a:rPr>
              <a:t>thiệu</a:t>
            </a:r>
            <a:endParaRPr lang="en-US" sz="3670" dirty="0">
              <a:solidFill>
                <a:srgbClr val="00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7737285" y="1603797"/>
            <a:ext cx="927410" cy="92741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067700" y="1503235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20837" y="2736012"/>
            <a:ext cx="7958219" cy="83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Khai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thác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đồ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thị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737285" y="2833743"/>
            <a:ext cx="927410" cy="92741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067700" y="2733182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920837" y="3965958"/>
            <a:ext cx="7958219" cy="83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Khai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thác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mẫu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đồ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thị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thuộc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tính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động</a:t>
            </a:r>
            <a:endParaRPr lang="en-US" sz="3666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37285" y="4063690"/>
            <a:ext cx="927410" cy="92741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067700" y="3963128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920837" y="5195905"/>
            <a:ext cx="7958219" cy="83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Thiết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hiện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thực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hệ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thống</a:t>
            </a:r>
            <a:endParaRPr lang="en-US" sz="3666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7737285" y="5293636"/>
            <a:ext cx="927410" cy="92741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8067700" y="5193075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920837" y="6425851"/>
            <a:ext cx="7958219" cy="83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quả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thực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nghiệm</a:t>
            </a:r>
            <a:endParaRPr lang="en-US" sz="3666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7737285" y="6523582"/>
            <a:ext cx="927410" cy="927410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8067700" y="6423021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5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531449" y="1770602"/>
            <a:ext cx="4186651" cy="1610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75"/>
              </a:lnSpc>
              <a:spcBef>
                <a:spcPct val="0"/>
              </a:spcBef>
            </a:pPr>
            <a:r>
              <a:rPr lang="en-US" sz="10396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Contents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7737285" y="7755793"/>
            <a:ext cx="927410" cy="927410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8067700" y="7655231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6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920837" y="7653499"/>
            <a:ext cx="7958219" cy="83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366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 luận</a:t>
            </a:r>
          </a:p>
        </p:txBody>
      </p:sp>
      <p:pic>
        <p:nvPicPr>
          <p:cNvPr id="34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22765FA5-5752-2E1C-B597-5FAE27F1A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0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2" grpId="0"/>
      <p:bldP spid="13" grpId="0"/>
      <p:bldP spid="17" grpId="0"/>
      <p:bldP spid="18" grpId="0"/>
      <p:bldP spid="22" grpId="0"/>
      <p:bldP spid="23" grpId="0"/>
      <p:bldP spid="27" grpId="0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752776" y="3879564"/>
            <a:ext cx="7194594" cy="2804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88"/>
              </a:lnSpc>
            </a:pPr>
            <a:r>
              <a:rPr lang="en-US" sz="11264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THANK YOU FOR LISTENING!</a:t>
            </a:r>
          </a:p>
        </p:txBody>
      </p:sp>
      <p:sp>
        <p:nvSpPr>
          <p:cNvPr id="6" name="Freeform 6"/>
          <p:cNvSpPr/>
          <p:nvPr/>
        </p:nvSpPr>
        <p:spPr>
          <a:xfrm>
            <a:off x="1275495" y="1063912"/>
            <a:ext cx="7868505" cy="8159176"/>
          </a:xfrm>
          <a:custGeom>
            <a:avLst/>
            <a:gdLst/>
            <a:ahLst/>
            <a:cxnLst/>
            <a:rect l="l" t="t" r="r" b="b"/>
            <a:pathLst>
              <a:path w="7868505" h="8159176">
                <a:moveTo>
                  <a:pt x="0" y="0"/>
                </a:moveTo>
                <a:lnTo>
                  <a:pt x="7868505" y="0"/>
                </a:lnTo>
                <a:lnTo>
                  <a:pt x="7868505" y="8159176"/>
                </a:lnTo>
                <a:lnTo>
                  <a:pt x="0" y="8159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7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E0B2F9E5-8169-2914-C491-122A7DAE2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131" y="864451"/>
            <a:ext cx="2919455" cy="161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51900" y="4343400"/>
            <a:ext cx="7384199" cy="923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75"/>
              </a:lnSpc>
              <a:spcBef>
                <a:spcPct val="0"/>
              </a:spcBef>
            </a:pPr>
            <a:r>
              <a:rPr lang="en-US" sz="96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Giới</a:t>
            </a:r>
            <a:r>
              <a:rPr lang="en-US" sz="96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96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thiệu</a:t>
            </a:r>
            <a:endParaRPr lang="en-US" sz="9600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pic>
        <p:nvPicPr>
          <p:cNvPr id="4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C5E329D3-A170-52CE-F2E6-17255F63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0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">
            <a:extLst>
              <a:ext uri="{FF2B5EF4-FFF2-40B4-BE49-F238E27FC236}">
                <a16:creationId xmlns:a16="http://schemas.microsoft.com/office/drawing/2014/main" id="{DB4FF2DC-2DDC-59B7-8969-4480642AC68D}"/>
              </a:ext>
            </a:extLst>
          </p:cNvPr>
          <p:cNvGrpSpPr/>
          <p:nvPr/>
        </p:nvGrpSpPr>
        <p:grpSpPr>
          <a:xfrm>
            <a:off x="757346" y="7443828"/>
            <a:ext cx="3451574" cy="1586063"/>
            <a:chOff x="0" y="0"/>
            <a:chExt cx="909057" cy="1226842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D296F35B-9354-D07C-E234-83DD626DF8B7}"/>
                </a:ext>
              </a:extLst>
            </p:cNvPr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4">
              <a:extLst>
                <a:ext uri="{FF2B5EF4-FFF2-40B4-BE49-F238E27FC236}">
                  <a16:creationId xmlns:a16="http://schemas.microsoft.com/office/drawing/2014/main" id="{1D8D7E75-19CC-D6D5-2267-36544BF7A70F}"/>
                </a:ext>
              </a:extLst>
            </p:cNvPr>
            <p:cNvSpPr txBox="1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757346" y="3574706"/>
            <a:ext cx="3451574" cy="1586063"/>
            <a:chOff x="0" y="0"/>
            <a:chExt cx="909057" cy="12268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834156" y="2298853"/>
            <a:ext cx="3451574" cy="3110063"/>
            <a:chOff x="0" y="0"/>
            <a:chExt cx="909057" cy="122684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188542" y="7394624"/>
            <a:ext cx="3784257" cy="1738463"/>
            <a:chOff x="0" y="0"/>
            <a:chExt cx="909057" cy="12268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71323" y="3781937"/>
            <a:ext cx="3023620" cy="1032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đang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là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xu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hướng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toàn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cầu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 lang="en-US" sz="27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037741" y="2457985"/>
            <a:ext cx="3044404" cy="2647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Giúp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chủ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cửa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hàng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vừa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nhỏ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tiếp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cận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ứng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dụng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xử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lý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dữ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liệu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học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máy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7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392223" y="7720822"/>
            <a:ext cx="3580576" cy="1032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Hê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̣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thống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hỗ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trợ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người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dùng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quyết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định</a:t>
            </a:r>
            <a:endParaRPr lang="en-US" sz="27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8700" y="1133475"/>
            <a:ext cx="16230600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75"/>
              </a:lnSpc>
              <a:spcBef>
                <a:spcPct val="0"/>
              </a:spcBef>
            </a:pP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Giới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thiệu</a:t>
            </a:r>
            <a:endParaRPr lang="en-US" sz="6312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pic>
        <p:nvPicPr>
          <p:cNvPr id="15" name="Picture 14" descr="Vector Logo] Trường Đại Học Tôn Đức Thắng - TDTU">
            <a:extLst>
              <a:ext uri="{FF2B5EF4-FFF2-40B4-BE49-F238E27FC236}">
                <a16:creationId xmlns:a16="http://schemas.microsoft.com/office/drawing/2014/main" id="{A23C8CD8-D6A2-634C-7F1F-7B1ADAFD9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0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BCBEDC07-D5DB-9FBF-1E60-250A6557BD1B}"/>
              </a:ext>
            </a:extLst>
          </p:cNvPr>
          <p:cNvSpPr/>
          <p:nvPr/>
        </p:nvSpPr>
        <p:spPr>
          <a:xfrm rot="2487542">
            <a:off x="3782274" y="5870559"/>
            <a:ext cx="3699777" cy="9127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60D064B-F494-B1E0-3BA4-200A7175CC48}"/>
              </a:ext>
            </a:extLst>
          </p:cNvPr>
          <p:cNvSpPr/>
          <p:nvPr/>
        </p:nvSpPr>
        <p:spPr>
          <a:xfrm rot="19402374">
            <a:off x="11471734" y="6107184"/>
            <a:ext cx="2319124" cy="9127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6A7E49F7-0D88-8811-C272-5BB6A8B0B653}"/>
              </a:ext>
            </a:extLst>
          </p:cNvPr>
          <p:cNvSpPr txBox="1"/>
          <p:nvPr/>
        </p:nvSpPr>
        <p:spPr>
          <a:xfrm>
            <a:off x="838687" y="7508346"/>
            <a:ext cx="3023620" cy="1570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Graph Mining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̀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các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công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cụ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kèm</a:t>
            </a:r>
            <a:endParaRPr lang="en-US" sz="27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9FD12ED-BBF9-FA9B-C94D-41141F4113D1}"/>
              </a:ext>
            </a:extLst>
          </p:cNvPr>
          <p:cNvSpPr/>
          <p:nvPr/>
        </p:nvSpPr>
        <p:spPr>
          <a:xfrm>
            <a:off x="4290261" y="7780491"/>
            <a:ext cx="2720139" cy="9127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3594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">
            <a:extLst>
              <a:ext uri="{FF2B5EF4-FFF2-40B4-BE49-F238E27FC236}">
                <a16:creationId xmlns:a16="http://schemas.microsoft.com/office/drawing/2014/main" id="{040C51FD-FC58-92F7-78C9-333217357C71}"/>
              </a:ext>
            </a:extLst>
          </p:cNvPr>
          <p:cNvGrpSpPr/>
          <p:nvPr/>
        </p:nvGrpSpPr>
        <p:grpSpPr>
          <a:xfrm>
            <a:off x="11869078" y="7576785"/>
            <a:ext cx="3916611" cy="1635319"/>
            <a:chOff x="0" y="0"/>
            <a:chExt cx="909057" cy="1226842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507F4C9-2EFC-E28E-07A0-DE702D20F2E4}"/>
                </a:ext>
              </a:extLst>
            </p:cNvPr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72127DF8-3FF0-FE54-EC55-7A3B9D108D43}"/>
                </a:ext>
              </a:extLst>
            </p:cNvPr>
            <p:cNvSpPr txBox="1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991878" y="3142570"/>
            <a:ext cx="3451574" cy="1586063"/>
            <a:chOff x="0" y="0"/>
            <a:chExt cx="909057" cy="12268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856788" y="3142570"/>
            <a:ext cx="3916611" cy="1635319"/>
            <a:chOff x="0" y="0"/>
            <a:chExt cx="909057" cy="122684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92065" y="7576785"/>
            <a:ext cx="3651387" cy="1586062"/>
            <a:chOff x="0" y="0"/>
            <a:chExt cx="909057" cy="12268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205855" y="3468818"/>
            <a:ext cx="3023620" cy="1032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Khai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thác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dưới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dạng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Item-set</a:t>
            </a:r>
            <a:endParaRPr lang="en-US" sz="27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291169" y="3468818"/>
            <a:ext cx="3044404" cy="1032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Khai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thác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mẫu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tuần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tư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̣</a:t>
            </a:r>
            <a:endParaRPr lang="en-US" sz="27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58359" y="7829149"/>
            <a:ext cx="3580576" cy="1032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Khai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thác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dưới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dạng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time-series</a:t>
            </a:r>
            <a:endParaRPr lang="en-US" sz="27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8700" y="1133475"/>
            <a:ext cx="16230600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75"/>
              </a:lnSpc>
              <a:spcBef>
                <a:spcPct val="0"/>
              </a:spcBef>
            </a:pP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Data Mining</a:t>
            </a:r>
          </a:p>
        </p:txBody>
      </p:sp>
      <p:pic>
        <p:nvPicPr>
          <p:cNvPr id="15" name="Picture 14" descr="Vector Logo] Trường Đại Học Tôn Đức Thắng - TDTU">
            <a:extLst>
              <a:ext uri="{FF2B5EF4-FFF2-40B4-BE49-F238E27FC236}">
                <a16:creationId xmlns:a16="http://schemas.microsoft.com/office/drawing/2014/main" id="{A23C8CD8-D6A2-634C-7F1F-7B1ADAFD9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0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6A7E49F7-0D88-8811-C272-5BB6A8B0B653}"/>
              </a:ext>
            </a:extLst>
          </p:cNvPr>
          <p:cNvSpPr txBox="1"/>
          <p:nvPr/>
        </p:nvSpPr>
        <p:spPr>
          <a:xfrm>
            <a:off x="12080063" y="8049781"/>
            <a:ext cx="3430997" cy="490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 err="1">
                <a:solidFill>
                  <a:schemeClr val="bg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Khai</a:t>
            </a:r>
            <a:r>
              <a:rPr lang="en-US" sz="2799" dirty="0">
                <a:solidFill>
                  <a:schemeClr val="bg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thác</a:t>
            </a:r>
            <a:r>
              <a:rPr lang="en-US" sz="2799" dirty="0">
                <a:solidFill>
                  <a:schemeClr val="bg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đô</a:t>
            </a:r>
            <a:r>
              <a:rPr lang="en-US" sz="2799" dirty="0">
                <a:solidFill>
                  <a:schemeClr val="bg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̀ </a:t>
            </a:r>
            <a:r>
              <a:rPr lang="en-US" sz="2799" dirty="0" err="1">
                <a:solidFill>
                  <a:schemeClr val="bg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thi</a:t>
            </a:r>
            <a:r>
              <a:rPr lang="en-US" sz="2799" dirty="0">
                <a:solidFill>
                  <a:schemeClr val="bg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̣</a:t>
            </a:r>
            <a:endParaRPr lang="en-US" sz="2799" dirty="0">
              <a:solidFill>
                <a:schemeClr val="bg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9641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1075" y="4403468"/>
            <a:ext cx="3451574" cy="845380"/>
            <a:chOff x="0" y="0"/>
            <a:chExt cx="909057" cy="2226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41075" y="6798377"/>
            <a:ext cx="3451574" cy="845380"/>
            <a:chOff x="0" y="0"/>
            <a:chExt cx="909057" cy="2226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095350" y="4403468"/>
            <a:ext cx="3451574" cy="845380"/>
            <a:chOff x="0" y="0"/>
            <a:chExt cx="909057" cy="2226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095350" y="6798377"/>
            <a:ext cx="3451574" cy="845380"/>
            <a:chOff x="0" y="0"/>
            <a:chExt cx="909057" cy="22265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6531429" y="3528956"/>
            <a:ext cx="5225143" cy="4114800"/>
          </a:xfrm>
          <a:custGeom>
            <a:avLst/>
            <a:gdLst/>
            <a:ahLst/>
            <a:cxnLst/>
            <a:rect l="l" t="t" r="r" b="b"/>
            <a:pathLst>
              <a:path w="5225143" h="4114800">
                <a:moveTo>
                  <a:pt x="0" y="0"/>
                </a:moveTo>
                <a:lnTo>
                  <a:pt x="5225142" y="0"/>
                </a:lnTo>
                <a:lnTo>
                  <a:pt x="52251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028700" y="1133475"/>
            <a:ext cx="11716922" cy="857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75"/>
              </a:lnSpc>
              <a:spcBef>
                <a:spcPct val="0"/>
              </a:spcBef>
            </a:pPr>
            <a:r>
              <a:rPr lang="en-US" sz="631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Mức độ quan trọng và ứng dụng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96403" y="4660168"/>
            <a:ext cx="3140918" cy="360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56"/>
              </a:lnSpc>
            </a:pPr>
            <a:r>
              <a:rPr lang="en-US" sz="2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Hóa học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96403" y="7055077"/>
            <a:ext cx="3140918" cy="360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56"/>
              </a:lnSpc>
            </a:pPr>
            <a:r>
              <a:rPr lang="en-US" sz="26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Công</a:t>
            </a:r>
            <a:r>
              <a:rPr lang="en-US" sz="2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nghệ</a:t>
            </a:r>
            <a:r>
              <a:rPr lang="en-US" sz="2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thông</a:t>
            </a:r>
            <a:r>
              <a:rPr lang="en-US" sz="2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tin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302459" y="4660168"/>
            <a:ext cx="3037357" cy="360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56"/>
              </a:lnSpc>
            </a:pPr>
            <a:r>
              <a:rPr lang="en-US" sz="2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Sinh học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492321" y="7055077"/>
            <a:ext cx="2657633" cy="360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56"/>
              </a:lnSpc>
            </a:pPr>
            <a:r>
              <a:rPr lang="en-US" sz="2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Điện</a:t>
            </a:r>
          </a:p>
        </p:txBody>
      </p:sp>
      <p:pic>
        <p:nvPicPr>
          <p:cNvPr id="20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2F3711CA-7682-0BB7-DAA7-32F104B08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54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21440" y="4343400"/>
            <a:ext cx="12245119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75"/>
              </a:lnSpc>
              <a:spcBef>
                <a:spcPct val="0"/>
              </a:spcBef>
            </a:pPr>
            <a:r>
              <a:rPr lang="en-US" sz="1039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Khai thác đồ thị con</a:t>
            </a:r>
          </a:p>
        </p:txBody>
      </p:sp>
      <p:pic>
        <p:nvPicPr>
          <p:cNvPr id="3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B1C88488-4A3E-23D5-F531-F210EC101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0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935726" y="2445974"/>
            <a:ext cx="4993794" cy="5395051"/>
          </a:xfrm>
          <a:custGeom>
            <a:avLst/>
            <a:gdLst/>
            <a:ahLst/>
            <a:cxnLst/>
            <a:rect l="l" t="t" r="r" b="b"/>
            <a:pathLst>
              <a:path w="4993794" h="5395051">
                <a:moveTo>
                  <a:pt x="0" y="0"/>
                </a:moveTo>
                <a:lnTo>
                  <a:pt x="4993794" y="0"/>
                </a:lnTo>
                <a:lnTo>
                  <a:pt x="4993794" y="5395052"/>
                </a:lnTo>
                <a:lnTo>
                  <a:pt x="0" y="53950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1133475"/>
            <a:ext cx="11716922" cy="857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75"/>
              </a:lnSpc>
              <a:spcBef>
                <a:spcPct val="0"/>
              </a:spcBef>
            </a:pPr>
            <a:r>
              <a:rPr lang="en-US" sz="631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Khái niệm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486176"/>
            <a:ext cx="9484368" cy="1570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Một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đồ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thị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sẽ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được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xem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là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đồ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thị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của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đồ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thị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còn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lại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nếu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cả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tập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hợp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đỉnh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tập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cạnh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của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đồ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thị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đó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là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của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tập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hợp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tập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đỉnh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tập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cạnh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của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đồ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thị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còn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lại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10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F4720D96-E7E8-DF14-3893-E733BE50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54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B1B161C5-E789-2B4F-9DAA-7A0CA8D382F8}"/>
              </a:ext>
            </a:extLst>
          </p:cNvPr>
          <p:cNvSpPr txBox="1"/>
          <p:nvPr/>
        </p:nvSpPr>
        <p:spPr>
          <a:xfrm>
            <a:off x="1028700" y="6532562"/>
            <a:ext cx="3390900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375"/>
              </a:lnSpc>
              <a:spcBef>
                <a:spcPct val="0"/>
              </a:spcBef>
            </a:pP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Bài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toán</a:t>
            </a:r>
            <a:endParaRPr lang="en-US" sz="6312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6E953AFD-DC47-78F3-A627-8BF8D9190CF8}"/>
              </a:ext>
            </a:extLst>
          </p:cNvPr>
          <p:cNvSpPr txBox="1"/>
          <p:nvPr/>
        </p:nvSpPr>
        <p:spPr>
          <a:xfrm>
            <a:off x="1028700" y="7353300"/>
            <a:ext cx="9484368" cy="1570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Đầu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vào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Các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Database 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giá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trị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ngưỡng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(min-sup)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0486F21E-721B-ED36-E674-D278BFB9D5D3}"/>
              </a:ext>
            </a:extLst>
          </p:cNvPr>
          <p:cNvSpPr txBox="1"/>
          <p:nvPr/>
        </p:nvSpPr>
        <p:spPr>
          <a:xfrm>
            <a:off x="1028700" y="9582036"/>
            <a:ext cx="9484368" cy="492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Đầu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799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Các</a:t>
            </a:r>
            <a:r>
              <a:rPr lang="en-US" sz="2799" dirty="0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đô</a:t>
            </a:r>
            <a:r>
              <a:rPr lang="en-US" sz="2799" dirty="0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̀ </a:t>
            </a:r>
            <a:r>
              <a:rPr lang="en-US" sz="2799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thi</a:t>
            </a:r>
            <a:r>
              <a:rPr lang="en-US" sz="2799" dirty="0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̣ con mà có </a:t>
            </a:r>
            <a:r>
              <a:rPr lang="en-US" sz="2799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hê</a:t>
            </a:r>
            <a:r>
              <a:rPr lang="en-US" sz="2799" dirty="0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̣ </a:t>
            </a:r>
            <a:r>
              <a:rPr lang="en-US" sz="2799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sô</a:t>
            </a:r>
            <a:r>
              <a:rPr lang="en-US" sz="2799" dirty="0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́ </a:t>
            </a:r>
            <a:r>
              <a:rPr lang="en-US" sz="2799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hô</a:t>
            </a:r>
            <a:r>
              <a:rPr lang="en-US" sz="2799" dirty="0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̃ </a:t>
            </a:r>
            <a:r>
              <a:rPr lang="en-US" sz="2799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trơ</a:t>
            </a:r>
            <a:r>
              <a:rPr lang="en-US" sz="2799" dirty="0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̣ &gt;= </a:t>
            </a:r>
            <a:r>
              <a:rPr lang="en-US" sz="2799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minsup</a:t>
            </a:r>
            <a:endParaRPr lang="en-US" sz="2799" dirty="0">
              <a:solidFill>
                <a:srgbClr val="000000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C11A469-F7BD-2078-F27C-8B2A15D5E5B2}"/>
              </a:ext>
            </a:extLst>
          </p:cNvPr>
          <p:cNvSpPr txBox="1"/>
          <p:nvPr/>
        </p:nvSpPr>
        <p:spPr>
          <a:xfrm>
            <a:off x="1025288" y="4457700"/>
            <a:ext cx="8804512" cy="10306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Công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thức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tính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support Gx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database GD: </a:t>
            </a:r>
          </a:p>
          <a:p>
            <a:pPr algn="l">
              <a:lnSpc>
                <a:spcPts val="4199"/>
              </a:lnSpc>
            </a:pPr>
            <a:r>
              <a:rPr lang="vi-VN" sz="2800" dirty="0"/>
              <a:t>sup(Gx) = |{g|g ∈ GD∧Gx v g}|</a:t>
            </a:r>
            <a:endParaRPr lang="en-US" sz="2799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22876" y="1881495"/>
            <a:ext cx="6454693" cy="6524010"/>
          </a:xfrm>
          <a:custGeom>
            <a:avLst/>
            <a:gdLst/>
            <a:ahLst/>
            <a:cxnLst/>
            <a:rect l="l" t="t" r="r" b="b"/>
            <a:pathLst>
              <a:path w="6454693" h="6524010">
                <a:moveTo>
                  <a:pt x="0" y="0"/>
                </a:moveTo>
                <a:lnTo>
                  <a:pt x="6454692" y="0"/>
                </a:lnTo>
                <a:lnTo>
                  <a:pt x="6454692" y="6524010"/>
                </a:lnTo>
                <a:lnTo>
                  <a:pt x="0" y="6524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7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B6192C68-B7C8-2B79-725B-A65FCB74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54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2">
            <a:extLst>
              <a:ext uri="{FF2B5EF4-FFF2-40B4-BE49-F238E27FC236}">
                <a16:creationId xmlns:a16="http://schemas.microsoft.com/office/drawing/2014/main" id="{62207B59-1FE7-B1A2-BD67-4BCF95DED564}"/>
              </a:ext>
            </a:extLst>
          </p:cNvPr>
          <p:cNvGrpSpPr/>
          <p:nvPr/>
        </p:nvGrpSpPr>
        <p:grpSpPr>
          <a:xfrm>
            <a:off x="1028700" y="1881495"/>
            <a:ext cx="3451574" cy="845380"/>
            <a:chOff x="0" y="0"/>
            <a:chExt cx="909057" cy="222651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EE486307-2899-2E8A-F1E1-BD7BBFDE0C28}"/>
                </a:ext>
              </a:extLst>
            </p:cNvPr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2EEF368A-628C-746E-ABC5-7F007EE571BC}"/>
                </a:ext>
              </a:extLst>
            </p:cNvPr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DD6B0A9-9124-CB95-6351-4217E4EB3530}"/>
              </a:ext>
            </a:extLst>
          </p:cNvPr>
          <p:cNvSpPr txBox="1"/>
          <p:nvPr/>
        </p:nvSpPr>
        <p:spPr>
          <a:xfrm>
            <a:off x="1336470" y="2019295"/>
            <a:ext cx="2452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Ngưỡng</a:t>
            </a:r>
            <a:r>
              <a:rPr lang="en-US" sz="2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quá</a:t>
            </a:r>
            <a:r>
              <a:rPr lang="en-US" sz="2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ít</a:t>
            </a:r>
            <a:endParaRPr lang="vi-VN" sz="2800" dirty="0"/>
          </a:p>
        </p:txBody>
      </p:sp>
      <p:grpSp>
        <p:nvGrpSpPr>
          <p:cNvPr id="13" name="Group 2">
            <a:extLst>
              <a:ext uri="{FF2B5EF4-FFF2-40B4-BE49-F238E27FC236}">
                <a16:creationId xmlns:a16="http://schemas.microsoft.com/office/drawing/2014/main" id="{C465489F-305A-9856-93D4-FA0774F25F04}"/>
              </a:ext>
            </a:extLst>
          </p:cNvPr>
          <p:cNvGrpSpPr/>
          <p:nvPr/>
        </p:nvGrpSpPr>
        <p:grpSpPr>
          <a:xfrm>
            <a:off x="6035308" y="1920403"/>
            <a:ext cx="3451574" cy="845380"/>
            <a:chOff x="0" y="0"/>
            <a:chExt cx="909057" cy="222651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8F0FE8EC-BB9D-C96D-5092-659711C7B0F3}"/>
                </a:ext>
              </a:extLst>
            </p:cNvPr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2C68B232-F60E-7164-C767-1A6F14EAC580}"/>
                </a:ext>
              </a:extLst>
            </p:cNvPr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9ABA6CF-094D-C621-A416-6EED1AF5DD84}"/>
              </a:ext>
            </a:extLst>
          </p:cNvPr>
          <p:cNvSpPr txBox="1"/>
          <p:nvPr/>
        </p:nvSpPr>
        <p:spPr>
          <a:xfrm>
            <a:off x="6238081" y="2042639"/>
            <a:ext cx="304602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Quá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nhiều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quả</a:t>
            </a:r>
            <a:endParaRPr lang="vi-VN" sz="2800" dirty="0"/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0296B427-07D1-1577-73AA-9D5399022CD2}"/>
              </a:ext>
            </a:extLst>
          </p:cNvPr>
          <p:cNvGrpSpPr/>
          <p:nvPr/>
        </p:nvGrpSpPr>
        <p:grpSpPr>
          <a:xfrm>
            <a:off x="1028700" y="407646"/>
            <a:ext cx="3451574" cy="845380"/>
            <a:chOff x="0" y="0"/>
            <a:chExt cx="909057" cy="222651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740A3BFB-241C-F0D2-F2D6-5674A9EF6B57}"/>
                </a:ext>
              </a:extLst>
            </p:cNvPr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618B91C-6CC0-8AC0-378A-130A5EF2DD74}"/>
                </a:ext>
              </a:extLst>
            </p:cNvPr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AD93A52-F779-AE5F-831D-5C6381680215}"/>
              </a:ext>
            </a:extLst>
          </p:cNvPr>
          <p:cNvSpPr txBox="1"/>
          <p:nvPr/>
        </p:nvSpPr>
        <p:spPr>
          <a:xfrm>
            <a:off x="1336470" y="545446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Ngưỡng</a:t>
            </a:r>
            <a:r>
              <a:rPr lang="en-US" sz="2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quá</a:t>
            </a:r>
            <a:r>
              <a:rPr lang="en-US" sz="2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cao</a:t>
            </a:r>
            <a:endParaRPr lang="vi-VN" sz="2800" dirty="0"/>
          </a:p>
        </p:txBody>
      </p:sp>
      <p:grpSp>
        <p:nvGrpSpPr>
          <p:cNvPr id="20" name="Group 2">
            <a:extLst>
              <a:ext uri="{FF2B5EF4-FFF2-40B4-BE49-F238E27FC236}">
                <a16:creationId xmlns:a16="http://schemas.microsoft.com/office/drawing/2014/main" id="{FFA3DE53-2AFB-E8EB-68F5-C972A73B823B}"/>
              </a:ext>
            </a:extLst>
          </p:cNvPr>
          <p:cNvGrpSpPr/>
          <p:nvPr/>
        </p:nvGrpSpPr>
        <p:grpSpPr>
          <a:xfrm>
            <a:off x="6085796" y="430926"/>
            <a:ext cx="3551026" cy="822100"/>
            <a:chOff x="0" y="0"/>
            <a:chExt cx="909057" cy="222651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19401BA0-E1A2-EC9A-0ED9-EFAEEE3DC876}"/>
                </a:ext>
              </a:extLst>
            </p:cNvPr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4">
              <a:extLst>
                <a:ext uri="{FF2B5EF4-FFF2-40B4-BE49-F238E27FC236}">
                  <a16:creationId xmlns:a16="http://schemas.microsoft.com/office/drawing/2014/main" id="{5D91BF84-0C32-1377-EBAA-C47892AF27EB}"/>
                </a:ext>
              </a:extLst>
            </p:cNvPr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3033679-6A18-C93A-834D-8FDF683FD2D9}"/>
              </a:ext>
            </a:extLst>
          </p:cNvPr>
          <p:cNvSpPr txBox="1"/>
          <p:nvPr/>
        </p:nvSpPr>
        <p:spPr>
          <a:xfrm>
            <a:off x="6300598" y="580430"/>
            <a:ext cx="2470548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Quá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ít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quả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B08CDB6-22CD-6BA7-8894-DA715F59509F}"/>
              </a:ext>
            </a:extLst>
          </p:cNvPr>
          <p:cNvSpPr/>
          <p:nvPr/>
        </p:nvSpPr>
        <p:spPr>
          <a:xfrm>
            <a:off x="4715063" y="644158"/>
            <a:ext cx="1220793" cy="511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49B2A32-FDA4-CC10-1A31-5F5FA52707B1}"/>
              </a:ext>
            </a:extLst>
          </p:cNvPr>
          <p:cNvSpPr/>
          <p:nvPr/>
        </p:nvSpPr>
        <p:spPr>
          <a:xfrm>
            <a:off x="4658584" y="2087116"/>
            <a:ext cx="1220793" cy="511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11BD85-C32D-9226-4362-B8A2BFD2FD18}"/>
              </a:ext>
            </a:extLst>
          </p:cNvPr>
          <p:cNvSpPr txBox="1"/>
          <p:nvPr/>
        </p:nvSpPr>
        <p:spPr>
          <a:xfrm>
            <a:off x="2345556" y="3696788"/>
            <a:ext cx="595980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top-k frequent subgraph mining </a:t>
            </a:r>
            <a:endParaRPr lang="vi-VN" sz="64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7F3F22-17E5-9726-2C2D-99C97AFEE82F}"/>
              </a:ext>
            </a:extLst>
          </p:cNvPr>
          <p:cNvSpPr txBox="1"/>
          <p:nvPr/>
        </p:nvSpPr>
        <p:spPr>
          <a:xfrm>
            <a:off x="1028700" y="8405505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Tập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hợp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gồm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 </a:t>
            </a:r>
            <a:r>
              <a:rPr lang="en-US" sz="3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mô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hình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 </a:t>
            </a:r>
            <a:r>
              <a:rPr lang="en-US" sz="3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phổ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biến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nhất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liệu</a:t>
            </a:r>
            <a:endParaRPr lang="vi-VN" sz="3200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F7EF6647-98FA-1252-99C1-CA1B027BDE05}"/>
              </a:ext>
            </a:extLst>
          </p:cNvPr>
          <p:cNvSpPr/>
          <p:nvPr/>
        </p:nvSpPr>
        <p:spPr>
          <a:xfrm>
            <a:off x="4658584" y="6743776"/>
            <a:ext cx="1220793" cy="1661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/>
      <p:bldP spid="23" grpId="0"/>
      <p:bldP spid="24" grpId="0" animBg="1"/>
      <p:bldP spid="25" grpId="0" animBg="1"/>
      <p:bldP spid="27" grpId="0"/>
      <p:bldP spid="29" grpId="0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1266</Words>
  <Application>Microsoft Office PowerPoint</Application>
  <PresentationFormat>Custom</PresentationFormat>
  <Paragraphs>138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Montserrat Classic Bold</vt:lpstr>
      <vt:lpstr>Calibri (Body)</vt:lpstr>
      <vt:lpstr>Times New Roman</vt:lpstr>
      <vt:lpstr>Montserrat</vt:lpstr>
      <vt:lpstr>Roboto Medium</vt:lpstr>
      <vt:lpstr>Roboto Bold</vt:lpstr>
      <vt:lpstr>Arial</vt:lpstr>
      <vt:lpstr>Roboto</vt:lpstr>
      <vt:lpstr>Calibri</vt:lpstr>
      <vt:lpstr>Aptos</vt:lpstr>
      <vt:lpstr>Bebas Neue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GRAPH PATTERN MINING FOR ANALYZING MAXIMUM PROFIT IN THE SELLING CULTURE</dc:title>
  <dc:creator>ADMIN</dc:creator>
  <cp:lastModifiedBy>ngo chi cuong</cp:lastModifiedBy>
  <cp:revision>12</cp:revision>
  <dcterms:created xsi:type="dcterms:W3CDTF">2006-08-16T00:00:00Z</dcterms:created>
  <dcterms:modified xsi:type="dcterms:W3CDTF">2024-08-18T12:24:17Z</dcterms:modified>
  <dc:identifier>DAGMBD1aaBM</dc:identifier>
</cp:coreProperties>
</file>