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  <p:embeddedFont>
      <p:font typeface="Proxima Nova" panose="020B0604020202020204" charset="0"/>
      <p:regular r:id="rId23"/>
      <p:bold r:id="rId24"/>
      <p:italic r:id="rId25"/>
      <p:boldItalic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ima Litvinov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7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2-21T12:19:50.627" idx="1">
    <p:pos x="6000" y="0"/>
    <p:text>Сползание заголовка задумано изначально?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2-21T12:22:48.877" idx="2">
    <p:pos x="6000" y="0"/>
    <p:text>В принципе - информативно. Но почему бы не нарисовать стандартную UML диаграмму пакетов? Также - диаграмму классов!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2-21T12:30:52.413" idx="3">
    <p:pos x="6000" y="0"/>
    <p:text>Можно попробовать кратно объяснить, что умеет программа с помощью диаграммы use-case.</p:text>
  </p:cm>
  <p:cm authorId="0" dt="2016-12-21T12:29:21.495" idx="4">
    <p:pos x="6000" y="100"/>
    <p:text>Тем, кто программу не видел - ничего не понятно. Что она показывает при запуске? Что потом?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2-21T12:32:54.702" idx="5">
    <p:pos x="6000" y="0"/>
    <p:text>И добавьте нумерацию слайдов!</p:text>
  </p:cm>
  <p:cm authorId="0" dt="2016-12-21T12:31:53.782" idx="6">
    <p:pos x="6000" y="100"/>
    <p:text>А тут можно бы и выводы разместить. Примерно то, что вы писали на 2 слайде.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48234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 lang="ru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 lang="ru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 lang="ru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ru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0450" y="112825"/>
            <a:ext cx="8220600" cy="1588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4400" dirty="0">
                <a:latin typeface="Trebuchet MS"/>
                <a:ea typeface="Trebuchet MS"/>
                <a:cs typeface="Trebuchet MS"/>
                <a:sym typeface="Trebuchet MS"/>
              </a:rPr>
              <a:t>Курсовая работа “Tic Tac Toe”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0450" y="3182345"/>
            <a:ext cx="8123100" cy="16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400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Мрачные тучи застыли у пика Фудзиямы</a:t>
            </a:r>
            <a:br>
              <a:rPr lang="ru" sz="1400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ru" sz="1400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Пронзающим холодом веет ветер с горных склонов</a:t>
            </a:r>
            <a:br>
              <a:rPr lang="ru" sz="1400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ru" sz="1400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Покой и умиротворение найдёт самурай во сне</a:t>
            </a:r>
            <a:br>
              <a:rPr lang="ru" sz="1400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ru" sz="1400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Пустив Push на Remote с кодом рабочим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6678000" y="1701325"/>
            <a:ext cx="2466000" cy="121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Выполнили: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Ридозуб Олег, КС-21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Струк Алена, КС-22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Балюк Константин, КС-22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169325"/>
            <a:ext cx="8520600" cy="84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3600"/>
              <a:t>Конечный результат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5311737" y="3511475"/>
            <a:ext cx="3698700" cy="14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ஜ═════════ஜ۩۞۩ஜ═════════ஜ </a:t>
            </a:r>
          </a:p>
          <a:p>
            <a: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 видно за тучами пика священной горы</a:t>
            </a:r>
          </a:p>
          <a:p>
            <a: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Легкий ветер шатает стены храма и ломает сакуру </a:t>
            </a:r>
          </a:p>
          <a:p>
            <a: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Найти покой во сне самураю не светит</a:t>
            </a:r>
          </a:p>
          <a:p>
            <a: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Дедлайн через два дня</a:t>
            </a:r>
          </a:p>
        </p:txBody>
      </p:sp>
      <p:pic>
        <p:nvPicPr>
          <p:cNvPr id="140" name="Shape 140" descr="1.png"/>
          <p:cNvPicPr preferRelativeResize="0"/>
          <p:nvPr/>
        </p:nvPicPr>
        <p:blipFill rotWithShape="1">
          <a:blip r:embed="rId3">
            <a:alphaModFix/>
          </a:blip>
          <a:srcRect l="19" r="9"/>
          <a:stretch/>
        </p:blipFill>
        <p:spPr>
          <a:xfrm>
            <a:off x="5495762" y="1017725"/>
            <a:ext cx="3330625" cy="238107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231850" y="1283350"/>
            <a:ext cx="5079900" cy="314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Приложение, реализующее все заложенные в него функции при проектировании и имеющее перспективы на дальнейшее развитие.</a:t>
            </a:r>
          </a:p>
          <a:p>
            <a:pPr lvl="0" algn="just" rtl="0">
              <a:lnSpc>
                <a:spcPct val="150000"/>
              </a:lnSpc>
              <a:spcBef>
                <a:spcPts val="0"/>
              </a:spcBef>
              <a:buNone/>
            </a:pP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Базовые навыки проектирования, работы с механизмами языка java, удаленной командной разработки приложений.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1700" y="231125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-RU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Выводы</a:t>
            </a:r>
            <a:endParaRPr lang="ru"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323528" y="1131590"/>
            <a:ext cx="4064100" cy="349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dirty="0" smtClean="0"/>
              <a:t>Что было изучено и проделано:</a:t>
            </a:r>
            <a:endParaRPr lang="ru" dirty="0"/>
          </a:p>
          <a:p>
            <a:pPr marL="4254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ru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Проектирование и написание документации. </a:t>
            </a:r>
          </a:p>
          <a:p>
            <a:pPr marL="4254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ru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основными механизмами объектно-ориентированного программиро- вания и применение их на практике .</a:t>
            </a:r>
          </a:p>
          <a:p>
            <a:pPr marL="4254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ru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Командная работа:</a:t>
            </a:r>
          </a:p>
          <a:p>
            <a:pPr marL="914400" lvl="1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ru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</a:t>
            </a:r>
            <a:r>
              <a:rPr lang="ru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аспределение обязанностей</a:t>
            </a:r>
          </a:p>
          <a:p>
            <a:pPr marL="914400" lvl="1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ru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Знакомство с м</a:t>
            </a:r>
            <a:r>
              <a:rPr lang="ru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етодами удаленной командной разработки. </a:t>
            </a:r>
          </a:p>
          <a:p>
            <a:pPr marL="4254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ru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</a:t>
            </a:r>
            <a:r>
              <a:rPr lang="ru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приложения “TicTacToe</a:t>
            </a:r>
            <a:r>
              <a:rPr lang="ru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”.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644008" y="1131590"/>
            <a:ext cx="4206900" cy="38164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dirty="0"/>
              <a:t>Актуальность:</a:t>
            </a:r>
          </a:p>
          <a:p>
            <a:pPr marL="425450" lvl="0" indent="-28575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u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Подготовка к грамотной разработке более сложных приложений в дальнейшем</a:t>
            </a:r>
            <a:r>
              <a:rPr lang="ru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425450" lvl="0" indent="-28575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u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Знакомство </a:t>
            </a:r>
            <a:r>
              <a:rPr lang="ru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 стандартами и порядком разработки  приложений. </a:t>
            </a:r>
            <a:endParaRPr lang="ru" sz="1400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25450" lvl="0" indent="-28575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u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Обучение </a:t>
            </a:r>
            <a:r>
              <a:rPr lang="ru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работе в </a:t>
            </a:r>
            <a:r>
              <a:rPr lang="ru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команде. </a:t>
            </a:r>
            <a:endParaRPr lang="ru" sz="1400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25450" lvl="0" indent="-28575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u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Приложение </a:t>
            </a:r>
            <a:r>
              <a:rPr lang="ru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аналог одной из классических настольных и очень популярных во всем мире игр, так что оно имеет перспективы на дальнейшее развитие.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4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Спасибо за внимание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23528" y="123478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3600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программе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843558"/>
            <a:ext cx="6060600" cy="38322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914400" lvl="0" indent="-381000" rt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Times New Roman"/>
              <a:buChar char="●"/>
            </a:pPr>
            <a:r>
              <a:rPr lang="ru" sz="24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Offline-режим игры</a:t>
            </a:r>
          </a:p>
          <a:p>
            <a:pPr marL="1371600" lvl="1" indent="-228600" rtl="0">
              <a:lnSpc>
                <a:spcPct val="100000"/>
              </a:lnSpc>
              <a:spcBef>
                <a:spcPts val="0"/>
              </a:spcBef>
              <a:buFont typeface="Times New Roman"/>
              <a:buChar char="○"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Разработка логики игрового поля, режимы PvP, PvC, CvC</a:t>
            </a:r>
          </a:p>
          <a:p>
            <a:pPr marL="914400" lvl="0" indent="-381000" rt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Times New Roman"/>
              <a:buChar char="●"/>
            </a:pPr>
            <a:r>
              <a:rPr lang="ru" sz="24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Статистика партий</a:t>
            </a:r>
          </a:p>
          <a:p>
            <a:pPr marL="1371600" lvl="1" indent="-228600" rtl="0">
              <a:lnSpc>
                <a:spcPct val="100000"/>
              </a:lnSpc>
              <a:spcBef>
                <a:spcPts val="0"/>
              </a:spcBef>
              <a:buFont typeface="Times New Roman"/>
              <a:buChar char="○"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Хранение информации об играх в файле</a:t>
            </a:r>
          </a:p>
          <a:p>
            <a:pPr marL="914400" lvl="0" indent="-381000" rt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Times New Roman"/>
              <a:buChar char="●"/>
            </a:pPr>
            <a:r>
              <a:rPr lang="ru" sz="24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Настройки окна приложения</a:t>
            </a:r>
          </a:p>
          <a:p>
            <a:pPr marL="1371600" lvl="1" indent="-228600" rtl="0">
              <a:lnSpc>
                <a:spcPct val="100000"/>
              </a:lnSpc>
              <a:spcBef>
                <a:spcPts val="0"/>
              </a:spcBef>
              <a:buFont typeface="Times New Roman"/>
              <a:buChar char="○"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Цветовые схемы окна, очередность хода</a:t>
            </a:r>
          </a:p>
          <a:p>
            <a:pPr marL="914400" lvl="0" indent="-381000" rt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Times New Roman"/>
              <a:buChar char="●"/>
            </a:pPr>
            <a:r>
              <a:rPr lang="ru" sz="24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Просмотр правил игры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89125"/>
            <a:ext cx="8520600" cy="92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  <a:t>Внутреннее устройство программы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2174550" y="1179175"/>
            <a:ext cx="2094600" cy="46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200">
                <a:latin typeface="Times New Roman"/>
                <a:ea typeface="Times New Roman"/>
                <a:cs typeface="Times New Roman"/>
                <a:sym typeface="Times New Roman"/>
              </a:rPr>
              <a:t>Пакет Graphic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453575" y="1205875"/>
            <a:ext cx="1773000" cy="41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200"/>
              <a:t>Пакет Logic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196050" y="2147850"/>
            <a:ext cx="1978500" cy="46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Подпакет Panels 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2629900" y="2563075"/>
            <a:ext cx="1595400" cy="46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Подпакет CS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4225300" y="1986000"/>
            <a:ext cx="1773000" cy="79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class Menu</a:t>
            </a:r>
          </a:p>
          <a:p>
            <a:pPr marL="457200" lvl="0" indent="-228600">
              <a:spcBef>
                <a:spcPts val="0"/>
              </a:spcBef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class XOButton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2370700" y="3235375"/>
            <a:ext cx="2807400" cy="132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abstract class  ColorScheme</a:t>
            </a:r>
          </a:p>
          <a:p>
            <a:pPr marL="457200" lvl="0" indent="-228600" rtl="0">
              <a:spcBef>
                <a:spcPts val="0"/>
              </a:spcBef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class CS_Milk</a:t>
            </a:r>
          </a:p>
          <a:p>
            <a:pPr marL="457200" lvl="0" indent="-228600" rtl="0">
              <a:spcBef>
                <a:spcPts val="0"/>
              </a:spcBef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class CS_Ginger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71250" y="2894600"/>
            <a:ext cx="2228100" cy="175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class  MMenuPanel</a:t>
            </a:r>
          </a:p>
          <a:p>
            <a:pPr marL="457200" lvl="0" indent="-228600" rtl="0">
              <a:spcBef>
                <a:spcPts val="0"/>
              </a:spcBef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class NamePanel</a:t>
            </a:r>
          </a:p>
          <a:p>
            <a:pPr marL="457200" lvl="0" indent="-228600" rtl="0">
              <a:spcBef>
                <a:spcPts val="0"/>
              </a:spcBef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class FieldPanel</a:t>
            </a:r>
          </a:p>
          <a:p>
            <a:pPr marL="457200" lvl="0" indent="-228600" rtl="0">
              <a:spcBef>
                <a:spcPts val="0"/>
              </a:spcBef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class OffResPanel</a:t>
            </a:r>
          </a:p>
          <a:p>
            <a:pPr marL="457200" lvl="0" indent="-228600" rtl="0">
              <a:spcBef>
                <a:spcPts val="0"/>
              </a:spcBef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class StatsPanel</a:t>
            </a:r>
          </a:p>
          <a:p>
            <a:pPr marL="457200" lvl="0" indent="-228600" rtl="0">
              <a:spcBef>
                <a:spcPts val="0"/>
              </a:spcBef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class SettingsPanel</a:t>
            </a:r>
          </a:p>
          <a:p>
            <a:pPr marL="457200" lvl="0" indent="-228600" rtl="0">
              <a:spcBef>
                <a:spcPts val="0"/>
              </a:spcBef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class RulesPanel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6390800" y="2147850"/>
            <a:ext cx="2094600" cy="194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interface Player</a:t>
            </a:r>
          </a:p>
          <a:p>
            <a:pPr marL="457200" lvl="0" indent="-228600" rtl="0">
              <a:spcBef>
                <a:spcPts val="0"/>
              </a:spcBef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class PC</a:t>
            </a:r>
          </a:p>
          <a:p>
            <a:pPr marL="457200" lvl="0" indent="-228600" rtl="0">
              <a:spcBef>
                <a:spcPts val="0"/>
              </a:spcBef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class Human</a:t>
            </a:r>
          </a:p>
          <a:p>
            <a:pPr marL="457200" lvl="0" indent="-228600" rtl="0">
              <a:spcBef>
                <a:spcPts val="0"/>
              </a:spcBef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abstract class Field</a:t>
            </a:r>
          </a:p>
          <a:p>
            <a:pPr marL="457200" lvl="0" indent="-228600" rtl="0">
              <a:spcBef>
                <a:spcPts val="0"/>
              </a:spcBef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class Field3x3</a:t>
            </a:r>
          </a:p>
          <a:p>
            <a:pPr marL="457200" lvl="0" indent="-228600" rtl="0">
              <a:spcBef>
                <a:spcPts val="0"/>
              </a:spcBef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class Result</a:t>
            </a:r>
          </a:p>
          <a:p>
            <a:pPr marL="457200" lvl="0" indent="-228600" rtl="0">
              <a:spcBef>
                <a:spcPts val="0"/>
              </a:spcBef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class Statistic</a:t>
            </a:r>
          </a:p>
          <a:p>
            <a:pPr marL="457200" lvl="0" indent="-228600" rtl="0">
              <a:spcBef>
                <a:spcPts val="0"/>
              </a:spcBef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class toPlay</a:t>
            </a:r>
          </a:p>
        </p:txBody>
      </p:sp>
      <p:cxnSp>
        <p:nvCxnSpPr>
          <p:cNvPr id="81" name="Shape 81"/>
          <p:cNvCxnSpPr>
            <a:endCxn id="75" idx="0"/>
          </p:cNvCxnSpPr>
          <p:nvPr/>
        </p:nvCxnSpPr>
        <p:spPr>
          <a:xfrm flipH="1">
            <a:off x="1185300" y="1613250"/>
            <a:ext cx="1042800" cy="5346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" name="Shape 82"/>
          <p:cNvCxnSpPr>
            <a:stCxn id="83" idx="2"/>
            <a:endCxn id="76" idx="0"/>
          </p:cNvCxnSpPr>
          <p:nvPr/>
        </p:nvCxnSpPr>
        <p:spPr>
          <a:xfrm>
            <a:off x="3065800" y="1610275"/>
            <a:ext cx="361800" cy="9528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4" name="Shape 84"/>
          <p:cNvCxnSpPr/>
          <p:nvPr/>
        </p:nvCxnSpPr>
        <p:spPr>
          <a:xfrm>
            <a:off x="3990300" y="1608400"/>
            <a:ext cx="1163400" cy="363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5" name="Shape 85"/>
          <p:cNvCxnSpPr>
            <a:stCxn id="75" idx="2"/>
            <a:endCxn id="79" idx="0"/>
          </p:cNvCxnSpPr>
          <p:nvPr/>
        </p:nvCxnSpPr>
        <p:spPr>
          <a:xfrm>
            <a:off x="1185300" y="2617350"/>
            <a:ext cx="0" cy="277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6" name="Shape 86"/>
          <p:cNvCxnSpPr/>
          <p:nvPr/>
        </p:nvCxnSpPr>
        <p:spPr>
          <a:xfrm>
            <a:off x="3427600" y="2980650"/>
            <a:ext cx="0" cy="277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7" name="Shape 87"/>
          <p:cNvCxnSpPr/>
          <p:nvPr/>
        </p:nvCxnSpPr>
        <p:spPr>
          <a:xfrm>
            <a:off x="7340075" y="1746312"/>
            <a:ext cx="0" cy="277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83000" y="0"/>
            <a:ext cx="8520600" cy="11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  <a:t>Offline-режим игры</a:t>
            </a:r>
          </a:p>
          <a:p>
            <a:pPr lvl="0" algn="ctr">
              <a:spcBef>
                <a:spcPts val="0"/>
              </a:spcBef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Логика игрового поля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67400" cy="357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dirty="0"/>
              <a:t>Графическая составляющая:</a:t>
            </a:r>
          </a:p>
          <a:p>
            <a:pPr lvl="0" algn="just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dirty="0">
                <a:solidFill>
                  <a:srgbClr val="000000"/>
                </a:solidFill>
              </a:rPr>
              <a:t>Игровое поле реализовано через массив кнопок с дополнительными свойствами.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dirty="0"/>
              <a:t>Логическая составляющая:</a:t>
            </a:r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ru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Массив, хранящий информацию о том, занята ли клетка игрового поля.</a:t>
            </a:r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ru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Массив, хранящий информацию о знаке, лежащем в каждой из клеток.  </a:t>
            </a:r>
          </a:p>
        </p:txBody>
      </p:sp>
      <p:pic>
        <p:nvPicPr>
          <p:cNvPr id="94" name="Shape 94" descr="3.png"/>
          <p:cNvPicPr preferRelativeResize="0"/>
          <p:nvPr/>
        </p:nvPicPr>
        <p:blipFill rotWithShape="1">
          <a:blip r:embed="rId3">
            <a:alphaModFix/>
          </a:blip>
          <a:srcRect l="119" r="109"/>
          <a:stretch/>
        </p:blipFill>
        <p:spPr>
          <a:xfrm>
            <a:off x="4803125" y="1639850"/>
            <a:ext cx="4100475" cy="293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108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  <a:t>Offline-режим игры</a:t>
            </a:r>
          </a:p>
          <a:p>
            <a:pPr lvl="0" algn="ctr">
              <a:spcBef>
                <a:spcPts val="0"/>
              </a:spcBef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PvP, PvC, CvC режимы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105125" y="1437675"/>
            <a:ext cx="1987500" cy="137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2000">
                <a:solidFill>
                  <a:srgbClr val="000000"/>
                </a:solidFill>
              </a:rPr>
              <a:t>interface Player</a:t>
            </a:r>
          </a:p>
          <a:p>
            <a:pPr marL="457200" lvl="0" indent="-317500">
              <a:spcBef>
                <a:spcPts val="0"/>
              </a:spcBef>
              <a:buSzPct val="100000"/>
              <a:buChar char="●"/>
            </a:pPr>
            <a:r>
              <a:rPr lang="ru" sz="1400"/>
              <a:t>get/set Name()</a:t>
            </a:r>
          </a:p>
          <a:p>
            <a:pPr marL="457200" lvl="0" indent="-317500">
              <a:spcBef>
                <a:spcPts val="0"/>
              </a:spcBef>
              <a:buSzPct val="100000"/>
              <a:buChar char="●"/>
            </a:pPr>
            <a:r>
              <a:rPr lang="ru" sz="1400"/>
              <a:t>toMove()</a:t>
            </a:r>
          </a:p>
        </p:txBody>
      </p:sp>
      <p:pic>
        <p:nvPicPr>
          <p:cNvPr id="101" name="Shape 101" descr="2.png"/>
          <p:cNvPicPr preferRelativeResize="0"/>
          <p:nvPr/>
        </p:nvPicPr>
        <p:blipFill rotWithShape="1">
          <a:blip r:embed="rId3">
            <a:alphaModFix/>
          </a:blip>
          <a:srcRect l="19" r="9"/>
          <a:stretch/>
        </p:blipFill>
        <p:spPr>
          <a:xfrm>
            <a:off x="4715400" y="1332137"/>
            <a:ext cx="4276199" cy="30570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Shape 102"/>
          <p:cNvCxnSpPr/>
          <p:nvPr/>
        </p:nvCxnSpPr>
        <p:spPr>
          <a:xfrm flipH="1">
            <a:off x="863750" y="2700425"/>
            <a:ext cx="338700" cy="1069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3" name="Shape 103"/>
          <p:cNvCxnSpPr/>
          <p:nvPr/>
        </p:nvCxnSpPr>
        <p:spPr>
          <a:xfrm>
            <a:off x="2789575" y="2700425"/>
            <a:ext cx="338700" cy="1069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3769925"/>
            <a:ext cx="1131000" cy="70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000000"/>
                </a:solidFill>
              </a:rPr>
              <a:t>class PC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2206787" y="3769925"/>
            <a:ext cx="1744500" cy="57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000000"/>
                </a:solidFill>
              </a:rPr>
              <a:t>class Human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311925"/>
            <a:ext cx="8520600" cy="705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  <a:t>Статистика партий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870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Графическая составляющая: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Панель реализована через массив JLabel.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Логическая составляющая:</a:t>
            </a:r>
          </a:p>
          <a:p>
            <a:pPr lvl="0" algn="just">
              <a:spcBef>
                <a:spcPts val="0"/>
              </a:spcBef>
              <a:buNone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Панель наследует методы класса Statistic, разработанного для взаимодействия с файлом и массивом объектов класса Result, куда считывается информация из файла.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2" name="Shape 112" descr="5.png"/>
          <p:cNvPicPr preferRelativeResize="0"/>
          <p:nvPr/>
        </p:nvPicPr>
        <p:blipFill rotWithShape="1">
          <a:blip r:embed="rId3">
            <a:alphaModFix/>
          </a:blip>
          <a:srcRect l="119" r="109"/>
          <a:stretch/>
        </p:blipFill>
        <p:spPr>
          <a:xfrm>
            <a:off x="4786750" y="1344900"/>
            <a:ext cx="4240500" cy="3031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257850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  <a:t>Настройки окна приложения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611300" cy="35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Панель настроек в различных цветовых схемах:</a:t>
            </a:r>
          </a:p>
        </p:txBody>
      </p:sp>
      <p:pic>
        <p:nvPicPr>
          <p:cNvPr id="119" name="Shape 119" descr="6.png"/>
          <p:cNvPicPr preferRelativeResize="0"/>
          <p:nvPr/>
        </p:nvPicPr>
        <p:blipFill rotWithShape="1">
          <a:blip r:embed="rId3">
            <a:alphaModFix/>
          </a:blip>
          <a:srcRect l="119" r="109"/>
          <a:stretch/>
        </p:blipFill>
        <p:spPr>
          <a:xfrm>
            <a:off x="245850" y="1678150"/>
            <a:ext cx="4267200" cy="3050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 descr="7.png"/>
          <p:cNvPicPr preferRelativeResize="0"/>
          <p:nvPr/>
        </p:nvPicPr>
        <p:blipFill rotWithShape="1">
          <a:blip r:embed="rId4">
            <a:alphaModFix/>
          </a:blip>
          <a:srcRect l="119" r="109"/>
          <a:stretch/>
        </p:blipFill>
        <p:spPr>
          <a:xfrm>
            <a:off x="4674375" y="1679375"/>
            <a:ext cx="4263749" cy="3048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133675"/>
            <a:ext cx="8520600" cy="88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  <a:t>Правила игры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560925"/>
            <a:ext cx="4251300" cy="259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ru"/>
              <a:t>Данная панель содержит только графи- ческую составляющую и предназначена исключительно для ознакомления с информацией. </a:t>
            </a:r>
          </a:p>
          <a:p>
            <a:pPr lvl="0" algn="just">
              <a:spcBef>
                <a:spcPts val="0"/>
              </a:spcBef>
              <a:buNone/>
            </a:pPr>
            <a:r>
              <a:rPr lang="ru">
                <a:solidFill>
                  <a:srgbClr val="000000"/>
                </a:solidFill>
              </a:rPr>
              <a:t>Панель содержит единственный JLabel, для форматирования которого применен язык разметки HTML.</a:t>
            </a:r>
          </a:p>
        </p:txBody>
      </p:sp>
      <p:pic>
        <p:nvPicPr>
          <p:cNvPr id="127" name="Shape 127" descr="8.png"/>
          <p:cNvPicPr preferRelativeResize="0"/>
          <p:nvPr/>
        </p:nvPicPr>
        <p:blipFill rotWithShape="1">
          <a:blip r:embed="rId3">
            <a:alphaModFix/>
          </a:blip>
          <a:srcRect l="119" r="109"/>
          <a:stretch/>
        </p:blipFill>
        <p:spPr>
          <a:xfrm>
            <a:off x="4697575" y="1332137"/>
            <a:ext cx="4276199" cy="3057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23528" y="0"/>
            <a:ext cx="8520600" cy="83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3600" dirty="0">
                <a:latin typeface="Times New Roman"/>
                <a:ea typeface="Times New Roman"/>
                <a:cs typeface="Times New Roman"/>
                <a:sym typeface="Times New Roman"/>
              </a:rPr>
              <a:t>Перспективы развития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23528" y="771550"/>
            <a:ext cx="8520600" cy="417646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Times New Roman"/>
              <a:buChar char="●"/>
            </a:pPr>
            <a:r>
              <a:rPr lang="ru" sz="2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 количества игр в партии.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lr>
                <a:schemeClr val="accent4"/>
              </a:buClr>
              <a:buFont typeface="Times New Roman"/>
              <a:buChar char="○"/>
            </a:pPr>
            <a:r>
              <a:rPr lang="ru" sz="1200" dirty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Режим до 3х, 5ти или 7ми побед.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lr>
                <a:schemeClr val="accent4"/>
              </a:buClr>
              <a:buFont typeface="Times New Roman"/>
              <a:buChar char="○"/>
            </a:pPr>
            <a:r>
              <a:rPr lang="ru" sz="1200" dirty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Занесение в статистику соответствующего результата.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Times New Roman"/>
              <a:buChar char="●"/>
            </a:pPr>
            <a:r>
              <a:rPr lang="ru" sz="2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Уровни искусственного интеллекта.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lr>
                <a:schemeClr val="accent4"/>
              </a:buClr>
              <a:buFont typeface="Times New Roman"/>
              <a:buChar char="○"/>
            </a:pPr>
            <a:r>
              <a:rPr lang="ru" sz="1200" dirty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 легкого, среднего или сложного интеллекта в режимах PvC и CvC.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Times New Roman"/>
              <a:buChar char="●"/>
            </a:pPr>
            <a:r>
              <a:rPr lang="ru" sz="2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Игра в режиме Online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lr>
                <a:schemeClr val="accent4"/>
              </a:buClr>
              <a:buFont typeface="Times New Roman"/>
              <a:buChar char="○"/>
            </a:pPr>
            <a:r>
              <a:rPr lang="ru" sz="1200" dirty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Клиент-серверная система.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lr>
                <a:schemeClr val="accent4"/>
              </a:buClr>
              <a:buFont typeface="Times New Roman"/>
              <a:buChar char="○"/>
            </a:pPr>
            <a:r>
              <a:rPr lang="ru" sz="1200" dirty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Аккаунты игроков.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lr>
                <a:schemeClr val="accent4"/>
              </a:buClr>
              <a:buFont typeface="Times New Roman"/>
              <a:buChar char="○"/>
            </a:pPr>
            <a:r>
              <a:rPr lang="ru" sz="1200" dirty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Чат между играющими игроками.</a:t>
            </a:r>
          </a:p>
          <a:p>
            <a:pPr marL="914400" lvl="1" indent="-228600">
              <a:lnSpc>
                <a:spcPct val="100000"/>
              </a:lnSpc>
              <a:spcBef>
                <a:spcPts val="0"/>
              </a:spcBef>
              <a:buClr>
                <a:schemeClr val="accent4"/>
              </a:buClr>
              <a:buFont typeface="Times New Roman"/>
              <a:buChar char="○"/>
            </a:pPr>
            <a:r>
              <a:rPr lang="ru" sz="1200" dirty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Banlist (автоматический отказ в подключении)  и Whitelist (автоматическое подключение).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492</Words>
  <Application>Microsoft Office PowerPoint</Application>
  <PresentationFormat>Экран (16:9)</PresentationFormat>
  <Paragraphs>97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Trebuchet MS</vt:lpstr>
      <vt:lpstr>Roboto</vt:lpstr>
      <vt:lpstr>Times New Roman</vt:lpstr>
      <vt:lpstr>Proxima Nova</vt:lpstr>
      <vt:lpstr>Verdana</vt:lpstr>
      <vt:lpstr>spearmint</vt:lpstr>
      <vt:lpstr>Курсовая работа “Tic Tac Toe”</vt:lpstr>
      <vt:lpstr>Требования к программе</vt:lpstr>
      <vt:lpstr>Внутреннее устройство программы</vt:lpstr>
      <vt:lpstr>Offline-режим игры Логика игрового поля</vt:lpstr>
      <vt:lpstr>Offline-режим игры PvP, PvC, CvC режимы</vt:lpstr>
      <vt:lpstr>Статистика партий</vt:lpstr>
      <vt:lpstr>Настройки окна приложения</vt:lpstr>
      <vt:lpstr>Правила игры</vt:lpstr>
      <vt:lpstr>Перспективы развития</vt:lpstr>
      <vt:lpstr>Конечный результат</vt:lpstr>
      <vt:lpstr>Выводы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“Tic Tac Toe”</dc:title>
  <dc:creator>Alex</dc:creator>
  <cp:lastModifiedBy>Alex</cp:lastModifiedBy>
  <cp:revision>3</cp:revision>
  <dcterms:modified xsi:type="dcterms:W3CDTF">2016-12-22T07:47:01Z</dcterms:modified>
</cp:coreProperties>
</file>