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5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785-ED0E-4448-80B5-F20A7CDD5D99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9669-8424-4F9F-A7FC-F155E39E96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785-ED0E-4448-80B5-F20A7CDD5D99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9669-8424-4F9F-A7FC-F155E39E96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785-ED0E-4448-80B5-F20A7CDD5D99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9669-8424-4F9F-A7FC-F155E39E96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785-ED0E-4448-80B5-F20A7CDD5D99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9669-8424-4F9F-A7FC-F155E39E96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785-ED0E-4448-80B5-F20A7CDD5D99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9669-8424-4F9F-A7FC-F155E39E96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785-ED0E-4448-80B5-F20A7CDD5D99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9669-8424-4F9F-A7FC-F155E39E96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785-ED0E-4448-80B5-F20A7CDD5D99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9669-8424-4F9F-A7FC-F155E39E96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785-ED0E-4448-80B5-F20A7CDD5D99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9669-8424-4F9F-A7FC-F155E39E96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785-ED0E-4448-80B5-F20A7CDD5D99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9669-8424-4F9F-A7FC-F155E39E96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785-ED0E-4448-80B5-F20A7CDD5D99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9669-8424-4F9F-A7FC-F155E39E96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2785-ED0E-4448-80B5-F20A7CDD5D99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9669-8424-4F9F-A7FC-F155E39E96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C2785-ED0E-4448-80B5-F20A7CDD5D99}" type="datetimeFigureOut">
              <a:rPr lang="ko-KR" altLang="en-US" smtClean="0"/>
              <a:pPr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89669-8424-4F9F-A7FC-F155E39E96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980728"/>
            <a:ext cx="8856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인터넷에서 도서를 구입하기 위해서는 반드시 우리 회사에 회원으로 등록해야 구매가 가능하다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인터넷에 회원 등록하는 정보로는 회원번호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주민등록번호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주소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전화번호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전자메일</a:t>
            </a:r>
            <a:r>
              <a:rPr lang="en-US" altLang="ko-KR" sz="1600" dirty="0" smtClean="0"/>
              <a:t>ID, </a:t>
            </a:r>
            <a:r>
              <a:rPr lang="ko-KR" altLang="en-US" sz="1600" dirty="0" smtClean="0"/>
              <a:t>휴대폰번호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결재방법이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인터넷을 통해 등록된 회원은 구매하기 위한 도서목록을 선택하고 인터넷 주문서양식에 주문내용을 입력하여 주문한다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주문서양식에는 주문목록에 대한 상세정보와 주문일자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배송지주소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배송지전화번호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배송방법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결재방법이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주문목록에 대한 상세정보로는 구매가격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개수가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한번 등록된 회원에 대해서는 도서를 구매하는 실적에 따라 구매 포인트를 부여하여 다음 구매 시 혜택을 보게 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포인트 부여기준은 구매가의 </a:t>
            </a:r>
            <a:r>
              <a:rPr lang="en-US" altLang="ko-KR" sz="1600" dirty="0" smtClean="0"/>
              <a:t>1%</a:t>
            </a:r>
            <a:r>
              <a:rPr lang="ko-KR" altLang="en-US" sz="1600" dirty="0" smtClean="0"/>
              <a:t>로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회원이 책을 구매하기 위해 체크하였다가 당장 구매하지 않고 다른 시간에도 구매가 가능해야 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12840" y="3350501"/>
            <a:ext cx="885698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출판사와는 별도의 계약을 맺고 있으며 계약을 맺지 않은 출판사와는 거래를 하지 않는다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한 번 계약을 맺었다가 해지 할 수 있으며 다시 계약을 맺을 수도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이때 이전 계약 상태에 대한 정보도 필요하다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계약의 갱신은 여러 번 가능하다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계약서에는 계약번호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사업자번호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출판사명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계약일자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최저가 비율이 포함된다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출판사별로 원가에 대한 최저가 비율을 지정하여 비율에 의해 산정된 최저금액 이하로는 도서를 판매할 수 없다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계약수정에 의해 최저가 비율이 변경 가능하다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출판사정보는 사업자번호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출판사명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출판사전화번호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출판사주소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거래은행코드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계좌번호를 관리한다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출판사에서 도서를 공급받으면 도서를 각각의 </a:t>
            </a:r>
            <a:r>
              <a:rPr lang="ko-KR" altLang="en-US" sz="1600" dirty="0" err="1" smtClean="0"/>
              <a:t>목록별로</a:t>
            </a:r>
            <a:r>
              <a:rPr lang="ko-KR" altLang="en-US" sz="1600" dirty="0" smtClean="0"/>
              <a:t> 분류하여 창고에 등록하고 재고현황을 관리한다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관리하고자 하는 도서의 정보는 도서번호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도서명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도서구분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저자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출판사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발행일자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적용할인율이다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적용할인율은 출판사별 최저가 비율을 초과할 수 없다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출판사에서 신간서적이 발간되면 공급받아서 인터넷에 신간광고를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신간의 기준은 발생일로부터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개월 이내의 서적이다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인터넷으로부터 접수되는 도서주문을 </a:t>
            </a:r>
            <a:r>
              <a:rPr lang="ko-KR" altLang="en-US" sz="1600" dirty="0" err="1" smtClean="0"/>
              <a:t>접수받아</a:t>
            </a:r>
            <a:r>
              <a:rPr lang="ko-KR" altLang="en-US" sz="1600" dirty="0" smtClean="0"/>
              <a:t> 재고현황을 파악하고 만약 재고가 남아 있지 않을 경우는 책을 제조한 출판사에 연락하여 책을 공급받는다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출판사에는 매달 도서가 매각되는 현황을 보고서로 출력하여 송부한다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2555776" y="188640"/>
            <a:ext cx="4248472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요구사항 분석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980728"/>
            <a:ext cx="88569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주문된 도서에 대해서는 택배를 이용하여 직접 배송하게 하는 방법과 지하철을 이용한 간접 배송하게 하는 방법을 이용한다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주문이 발생한 단위로 배송이 이루어지며 주문된 </a:t>
            </a:r>
            <a:r>
              <a:rPr lang="ko-KR" altLang="en-US" sz="1600" dirty="0" err="1" smtClean="0"/>
              <a:t>개별도서별로는</a:t>
            </a:r>
            <a:r>
              <a:rPr lang="ko-KR" altLang="en-US" sz="1600" dirty="0" smtClean="0"/>
              <a:t> 배송이 되지 않는다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배송요청서에는 </a:t>
            </a:r>
            <a:r>
              <a:rPr lang="ko-KR" altLang="en-US" sz="1600" dirty="0" err="1" smtClean="0"/>
              <a:t>배송일시와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배송지주소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배송지전화번호와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직접배송인디</a:t>
            </a:r>
            <a:r>
              <a:rPr lang="ko-KR" altLang="en-US" sz="1600" dirty="0" smtClean="0"/>
              <a:t> 위탁배송인지를 구분하는 내용이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직접배송을 위해 택배업체를 미리 등록하여 가능한 택배업체에 용역을 맡긴다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배송업체정보는 사업자번호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사업자명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배송업체전화번호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배송업체주소가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지하철 배송을 위해 잡지를 파는 상점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이하 지하철상점이라 함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미리 등록하여 책을 구매한 회원들이 찾아갈 수 있도록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관리하고자 하는 지하철상점 정보로는 사업자번호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사업자명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지하철상점전화번호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지하철역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역내위치가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배송업체가 배송을 하는 일자가 공휴일일 경우 특별 배송조건에 따라 </a:t>
            </a:r>
            <a:r>
              <a:rPr lang="ko-KR" altLang="en-US" sz="1600" dirty="0" err="1" smtClean="0"/>
              <a:t>용역비를</a:t>
            </a:r>
            <a:r>
              <a:rPr lang="ko-KR" altLang="en-US" sz="1600" dirty="0" smtClean="0"/>
              <a:t> 추가한다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예를 들어 택배업체의 기본 용역비가 건당 </a:t>
            </a:r>
            <a:r>
              <a:rPr lang="en-US" altLang="ko-KR" sz="1600" dirty="0" smtClean="0"/>
              <a:t>2000</a:t>
            </a:r>
            <a:r>
              <a:rPr lang="ko-KR" altLang="en-US" sz="1600" dirty="0" smtClean="0"/>
              <a:t>원인데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월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일에 배송을 할 경우 </a:t>
            </a:r>
            <a:r>
              <a:rPr lang="ko-KR" altLang="en-US" sz="1600" dirty="0" err="1" smtClean="0"/>
              <a:t>용역비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30%</a:t>
            </a:r>
            <a:r>
              <a:rPr lang="ko-KR" altLang="en-US" sz="1600" dirty="0" smtClean="0"/>
              <a:t>를 추가하여 </a:t>
            </a:r>
            <a:r>
              <a:rPr lang="en-US" altLang="ko-KR" sz="1600" dirty="0" smtClean="0"/>
              <a:t>2,600</a:t>
            </a:r>
            <a:r>
              <a:rPr lang="ko-KR" altLang="en-US" sz="1600" dirty="0" smtClean="0"/>
              <a:t>원을 계산한다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한 달간의 배송 실적에 따라 매달 </a:t>
            </a:r>
            <a:r>
              <a:rPr lang="en-US" altLang="ko-KR" sz="1600" dirty="0" smtClean="0"/>
              <a:t>30</a:t>
            </a:r>
            <a:r>
              <a:rPr lang="ko-KR" altLang="en-US" sz="1600" dirty="0" smtClean="0"/>
              <a:t>일에 배송 </a:t>
            </a:r>
            <a:r>
              <a:rPr lang="ko-KR" altLang="en-US" sz="1600" dirty="0" err="1" smtClean="0"/>
              <a:t>용역비를</a:t>
            </a:r>
            <a:r>
              <a:rPr lang="ko-KR" altLang="en-US" sz="1600" dirty="0" smtClean="0"/>
              <a:t> 정산한다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정산방법에 따라 일괄정산이 있을 수 있고 분납할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최고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회까지 분납이 가능하다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12840" y="4136319"/>
            <a:ext cx="88569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이 회사는 이미 부서와 사원관리를 위한 인사관리시스템을 구축하였으며 인터넷 금융거래를 위해서 시스템 구축을 완료하였다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업무기술서에</a:t>
            </a:r>
            <a:r>
              <a:rPr lang="ko-KR" altLang="en-US" sz="1600" dirty="0" smtClean="0"/>
              <a:t> 포함되지 않지만 인터뷰나 </a:t>
            </a:r>
            <a:r>
              <a:rPr lang="ko-KR" altLang="en-US" sz="1600" dirty="0" err="1" smtClean="0"/>
              <a:t>장표</a:t>
            </a:r>
            <a:r>
              <a:rPr lang="ko-KR" altLang="en-US" sz="1600" dirty="0" smtClean="0"/>
              <a:t> 등이 모두 샘플로서 제시되어야 하지만 지면을 통해서만 프로젝트를 진행해야 하므로 </a:t>
            </a:r>
            <a:r>
              <a:rPr lang="ko-KR" altLang="en-US" sz="1600" dirty="0" err="1" smtClean="0"/>
              <a:t>엔티티타입</a:t>
            </a:r>
            <a:r>
              <a:rPr lang="ko-KR" altLang="en-US" sz="1600" dirty="0" smtClean="0"/>
              <a:t> 이외의 기술되지 않은 속성과 관계를 유추하여 작성하도록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코드화 할 수 있는 속성에 대해서는 코드로 값을 정의하고 코드 정의서와 </a:t>
            </a:r>
            <a:r>
              <a:rPr lang="en-US" altLang="ko-KR" sz="1600" dirty="0" smtClean="0"/>
              <a:t>ERD</a:t>
            </a:r>
            <a:r>
              <a:rPr lang="ko-KR" altLang="en-US" sz="1600" dirty="0" smtClean="0"/>
              <a:t>도 작성하도록 한다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2555776" y="188640"/>
            <a:ext cx="4248472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요구사항 분석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428736"/>
            <a:ext cx="88569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인터넷에서 도서를 구입하기 위해서는 반드시 우리 회사에 회원으로 등록해야 구매가 가능하다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인터넷에 회원 등록하는 정보로는 회원번호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주민등록번호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전화번호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전자메일</a:t>
            </a:r>
            <a:r>
              <a:rPr lang="en-US" altLang="ko-KR" sz="1400" dirty="0" smtClean="0"/>
              <a:t>ID, </a:t>
            </a:r>
            <a:r>
              <a:rPr lang="ko-KR" altLang="en-US" sz="1400" dirty="0" smtClean="0"/>
              <a:t>휴대폰번호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결재방법이 있다</a:t>
            </a:r>
            <a:r>
              <a:rPr lang="en-US" altLang="ko-KR" sz="1400" dirty="0" smtClean="0"/>
              <a:t>.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55776" y="188640"/>
            <a:ext cx="4248472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요구사항 분석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85720" y="1000108"/>
            <a:ext cx="1571636" cy="28575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1"/>
                </a:solidFill>
              </a:rPr>
              <a:t>회원등록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2857496"/>
            <a:ext cx="88569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인터넷을 통해 등록된 회원은 구매하기 위한 도서목록을 선택하고 인터넷 주문서양식에 주문내용을 입력하여 주문한다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주문서양식에는 주문목록에 대한 상세정보와 주문일자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배송지주소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배송지전화번호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배송방법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결재방법이 있다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주문목록에 대한 상세정보로는 구매가격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개수가 있다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한번 등록된 회원에 대해서는 도서를 구매하는 실적에 따라 구매 포인트를 부여하여 다음 구매 시 혜택을 보게 된다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포인트 부여기준은 구매가의 </a:t>
            </a:r>
            <a:r>
              <a:rPr lang="en-US" altLang="ko-KR" sz="1400" dirty="0" smtClean="0"/>
              <a:t>1%</a:t>
            </a:r>
            <a:r>
              <a:rPr lang="ko-KR" altLang="en-US" sz="1400" dirty="0" smtClean="0"/>
              <a:t>로 한다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회원이 책을 구매하기 위해 체크하였다가 당장 구매하지 않고 다른 시간에도 구매가 가능해야 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14282" y="2428868"/>
            <a:ext cx="1571636" cy="28575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주문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1428736"/>
            <a:ext cx="88569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출판사와는 별도의 계약을 맺고 있으며 계약을 맺지 않은 출판사와는 거래를 하지 않는다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한 번 계약을 맺었다가 해지 할 수 있으며 다시 계약을 맺을 수도 있다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이때 이전 계약 상태에 대한 정보도 필요하다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계약의 갱신은 여러 번 가능하다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계약서에는 계약번호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사업자번호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출판사명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계약일자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최저가 비율이 포함된다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출판사별로 원가에 대한 최저가 비율을 지정하여 비율에 의해 산정된 최저금액 이하로는 도서를 판매할 수 없다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계약수정에 의해 최저가 비율이 변경 가능하다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출판사정보는 사업자번호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출판사명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출판사전화번호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출판사주소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거래은행코드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계좌번호를 관리한다</a:t>
            </a:r>
            <a:r>
              <a:rPr lang="en-US" altLang="ko-KR" sz="1400" dirty="0" smtClean="0"/>
              <a:t>.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55776" y="188640"/>
            <a:ext cx="4248472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요구사항 분석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85720" y="1000108"/>
            <a:ext cx="1571636" cy="28575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출판사관리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58012" y="3643314"/>
            <a:ext cx="1571636" cy="28575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출판도서관리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734" y="4000504"/>
            <a:ext cx="88569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출판사에서 도서를 공급받으면 도서를 각각의 </a:t>
            </a:r>
            <a:r>
              <a:rPr lang="ko-KR" altLang="en-US" sz="1400" dirty="0" err="1" smtClean="0"/>
              <a:t>목록별로</a:t>
            </a:r>
            <a:r>
              <a:rPr lang="ko-KR" altLang="en-US" sz="1400" dirty="0" smtClean="0"/>
              <a:t> 분류하여 창고에 등록하고 재고현황을 관리한다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관리하고자 하는 도서의 정보는 도서번호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도서명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도서구분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저자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출판사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발행일자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정가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적용할인율이다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적용할인율은 출판사별 최저가 비율을 초과할 수 없다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출판사에서 신간서적이 발간되면 공급받아서 인터넷에 신간광고를 한다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신간의 기준은 발생일로부터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개월 이내의 서적이다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인터넷으로부터 접수되는 도서주문을 </a:t>
            </a:r>
            <a:r>
              <a:rPr lang="ko-KR" altLang="en-US" sz="1400" dirty="0" err="1" smtClean="0"/>
              <a:t>접수받아</a:t>
            </a:r>
            <a:r>
              <a:rPr lang="ko-KR" altLang="en-US" sz="1400" dirty="0" smtClean="0"/>
              <a:t> 재고현황을 파악하고 만약 재고가 남아 있지 않을 경우는 책을 제조한 출판사에 연락하여 책을 공급받는다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출판사에는 매달 도서가 매각되는 현황을 보고서로 출력하여 송부한다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357298"/>
            <a:ext cx="88569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주문된 도서에 대해서는 택배를 이용하여 직접 배송하게 하는 방법과 지하철을 이용한 간접 배송하게 하는 방법을 이용한다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주문이 발생한 단위로 배송이 이루어지며 주문된 </a:t>
            </a:r>
            <a:r>
              <a:rPr lang="ko-KR" altLang="en-US" sz="1400" dirty="0" err="1" smtClean="0"/>
              <a:t>개별도서별로는</a:t>
            </a:r>
            <a:r>
              <a:rPr lang="ko-KR" altLang="en-US" sz="1400" dirty="0" smtClean="0"/>
              <a:t> 배송이 되지 않는다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배송요청서에는 </a:t>
            </a:r>
            <a:r>
              <a:rPr lang="ko-KR" altLang="en-US" sz="1400" dirty="0" err="1" smtClean="0"/>
              <a:t>배송일시와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배송지주소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배송지전화번호와</a:t>
            </a:r>
            <a:r>
              <a:rPr lang="ko-KR" altLang="en-US" sz="1400" dirty="0" smtClean="0"/>
              <a:t> 직접배송인지 위탁배송인지를 구분하는 내용이 있다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직접배송을 위해 택배업체를 미리 등록하여 가능한 택배업체에 용역을 맡긴다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배송업체정보는 사업자번호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사업자명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배송업체전화번호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배송업체주소가 있다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지하철 배송을 위해 잡지를 파는 상점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이하 지하철상점이라 함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미리 등록하여 책을 구매한 회원들이 찾아갈 수 있도록 한다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관리하고자 하는 지하철상점 정보로는 사업자번호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사업자명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지하철상점전화번호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지하철역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역내위치가 있다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배송업체가 배송을 하는 일자가 공휴일일 경우 특별 배송조건에 따라 </a:t>
            </a:r>
            <a:r>
              <a:rPr lang="ko-KR" altLang="en-US" sz="1400" dirty="0" err="1" smtClean="0"/>
              <a:t>용역비를</a:t>
            </a:r>
            <a:r>
              <a:rPr lang="ko-KR" altLang="en-US" sz="1400" dirty="0" smtClean="0"/>
              <a:t> 추가한다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예를 들어 택배업체의 기본 용역비가 건당 </a:t>
            </a:r>
            <a:r>
              <a:rPr lang="en-US" altLang="ko-KR" sz="1400" dirty="0" smtClean="0"/>
              <a:t>2000</a:t>
            </a:r>
            <a:r>
              <a:rPr lang="ko-KR" altLang="en-US" sz="1400" dirty="0" smtClean="0"/>
              <a:t>원인데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월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일에 배송을 할 경우 </a:t>
            </a:r>
            <a:r>
              <a:rPr lang="ko-KR" altLang="en-US" sz="1400" dirty="0" err="1" smtClean="0"/>
              <a:t>용역비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30%</a:t>
            </a:r>
            <a:r>
              <a:rPr lang="ko-KR" altLang="en-US" sz="1400" dirty="0" smtClean="0"/>
              <a:t>를 추가하여 </a:t>
            </a:r>
            <a:r>
              <a:rPr lang="en-US" altLang="ko-KR" sz="1400" dirty="0" smtClean="0"/>
              <a:t>2,600</a:t>
            </a:r>
            <a:r>
              <a:rPr lang="ko-KR" altLang="en-US" sz="1400" dirty="0" smtClean="0"/>
              <a:t>원을 계산한다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한 달간의 배송 실적에 따라 매달 </a:t>
            </a:r>
            <a:r>
              <a:rPr lang="en-US" altLang="ko-KR" sz="1400" dirty="0" smtClean="0"/>
              <a:t>30</a:t>
            </a:r>
            <a:r>
              <a:rPr lang="ko-KR" altLang="en-US" sz="1400" dirty="0" smtClean="0"/>
              <a:t>일에 배송 </a:t>
            </a:r>
            <a:r>
              <a:rPr lang="ko-KR" altLang="en-US" sz="1400" dirty="0" err="1" smtClean="0"/>
              <a:t>용역비를</a:t>
            </a:r>
            <a:r>
              <a:rPr lang="ko-KR" altLang="en-US" sz="1400" dirty="0" smtClean="0"/>
              <a:t> 정산한다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정산방법에 따라 일괄정산이 있을 수 있고 분납할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최고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회까지 분납이 가능하다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2555776" y="188640"/>
            <a:ext cx="4248472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요구사항 분석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8012" y="928670"/>
            <a:ext cx="1571636" cy="28575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배송관리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840" y="1357298"/>
            <a:ext cx="88569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 회사는 이미 부서와 사원관리를 위한 인사관리시스템을 구축하였으며 인터넷 금융거래를 위해서 시스템 구축을 완료하였다</a:t>
            </a:r>
            <a:r>
              <a:rPr lang="en-US" altLang="ko-KR" sz="1400" dirty="0" smtClean="0"/>
              <a:t>. </a:t>
            </a:r>
            <a:r>
              <a:rPr lang="ko-KR" altLang="en-US" sz="1400" dirty="0" err="1" smtClean="0"/>
              <a:t>업무기술서에</a:t>
            </a:r>
            <a:r>
              <a:rPr lang="ko-KR" altLang="en-US" sz="1400" dirty="0" smtClean="0"/>
              <a:t> 포함되지 않지만 인터뷰나 </a:t>
            </a:r>
            <a:r>
              <a:rPr lang="ko-KR" altLang="en-US" sz="1400" dirty="0" err="1" smtClean="0"/>
              <a:t>장표</a:t>
            </a:r>
            <a:r>
              <a:rPr lang="ko-KR" altLang="en-US" sz="1400" dirty="0" smtClean="0"/>
              <a:t> 등이 모두 샘플로서 제시되어야 하지만 지면을 통해서만 프로젝트를 진행해야 하므로 </a:t>
            </a:r>
            <a:r>
              <a:rPr lang="ko-KR" altLang="en-US" sz="1400" dirty="0" err="1" smtClean="0"/>
              <a:t>엔티티타입</a:t>
            </a:r>
            <a:r>
              <a:rPr lang="ko-KR" altLang="en-US" sz="1400" dirty="0" smtClean="0"/>
              <a:t> 이외의 기술되지 않은 속성과 관계를 유추하여 작성하도록 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코드화 할 수 있는 속성에 대해서는 코드로 값을 정의하고 코드 정의서와 </a:t>
            </a:r>
            <a:r>
              <a:rPr lang="en-US" altLang="ko-KR" sz="1400" dirty="0" smtClean="0"/>
              <a:t>ERD</a:t>
            </a:r>
            <a:r>
              <a:rPr lang="ko-KR" altLang="en-US" sz="1400" dirty="0" smtClean="0"/>
              <a:t>도 작성하도록 한다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2555776" y="188640"/>
            <a:ext cx="4248472" cy="576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요구사항 분석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8012" y="928670"/>
            <a:ext cx="1571636" cy="28575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기타사항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4117</TotalTime>
  <Words>1018</Words>
  <Application>Microsoft Office PowerPoint</Application>
  <PresentationFormat>화면 슬라이드 쇼(4:3)</PresentationFormat>
  <Paragraphs>50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cwbyun</dc:creator>
  <cp:lastModifiedBy>PC</cp:lastModifiedBy>
  <cp:revision>101</cp:revision>
  <dcterms:created xsi:type="dcterms:W3CDTF">2010-09-09T08:01:15Z</dcterms:created>
  <dcterms:modified xsi:type="dcterms:W3CDTF">2023-10-29T23:39:40Z</dcterms:modified>
</cp:coreProperties>
</file>