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6" r:id="rId2"/>
    <p:sldId id="269" r:id="rId3"/>
    <p:sldId id="268" r:id="rId4"/>
    <p:sldId id="293" r:id="rId5"/>
    <p:sldId id="272" r:id="rId6"/>
    <p:sldId id="294" r:id="rId7"/>
    <p:sldId id="273" r:id="rId8"/>
    <p:sldId id="302" r:id="rId9"/>
    <p:sldId id="301" r:id="rId10"/>
    <p:sldId id="298" r:id="rId11"/>
    <p:sldId id="295" r:id="rId12"/>
    <p:sldId id="297" r:id="rId13"/>
    <p:sldId id="299" r:id="rId14"/>
    <p:sldId id="30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86529" autoAdjust="0"/>
  </p:normalViewPr>
  <p:slideViewPr>
    <p:cSldViewPr>
      <p:cViewPr varScale="1">
        <p:scale>
          <a:sx n="76" d="100"/>
          <a:sy n="76" d="100"/>
        </p:scale>
        <p:origin x="1642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2085-3936-4718-8B89-D189D2980AC5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C2217-CA42-4BA5-8CD9-E44BF8DCE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6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线性模型没有考虑到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数据的非线性结构以及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神经网络模型不能充分利用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VTEC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数据历史信息的缺陷，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引入了一个基于递归神经网络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结构的长短期记忆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其在语音识别，自然语言处理上等时间序列相关的应用上取得了很大的成功。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217-CA42-4BA5-8CD9-E44BF8DCEA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0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前一时刻的神经元的输出与当前时刻神经元的输入共同作为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神经元的输入，</a:t>
            </a:r>
            <a:endParaRPr lang="en-US" altLang="zh-CN" dirty="0" smtClean="0"/>
          </a:p>
          <a:p>
            <a:r>
              <a:rPr lang="zh-CN" altLang="en-US" dirty="0" smtClean="0"/>
              <a:t>输出值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范围内。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217-CA42-4BA5-8CD9-E44BF8DCEA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之间的权值，</a:t>
            </a:r>
            <a:r>
              <a:rPr lang="en-US" altLang="zh-CN" dirty="0" smtClean="0"/>
              <a:t>Ct</a:t>
            </a:r>
            <a:r>
              <a:rPr lang="zh-CN" altLang="en-US" dirty="0" smtClean="0"/>
              <a:t>为更新量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217-CA42-4BA5-8CD9-E44BF8DCEA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具体的更新过程与公式如下所示。</a:t>
            </a:r>
            <a:r>
              <a:rPr lang="en-US" altLang="zh-CN" dirty="0" err="1" smtClean="0"/>
              <a:t>ft</a:t>
            </a:r>
            <a:r>
              <a:rPr lang="zh-CN" altLang="en-US" dirty="0" smtClean="0"/>
              <a:t>为遗忘门的输出值，用来控制前一时刻状态量具体保留多少。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217-CA42-4BA5-8CD9-E44BF8DCEA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4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hyperlink" Target="https://blog.csdn.net/shincling/article/details/493621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ybuluo.com/hanbingtao/note/58176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8509437" cy="43309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60" y="76470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LSTM</a:t>
            </a:r>
            <a:r>
              <a:rPr lang="zh-CN" altLang="en-US" sz="2400" dirty="0" smtClean="0">
                <a:latin typeface="+mn-ea"/>
              </a:rPr>
              <a:t>模型的整体框架：三层结构（</a:t>
            </a:r>
            <a:r>
              <a:rPr lang="en-US" altLang="zh-CN" sz="2400" dirty="0" err="1" smtClean="0">
                <a:latin typeface="+mn-ea"/>
              </a:rPr>
              <a:t>Vanila</a:t>
            </a:r>
            <a:r>
              <a:rPr lang="en-US" altLang="zh-CN" sz="2400" dirty="0" smtClean="0">
                <a:latin typeface="+mn-ea"/>
              </a:rPr>
              <a:t> LSTM</a:t>
            </a:r>
            <a:r>
              <a:rPr lang="zh-CN" altLang="en-US" sz="2400" dirty="0" smtClean="0">
                <a:latin typeface="+mn-ea"/>
              </a:rPr>
              <a:t>），三个输入（由输入数据的特征维度决定），隐藏层有四个</a:t>
            </a:r>
            <a:r>
              <a:rPr lang="en-US" altLang="zh-CN" sz="2400" dirty="0" smtClean="0">
                <a:latin typeface="+mn-ea"/>
              </a:rPr>
              <a:t>LSTM</a:t>
            </a:r>
            <a:r>
              <a:rPr lang="zh-CN" altLang="en-US" sz="2400" dirty="0" smtClean="0">
                <a:latin typeface="+mn-ea"/>
              </a:rPr>
              <a:t>神经元。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129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331640" y="548680"/>
            <a:ext cx="6624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几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个门公式的展开</a:t>
            </a:r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665100"/>
              </p:ext>
            </p:extLst>
          </p:nvPr>
        </p:nvGraphicFramePr>
        <p:xfrm>
          <a:off x="271741" y="1167700"/>
          <a:ext cx="5070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3" imgW="2476440" imgH="520560" progId="Equation.DSMT4">
                  <p:embed/>
                </p:oleObj>
              </mc:Choice>
              <mc:Fallback>
                <p:oleObj name="Equation" r:id="rId3" imgW="24764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741" y="1167700"/>
                        <a:ext cx="5070475" cy="106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430471"/>
              </p:ext>
            </p:extLst>
          </p:nvPr>
        </p:nvGraphicFramePr>
        <p:xfrm>
          <a:off x="322352" y="2293464"/>
          <a:ext cx="4817650" cy="102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Equation" r:id="rId5" imgW="2336760" imgH="520560" progId="Equation.DSMT4">
                  <p:embed/>
                </p:oleObj>
              </mc:Choice>
              <mc:Fallback>
                <p:oleObj name="Equation" r:id="rId5" imgW="2336760" imgH="52056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352" y="2293464"/>
                        <a:ext cx="4817650" cy="102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317726"/>
              </p:ext>
            </p:extLst>
          </p:nvPr>
        </p:nvGraphicFramePr>
        <p:xfrm>
          <a:off x="249628" y="3376849"/>
          <a:ext cx="681196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Equation" r:id="rId7" imgW="3327120" imgH="520560" progId="Equation.DSMT4">
                  <p:embed/>
                </p:oleObj>
              </mc:Choice>
              <mc:Fallback>
                <p:oleObj name="Equation" r:id="rId7" imgW="3327120" imgH="52056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628" y="3376849"/>
                        <a:ext cx="6811963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305075"/>
              </p:ext>
            </p:extLst>
          </p:nvPr>
        </p:nvGraphicFramePr>
        <p:xfrm>
          <a:off x="249628" y="4546075"/>
          <a:ext cx="50180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Equation" r:id="rId9" imgW="2450880" imgH="520560" progId="Equation.DSMT4">
                  <p:embed/>
                </p:oleObj>
              </mc:Choice>
              <mc:Fallback>
                <p:oleObj name="Equation" r:id="rId9" imgW="2450880" imgH="52056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628" y="4546075"/>
                        <a:ext cx="5018087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602754"/>
              </p:ext>
            </p:extLst>
          </p:nvPr>
        </p:nvGraphicFramePr>
        <p:xfrm>
          <a:off x="288588" y="5724871"/>
          <a:ext cx="24971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11" imgW="1218960" imgH="266400" progId="Equation.DSMT4">
                  <p:embed/>
                </p:oleObj>
              </mc:Choice>
              <mc:Fallback>
                <p:oleObj name="Equation" r:id="rId11" imgW="1218960" imgH="2664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588" y="5724871"/>
                        <a:ext cx="2497138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724128" y="1103945"/>
            <a:ext cx="41263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M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表示输入层的神经元个数；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表示隐藏层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LSTM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神经元个数；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f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表示遗忘门；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表示输入门；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表示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cell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状态的更新；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o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表示输出门。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98831"/>
              </p:ext>
            </p:extLst>
          </p:nvPr>
        </p:nvGraphicFramePr>
        <p:xfrm>
          <a:off x="5569570" y="5975116"/>
          <a:ext cx="309116" cy="28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Equation" r:id="rId13" imgW="164880" imgH="152280" progId="Equation.DSMT4">
                  <p:embed/>
                </p:oleObj>
              </mc:Choice>
              <mc:Fallback>
                <p:oleObj name="Equation" r:id="rId13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9570" y="5975116"/>
                        <a:ext cx="309116" cy="28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724128" y="5956762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激活函数；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tanh</a:t>
            </a:r>
            <a:r>
              <a:rPr lang="zh-CN" altLang="en-US" dirty="0" smtClean="0"/>
              <a:t>激活函数。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9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2736"/>
            <a:ext cx="5446506" cy="5302490"/>
          </a:xfrm>
        </p:spPr>
      </p:pic>
    </p:spTree>
    <p:extLst>
      <p:ext uri="{BB962C8B-B14F-4D97-AF65-F5344CB8AC3E}">
        <p14:creationId xmlns:p14="http://schemas.microsoft.com/office/powerpoint/2010/main" val="39263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628800"/>
            <a:ext cx="8280920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对于前面图中所示的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LSTM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层：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输入特征为五维的数据，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隐藏层含有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40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LSTM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神经元，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后面再接一个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cell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Dense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层。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所包含的参数为：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Lstm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核：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(5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,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40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4)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的矩阵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Lstm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回归核：（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40,40*4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）的矩阵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+mn-ea"/>
              </a:rPr>
              <a:t>Lstm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层的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bias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40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，）</a:t>
            </a:r>
            <a:endParaRPr lang="en-US" altLang="zh-CN" dirty="0" smtClean="0">
              <a:solidFill>
                <a:schemeClr val="tx1"/>
              </a:solidFill>
              <a:latin typeface="+mn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Lstm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Dense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连接之间的参数：（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40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50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）的矩阵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331640" y="548680"/>
            <a:ext cx="6624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LSTM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层的参数个数计算</a:t>
            </a:r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635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1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stateful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Boolean (default False). If True, the last state for each sample at index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batch will be used as initial state for the sample of index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following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Boolean. Whether to return the last output in the output sequence, or the full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sequence.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层后面再接一个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层时（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stacked LSTM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），需要设定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LSTM(</a:t>
            </a: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=True),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这时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层的输出是一个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timesteps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units)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的三维矩阵；</a:t>
            </a: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return_state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Boolean. Whether to return the last state in addition to the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需要使用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建立模型，不支持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331640" y="548680"/>
            <a:ext cx="6624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err="1" smtClean="0">
                <a:solidFill>
                  <a:schemeClr val="tx1"/>
                </a:solidFill>
                <a:latin typeface="+mn-ea"/>
              </a:rPr>
              <a:t>Keras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中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LSTM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层的参数设定</a:t>
            </a:r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626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40768"/>
            <a:ext cx="8280919" cy="51125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博客：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blog.csdn.net/shincling/article/details/49362161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http://colah.github.io/posts/2015-08-Understanding-LSTMs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zybuluo.com/hanbingtao/note/581764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文献：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Alex Graves. Supervised Sequence Labelling with Recurrent Neural Networks. Textbook, Studies </a:t>
            </a:r>
            <a:r>
              <a:rPr lang="en-US" altLang="zh-CN" dirty="0" err="1"/>
              <a:t>inComputational</a:t>
            </a:r>
            <a:r>
              <a:rPr lang="en-US" altLang="zh-CN" dirty="0"/>
              <a:t> Intelligence, Springer, 2012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注意有些博客的网络中加入了</a:t>
            </a:r>
            <a:r>
              <a:rPr lang="en-US" altLang="zh-CN" dirty="0" smtClean="0"/>
              <a:t>peephole</a:t>
            </a:r>
            <a:r>
              <a:rPr lang="zh-CN" altLang="en-US" dirty="0" smtClean="0"/>
              <a:t>，目前在</a:t>
            </a:r>
            <a:r>
              <a:rPr lang="en-US" altLang="zh-CN" dirty="0" err="1" smtClean="0"/>
              <a:t>keras</a:t>
            </a:r>
            <a:r>
              <a:rPr lang="zh-CN" altLang="en-US" dirty="0" smtClean="0"/>
              <a:t>中，本人没有发现如何设置在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peephole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中可以设置使用</a:t>
            </a:r>
            <a:r>
              <a:rPr lang="en-US" altLang="zh-CN" dirty="0" smtClean="0"/>
              <a:t>peephole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331640" y="548680"/>
            <a:ext cx="6624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参考的博客与文献</a:t>
            </a:r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072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9553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+mj-ea"/>
                <a:ea typeface="+mj-ea"/>
              </a:rPr>
              <a:t>LSTM</a:t>
            </a:r>
            <a:r>
              <a:rPr lang="zh-CN" altLang="en-US" sz="2400" b="1" dirty="0" smtClean="0">
                <a:solidFill>
                  <a:prstClr val="black"/>
                </a:solidFill>
                <a:latin typeface="+mj-ea"/>
                <a:ea typeface="+mj-ea"/>
              </a:rPr>
              <a:t>模型：</a:t>
            </a:r>
            <a:endParaRPr lang="zh-CN" altLang="en-US" sz="2400" b="1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88754"/>
            <a:ext cx="1533726" cy="155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53062"/>
            <a:ext cx="36004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35109"/>
            <a:ext cx="6840809" cy="217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331640" y="548680"/>
            <a:ext cx="6624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LSTM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神经元的内部结构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712" y="191683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000" dirty="0" smtClean="0">
                <a:ea typeface="黑体" panose="02010609060101010101" pitchFamily="49" charset="-122"/>
              </a:rPr>
              <a:t>RNN</a:t>
            </a:r>
            <a:r>
              <a:rPr lang="zh-CN" altLang="zh-CN" sz="2000" dirty="0" smtClean="0">
                <a:ea typeface="黑体" panose="02010609060101010101" pitchFamily="49" charset="-122"/>
              </a:rPr>
              <a:t>的基本</a:t>
            </a:r>
            <a:r>
              <a:rPr lang="zh-CN" altLang="en-US" sz="2000" dirty="0">
                <a:ea typeface="黑体" panose="02010609060101010101" pitchFamily="49" charset="-122"/>
              </a:rPr>
              <a:t>架构</a:t>
            </a:r>
            <a:r>
              <a:rPr lang="zh-CN" altLang="en-US" sz="2000" dirty="0" smtClean="0">
                <a:ea typeface="黑体" panose="02010609060101010101" pitchFamily="49" charset="-122"/>
              </a:rPr>
              <a:t>：</a:t>
            </a:r>
            <a:endParaRPr lang="en-US" altLang="zh-CN" sz="2000" dirty="0" smtClean="0"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712" y="3369543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000" dirty="0">
                <a:ea typeface="黑体" panose="02010609060101010101" pitchFamily="49" charset="-122"/>
              </a:rPr>
              <a:t>RNN</a:t>
            </a:r>
            <a:r>
              <a:rPr lang="zh-CN" altLang="zh-CN" sz="2000" dirty="0" smtClean="0"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ea typeface="黑体" panose="02010609060101010101" pitchFamily="49" charset="-122"/>
              </a:rPr>
              <a:t>展开结构：</a:t>
            </a:r>
            <a:endParaRPr lang="en-US" altLang="zh-CN" sz="2000" dirty="0" smtClean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1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8"/>
    </mc:Choice>
    <mc:Fallback xmlns="">
      <p:transition spd="slow" advTm="10993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99553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+mj-ea"/>
                <a:ea typeface="+mj-ea"/>
              </a:rPr>
              <a:t>LSTM</a:t>
            </a:r>
            <a:r>
              <a:rPr lang="zh-CN" altLang="en-US" sz="2400" b="1" dirty="0" smtClean="0">
                <a:solidFill>
                  <a:prstClr val="black"/>
                </a:solidFill>
                <a:latin typeface="+mj-ea"/>
                <a:ea typeface="+mj-ea"/>
              </a:rPr>
              <a:t>模型：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568" y="1968320"/>
            <a:ext cx="7800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模型的重点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是神经元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沿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上方直线的变化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具体由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遗忘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门、传入门以及输出门共同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控制。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736958"/>
              </p:ext>
            </p:extLst>
          </p:nvPr>
        </p:nvGraphicFramePr>
        <p:xfrm>
          <a:off x="4791149" y="2050799"/>
          <a:ext cx="233604" cy="295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Equation" r:id="rId3" imgW="190440" imgH="241200" progId="Equation.DSMT4">
                  <p:embed/>
                </p:oleObj>
              </mc:Choice>
              <mc:Fallback>
                <p:oleObj name="Equation" r:id="rId3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1149" y="2050799"/>
                        <a:ext cx="233604" cy="295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1331640" y="548680"/>
            <a:ext cx="6624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LSTM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神经元的内部结构</a:t>
            </a:r>
          </a:p>
        </p:txBody>
      </p:sp>
      <p:pic>
        <p:nvPicPr>
          <p:cNvPr id="526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43324"/>
            <a:ext cx="5400600" cy="349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4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68"/>
    </mc:Choice>
    <mc:Fallback xmlns="">
      <p:transition spd="slow" advTm="4726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99553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+mj-ea"/>
                <a:ea typeface="+mj-ea"/>
              </a:rPr>
              <a:t>LSTM</a:t>
            </a:r>
            <a:r>
              <a:rPr lang="zh-CN" altLang="en-US" sz="2400" b="1" dirty="0" smtClean="0">
                <a:solidFill>
                  <a:prstClr val="black"/>
                </a:solidFill>
                <a:latin typeface="+mj-ea"/>
                <a:ea typeface="+mj-ea"/>
              </a:rPr>
              <a:t>模型：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988840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遗忘门的具体结构和表达式如下所示：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331640" y="548680"/>
            <a:ext cx="6624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LSTM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神经元的内部结构</a:t>
            </a:r>
          </a:p>
        </p:txBody>
      </p:sp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36911"/>
            <a:ext cx="4752528" cy="289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40675"/>
              </p:ext>
            </p:extLst>
          </p:nvPr>
        </p:nvGraphicFramePr>
        <p:xfrm>
          <a:off x="2644783" y="5805264"/>
          <a:ext cx="358488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5" imgW="1574640" imgH="279360" progId="Equation.DSMT4">
                  <p:embed/>
                </p:oleObj>
              </mc:Choice>
              <mc:Fallback>
                <p:oleObj name="Equation" r:id="rId5" imgW="157464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83" y="5805264"/>
                        <a:ext cx="3584883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19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68"/>
    </mc:Choice>
    <mc:Fallback xmlns="">
      <p:transition spd="slow" advTm="4726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772815"/>
            <a:ext cx="77048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传入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门的具体结构和表达式如下所示，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表示当前时刻的输入信息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多少会加入到新的神经元状态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中去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9553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+mj-ea"/>
                <a:ea typeface="+mj-ea"/>
              </a:rPr>
              <a:t>LSTM</a:t>
            </a:r>
            <a:r>
              <a:rPr lang="zh-CN" altLang="en-US" sz="2400" b="1" dirty="0" smtClean="0">
                <a:solidFill>
                  <a:prstClr val="black"/>
                </a:solidFill>
                <a:latin typeface="+mj-ea"/>
                <a:ea typeface="+mj-ea"/>
              </a:rPr>
              <a:t>模型：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58740"/>
              </p:ext>
            </p:extLst>
          </p:nvPr>
        </p:nvGraphicFramePr>
        <p:xfrm>
          <a:off x="4771178" y="2269499"/>
          <a:ext cx="262508" cy="29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5" name="Equation" r:id="rId4" imgW="190440" imgH="241200" progId="Equation.DSMT4">
                  <p:embed/>
                </p:oleObj>
              </mc:Choice>
              <mc:Fallback>
                <p:oleObj name="Equation" r:id="rId4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1178" y="2269499"/>
                        <a:ext cx="262508" cy="295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24488"/>
              </p:ext>
            </p:extLst>
          </p:nvPr>
        </p:nvGraphicFramePr>
        <p:xfrm>
          <a:off x="899592" y="2203702"/>
          <a:ext cx="237108" cy="346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6"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2203702"/>
                        <a:ext cx="237108" cy="346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 txBox="1">
            <a:spLocks/>
          </p:cNvSpPr>
          <p:nvPr/>
        </p:nvSpPr>
        <p:spPr>
          <a:xfrm>
            <a:off x="1331640" y="548680"/>
            <a:ext cx="6624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LSTM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神经元的内部结构</a:t>
            </a:r>
          </a:p>
        </p:txBody>
      </p:sp>
      <p:pic>
        <p:nvPicPr>
          <p:cNvPr id="6548" name="图片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1" y="2981036"/>
            <a:ext cx="4367597" cy="282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0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53928"/>
              </p:ext>
            </p:extLst>
          </p:nvPr>
        </p:nvGraphicFramePr>
        <p:xfrm>
          <a:off x="5148064" y="3501008"/>
          <a:ext cx="2552560" cy="48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7" name="Equation" r:id="rId9" imgW="1447800" imgH="279400" progId="Equation.DSMT4">
                  <p:embed/>
                </p:oleObj>
              </mc:Choice>
              <mc:Fallback>
                <p:oleObj name="Equation" r:id="rId9" imgW="1447800" imgH="279400" progId="Equation.DSMT4">
                  <p:embed/>
                  <p:pic>
                    <p:nvPicPr>
                      <p:cNvPr id="0" name="Object 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501008"/>
                        <a:ext cx="2552560" cy="4870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0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843759"/>
              </p:ext>
            </p:extLst>
          </p:nvPr>
        </p:nvGraphicFramePr>
        <p:xfrm>
          <a:off x="5135218" y="4653136"/>
          <a:ext cx="2832720" cy="44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8" name="Equation" r:id="rId11" imgW="1752480" imgH="279360" progId="Equation.DSMT4">
                  <p:embed/>
                </p:oleObj>
              </mc:Choice>
              <mc:Fallback>
                <p:oleObj name="Equation" r:id="rId11" imgW="1752480" imgH="279360" progId="Equation.DSMT4">
                  <p:embed/>
                  <p:pic>
                    <p:nvPicPr>
                      <p:cNvPr id="0" name="Object 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218" y="4653136"/>
                        <a:ext cx="2832720" cy="446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35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44"/>
    </mc:Choice>
    <mc:Fallback xmlns="">
      <p:transition spd="slow" advTm="5764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99553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+mj-ea"/>
                <a:ea typeface="+mj-ea"/>
              </a:rPr>
              <a:t>LSTM</a:t>
            </a:r>
            <a:r>
              <a:rPr lang="zh-CN" altLang="en-US" sz="2400" b="1" dirty="0" smtClean="0">
                <a:solidFill>
                  <a:prstClr val="black"/>
                </a:solidFill>
                <a:latin typeface="+mj-ea"/>
                <a:ea typeface="+mj-ea"/>
              </a:rPr>
              <a:t>模型：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060848"/>
            <a:ext cx="703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当前时刻神经元   的更新过程与公式如下所示；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512095"/>
              </p:ext>
            </p:extLst>
          </p:nvPr>
        </p:nvGraphicFramePr>
        <p:xfrm>
          <a:off x="2411760" y="2140253"/>
          <a:ext cx="262508" cy="33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Equation" r:id="rId4" imgW="190440" imgH="241200" progId="Equation.DSMT4">
                  <p:embed/>
                </p:oleObj>
              </mc:Choice>
              <mc:Fallback>
                <p:oleObj name="Equation" r:id="rId4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140253"/>
                        <a:ext cx="262508" cy="332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 txBox="1">
            <a:spLocks/>
          </p:cNvSpPr>
          <p:nvPr/>
        </p:nvSpPr>
        <p:spPr>
          <a:xfrm>
            <a:off x="1331640" y="548680"/>
            <a:ext cx="6624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LSTM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神经元的内部结构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16351"/>
              </p:ext>
            </p:extLst>
          </p:nvPr>
        </p:nvGraphicFramePr>
        <p:xfrm>
          <a:off x="3131840" y="5949280"/>
          <a:ext cx="246427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Equation" r:id="rId6" imgW="1256755" imgH="253890" progId="Equation.DSMT4">
                  <p:embed/>
                </p:oleObj>
              </mc:Choice>
              <mc:Fallback>
                <p:oleObj name="Equation" r:id="rId6" imgW="1256755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949280"/>
                        <a:ext cx="246427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1" name="图片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76" y="2708919"/>
            <a:ext cx="4855812" cy="309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83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44"/>
    </mc:Choice>
    <mc:Fallback xmlns="">
      <p:transition spd="slow" advTm="5764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9553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+mj-ea"/>
                <a:ea typeface="+mj-ea"/>
              </a:rPr>
              <a:t>LSTM</a:t>
            </a:r>
            <a:r>
              <a:rPr lang="zh-CN" altLang="en-US" sz="2400" b="1" dirty="0" smtClean="0">
                <a:solidFill>
                  <a:prstClr val="black"/>
                </a:solidFill>
                <a:latin typeface="+mj-ea"/>
                <a:ea typeface="+mj-ea"/>
              </a:rPr>
              <a:t>模型：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81459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门的具体结构和表达式如下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31640" y="548680"/>
            <a:ext cx="6624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LSTM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神经元的内部结构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729" y="5489622"/>
            <a:ext cx="7488832" cy="80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上述表达式中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都为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的参数。参数由误差的反向传播算法进行迭代更新，更新算法与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BP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网络都采用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RMSProp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学习算法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30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77" y="2348880"/>
            <a:ext cx="4469214" cy="288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02701"/>
              </p:ext>
            </p:extLst>
          </p:nvPr>
        </p:nvGraphicFramePr>
        <p:xfrm>
          <a:off x="5084704" y="2708920"/>
          <a:ext cx="289832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1" name="Equation" r:id="rId4" imgW="1752600" imgH="304800" progId="Equation.DSMT4">
                  <p:embed/>
                </p:oleObj>
              </mc:Choice>
              <mc:Fallback>
                <p:oleObj name="Equation" r:id="rId4" imgW="1752600" imgH="30480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04" y="2708920"/>
                        <a:ext cx="289832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871232"/>
              </p:ext>
            </p:extLst>
          </p:nvPr>
        </p:nvGraphicFramePr>
        <p:xfrm>
          <a:off x="5292080" y="4293096"/>
          <a:ext cx="2121396" cy="449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2" name="Equation" r:id="rId6" imgW="1256755" imgH="266584" progId="Equation.DSMT4">
                  <p:embed/>
                </p:oleObj>
              </mc:Choice>
              <mc:Fallback>
                <p:oleObj name="Equation" r:id="rId6" imgW="1256755" imgH="266584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293096"/>
                        <a:ext cx="2121396" cy="449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6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07"/>
    </mc:Choice>
    <mc:Fallback xmlns="">
      <p:transition spd="slow" advTm="6490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536" y="-9019"/>
            <a:ext cx="9793088" cy="70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544" y="-99392"/>
            <a:ext cx="10021762" cy="72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5244</TotalTime>
  <Words>694</Words>
  <Application>Microsoft Office PowerPoint</Application>
  <PresentationFormat>全屏显示(4:3)</PresentationFormat>
  <Paragraphs>70</Paragraphs>
  <Slides>14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黑体</vt:lpstr>
      <vt:lpstr>华文楷体</vt:lpstr>
      <vt:lpstr>华文新魏</vt:lpstr>
      <vt:lpstr>宋体</vt:lpstr>
      <vt:lpstr>Calibri</vt:lpstr>
      <vt:lpstr>Candara</vt:lpstr>
      <vt:lpstr>Symbol</vt:lpstr>
      <vt:lpstr>Times New Roman</vt:lpstr>
      <vt:lpstr>Wingdings</vt:lpstr>
      <vt:lpstr>波形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Luoxin</dc:creator>
  <cp:lastModifiedBy>Windows 用户</cp:lastModifiedBy>
  <cp:revision>257</cp:revision>
  <dcterms:created xsi:type="dcterms:W3CDTF">2017-07-15T11:19:03Z</dcterms:created>
  <dcterms:modified xsi:type="dcterms:W3CDTF">2018-08-16T06:13:49Z</dcterms:modified>
</cp:coreProperties>
</file>