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5" r:id="rId5"/>
    <p:sldId id="266" r:id="rId6"/>
    <p:sldId id="271" r:id="rId7"/>
    <p:sldId id="258" r:id="rId8"/>
    <p:sldId id="259" r:id="rId9"/>
    <p:sldId id="263" r:id="rId10"/>
    <p:sldId id="268" r:id="rId11"/>
    <p:sldId id="264" r:id="rId12"/>
    <p:sldId id="260" r:id="rId13"/>
    <p:sldId id="261" r:id="rId14"/>
    <p:sldId id="262"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mauldin@msn.com" TargetMode="External"/><Relationship Id="rId2" Type="http://schemas.openxmlformats.org/officeDocument/2006/relationships/hyperlink" Target="mailto:rmauldin@discovertec.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hyperlink" Target="https://en.wikipedia.org/wiki/Creational_pattern" TargetMode="External"/><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Flyweight_pattern" TargetMode="External"/><Relationship Id="rId3" Type="http://schemas.openxmlformats.org/officeDocument/2006/relationships/hyperlink" Target="https://en.wikipedia.org/wiki/Adapter_pattern" TargetMode="External"/><Relationship Id="rId7" Type="http://schemas.openxmlformats.org/officeDocument/2006/relationships/hyperlink" Target="https://en.wikipedia.org/wiki/Facade_pattern" TargetMode="External"/><Relationship Id="rId2" Type="http://schemas.openxmlformats.org/officeDocument/2006/relationships/hyperlink" Target="https://en.wikipedia.org/wiki/Structural_pattern" TargetMode="External"/><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 Id="rId9" Type="http://schemas.openxmlformats.org/officeDocument/2006/relationships/hyperlink" Target="https://en.wikipedia.org/wiki/Proxy_patter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13" Type="http://schemas.openxmlformats.org/officeDocument/2006/relationships/hyperlink" Target="https://en.wikipedia.org/wiki/Template_method_pattern"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12" Type="http://schemas.openxmlformats.org/officeDocument/2006/relationships/hyperlink" Target="https://en.wikipedia.org/wiki/Strategy_pattern" TargetMode="External"/><Relationship Id="rId2" Type="http://schemas.openxmlformats.org/officeDocument/2006/relationships/hyperlink" Target="https://en.wikipedia.org/wiki/Behavioral_pattern" TargetMode="External"/><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11" Type="http://schemas.openxmlformats.org/officeDocument/2006/relationships/hyperlink" Target="https://en.wikipedia.org/wiki/State_pattern" TargetMode="External"/><Relationship Id="rId5" Type="http://schemas.openxmlformats.org/officeDocument/2006/relationships/hyperlink" Target="https://en.wikipedia.org/wiki/Interpreter_pattern" TargetMode="External"/><Relationship Id="rId10" Type="http://schemas.openxmlformats.org/officeDocument/2006/relationships/hyperlink" Target="https://en.wikipedia.org/wiki/Observ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 Id="rId14" Type="http://schemas.openxmlformats.org/officeDocument/2006/relationships/hyperlink" Target="https://en.wikipedia.org/wiki/Visitor_patter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OhRyanOh/DesignPatter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face_(computing)#Software_Interfaces"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Polymorphism_(computer_science)" TargetMode="External"/><Relationship Id="rId5" Type="http://schemas.openxmlformats.org/officeDocument/2006/relationships/hyperlink" Target="https://en.wikipedia.org/wiki/Inheritance_(object-oriented_programming)" TargetMode="External"/><Relationship Id="rId4" Type="http://schemas.openxmlformats.org/officeDocument/2006/relationships/hyperlink" Target="https://en.wikipedia.org/wiki/Abstraction_(software_engine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Dependency_inversion_principle" TargetMode="External"/><Relationship Id="rId2" Type="http://schemas.openxmlformats.org/officeDocument/2006/relationships/hyperlink" Target="https://en.wikipedia.org/wiki/SOLID_(object-oriented_design)" TargetMode="External"/><Relationship Id="rId1" Type="http://schemas.openxmlformats.org/officeDocument/2006/relationships/slideLayout" Target="../slideLayouts/slideLayout2.xml"/><Relationship Id="rId6" Type="http://schemas.openxmlformats.org/officeDocument/2006/relationships/hyperlink" Target="https://en.wikipedia.org/wiki/Interface_segregation_principle" TargetMode="External"/><Relationship Id="rId5" Type="http://schemas.openxmlformats.org/officeDocument/2006/relationships/hyperlink" Target="https://en.wikipedia.org/wiki/Liskov_substitution_principle" TargetMode="External"/><Relationship Id="rId4" Type="http://schemas.openxmlformats.org/officeDocument/2006/relationships/hyperlink" Target="https://en.wikipedia.org/wiki/Open/closed_principl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A_Pattern_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Design Patterns in C#</a:t>
            </a:r>
            <a:endParaRPr lang="en-US" sz="6000" dirty="0"/>
          </a:p>
        </p:txBody>
      </p:sp>
      <p:sp>
        <p:nvSpPr>
          <p:cNvPr id="3" name="Subtitle 2"/>
          <p:cNvSpPr>
            <a:spLocks noGrp="1"/>
          </p:cNvSpPr>
          <p:nvPr>
            <p:ph type="subTitle" idx="1"/>
          </p:nvPr>
        </p:nvSpPr>
        <p:spPr>
          <a:xfrm>
            <a:off x="1154955" y="4777380"/>
            <a:ext cx="8825658" cy="1394820"/>
          </a:xfrm>
        </p:spPr>
        <p:txBody>
          <a:bodyPr>
            <a:normAutofit fontScale="85000" lnSpcReduction="20000"/>
          </a:bodyPr>
          <a:lstStyle/>
          <a:p>
            <a:r>
              <a:rPr lang="en-US" cap="none" dirty="0" smtClean="0"/>
              <a:t>Ryan Mauldin</a:t>
            </a:r>
          </a:p>
          <a:p>
            <a:r>
              <a:rPr lang="en-US" cap="none" dirty="0" smtClean="0"/>
              <a:t>DiscoverTec, Senior Software Developer</a:t>
            </a:r>
          </a:p>
          <a:p>
            <a:r>
              <a:rPr lang="en-US" cap="none" dirty="0" smtClean="0">
                <a:hlinkClick r:id="rId2"/>
              </a:rPr>
              <a:t>rmauldin@discovertec.com</a:t>
            </a:r>
            <a:r>
              <a:rPr lang="en-US" cap="none" dirty="0" smtClean="0"/>
              <a:t> / </a:t>
            </a:r>
            <a:r>
              <a:rPr lang="en-US" cap="none" dirty="0">
                <a:hlinkClick r:id="rId3"/>
              </a:rPr>
              <a:t>ryanmauldin@msn.com</a:t>
            </a:r>
            <a:endParaRPr lang="en-US" cap="none" dirty="0" smtClean="0"/>
          </a:p>
          <a:p>
            <a:r>
              <a:rPr lang="en-US" cap="none" dirty="0" smtClean="0"/>
              <a:t>October 12</a:t>
            </a:r>
            <a:r>
              <a:rPr lang="en-US" cap="none" baseline="30000" dirty="0" smtClean="0"/>
              <a:t>th</a:t>
            </a:r>
            <a:r>
              <a:rPr lang="en-US" cap="none" dirty="0" smtClean="0"/>
              <a:t>, 2017</a:t>
            </a:r>
            <a:endParaRPr lang="en-US" cap="none" dirty="0"/>
          </a:p>
        </p:txBody>
      </p:sp>
    </p:spTree>
    <p:extLst>
      <p:ext uri="{BB962C8B-B14F-4D97-AF65-F5344CB8AC3E}">
        <p14:creationId xmlns:p14="http://schemas.microsoft.com/office/powerpoint/2010/main" val="59816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sz="4000" dirty="0" smtClean="0"/>
              <a:t>Where can I use a </a:t>
            </a:r>
            <a:r>
              <a:rPr lang="en-US" sz="4000" dirty="0"/>
              <a:t>Design Pattern?</a:t>
            </a:r>
          </a:p>
        </p:txBody>
      </p:sp>
      <p:sp>
        <p:nvSpPr>
          <p:cNvPr id="3" name="Content Placeholder 2"/>
          <p:cNvSpPr>
            <a:spLocks noGrp="1"/>
          </p:cNvSpPr>
          <p:nvPr>
            <p:ph idx="1"/>
          </p:nvPr>
        </p:nvSpPr>
        <p:spPr/>
        <p:txBody>
          <a:bodyPr>
            <a:normAutofit fontScale="85000" lnSpcReduction="20000"/>
          </a:bodyPr>
          <a:lstStyle/>
          <a:p>
            <a:r>
              <a:rPr lang="en-US" dirty="0" smtClean="0"/>
              <a:t>Design Patterns are a good way to describe desired functionality, but they are not always warranted.</a:t>
            </a:r>
          </a:p>
          <a:p>
            <a:pPr lvl="1"/>
            <a:r>
              <a:rPr lang="en-US" dirty="0" smtClean="0"/>
              <a:t>e.g. Do not use the Builder pattern to simply concatenate two small strings, just to make code look pretty. </a:t>
            </a:r>
            <a:r>
              <a:rPr lang="en-US" dirty="0" err="1" smtClean="0"/>
              <a:t>StringBuilder</a:t>
            </a:r>
            <a:r>
              <a:rPr lang="en-US" dirty="0" smtClean="0"/>
              <a:t> is not a Builder Pattern, but does give us a fluent syntax. However, this is more for if you were doing a whole pattern to hide something non-sense. Builder pattern is to encapsulate building complex stuff, with algorithmic steps.</a:t>
            </a:r>
          </a:p>
          <a:p>
            <a:r>
              <a:rPr lang="en-US" dirty="0"/>
              <a:t>Design Patterns</a:t>
            </a:r>
            <a:r>
              <a:rPr lang="en-US" dirty="0" smtClean="0"/>
              <a:t> will introduce an extra layer of complexity to any code.</a:t>
            </a:r>
          </a:p>
          <a:p>
            <a:r>
              <a:rPr lang="en-US" dirty="0" smtClean="0"/>
              <a:t>If you are using design patterns everywhere you possibly can, you are bound to trip up other people and likely yourself.</a:t>
            </a:r>
          </a:p>
          <a:p>
            <a:pPr lvl="1"/>
            <a:r>
              <a:rPr lang="en-US" dirty="0" smtClean="0"/>
              <a:t>This really depends on the type of pattern being used, like don’t be all “I’ve got Memento Pattern for every table in my database”, when Repository Pattern is the industry standard seen across many dev shops. Like stop striving to be so original, Carl!</a:t>
            </a:r>
          </a:p>
          <a:p>
            <a:r>
              <a:rPr lang="en-US" dirty="0" smtClean="0"/>
              <a:t>You will want to use a design pattern when you are saying to yourself: “I’ve got a complex problem, and a lot of code, and I need to really restructure the way things are going here in my code to make it simpler” … </a:t>
            </a:r>
            <a:r>
              <a:rPr lang="en-US" b="1" dirty="0" smtClean="0"/>
              <a:t>because it’s already super complex, or there is a lot of code duplication</a:t>
            </a:r>
            <a:r>
              <a:rPr lang="en-US" dirty="0" smtClean="0"/>
              <a:t>.</a:t>
            </a:r>
          </a:p>
        </p:txBody>
      </p:sp>
    </p:spTree>
    <p:extLst>
      <p:ext uri="{BB962C8B-B14F-4D97-AF65-F5344CB8AC3E}">
        <p14:creationId xmlns:p14="http://schemas.microsoft.com/office/powerpoint/2010/main" val="123654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Pattern Classifications</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main classifications for design patterns in software</a:t>
            </a:r>
          </a:p>
          <a:p>
            <a:r>
              <a:rPr lang="en-US" dirty="0" smtClean="0"/>
              <a:t>Creational – Provide encapsulation around object instantiation, and keep the objects that depend on it loosely coupled.</a:t>
            </a:r>
          </a:p>
          <a:p>
            <a:pPr lvl="1"/>
            <a:r>
              <a:rPr lang="en-US" dirty="0" smtClean="0"/>
              <a:t>Singleton, Builder, Prototype, Factory Method…</a:t>
            </a:r>
          </a:p>
          <a:p>
            <a:r>
              <a:rPr lang="en-US" dirty="0" smtClean="0"/>
              <a:t>Structural – </a:t>
            </a:r>
            <a:r>
              <a:rPr lang="en-US" dirty="0"/>
              <a:t>U</a:t>
            </a:r>
            <a:r>
              <a:rPr lang="en-US" dirty="0" smtClean="0"/>
              <a:t>se object composition for building larger structures.</a:t>
            </a:r>
          </a:p>
          <a:p>
            <a:pPr lvl="1"/>
            <a:r>
              <a:rPr lang="en-US" dirty="0" smtClean="0"/>
              <a:t>Decorator, Proxy, Composite, Façade, Adapter…</a:t>
            </a:r>
          </a:p>
          <a:p>
            <a:r>
              <a:rPr lang="en-US" dirty="0" smtClean="0"/>
              <a:t>Behavioral – Focus on responsibility distribution with object interactions.</a:t>
            </a:r>
          </a:p>
          <a:p>
            <a:pPr lvl="1"/>
            <a:r>
              <a:rPr lang="en-US" dirty="0" smtClean="0"/>
              <a:t>Strategy, State, Command, Observer, Template Method…</a:t>
            </a:r>
            <a:endParaRPr lang="en-US" dirty="0"/>
          </a:p>
        </p:txBody>
      </p:sp>
    </p:spTree>
    <p:extLst>
      <p:ext uri="{BB962C8B-B14F-4D97-AF65-F5344CB8AC3E}">
        <p14:creationId xmlns:p14="http://schemas.microsoft.com/office/powerpoint/2010/main" val="412656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err="1"/>
              <a:t>GoF</a:t>
            </a:r>
            <a:r>
              <a:rPr lang="en-US" dirty="0"/>
              <a:t> </a:t>
            </a:r>
            <a:r>
              <a:rPr lang="en-US" dirty="0" smtClean="0"/>
              <a:t>Patterns - Creational</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hlinkClick r:id="rId2" tooltip="Creational pattern"/>
              </a:rPr>
              <a:t>Creational </a:t>
            </a:r>
            <a:r>
              <a:rPr lang="en-US" dirty="0">
                <a:hlinkClick r:id="rId2" tooltip="Creational pattern"/>
              </a:rPr>
              <a:t>patterns</a:t>
            </a:r>
            <a:r>
              <a:rPr lang="en-US" dirty="0"/>
              <a:t> are ones that create objects for you, rather than having you instantiate objects directly. This gives your program more flexibility in deciding which objects need to be created for a given case.</a:t>
            </a:r>
          </a:p>
          <a:p>
            <a:pPr lvl="2"/>
            <a:r>
              <a:rPr lang="en-US" dirty="0">
                <a:hlinkClick r:id="rId3" tooltip="Abstract factory pattern"/>
              </a:rPr>
              <a:t>Abstract </a:t>
            </a:r>
            <a:r>
              <a:rPr lang="en-US" dirty="0" smtClean="0">
                <a:hlinkClick r:id="rId3" tooltip="Abstract factory pattern"/>
              </a:rPr>
              <a:t>Factory</a:t>
            </a:r>
            <a:r>
              <a:rPr lang="en-US" dirty="0"/>
              <a:t> </a:t>
            </a:r>
            <a:r>
              <a:rPr lang="en-US" dirty="0" smtClean="0"/>
              <a:t>– Groups </a:t>
            </a:r>
            <a:r>
              <a:rPr lang="en-US" dirty="0"/>
              <a:t>object factories that have a common theme.</a:t>
            </a:r>
          </a:p>
          <a:p>
            <a:pPr lvl="2"/>
            <a:r>
              <a:rPr lang="en-US" dirty="0" smtClean="0">
                <a:hlinkClick r:id="rId4" tooltip="Builder pattern"/>
              </a:rPr>
              <a:t>Builder</a:t>
            </a:r>
            <a:r>
              <a:rPr lang="en-US" dirty="0" smtClean="0"/>
              <a:t> – Constructs </a:t>
            </a:r>
            <a:r>
              <a:rPr lang="en-US" dirty="0"/>
              <a:t>complex objects by separating construction and representation.</a:t>
            </a:r>
          </a:p>
          <a:p>
            <a:pPr lvl="2"/>
            <a:r>
              <a:rPr lang="en-US" b="1" dirty="0" smtClean="0">
                <a:hlinkClick r:id="rId5" tooltip="Factory method pattern"/>
              </a:rPr>
              <a:t>Factory method</a:t>
            </a:r>
            <a:r>
              <a:rPr lang="en-US" b="1" dirty="0" smtClean="0"/>
              <a:t> – Creates objects without specifying the exact class to create.</a:t>
            </a:r>
          </a:p>
          <a:p>
            <a:pPr lvl="2"/>
            <a:r>
              <a:rPr lang="en-US" dirty="0" smtClean="0">
                <a:hlinkClick r:id="rId6" tooltip="Prototype pattern"/>
              </a:rPr>
              <a:t>Prototype</a:t>
            </a:r>
            <a:r>
              <a:rPr lang="en-US" dirty="0" smtClean="0"/>
              <a:t> – Creates objects by cloning an existing object.</a:t>
            </a:r>
          </a:p>
          <a:p>
            <a:pPr lvl="2"/>
            <a:r>
              <a:rPr lang="en-US" dirty="0" smtClean="0">
                <a:hlinkClick r:id="rId7" tooltip="Singleton pattern"/>
              </a:rPr>
              <a:t>Singleton</a:t>
            </a:r>
            <a:r>
              <a:rPr lang="en-US" dirty="0" smtClean="0"/>
              <a:t> – Restricts </a:t>
            </a:r>
            <a:r>
              <a:rPr lang="en-US" dirty="0"/>
              <a:t>object creation for a class to only one instance.</a:t>
            </a:r>
          </a:p>
          <a:p>
            <a:pPr lvl="1"/>
            <a:endParaRPr lang="en-US" dirty="0"/>
          </a:p>
        </p:txBody>
      </p:sp>
    </p:spTree>
    <p:extLst>
      <p:ext uri="{BB962C8B-B14F-4D97-AF65-F5344CB8AC3E}">
        <p14:creationId xmlns:p14="http://schemas.microsoft.com/office/powerpoint/2010/main" val="309958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err="1"/>
              <a:t>GoF</a:t>
            </a:r>
            <a:r>
              <a:rPr lang="en-US" dirty="0"/>
              <a:t> Patterns - </a:t>
            </a:r>
            <a:r>
              <a:rPr lang="en-US" dirty="0" smtClean="0"/>
              <a:t>Structural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hlinkClick r:id="rId2"/>
              </a:rPr>
              <a:t>Structural patterns</a:t>
            </a:r>
            <a:r>
              <a:rPr lang="en-US" dirty="0" smtClean="0"/>
              <a:t> </a:t>
            </a:r>
            <a:r>
              <a:rPr lang="en-US" dirty="0"/>
              <a:t>concern class and object composition. They use inheritance to compose interfaces and define ways to compose objects to obtain new functionality.</a:t>
            </a:r>
          </a:p>
          <a:p>
            <a:pPr lvl="1"/>
            <a:r>
              <a:rPr lang="en-US" dirty="0">
                <a:hlinkClick r:id="rId3" tooltip="Adapter pattern"/>
              </a:rPr>
              <a:t>Adapter</a:t>
            </a:r>
            <a:r>
              <a:rPr lang="en-US" dirty="0"/>
              <a:t> </a:t>
            </a:r>
            <a:r>
              <a:rPr lang="en-US" dirty="0" smtClean="0"/>
              <a:t>- Allows classes with incompatible interfaces to work together by wrapping its own interface around that of an already existing class.</a:t>
            </a:r>
            <a:endParaRPr lang="en-US" dirty="0"/>
          </a:p>
          <a:p>
            <a:pPr lvl="1"/>
            <a:r>
              <a:rPr lang="en-US" dirty="0">
                <a:hlinkClick r:id="rId4" tooltip="Bridge pattern"/>
              </a:rPr>
              <a:t>Bridge</a:t>
            </a:r>
            <a:r>
              <a:rPr lang="en-US" dirty="0"/>
              <a:t> </a:t>
            </a:r>
            <a:r>
              <a:rPr lang="en-US" dirty="0" smtClean="0"/>
              <a:t>- Decouples </a:t>
            </a:r>
            <a:r>
              <a:rPr lang="en-US" dirty="0"/>
              <a:t>an abstraction from its implementation so that the two can vary independently.</a:t>
            </a:r>
          </a:p>
          <a:p>
            <a:pPr lvl="1"/>
            <a:r>
              <a:rPr lang="en-US" dirty="0">
                <a:hlinkClick r:id="rId5" tooltip="Composite pattern"/>
              </a:rPr>
              <a:t>Composite</a:t>
            </a:r>
            <a:r>
              <a:rPr lang="en-US" dirty="0"/>
              <a:t> </a:t>
            </a:r>
            <a:r>
              <a:rPr lang="en-US" dirty="0" smtClean="0"/>
              <a:t>- Composes </a:t>
            </a:r>
            <a:r>
              <a:rPr lang="en-US" dirty="0"/>
              <a:t>zero-or-more similar objects so that they can be manipulated as one object.</a:t>
            </a:r>
          </a:p>
          <a:p>
            <a:pPr lvl="1"/>
            <a:r>
              <a:rPr lang="en-US" dirty="0">
                <a:hlinkClick r:id="rId6" tooltip="Decorator pattern"/>
              </a:rPr>
              <a:t>Decorator</a:t>
            </a:r>
            <a:r>
              <a:rPr lang="en-US" dirty="0"/>
              <a:t> </a:t>
            </a:r>
            <a:r>
              <a:rPr lang="en-US" dirty="0" smtClean="0"/>
              <a:t>- Dynamically </a:t>
            </a:r>
            <a:r>
              <a:rPr lang="en-US" dirty="0"/>
              <a:t>adds/overrides </a:t>
            </a:r>
            <a:r>
              <a:rPr lang="en-US" dirty="0" smtClean="0"/>
              <a:t>behavior </a:t>
            </a:r>
            <a:r>
              <a:rPr lang="en-US" dirty="0"/>
              <a:t>in an existing method of an object.</a:t>
            </a:r>
          </a:p>
          <a:p>
            <a:pPr lvl="1"/>
            <a:r>
              <a:rPr lang="en-US" dirty="0">
                <a:hlinkClick r:id="rId7" tooltip="Facade pattern"/>
              </a:rPr>
              <a:t>Facade</a:t>
            </a:r>
            <a:r>
              <a:rPr lang="en-US" dirty="0"/>
              <a:t> </a:t>
            </a:r>
            <a:r>
              <a:rPr lang="en-US" dirty="0" smtClean="0"/>
              <a:t>- Provides </a:t>
            </a:r>
            <a:r>
              <a:rPr lang="en-US" dirty="0"/>
              <a:t>a simplified interface to a large body of code.</a:t>
            </a:r>
          </a:p>
          <a:p>
            <a:pPr lvl="1"/>
            <a:r>
              <a:rPr lang="en-US" dirty="0">
                <a:hlinkClick r:id="rId8" tooltip="Flyweight pattern"/>
              </a:rPr>
              <a:t>Flyweight</a:t>
            </a:r>
            <a:r>
              <a:rPr lang="en-US" dirty="0"/>
              <a:t> </a:t>
            </a:r>
            <a:r>
              <a:rPr lang="en-US" dirty="0" smtClean="0"/>
              <a:t>- Reduces </a:t>
            </a:r>
            <a:r>
              <a:rPr lang="en-US" dirty="0"/>
              <a:t>the cost of creating and manipulating a large number of similar objects.</a:t>
            </a:r>
          </a:p>
          <a:p>
            <a:pPr lvl="1"/>
            <a:r>
              <a:rPr lang="en-US" dirty="0">
                <a:hlinkClick r:id="rId9" tooltip="Proxy pattern"/>
              </a:rPr>
              <a:t>Proxy</a:t>
            </a:r>
            <a:r>
              <a:rPr lang="en-US" dirty="0"/>
              <a:t> </a:t>
            </a:r>
            <a:r>
              <a:rPr lang="en-US" dirty="0" smtClean="0"/>
              <a:t>- Provides </a:t>
            </a:r>
            <a:r>
              <a:rPr lang="en-US" dirty="0"/>
              <a:t>a placeholder for another object to control access, reduce cost, and reduce complexity.</a:t>
            </a:r>
          </a:p>
          <a:p>
            <a:endParaRPr lang="en-US" dirty="0"/>
          </a:p>
        </p:txBody>
      </p:sp>
    </p:spTree>
    <p:extLst>
      <p:ext uri="{BB962C8B-B14F-4D97-AF65-F5344CB8AC3E}">
        <p14:creationId xmlns:p14="http://schemas.microsoft.com/office/powerpoint/2010/main" val="427637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err="1"/>
              <a:t>GoF</a:t>
            </a:r>
            <a:r>
              <a:rPr lang="en-US" dirty="0"/>
              <a:t> Patterns - </a:t>
            </a:r>
            <a:r>
              <a:rPr lang="en-US" dirty="0" smtClean="0"/>
              <a:t>Behavioral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hlinkClick r:id="rId2"/>
              </a:rPr>
              <a:t>Behavioral patterns </a:t>
            </a:r>
            <a:r>
              <a:rPr lang="en-US" dirty="0"/>
              <a:t>are specifically concerned with communication between objects.</a:t>
            </a:r>
          </a:p>
          <a:p>
            <a:pPr lvl="1"/>
            <a:r>
              <a:rPr lang="en-US" dirty="0">
                <a:hlinkClick r:id="rId3" tooltip="Chain-of-responsibility pattern"/>
              </a:rPr>
              <a:t>Chain of responsibility</a:t>
            </a:r>
            <a:r>
              <a:rPr lang="en-US" dirty="0"/>
              <a:t> delegates commands to a chain of processing objects.</a:t>
            </a:r>
          </a:p>
          <a:p>
            <a:pPr lvl="1"/>
            <a:r>
              <a:rPr lang="en-US" b="1" dirty="0">
                <a:hlinkClick r:id="rId4" tooltip="Command pattern"/>
              </a:rPr>
              <a:t>Command</a:t>
            </a:r>
            <a:r>
              <a:rPr lang="en-US" b="1" dirty="0"/>
              <a:t> creates objects which encapsulate actions and parameters.</a:t>
            </a:r>
          </a:p>
          <a:p>
            <a:pPr lvl="1"/>
            <a:r>
              <a:rPr lang="en-US" dirty="0" smtClean="0">
                <a:hlinkClick r:id="rId5" tooltip="Interpreter pattern"/>
              </a:rPr>
              <a:t>Interpreter</a:t>
            </a:r>
            <a:r>
              <a:rPr lang="en-US" dirty="0"/>
              <a:t> implements a specialized language.</a:t>
            </a:r>
          </a:p>
          <a:p>
            <a:pPr lvl="1"/>
            <a:r>
              <a:rPr lang="en-US" dirty="0">
                <a:hlinkClick r:id="rId6" tooltip="Iterator pattern"/>
              </a:rPr>
              <a:t>Iterator</a:t>
            </a:r>
            <a:r>
              <a:rPr lang="en-US" dirty="0"/>
              <a:t> accesses the elements of an object sequentially without exposing its underlying representation.</a:t>
            </a:r>
          </a:p>
          <a:p>
            <a:pPr lvl="1"/>
            <a:r>
              <a:rPr lang="en-US" dirty="0">
                <a:hlinkClick r:id="rId7" tooltip="Mediator pattern"/>
              </a:rPr>
              <a:t>Mediator</a:t>
            </a:r>
            <a:r>
              <a:rPr lang="en-US" dirty="0"/>
              <a:t> allows </a:t>
            </a:r>
            <a:r>
              <a:rPr lang="en-US" dirty="0">
                <a:hlinkClick r:id="rId8" tooltip="Loose coupling"/>
              </a:rPr>
              <a:t>loose coupling</a:t>
            </a:r>
            <a:r>
              <a:rPr lang="en-US" dirty="0"/>
              <a:t> between classes by being the only class that has detailed knowledge of their methods.</a:t>
            </a:r>
          </a:p>
          <a:p>
            <a:pPr lvl="1"/>
            <a:r>
              <a:rPr lang="en-US" dirty="0">
                <a:hlinkClick r:id="rId9" tooltip="Memento pattern"/>
              </a:rPr>
              <a:t>Memento</a:t>
            </a:r>
            <a:r>
              <a:rPr lang="en-US" dirty="0"/>
              <a:t> provides the ability to restore an object to its previous state (undo).</a:t>
            </a:r>
          </a:p>
          <a:p>
            <a:pPr lvl="1"/>
            <a:r>
              <a:rPr lang="en-US" dirty="0">
                <a:hlinkClick r:id="rId10" tooltip="Observer pattern"/>
              </a:rPr>
              <a:t>Observer</a:t>
            </a:r>
            <a:r>
              <a:rPr lang="en-US" dirty="0"/>
              <a:t> is a publish/subscribe pattern which allows a number of observer objects to see an event.</a:t>
            </a:r>
          </a:p>
          <a:p>
            <a:pPr lvl="1"/>
            <a:r>
              <a:rPr lang="en-US" b="1" dirty="0">
                <a:hlinkClick r:id="rId11" tooltip="State pattern"/>
              </a:rPr>
              <a:t>State</a:t>
            </a:r>
            <a:r>
              <a:rPr lang="en-US" b="1" dirty="0"/>
              <a:t> allows an object to alter its behavior when its internal state changes.</a:t>
            </a:r>
          </a:p>
          <a:p>
            <a:pPr lvl="1"/>
            <a:r>
              <a:rPr lang="en-US" dirty="0">
                <a:hlinkClick r:id="rId12" tooltip="Strategy pattern"/>
              </a:rPr>
              <a:t>Strategy</a:t>
            </a:r>
            <a:r>
              <a:rPr lang="en-US" dirty="0"/>
              <a:t> allows one of a family of algorithms to be selected on-the-fly at runtime.</a:t>
            </a:r>
          </a:p>
          <a:p>
            <a:pPr lvl="1"/>
            <a:r>
              <a:rPr lang="en-US" dirty="0">
                <a:hlinkClick r:id="rId13" tooltip="Template method pattern"/>
              </a:rPr>
              <a:t>Template method</a:t>
            </a:r>
            <a:r>
              <a:rPr lang="en-US" dirty="0"/>
              <a:t> defines the skeleton of an algorithm as an abstract class, allowing its subclasses to provide concrete behavior.</a:t>
            </a:r>
          </a:p>
          <a:p>
            <a:pPr lvl="1"/>
            <a:r>
              <a:rPr lang="en-US" dirty="0">
                <a:hlinkClick r:id="rId14" tooltip="Visitor pattern"/>
              </a:rPr>
              <a:t>Visitor</a:t>
            </a:r>
            <a:r>
              <a:rPr lang="en-US" dirty="0"/>
              <a:t> separates an algorithm from an object structure by moving the hierarchy of methods into one object.</a:t>
            </a:r>
          </a:p>
          <a:p>
            <a:endParaRPr lang="en-US" dirty="0"/>
          </a:p>
        </p:txBody>
      </p:sp>
    </p:spTree>
    <p:extLst>
      <p:ext uri="{BB962C8B-B14F-4D97-AF65-F5344CB8AC3E}">
        <p14:creationId xmlns:p14="http://schemas.microsoft.com/office/powerpoint/2010/main" val="428356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Anti-Pattern</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An </a:t>
            </a:r>
            <a:r>
              <a:rPr lang="en-US" smtClean="0"/>
              <a:t>Anti-Pattern </a:t>
            </a:r>
            <a:r>
              <a:rPr lang="en-US" dirty="0" smtClean="0"/>
              <a:t>tells you how to go from a problem to a </a:t>
            </a:r>
            <a:r>
              <a:rPr lang="en-US" b="1" dirty="0" smtClean="0"/>
              <a:t>bad</a:t>
            </a:r>
            <a:r>
              <a:rPr lang="en-US" dirty="0" smtClean="0"/>
              <a:t> solution. (Head First Design Patterns)</a:t>
            </a:r>
          </a:p>
          <a:p>
            <a:r>
              <a:rPr lang="en-US" dirty="0" smtClean="0"/>
              <a:t>An anti-pattern always looks like a good solution, but then turns out to be a bad solution when it is applied.</a:t>
            </a:r>
          </a:p>
          <a:p>
            <a:r>
              <a:rPr lang="en-US" dirty="0" smtClean="0"/>
              <a:t>By documenting anti-patterns we help others to recognize bad solutions before they implement them.</a:t>
            </a:r>
          </a:p>
          <a:p>
            <a:r>
              <a:rPr lang="en-US" dirty="0" smtClean="0"/>
              <a:t>Golden Hammer:</a:t>
            </a:r>
          </a:p>
          <a:p>
            <a:pPr lvl="1"/>
            <a:r>
              <a:rPr lang="en-US" dirty="0" smtClean="0"/>
              <a:t>Problem -You need to choose technologies for your development and you believe that exactly one technology must dominate the architecture.</a:t>
            </a:r>
          </a:p>
          <a:p>
            <a:pPr lvl="1"/>
            <a:r>
              <a:rPr lang="en-US" dirty="0" smtClean="0"/>
              <a:t>Context – You need to develop some new system or piece of software that doesn’t fit well with the technology that the development team is familiar with.</a:t>
            </a:r>
          </a:p>
          <a:p>
            <a:pPr lvl="1"/>
            <a:r>
              <a:rPr lang="en-US" dirty="0" smtClean="0"/>
              <a:t>e.g. Web companies keep using and maintaining their internal homegrown caching systems when open source alternatives are in use.</a:t>
            </a:r>
          </a:p>
          <a:p>
            <a:pPr lvl="1"/>
            <a:endParaRPr lang="en-US" dirty="0"/>
          </a:p>
        </p:txBody>
      </p:sp>
    </p:spTree>
    <p:extLst>
      <p:ext uri="{BB962C8B-B14F-4D97-AF65-F5344CB8AC3E}">
        <p14:creationId xmlns:p14="http://schemas.microsoft.com/office/powerpoint/2010/main" val="289648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Code Samples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github.com/OhRyanOh/DesignPatterns</a:t>
            </a:r>
            <a:endParaRPr lang="en-US" dirty="0" smtClean="0"/>
          </a:p>
          <a:p>
            <a:r>
              <a:rPr lang="en-US" dirty="0" smtClean="0"/>
              <a:t>I have written the start of a design patterns example collection that I have open sourced. We will be the code base for the following principles and patterns:</a:t>
            </a:r>
          </a:p>
          <a:p>
            <a:pPr lvl="1"/>
            <a:r>
              <a:rPr lang="en-US" dirty="0" smtClean="0"/>
              <a:t>SOLID Principles</a:t>
            </a:r>
          </a:p>
          <a:p>
            <a:pPr lvl="2"/>
            <a:r>
              <a:rPr lang="en-US" dirty="0" smtClean="0"/>
              <a:t>Dependency Injection Principle / Inversion of Control Principle</a:t>
            </a:r>
          </a:p>
          <a:p>
            <a:pPr lvl="2"/>
            <a:r>
              <a:rPr lang="en-US" dirty="0" smtClean="0"/>
              <a:t>Application setup and configuration</a:t>
            </a:r>
          </a:p>
          <a:p>
            <a:pPr lvl="1"/>
            <a:r>
              <a:rPr lang="en-US" dirty="0" smtClean="0"/>
              <a:t>Strategy Pattern</a:t>
            </a:r>
          </a:p>
          <a:p>
            <a:pPr lvl="1"/>
            <a:r>
              <a:rPr lang="en-US" dirty="0" smtClean="0"/>
              <a:t>Factory Method Pattern</a:t>
            </a:r>
          </a:p>
          <a:p>
            <a:pPr lvl="1"/>
            <a:r>
              <a:rPr lang="en-US" dirty="0" smtClean="0"/>
              <a:t>Command Pattern</a:t>
            </a:r>
          </a:p>
          <a:p>
            <a:pPr lvl="1"/>
            <a:r>
              <a:rPr lang="en-US" dirty="0"/>
              <a:t>State </a:t>
            </a:r>
            <a:r>
              <a:rPr lang="en-US" dirty="0" smtClean="0"/>
              <a:t>Pattern</a:t>
            </a:r>
            <a:endParaRPr lang="en-US" dirty="0"/>
          </a:p>
        </p:txBody>
      </p:sp>
    </p:spTree>
    <p:extLst>
      <p:ext uri="{BB962C8B-B14F-4D97-AF65-F5344CB8AC3E}">
        <p14:creationId xmlns:p14="http://schemas.microsoft.com/office/powerpoint/2010/main" val="7550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in C#:</a:t>
            </a:r>
            <a:br>
              <a:rPr lang="en-US" dirty="0" smtClean="0"/>
            </a:br>
            <a:r>
              <a:rPr lang="en-US" dirty="0"/>
              <a:t>	</a:t>
            </a:r>
            <a:r>
              <a:rPr lang="en-US" dirty="0" smtClean="0"/>
              <a:t>Who is this for?</a:t>
            </a:r>
            <a:endParaRPr lang="en-US" dirty="0"/>
          </a:p>
        </p:txBody>
      </p:sp>
      <p:sp>
        <p:nvSpPr>
          <p:cNvPr id="3" name="Content Placeholder 2"/>
          <p:cNvSpPr>
            <a:spLocks noGrp="1"/>
          </p:cNvSpPr>
          <p:nvPr>
            <p:ph idx="1"/>
          </p:nvPr>
        </p:nvSpPr>
        <p:spPr/>
        <p:txBody>
          <a:bodyPr/>
          <a:lstStyle/>
          <a:p>
            <a:r>
              <a:rPr lang="en-US" dirty="0" smtClean="0"/>
              <a:t>Anyone interested in solving design </a:t>
            </a:r>
            <a:r>
              <a:rPr lang="en-US" dirty="0"/>
              <a:t>problems with time proven solutions </a:t>
            </a:r>
            <a:r>
              <a:rPr lang="en-US" dirty="0" smtClean="0"/>
              <a:t>using Object-Oriented (OO) principals</a:t>
            </a:r>
          </a:p>
          <a:p>
            <a:pPr lvl="1"/>
            <a:r>
              <a:rPr lang="en-US" dirty="0" smtClean="0"/>
              <a:t>Focused towards Mid-Senior Level Software Developers</a:t>
            </a:r>
          </a:p>
          <a:p>
            <a:r>
              <a:rPr lang="en-US" dirty="0" smtClean="0"/>
              <a:t>Good to be familiar with the C# language or Java</a:t>
            </a:r>
          </a:p>
          <a:p>
            <a:pPr lvl="1"/>
            <a:r>
              <a:rPr lang="en-US" dirty="0" smtClean="0"/>
              <a:t>Any object-oriented programming language is fine</a:t>
            </a:r>
          </a:p>
          <a:p>
            <a:r>
              <a:rPr lang="en-US" dirty="0" smtClean="0"/>
              <a:t>Better to be familiar with OO design concepts</a:t>
            </a:r>
          </a:p>
          <a:p>
            <a:pPr lvl="1"/>
            <a:r>
              <a:rPr lang="en-US" dirty="0" smtClean="0"/>
              <a:t>Abstraction / Inheritance</a:t>
            </a:r>
          </a:p>
          <a:p>
            <a:pPr lvl="1"/>
            <a:r>
              <a:rPr lang="en-US" dirty="0" smtClean="0"/>
              <a:t>Polymorphism</a:t>
            </a:r>
          </a:p>
          <a:p>
            <a:pPr lvl="1"/>
            <a:r>
              <a:rPr lang="en-US" dirty="0" smtClean="0"/>
              <a:t>Types / Interfaces</a:t>
            </a:r>
            <a:endParaRPr lang="en-US" dirty="0"/>
          </a:p>
        </p:txBody>
      </p:sp>
    </p:spTree>
    <p:extLst>
      <p:ext uri="{BB962C8B-B14F-4D97-AF65-F5344CB8AC3E}">
        <p14:creationId xmlns:p14="http://schemas.microsoft.com/office/powerpoint/2010/main" val="3042513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OO </a:t>
            </a:r>
            <a:r>
              <a:rPr lang="en-US" dirty="0" smtClean="0"/>
              <a:t>Basics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OO Basics revolves around Object-Oriented design chooses language writers provided you for framework tools. Every language is a bit different.</a:t>
            </a:r>
          </a:p>
          <a:p>
            <a:r>
              <a:rPr lang="en-US" dirty="0" smtClean="0">
                <a:hlinkClick r:id="rId2"/>
              </a:rPr>
              <a:t>Type</a:t>
            </a:r>
            <a:r>
              <a:rPr lang="en-US" dirty="0" smtClean="0"/>
              <a:t> – How data points are represented in an application. e.g. integers, alpha-numeric characters, any class based object or interface….</a:t>
            </a:r>
          </a:p>
          <a:p>
            <a:r>
              <a:rPr lang="en-US" dirty="0" smtClean="0">
                <a:hlinkClick r:id="rId3"/>
              </a:rPr>
              <a:t>Interface</a:t>
            </a:r>
            <a:r>
              <a:rPr lang="en-US" dirty="0" smtClean="0"/>
              <a:t> – An abstract type that consists of only method signatures.</a:t>
            </a:r>
          </a:p>
          <a:p>
            <a:r>
              <a:rPr lang="en-US" dirty="0" smtClean="0">
                <a:hlinkClick r:id="rId4"/>
              </a:rPr>
              <a:t>Abstraction</a:t>
            </a:r>
            <a:r>
              <a:rPr lang="en-US" dirty="0" smtClean="0"/>
              <a:t> – Focusing on the relevant aspects of a given context, and moving complexity to other layers. e.g. Abstract Class</a:t>
            </a:r>
          </a:p>
          <a:p>
            <a:r>
              <a:rPr lang="en-US" dirty="0" smtClean="0">
                <a:hlinkClick r:id="rId5"/>
              </a:rPr>
              <a:t>Inheritance</a:t>
            </a:r>
            <a:r>
              <a:rPr lang="en-US" dirty="0" smtClean="0"/>
              <a:t> – A class based object acquires all the properties and behaviors of a parent class based object.</a:t>
            </a:r>
          </a:p>
          <a:p>
            <a:r>
              <a:rPr lang="en-US" dirty="0" smtClean="0">
                <a:hlinkClick r:id="rId6"/>
              </a:rPr>
              <a:t>Polymorphism</a:t>
            </a:r>
            <a:r>
              <a:rPr lang="en-US" dirty="0" smtClean="0"/>
              <a:t> – Operations on values of one type, can be performed on another type.</a:t>
            </a:r>
          </a:p>
          <a:p>
            <a:endParaRPr lang="en-US" dirty="0"/>
          </a:p>
        </p:txBody>
      </p:sp>
    </p:spTree>
    <p:extLst>
      <p:ext uri="{BB962C8B-B14F-4D97-AF65-F5344CB8AC3E}">
        <p14:creationId xmlns:p14="http://schemas.microsoft.com/office/powerpoint/2010/main" val="99500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OO Design Principles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 are first going to talk a bit about some good </a:t>
            </a:r>
            <a:r>
              <a:rPr lang="en-US" b="1" dirty="0" smtClean="0"/>
              <a:t>design principles</a:t>
            </a:r>
            <a:r>
              <a:rPr lang="en-US" dirty="0" smtClean="0"/>
              <a:t>, not design patterns. Do you know a few </a:t>
            </a:r>
            <a:r>
              <a:rPr lang="en-US" b="1" dirty="0" smtClean="0"/>
              <a:t>design principles</a:t>
            </a:r>
            <a:r>
              <a:rPr lang="en-US" dirty="0" smtClean="0"/>
              <a:t>?</a:t>
            </a:r>
          </a:p>
          <a:p>
            <a:r>
              <a:rPr lang="en-US" dirty="0" smtClean="0"/>
              <a:t>Identify the aspects of your application that vary and separate them from what stays the same.</a:t>
            </a:r>
          </a:p>
          <a:p>
            <a:r>
              <a:rPr lang="en-US" dirty="0" smtClean="0"/>
              <a:t>Favor composition over inheritance.</a:t>
            </a:r>
          </a:p>
          <a:p>
            <a:pPr lvl="1"/>
            <a:r>
              <a:rPr lang="en-US" dirty="0" smtClean="0"/>
              <a:t>Has-A is better than, Is-A</a:t>
            </a:r>
          </a:p>
          <a:p>
            <a:r>
              <a:rPr lang="en-US" dirty="0" smtClean="0"/>
              <a:t>Program to interfaces, not implementations.</a:t>
            </a:r>
          </a:p>
          <a:p>
            <a:r>
              <a:rPr lang="en-US" dirty="0" smtClean="0"/>
              <a:t>Strive for loosely coupled designs between objects that interact.</a:t>
            </a:r>
          </a:p>
          <a:p>
            <a:r>
              <a:rPr lang="en-US" dirty="0" smtClean="0"/>
              <a:t>Classes should be open for extension, but closed for modification.</a:t>
            </a:r>
          </a:p>
          <a:p>
            <a:pPr lvl="1"/>
            <a:r>
              <a:rPr lang="en-US" dirty="0"/>
              <a:t>Open/Closed Principle</a:t>
            </a:r>
            <a:endParaRPr lang="en-US" dirty="0" smtClean="0"/>
          </a:p>
          <a:p>
            <a:r>
              <a:rPr lang="en-US" dirty="0" smtClean="0"/>
              <a:t>Depend on abstractions, not concrete classes. </a:t>
            </a:r>
          </a:p>
          <a:p>
            <a:pPr lvl="1"/>
            <a:r>
              <a:rPr lang="en-US" dirty="0"/>
              <a:t>Dependency Inversion </a:t>
            </a:r>
            <a:r>
              <a:rPr lang="en-US" dirty="0" smtClean="0"/>
              <a:t>Principle / Inversion of Control</a:t>
            </a:r>
          </a:p>
          <a:p>
            <a:pPr lvl="1"/>
            <a:r>
              <a:rPr lang="en-US" dirty="0" smtClean="0"/>
              <a:t>Hollywood Principle: “Don’t call us, we’ll call you.”</a:t>
            </a:r>
            <a:endParaRPr lang="en-US" dirty="0"/>
          </a:p>
        </p:txBody>
      </p:sp>
    </p:spTree>
    <p:extLst>
      <p:ext uri="{BB962C8B-B14F-4D97-AF65-F5344CB8AC3E}">
        <p14:creationId xmlns:p14="http://schemas.microsoft.com/office/powerpoint/2010/main" val="1813448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OO </a:t>
            </a:r>
            <a:r>
              <a:rPr lang="en-US" dirty="0" smtClean="0"/>
              <a:t>Design Principles - SOLID</a:t>
            </a:r>
            <a:endParaRPr lang="en-US" dirty="0"/>
          </a:p>
        </p:txBody>
      </p:sp>
      <p:sp>
        <p:nvSpPr>
          <p:cNvPr id="3" name="Content Placeholder 2"/>
          <p:cNvSpPr>
            <a:spLocks noGrp="1"/>
          </p:cNvSpPr>
          <p:nvPr>
            <p:ph idx="1"/>
          </p:nvPr>
        </p:nvSpPr>
        <p:spPr/>
        <p:txBody>
          <a:bodyPr>
            <a:normAutofit fontScale="85000" lnSpcReduction="10000"/>
          </a:bodyPr>
          <a:lstStyle/>
          <a:p>
            <a:r>
              <a:rPr lang="en-US" dirty="0"/>
              <a:t>SOLID is an acronym of </a:t>
            </a:r>
            <a:r>
              <a:rPr lang="en-US" dirty="0" smtClean="0"/>
              <a:t>design principles to make software more understandable, flexible and maintainable. (Agile Development / Adaptive Software Development)</a:t>
            </a:r>
          </a:p>
          <a:p>
            <a:pPr lvl="1"/>
            <a:r>
              <a:rPr lang="en-US" dirty="0">
                <a:hlinkClick r:id="rId2"/>
              </a:rPr>
              <a:t>https://en.wikipedia.org/wiki/SOLID_(object-oriented_design</a:t>
            </a:r>
            <a:r>
              <a:rPr lang="en-US" dirty="0" smtClean="0">
                <a:hlinkClick r:id="rId2"/>
              </a:rPr>
              <a:t>)</a:t>
            </a:r>
            <a:endParaRPr lang="en-US" dirty="0" smtClean="0"/>
          </a:p>
          <a:p>
            <a:pPr lvl="1"/>
            <a:r>
              <a:rPr lang="en-US" dirty="0" smtClean="0">
                <a:hlinkClick r:id="rId3"/>
              </a:rPr>
              <a:t>Single Responsibility Principle</a:t>
            </a:r>
            <a:r>
              <a:rPr lang="en-US" dirty="0" smtClean="0"/>
              <a:t> – A class should only have a single responsibility. Changes to only one part of the software’s specification should be able to affect the specification of the class.</a:t>
            </a:r>
          </a:p>
          <a:p>
            <a:pPr lvl="1"/>
            <a:r>
              <a:rPr lang="en-US" dirty="0" smtClean="0">
                <a:hlinkClick r:id="rId4"/>
              </a:rPr>
              <a:t>Open/Closed Principle</a:t>
            </a:r>
            <a:r>
              <a:rPr lang="en-US" dirty="0" smtClean="0"/>
              <a:t> – Software entities… should be open for extension, but closed for modification.</a:t>
            </a:r>
          </a:p>
          <a:p>
            <a:pPr lvl="1"/>
            <a:r>
              <a:rPr lang="en-US" dirty="0" err="1" smtClean="0">
                <a:hlinkClick r:id="rId5"/>
              </a:rPr>
              <a:t>Liskov</a:t>
            </a:r>
            <a:r>
              <a:rPr lang="en-US" dirty="0" smtClean="0">
                <a:hlinkClick r:id="rId5"/>
              </a:rPr>
              <a:t> Substitution Principle</a:t>
            </a:r>
            <a:r>
              <a:rPr lang="en-US" dirty="0" smtClean="0"/>
              <a:t> – Objects in a program should be replaceable with instances of their subtypes without altering the correctness of that program.</a:t>
            </a:r>
          </a:p>
          <a:p>
            <a:pPr lvl="1"/>
            <a:r>
              <a:rPr lang="en-US" dirty="0" smtClean="0">
                <a:hlinkClick r:id="rId6"/>
              </a:rPr>
              <a:t>Interface Segregation Principle</a:t>
            </a:r>
            <a:r>
              <a:rPr lang="en-US" dirty="0" smtClean="0"/>
              <a:t> – Many client-specific interfaces are better than one general-purpose interface.</a:t>
            </a:r>
          </a:p>
          <a:p>
            <a:pPr lvl="1"/>
            <a:r>
              <a:rPr lang="en-US" dirty="0" smtClean="0">
                <a:hlinkClick r:id="rId7"/>
              </a:rPr>
              <a:t>Dependency Inversion Principle</a:t>
            </a:r>
            <a:r>
              <a:rPr lang="en-US" dirty="0" smtClean="0"/>
              <a:t> – One should “depend upon abstractions, not concretions.</a:t>
            </a:r>
            <a:endParaRPr lang="en-US" dirty="0"/>
          </a:p>
          <a:p>
            <a:endParaRPr lang="en-US" dirty="0"/>
          </a:p>
        </p:txBody>
      </p:sp>
    </p:spTree>
    <p:extLst>
      <p:ext uri="{BB962C8B-B14F-4D97-AF65-F5344CB8AC3E}">
        <p14:creationId xmlns:p14="http://schemas.microsoft.com/office/powerpoint/2010/main" val="202195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OO Design Building Blocks</a:t>
            </a:r>
            <a:endParaRPr lang="en-US" dirty="0"/>
          </a:p>
        </p:txBody>
      </p:sp>
      <p:pic>
        <p:nvPicPr>
          <p:cNvPr id="9" name="Content Placeholder 8"/>
          <p:cNvPicPr>
            <a:picLocks noGrp="1" noChangeAspect="1"/>
          </p:cNvPicPr>
          <p:nvPr>
            <p:ph idx="1"/>
          </p:nvPr>
        </p:nvPicPr>
        <p:blipFill>
          <a:blip r:embed="rId2"/>
          <a:stretch>
            <a:fillRect/>
          </a:stretch>
        </p:blipFill>
        <p:spPr>
          <a:xfrm>
            <a:off x="2828865" y="2052638"/>
            <a:ext cx="5496045" cy="4195762"/>
          </a:xfrm>
          <a:prstGeom prst="rect">
            <a:avLst/>
          </a:prstGeom>
        </p:spPr>
      </p:pic>
    </p:spTree>
    <p:extLst>
      <p:ext uri="{BB962C8B-B14F-4D97-AF65-F5344CB8AC3E}">
        <p14:creationId xmlns:p14="http://schemas.microsoft.com/office/powerpoint/2010/main" val="298476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What is a Design Pattern?</a:t>
            </a:r>
            <a:endParaRPr lang="en-US" dirty="0"/>
          </a:p>
        </p:txBody>
      </p:sp>
      <p:sp>
        <p:nvSpPr>
          <p:cNvPr id="3" name="Content Placeholder 2"/>
          <p:cNvSpPr>
            <a:spLocks noGrp="1"/>
          </p:cNvSpPr>
          <p:nvPr>
            <p:ph idx="1"/>
          </p:nvPr>
        </p:nvSpPr>
        <p:spPr/>
        <p:txBody>
          <a:bodyPr>
            <a:normAutofit/>
          </a:bodyPr>
          <a:lstStyle/>
          <a:p>
            <a:r>
              <a:rPr lang="en-US" dirty="0" smtClean="0"/>
              <a:t>Formal Definition 1: “A design pattern is the re-usable form of a solution to a design problem.”</a:t>
            </a:r>
          </a:p>
          <a:p>
            <a:pPr lvl="1"/>
            <a:r>
              <a:rPr lang="en-US" dirty="0">
                <a:hlinkClick r:id="rId2"/>
              </a:rPr>
              <a:t>https://</a:t>
            </a:r>
            <a:r>
              <a:rPr lang="en-US" dirty="0" smtClean="0">
                <a:hlinkClick r:id="rId2"/>
              </a:rPr>
              <a:t>en.wikipedia.org/wiki/Design_pattern</a:t>
            </a:r>
            <a:endParaRPr lang="en-US" dirty="0" smtClean="0"/>
          </a:p>
          <a:p>
            <a:r>
              <a:rPr lang="en-US" dirty="0" smtClean="0"/>
              <a:t>Formal Definition 2: “A </a:t>
            </a:r>
            <a:r>
              <a:rPr lang="en-US" b="1" dirty="0" smtClean="0"/>
              <a:t>Pattern</a:t>
            </a:r>
            <a:r>
              <a:rPr lang="en-US" dirty="0" smtClean="0"/>
              <a:t> is a solution to a problem in context.”</a:t>
            </a:r>
          </a:p>
          <a:p>
            <a:pPr lvl="1"/>
            <a:r>
              <a:rPr lang="en-US" i="1" dirty="0" smtClean="0"/>
              <a:t>Head First Design Patterns, O’Reilly (2004)</a:t>
            </a:r>
          </a:p>
          <a:p>
            <a:pPr lvl="2"/>
            <a:r>
              <a:rPr lang="en-US" dirty="0" smtClean="0"/>
              <a:t>“The </a:t>
            </a:r>
            <a:r>
              <a:rPr lang="en-US" b="1" dirty="0" smtClean="0"/>
              <a:t>context</a:t>
            </a:r>
            <a:r>
              <a:rPr lang="en-US" dirty="0" smtClean="0"/>
              <a:t> is the situation in which the pattern applies. This should be a recurring situation”</a:t>
            </a:r>
          </a:p>
          <a:p>
            <a:pPr lvl="2"/>
            <a:r>
              <a:rPr lang="en-US" dirty="0" smtClean="0"/>
              <a:t>“The </a:t>
            </a:r>
            <a:r>
              <a:rPr lang="en-US" b="1" dirty="0" smtClean="0"/>
              <a:t>problem</a:t>
            </a:r>
            <a:r>
              <a:rPr lang="en-US" dirty="0" smtClean="0"/>
              <a:t> refers to the goal you are trying to achieve in this context, but it also refers to any constraints that occur in the context.”</a:t>
            </a:r>
          </a:p>
          <a:p>
            <a:pPr lvl="2"/>
            <a:r>
              <a:rPr lang="en-US" dirty="0" smtClean="0"/>
              <a:t>“The </a:t>
            </a:r>
            <a:r>
              <a:rPr lang="en-US" b="1" dirty="0" smtClean="0"/>
              <a:t>solution</a:t>
            </a:r>
            <a:r>
              <a:rPr lang="en-US" dirty="0" smtClean="0"/>
              <a:t> is what you’re after: a general design that anyone can apply which resolves the goal and set of constraints.”</a:t>
            </a:r>
          </a:p>
        </p:txBody>
      </p:sp>
    </p:spTree>
    <p:extLst>
      <p:ext uri="{BB962C8B-B14F-4D97-AF65-F5344CB8AC3E}">
        <p14:creationId xmlns:p14="http://schemas.microsoft.com/office/powerpoint/2010/main" val="257229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A Brief History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Christopher Wolfgang </a:t>
            </a:r>
            <a:r>
              <a:rPr lang="en-US" dirty="0" smtClean="0"/>
              <a:t>Alexander (Father of Design Patterns)</a:t>
            </a:r>
          </a:p>
          <a:p>
            <a:pPr lvl="1"/>
            <a:r>
              <a:rPr lang="en-US" dirty="0" smtClean="0"/>
              <a:t>In 1977, Christopher wrote “A Pattern Language: Towns Buildings, Construction”. The book creates a new language, what the authors call a “Pattern Language”, which is the sum of all 253 patterns.</a:t>
            </a:r>
          </a:p>
          <a:p>
            <a:pPr lvl="2"/>
            <a:r>
              <a:rPr lang="en-US" dirty="0">
                <a:hlinkClick r:id="rId2"/>
              </a:rPr>
              <a:t>https://</a:t>
            </a:r>
            <a:r>
              <a:rPr lang="en-US" dirty="0" smtClean="0">
                <a:hlinkClick r:id="rId2"/>
              </a:rPr>
              <a:t>en.wikipedia.org/wiki/A_Pattern_Language</a:t>
            </a:r>
            <a:endParaRPr lang="en-US" dirty="0" smtClean="0"/>
          </a:p>
          <a:p>
            <a:r>
              <a:rPr lang="en-US" dirty="0"/>
              <a:t>Kent Beck and Ward Cunningham presented patterns at OOPSLA in 1987</a:t>
            </a:r>
          </a:p>
          <a:p>
            <a:pPr lvl="1"/>
            <a:r>
              <a:rPr lang="en-US" dirty="0" smtClean="0"/>
              <a:t>Using </a:t>
            </a:r>
            <a:r>
              <a:rPr lang="en-US" dirty="0"/>
              <a:t>Pattern Languages for Object-Oriented </a:t>
            </a:r>
            <a:r>
              <a:rPr lang="en-US" dirty="0" smtClean="0"/>
              <a:t>Programs</a:t>
            </a:r>
          </a:p>
          <a:p>
            <a:pPr lvl="1"/>
            <a:r>
              <a:rPr lang="en-US" dirty="0"/>
              <a:t>A pattern language guides a designer by providing workable solutions to all of the problems known to arise in the course of design.</a:t>
            </a:r>
            <a:endParaRPr lang="en-US" dirty="0" smtClean="0"/>
          </a:p>
          <a:p>
            <a:r>
              <a:rPr lang="en-US" i="1" dirty="0" smtClean="0"/>
              <a:t>Design Patterns: Elements of Reusable Object-Oriented Software</a:t>
            </a:r>
          </a:p>
          <a:p>
            <a:pPr lvl="1"/>
            <a:r>
              <a:rPr lang="en-US" i="1" dirty="0"/>
              <a:t>(</a:t>
            </a:r>
            <a:r>
              <a:rPr lang="en-US" i="1" dirty="0" smtClean="0"/>
              <a:t>1994) </a:t>
            </a:r>
            <a:r>
              <a:rPr lang="en-US" dirty="0" smtClean="0"/>
              <a:t>Known as the Gang of Four (</a:t>
            </a:r>
            <a:r>
              <a:rPr lang="en-US" dirty="0" err="1" smtClean="0"/>
              <a:t>GoF</a:t>
            </a:r>
            <a:r>
              <a:rPr lang="en-US" dirty="0" smtClean="0"/>
              <a:t>), the four authors, Erich Gamma, Richard Helm, Ralph Johnson and John </a:t>
            </a:r>
            <a:r>
              <a:rPr lang="en-US" dirty="0" err="1" smtClean="0"/>
              <a:t>Vlissides</a:t>
            </a:r>
            <a:r>
              <a:rPr lang="en-US" dirty="0" smtClean="0"/>
              <a:t> describe 23 classic software design patterns.</a:t>
            </a:r>
          </a:p>
          <a:p>
            <a:pPr lvl="1"/>
            <a:r>
              <a:rPr lang="en-US" dirty="0" smtClean="0"/>
              <a:t>These patterns are also know as </a:t>
            </a:r>
            <a:r>
              <a:rPr lang="en-US" dirty="0" err="1" smtClean="0"/>
              <a:t>GoF</a:t>
            </a:r>
            <a:r>
              <a:rPr lang="en-US" dirty="0" smtClean="0"/>
              <a:t> Patterns.</a:t>
            </a:r>
          </a:p>
          <a:p>
            <a:pPr lvl="1"/>
            <a:r>
              <a:rPr lang="en-US" dirty="0" smtClean="0"/>
              <a:t>The first chapter of this book also covers OO design techniques like: “Favor Object Composition over Inheritance”</a:t>
            </a:r>
          </a:p>
          <a:p>
            <a:endParaRPr lang="en-US" i="1" dirty="0" smtClean="0"/>
          </a:p>
        </p:txBody>
      </p:sp>
    </p:spTree>
    <p:extLst>
      <p:ext uri="{BB962C8B-B14F-4D97-AF65-F5344CB8AC3E}">
        <p14:creationId xmlns:p14="http://schemas.microsoft.com/office/powerpoint/2010/main" val="411483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Shared Vocabulary	</a:t>
            </a:r>
            <a:endParaRPr lang="en-US" dirty="0"/>
          </a:p>
        </p:txBody>
      </p:sp>
      <p:sp>
        <p:nvSpPr>
          <p:cNvPr id="3" name="Content Placeholder 2"/>
          <p:cNvSpPr>
            <a:spLocks noGrp="1"/>
          </p:cNvSpPr>
          <p:nvPr>
            <p:ph idx="1"/>
          </p:nvPr>
        </p:nvSpPr>
        <p:spPr/>
        <p:txBody>
          <a:bodyPr/>
          <a:lstStyle/>
          <a:p>
            <a:r>
              <a:rPr lang="en-US" dirty="0" smtClean="0"/>
              <a:t>Speaking in patterns allow you to get the point across very quickly when talking with team members, keeping things at design level rather than stopping to talk about implementation details.</a:t>
            </a:r>
          </a:p>
          <a:p>
            <a:r>
              <a:rPr lang="en-US" dirty="0" smtClean="0"/>
              <a:t>An example from Head First Design Patterns:</a:t>
            </a:r>
          </a:p>
          <a:p>
            <a:pPr lvl="1"/>
            <a:r>
              <a:rPr lang="en-US" dirty="0" smtClean="0"/>
              <a:t>Rick: “So I created this broadcast class. It keeps track of all the objects listening to it and any time a new piece of data comes along it sends a message to each listener. What’s cool is that the listeners can join the broadcast at any time or they can even remove themselves. It is really dynamic and loosely-coupled!”</a:t>
            </a:r>
          </a:p>
          <a:p>
            <a:pPr lvl="1"/>
            <a:r>
              <a:rPr lang="en-US" dirty="0" smtClean="0"/>
              <a:t>… “Rick, why didn’t you just say you were using the </a:t>
            </a:r>
            <a:r>
              <a:rPr lang="en-US" b="1" dirty="0" smtClean="0"/>
              <a:t>Observer</a:t>
            </a:r>
            <a:r>
              <a:rPr lang="en-US" dirty="0" smtClean="0"/>
              <a:t> Pattern?”</a:t>
            </a:r>
          </a:p>
          <a:p>
            <a:endParaRPr lang="en-US" dirty="0"/>
          </a:p>
        </p:txBody>
      </p:sp>
    </p:spTree>
    <p:extLst>
      <p:ext uri="{BB962C8B-B14F-4D97-AF65-F5344CB8AC3E}">
        <p14:creationId xmlns:p14="http://schemas.microsoft.com/office/powerpoint/2010/main" val="3371902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3402</TotalTime>
  <Words>1455</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Design Patterns in C#</vt:lpstr>
      <vt:lpstr>Design Patterns in C#:  Who is this for?</vt:lpstr>
      <vt:lpstr>Design Patterns in C#:  OO Basics</vt:lpstr>
      <vt:lpstr>Design Patterns in C#:  OO Design Principles</vt:lpstr>
      <vt:lpstr>Design Patterns in C#:  OO Design Principles - SOLID</vt:lpstr>
      <vt:lpstr>Design Patterns in C#:  OO Design Building Blocks</vt:lpstr>
      <vt:lpstr>Design Patterns in C#:  What is a Design Pattern?</vt:lpstr>
      <vt:lpstr>Design Patterns in C#:  A Brief History</vt:lpstr>
      <vt:lpstr>Design Patterns in C#:  Shared Vocabulary </vt:lpstr>
      <vt:lpstr>Design Patterns in C#:  Where can I use a Design Pattern?</vt:lpstr>
      <vt:lpstr>Design Patterns in C#:  Pattern Classifications</vt:lpstr>
      <vt:lpstr>Design Patterns in C#:  GoF Patterns - Creational</vt:lpstr>
      <vt:lpstr>Design Patterns in C#:  GoF Patterns - Structural</vt:lpstr>
      <vt:lpstr>Design Patterns in C#:  GoF Patterns - Behavioral</vt:lpstr>
      <vt:lpstr>Design Patterns in C#:  Anti-Pattern</vt:lpstr>
      <vt:lpstr>Design Patterns in C#:  Code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in C#</dc:title>
  <dc:creator>Ryan Mauldin</dc:creator>
  <cp:lastModifiedBy>Ryan Mauldin</cp:lastModifiedBy>
  <cp:revision>65</cp:revision>
  <dcterms:created xsi:type="dcterms:W3CDTF">2017-10-09T15:29:24Z</dcterms:created>
  <dcterms:modified xsi:type="dcterms:W3CDTF">2017-10-12T21:22:57Z</dcterms:modified>
</cp:coreProperties>
</file>