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9" d="100"/>
          <a:sy n="49" d="100"/>
        </p:scale>
        <p:origin x="266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9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0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3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8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1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3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6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8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2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6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44BA5-1620-493F-90C9-E82BB6AFBDCD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" y="187490"/>
            <a:ext cx="53263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과제 제목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90500" y="1272209"/>
            <a:ext cx="11811000" cy="14178662"/>
          </a:xfrm>
          <a:prstGeom prst="roundRect">
            <a:avLst>
              <a:gd name="adj" fmla="val 36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34340" y="1531620"/>
            <a:ext cx="11338560" cy="571500"/>
            <a:chOff x="662940" y="2766060"/>
            <a:chExt cx="11338560" cy="571500"/>
          </a:xfrm>
        </p:grpSpPr>
        <p:sp>
          <p:nvSpPr>
            <p:cNvPr id="7" name="한쪽 모서리가 잘린 사각형 6"/>
            <p:cNvSpPr/>
            <p:nvPr/>
          </p:nvSpPr>
          <p:spPr>
            <a:xfrm>
              <a:off x="662940" y="2766060"/>
              <a:ext cx="3337560" cy="548640"/>
            </a:xfrm>
            <a:prstGeom prst="snip1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62940" y="3291840"/>
              <a:ext cx="11338560" cy="45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384567" y="5208349"/>
            <a:ext cx="11338560" cy="571500"/>
            <a:chOff x="662940" y="2766060"/>
            <a:chExt cx="11338560" cy="571500"/>
          </a:xfrm>
        </p:grpSpPr>
        <p:sp>
          <p:nvSpPr>
            <p:cNvPr id="12" name="한쪽 모서리가 잘린 사각형 11"/>
            <p:cNvSpPr/>
            <p:nvPr/>
          </p:nvSpPr>
          <p:spPr>
            <a:xfrm>
              <a:off x="662940" y="2766060"/>
              <a:ext cx="3337560" cy="548640"/>
            </a:xfrm>
            <a:prstGeom prst="snip1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flipV="1">
              <a:off x="662940" y="3291840"/>
              <a:ext cx="11338560" cy="45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426720" y="9410700"/>
            <a:ext cx="11338560" cy="571500"/>
            <a:chOff x="662940" y="2766060"/>
            <a:chExt cx="11338560" cy="571500"/>
          </a:xfrm>
        </p:grpSpPr>
        <p:sp>
          <p:nvSpPr>
            <p:cNvPr id="15" name="한쪽 모서리가 잘린 사각형 14"/>
            <p:cNvSpPr/>
            <p:nvPr/>
          </p:nvSpPr>
          <p:spPr>
            <a:xfrm>
              <a:off x="662940" y="2766060"/>
              <a:ext cx="3337560" cy="548640"/>
            </a:xfrm>
            <a:prstGeom prst="snip1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 flipV="1">
              <a:off x="662940" y="3291840"/>
              <a:ext cx="11338560" cy="45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26720" y="12240420"/>
            <a:ext cx="11338560" cy="571500"/>
            <a:chOff x="662940" y="2766060"/>
            <a:chExt cx="11338560" cy="571500"/>
          </a:xfrm>
        </p:grpSpPr>
        <p:sp>
          <p:nvSpPr>
            <p:cNvPr id="18" name="한쪽 모서리가 잘린 사각형 17"/>
            <p:cNvSpPr/>
            <p:nvPr/>
          </p:nvSpPr>
          <p:spPr>
            <a:xfrm>
              <a:off x="662940" y="2766060"/>
              <a:ext cx="3337560" cy="548640"/>
            </a:xfrm>
            <a:prstGeom prst="snip1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662940" y="3291840"/>
              <a:ext cx="11338560" cy="45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26720" y="1579067"/>
            <a:ext cx="29803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과제 추진 목적 및 배경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" y="5318506"/>
            <a:ext cx="1441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작품 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1480" y="9496247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추진 결과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" y="12313536"/>
            <a:ext cx="2351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성과 및 기대 효과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25841" y="155178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김건학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오원재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72" r="100000">
                        <a14:backgroundMark x1="9264" y1="10326" x2="9264" y2="10326"/>
                        <a14:backgroundMark x1="11172" y1="88587" x2="11172" y2="88587"/>
                        <a14:backgroundMark x1="94005" y1="8152" x2="94005" y2="8152"/>
                        <a14:backgroundMark x1="93733" y1="87772" x2="93733" y2="877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109" y="15521177"/>
            <a:ext cx="651946" cy="6537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8D555-BB8C-4724-8F38-66B0FE6A545F}"/>
              </a:ext>
            </a:extLst>
          </p:cNvPr>
          <p:cNvSpPr txBox="1"/>
          <p:nvPr/>
        </p:nvSpPr>
        <p:spPr>
          <a:xfrm>
            <a:off x="518646" y="2218230"/>
            <a:ext cx="11254254" cy="181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dirty="0"/>
              <a:t>올해의 가장 큰 이슈라고 하면 </a:t>
            </a:r>
            <a:r>
              <a:rPr lang="ko-KR" altLang="en-US" dirty="0" err="1"/>
              <a:t>코로나바이러스입니다</a:t>
            </a:r>
            <a:r>
              <a:rPr lang="en-US" altLang="ko-KR" dirty="0"/>
              <a:t>. </a:t>
            </a:r>
            <a:r>
              <a:rPr lang="ko-KR" altLang="en-US" dirty="0"/>
              <a:t>코로나는 올 한 해 동안 우리 사회에 지대한 영향을 미쳤으며</a:t>
            </a:r>
            <a:r>
              <a:rPr lang="en-US" altLang="ko-KR" dirty="0"/>
              <a:t>, </a:t>
            </a:r>
            <a:r>
              <a:rPr lang="ko-KR" altLang="en-US" dirty="0"/>
              <a:t>그로 인해 우리 사회에는 많은 변화가 생기게 되었습니다</a:t>
            </a:r>
            <a:r>
              <a:rPr lang="en-US" altLang="ko-KR" dirty="0"/>
              <a:t>. </a:t>
            </a:r>
            <a:r>
              <a:rPr lang="ko-KR" altLang="en-US" dirty="0"/>
              <a:t>저희 팀은 이러한 상황에 맞추어 마스크 착용 여부를 인식하고 더 나아가 해당 데이터를 서버에 전송해 통계자료를 확보할 수 있는 시스템을 구현하고자 하였습니다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lnSpc>
                <a:spcPts val="2600"/>
              </a:lnSpc>
            </a:pP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CCDF3D-0946-42A1-BB01-B2F84FA872DD}"/>
              </a:ext>
            </a:extLst>
          </p:cNvPr>
          <p:cNvSpPr txBox="1"/>
          <p:nvPr/>
        </p:nvSpPr>
        <p:spPr>
          <a:xfrm>
            <a:off x="5079662" y="6008112"/>
            <a:ext cx="6643465" cy="370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ko-KR" altLang="en-US" sz="2000" dirty="0"/>
              <a:t>각 클라이언트에서 </a:t>
            </a:r>
            <a:r>
              <a:rPr lang="ko-KR" altLang="en-US" sz="2000" dirty="0" err="1"/>
              <a:t>웹캠을</a:t>
            </a:r>
            <a:r>
              <a:rPr lang="ko-KR" altLang="en-US" sz="2000" dirty="0"/>
              <a:t> 통해 찍은 영상을 딥러닝 처리를 통해 마스크 유무를 확인 후 결과를 서버에 송신합니다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딥러닝 작업은 </a:t>
            </a:r>
            <a:r>
              <a:rPr lang="en-US" altLang="ko-KR" sz="2000" dirty="0"/>
              <a:t>YOLO</a:t>
            </a:r>
            <a:r>
              <a:rPr lang="ko-KR" altLang="en-US" sz="2000" dirty="0"/>
              <a:t>를 통해 수행하였으며 인식 전후에 알람을 통해 승객들을 통제할 수 있도록 하였습니다</a:t>
            </a:r>
            <a:r>
              <a:rPr lang="en-US" altLang="ko-KR" sz="2000" dirty="0"/>
              <a:t>.</a:t>
            </a:r>
          </a:p>
          <a:p>
            <a:pPr>
              <a:lnSpc>
                <a:spcPts val="2600"/>
              </a:lnSpc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ts val="2600"/>
              </a:lnSpc>
            </a:pPr>
            <a:r>
              <a:rPr lang="en-US" altLang="ko-KR" sz="2000" dirty="0"/>
              <a:t> </a:t>
            </a:r>
            <a:r>
              <a:rPr lang="ko-KR" altLang="en-US" sz="2000" dirty="0"/>
              <a:t>서버에서는 관리자 계정으로 로그인을 통해  마스크 착용 유무에 대한 통계와 기타정보를 확인 할 수 있게 구현하였습니다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lnSpc>
                <a:spcPts val="2600"/>
              </a:lnSpc>
            </a:pP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D75E00-7321-48AB-A69B-1AB6F67A4C16}"/>
              </a:ext>
            </a:extLst>
          </p:cNvPr>
          <p:cNvSpPr txBox="1"/>
          <p:nvPr/>
        </p:nvSpPr>
        <p:spPr>
          <a:xfrm>
            <a:off x="511026" y="12927069"/>
            <a:ext cx="11254254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dirty="0"/>
              <a:t>해당 프로젝트를 통해 통제 인원이 없더라도 마스크 미 착용자에 대한 통제를 간단하게 처리할 수 있는 효과를 기대하고 있습니다</a:t>
            </a:r>
            <a:r>
              <a:rPr lang="en-US" altLang="ko-KR" dirty="0"/>
              <a:t>. </a:t>
            </a:r>
            <a:r>
              <a:rPr lang="ko-KR" altLang="en-US" dirty="0"/>
              <a:t>공공기관이나 대중교통 같은 마스크 미 착용자에 대한 출입을 통제하는 구역에서 출입구마다 온종일 통제 인원을 상주시키는 것도 부담스럽고 통제 인원이 있더라도 사람이 많은 시간대에 한 명씩 검사하는 것은 쉬지 않습니다</a:t>
            </a:r>
            <a:r>
              <a:rPr lang="en-US" altLang="ko-KR" dirty="0"/>
              <a:t>. </a:t>
            </a:r>
          </a:p>
          <a:p>
            <a:pPr fontAlgn="base" latinLnBrk="1"/>
            <a:endParaRPr lang="ko-KR" altLang="en-US" dirty="0"/>
          </a:p>
          <a:p>
            <a:pPr fontAlgn="base" latinLnBrk="1"/>
            <a:r>
              <a:rPr lang="ko-KR" altLang="en-US" dirty="0"/>
              <a:t>이러한 문제점을 해당 과제를 통해 해결하여 비용적인 부분과 정확도 부분에 많은 이점을 얻을 수 있다고 판단하였으며</a:t>
            </a:r>
            <a:r>
              <a:rPr lang="en-US" altLang="ko-KR" dirty="0"/>
              <a:t>, </a:t>
            </a:r>
            <a:r>
              <a:rPr lang="ko-KR" altLang="en-US" dirty="0"/>
              <a:t>통계자료까지 얻을 수 있어 지역별 참고자료에 </a:t>
            </a:r>
            <a:r>
              <a:rPr lang="ko-KR" altLang="en-US" dirty="0" err="1"/>
              <a:t>유용히</a:t>
            </a:r>
            <a:r>
              <a:rPr lang="ko-KR" altLang="en-US" dirty="0"/>
              <a:t> 쓰일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ts val="2600"/>
              </a:lnSpc>
            </a:pP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EE1097-09B1-4408-A81F-0F0D6EACEB1C}"/>
              </a:ext>
            </a:extLst>
          </p:cNvPr>
          <p:cNvSpPr txBox="1"/>
          <p:nvPr/>
        </p:nvSpPr>
        <p:spPr>
          <a:xfrm>
            <a:off x="468873" y="10079587"/>
            <a:ext cx="11254254" cy="207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000" dirty="0"/>
              <a:t>5</a:t>
            </a:r>
            <a:r>
              <a:rPr lang="ko-KR" altLang="en-US" sz="2000" dirty="0"/>
              <a:t>월 </a:t>
            </a:r>
            <a:r>
              <a:rPr lang="en-US" altLang="ko-KR" sz="2000" dirty="0"/>
              <a:t>: </a:t>
            </a:r>
            <a:r>
              <a:rPr lang="ko-KR" altLang="en-US" sz="2000" dirty="0"/>
              <a:t>일정 및 계획 수립</a:t>
            </a:r>
            <a:endParaRPr lang="en-US" altLang="ko-KR" sz="2000" dirty="0"/>
          </a:p>
          <a:p>
            <a:pPr>
              <a:lnSpc>
                <a:spcPts val="2600"/>
              </a:lnSpc>
            </a:pPr>
            <a:r>
              <a:rPr lang="en-US" altLang="ko-KR" sz="2000" dirty="0"/>
              <a:t>6</a:t>
            </a:r>
            <a:r>
              <a:rPr lang="ko-KR" altLang="en-US" sz="2000" dirty="0"/>
              <a:t>월 </a:t>
            </a:r>
            <a:r>
              <a:rPr lang="en-US" altLang="ko-KR" sz="2000" dirty="0"/>
              <a:t>: </a:t>
            </a:r>
            <a:r>
              <a:rPr lang="ko-KR" altLang="en-US" sz="2000" dirty="0"/>
              <a:t>라이브러리 및 기술 조사</a:t>
            </a:r>
            <a:endParaRPr lang="en-US" altLang="ko-KR" sz="2000" dirty="0"/>
          </a:p>
          <a:p>
            <a:pPr>
              <a:lnSpc>
                <a:spcPts val="2600"/>
              </a:lnSpc>
            </a:pPr>
            <a:r>
              <a:rPr lang="en-US" altLang="ko-KR" sz="2000" dirty="0"/>
              <a:t>7~8</a:t>
            </a:r>
            <a:r>
              <a:rPr lang="ko-KR" altLang="en-US" sz="2000" dirty="0"/>
              <a:t>월 </a:t>
            </a:r>
            <a:r>
              <a:rPr lang="en-US" altLang="ko-KR" sz="2000" dirty="0"/>
              <a:t>: </a:t>
            </a:r>
            <a:r>
              <a:rPr lang="ko-KR" altLang="en-US" sz="2000" dirty="0"/>
              <a:t>프로그램 구현 및 중간 테스트</a:t>
            </a:r>
            <a:endParaRPr lang="en-US" altLang="ko-KR" sz="2000" dirty="0"/>
          </a:p>
          <a:p>
            <a:pPr>
              <a:lnSpc>
                <a:spcPts val="2600"/>
              </a:lnSpc>
            </a:pPr>
            <a:r>
              <a:rPr lang="en-US" altLang="ko-KR" sz="2000" dirty="0"/>
              <a:t>8~9</a:t>
            </a:r>
            <a:r>
              <a:rPr lang="ko-KR" altLang="en-US" sz="2000" dirty="0"/>
              <a:t>월 </a:t>
            </a:r>
            <a:r>
              <a:rPr lang="en-US" altLang="ko-KR" sz="2000" dirty="0"/>
              <a:t>: </a:t>
            </a:r>
            <a:r>
              <a:rPr lang="ko-KR" altLang="en-US" sz="2000" dirty="0"/>
              <a:t>문제점 확인 및 보완방법 토의</a:t>
            </a:r>
            <a:endParaRPr lang="en-US" altLang="ko-KR" sz="2000" dirty="0"/>
          </a:p>
          <a:p>
            <a:pPr>
              <a:lnSpc>
                <a:spcPts val="2600"/>
              </a:lnSpc>
            </a:pPr>
            <a:r>
              <a:rPr lang="en-US" altLang="ko-KR" sz="2000" dirty="0"/>
              <a:t>9~10</a:t>
            </a:r>
            <a:r>
              <a:rPr lang="ko-KR" altLang="en-US" sz="2000" dirty="0"/>
              <a:t>월 </a:t>
            </a:r>
            <a:r>
              <a:rPr lang="en-US" altLang="ko-KR" sz="2000" dirty="0"/>
              <a:t>: </a:t>
            </a:r>
            <a:r>
              <a:rPr lang="ko-KR" altLang="en-US" sz="2000" dirty="0"/>
              <a:t>보완 및 동작 테스트</a:t>
            </a:r>
            <a:endParaRPr lang="en-US" altLang="ko-KR" sz="2000" dirty="0"/>
          </a:p>
          <a:p>
            <a:pPr>
              <a:lnSpc>
                <a:spcPts val="2600"/>
              </a:lnSpc>
            </a:pPr>
            <a:r>
              <a:rPr lang="en-US" altLang="ko-KR" sz="2000" dirty="0"/>
              <a:t>10</a:t>
            </a:r>
            <a:r>
              <a:rPr lang="ko-KR" altLang="en-US" sz="2000" dirty="0"/>
              <a:t>월 </a:t>
            </a:r>
            <a:r>
              <a:rPr lang="en-US" altLang="ko-KR" sz="2000" dirty="0"/>
              <a:t>: </a:t>
            </a:r>
            <a:r>
              <a:rPr lang="ko-KR" altLang="en-US" sz="2000" dirty="0"/>
              <a:t>개선방향 및 </a:t>
            </a:r>
            <a:r>
              <a:rPr lang="ko-KR" altLang="en-US" sz="2000" dirty="0" err="1"/>
              <a:t>느낀점</a:t>
            </a:r>
            <a:r>
              <a:rPr lang="ko-KR" altLang="en-US" sz="2000" dirty="0"/>
              <a:t> 토의</a:t>
            </a:r>
            <a:r>
              <a:rPr lang="en-US" altLang="ko-KR" sz="2000" dirty="0"/>
              <a:t>, </a:t>
            </a:r>
            <a:r>
              <a:rPr lang="ko-KR" altLang="en-US" sz="2000" dirty="0"/>
              <a:t>보고서 작성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85B0B2-AA17-4282-8A78-435AD2FB93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85" y="3400887"/>
            <a:ext cx="3771900" cy="224127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316CD60-9364-444A-BC9F-439776154E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15" y="3330369"/>
            <a:ext cx="3761619" cy="17361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CBF3411-2388-4FC7-8E10-F0E66DBD07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946594"/>
            <a:ext cx="4519835" cy="31261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DDA9A8-D647-4F8A-9A4C-B1EE21C2CAD3}"/>
              </a:ext>
            </a:extLst>
          </p:cNvPr>
          <p:cNvSpPr txBox="1"/>
          <p:nvPr/>
        </p:nvSpPr>
        <p:spPr>
          <a:xfrm>
            <a:off x="7225841" y="648222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도움주신분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김형원</a:t>
            </a:r>
          </a:p>
        </p:txBody>
      </p:sp>
    </p:spTree>
    <p:extLst>
      <p:ext uri="{BB962C8B-B14F-4D97-AF65-F5344CB8AC3E}">
        <p14:creationId xmlns:p14="http://schemas.microsoft.com/office/powerpoint/2010/main" val="115999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250</Words>
  <Application>Microsoft Office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오원재</cp:lastModifiedBy>
  <cp:revision>13</cp:revision>
  <dcterms:created xsi:type="dcterms:W3CDTF">2020-05-20T00:21:09Z</dcterms:created>
  <dcterms:modified xsi:type="dcterms:W3CDTF">2020-10-27T16:38:13Z</dcterms:modified>
</cp:coreProperties>
</file>