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60" r:id="rId2"/>
    <p:sldId id="277" r:id="rId3"/>
    <p:sldId id="289" r:id="rId4"/>
    <p:sldId id="290" r:id="rId5"/>
    <p:sldId id="294" r:id="rId6"/>
    <p:sldId id="297" r:id="rId7"/>
    <p:sldId id="298" r:id="rId8"/>
    <p:sldId id="296" r:id="rId9"/>
    <p:sldId id="263" r:id="rId10"/>
    <p:sldId id="299" r:id="rId11"/>
    <p:sldId id="300" r:id="rId12"/>
    <p:sldId id="283" r:id="rId13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7F0A6EB7-A532-2A46-B722-298D7A47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1" name="Shape 219">
            <a:extLst>
              <a:ext uri="{FF2B5EF4-FFF2-40B4-BE49-F238E27FC236}">
                <a16:creationId xmlns:a16="http://schemas.microsoft.com/office/drawing/2014/main" id="{43E8483F-0079-4533-9644-65F00BE9B39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05.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제어문</a:t>
            </a:r>
            <a:endParaRPr lang="ko-KR" altLang="en-US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02.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리스트 자료형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914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리스트 문제 </a:t>
            </a:r>
            <a:r>
              <a:rPr lang="en-US" altLang="ko-KR" b="1" dirty="0"/>
              <a:t>1)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리스트 자료형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10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89521565-8E2F-4B27-8590-CF3AD9FE9B8A}"/>
              </a:ext>
            </a:extLst>
          </p:cNvPr>
          <p:cNvSpPr/>
          <p:nvPr/>
        </p:nvSpPr>
        <p:spPr>
          <a:xfrm>
            <a:off x="2686150" y="3329608"/>
            <a:ext cx="18938104" cy="4579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실습문제 </a:t>
            </a:r>
            <a:r>
              <a:rPr lang="en-US" altLang="ko-KR" sz="3200" dirty="0"/>
              <a:t>5.2.1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다음은 </a:t>
            </a:r>
            <a:r>
              <a:rPr lang="ko-KR" altLang="en-US" sz="3600" dirty="0" err="1"/>
              <a:t>패스트</a:t>
            </a:r>
            <a:r>
              <a:rPr lang="ko-KR" altLang="en-US" sz="3600" dirty="0"/>
              <a:t> 고등학교 </a:t>
            </a:r>
            <a:r>
              <a:rPr lang="en-US" altLang="ko-KR" sz="3600" dirty="0"/>
              <a:t>2</a:t>
            </a:r>
            <a:r>
              <a:rPr lang="ko-KR" altLang="en-US" sz="3600" dirty="0"/>
              <a:t>학년 </a:t>
            </a:r>
            <a:r>
              <a:rPr lang="en-US" altLang="ko-KR" sz="3600" dirty="0"/>
              <a:t>3</a:t>
            </a:r>
            <a:r>
              <a:rPr lang="ko-KR" altLang="en-US" sz="3600" dirty="0"/>
              <a:t>반 </a:t>
            </a:r>
            <a:r>
              <a:rPr lang="en-US" altLang="ko-KR" sz="3600" dirty="0"/>
              <a:t>1</a:t>
            </a:r>
            <a:r>
              <a:rPr lang="ko-KR" altLang="en-US" sz="3600" dirty="0"/>
              <a:t>번부터 </a:t>
            </a:r>
            <a:r>
              <a:rPr lang="en-US" altLang="ko-KR" sz="3600" dirty="0"/>
              <a:t>5</a:t>
            </a:r>
            <a:r>
              <a:rPr lang="ko-KR" altLang="en-US" sz="3600" dirty="0"/>
              <a:t>번까지의 </a:t>
            </a:r>
            <a:r>
              <a:rPr lang="en-US" altLang="ko-KR" sz="3600" dirty="0"/>
              <a:t>1</a:t>
            </a:r>
            <a:r>
              <a:rPr lang="ko-KR" altLang="en-US" sz="3600" dirty="0"/>
              <a:t>분간 </a:t>
            </a:r>
            <a:r>
              <a:rPr lang="ko-KR" altLang="en-US" sz="3600" dirty="0" err="1"/>
              <a:t>팔굽혀펴기</a:t>
            </a:r>
            <a:r>
              <a:rPr lang="ko-KR" altLang="en-US" sz="3600" dirty="0"/>
              <a:t> 개수이다</a:t>
            </a:r>
            <a:r>
              <a:rPr lang="en-US" altLang="ko-KR" sz="3600" dirty="0"/>
              <a:t>. </a:t>
            </a:r>
            <a:r>
              <a:rPr lang="ko-KR" altLang="en-US" sz="3600" dirty="0"/>
              <a:t>데이터는 리스트에 저장 되어 있다</a:t>
            </a:r>
            <a:r>
              <a:rPr lang="en-US" altLang="ko-KR" sz="3600" dirty="0"/>
              <a:t>. </a:t>
            </a:r>
            <a:r>
              <a:rPr lang="ko-KR" altLang="en-US" sz="3600" dirty="0">
                <a:solidFill>
                  <a:schemeClr val="accent1"/>
                </a:solidFill>
              </a:rPr>
              <a:t>각 문항을 실행한 결과를 출력해 보자</a:t>
            </a:r>
            <a:r>
              <a:rPr lang="en-US" altLang="ko-KR" sz="3600" dirty="0">
                <a:solidFill>
                  <a:schemeClr val="accent1"/>
                </a:solidFill>
              </a:rPr>
              <a:t>. </a:t>
            </a:r>
          </a:p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600" dirty="0"/>
              <a:t>result = [33, 40, 12, 63, 52]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3600" dirty="0"/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0EDDC2A6-1A14-4B8B-9B18-0EC7ADE1AAA6}"/>
              </a:ext>
            </a:extLst>
          </p:cNvPr>
          <p:cNvSpPr/>
          <p:nvPr/>
        </p:nvSpPr>
        <p:spPr>
          <a:xfrm>
            <a:off x="2686150" y="8426735"/>
            <a:ext cx="12472144" cy="2550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문항 </a:t>
            </a:r>
            <a:r>
              <a:rPr lang="en-US" altLang="ko-KR" sz="3200" b="1" dirty="0"/>
              <a:t>1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6</a:t>
            </a:r>
            <a:r>
              <a:rPr lang="ko-KR" altLang="en-US" sz="3200" dirty="0"/>
              <a:t>번의 </a:t>
            </a:r>
            <a:r>
              <a:rPr lang="ko-KR" altLang="en-US" sz="3200" dirty="0" err="1"/>
              <a:t>팔굽혀펴기</a:t>
            </a:r>
            <a:r>
              <a:rPr lang="ko-KR" altLang="en-US" sz="3200" dirty="0"/>
              <a:t> 개수는 </a:t>
            </a:r>
            <a:r>
              <a:rPr lang="en-US" altLang="ko-KR" sz="3200" dirty="0"/>
              <a:t>9</a:t>
            </a:r>
            <a:r>
              <a:rPr lang="ko-KR" altLang="en-US" sz="3200" dirty="0"/>
              <a:t>개이다</a:t>
            </a:r>
            <a:r>
              <a:rPr lang="en-US" altLang="ko-KR" sz="3200" dirty="0"/>
              <a:t>. 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리스트의 마지막에 추가하자</a:t>
            </a:r>
            <a:r>
              <a:rPr lang="en-US" altLang="ko-KR" sz="3200" dirty="0"/>
              <a:t>. </a:t>
            </a:r>
          </a:p>
        </p:txBody>
      </p:sp>
      <p:sp>
        <p:nvSpPr>
          <p:cNvPr id="10" name="Shape 133">
            <a:extLst>
              <a:ext uri="{FF2B5EF4-FFF2-40B4-BE49-F238E27FC236}">
                <a16:creationId xmlns:a16="http://schemas.microsoft.com/office/drawing/2014/main" id="{4AE58AA5-B55C-4CDE-AB49-C792555EEFF3}"/>
              </a:ext>
            </a:extLst>
          </p:cNvPr>
          <p:cNvSpPr/>
          <p:nvPr/>
        </p:nvSpPr>
        <p:spPr>
          <a:xfrm>
            <a:off x="10585654" y="8424747"/>
            <a:ext cx="12472144" cy="2550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문항 </a:t>
            </a:r>
            <a:r>
              <a:rPr lang="en-US" altLang="ko-KR" sz="3200" b="1" dirty="0"/>
              <a:t>2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2</a:t>
            </a:r>
            <a:r>
              <a:rPr lang="ko-KR" altLang="en-US" sz="3200" dirty="0"/>
              <a:t>번은 </a:t>
            </a:r>
            <a:r>
              <a:rPr lang="ko-KR" altLang="en-US" sz="3200" dirty="0" err="1"/>
              <a:t>재측정하여</a:t>
            </a:r>
            <a:r>
              <a:rPr lang="ko-KR" altLang="en-US" sz="3200" dirty="0"/>
              <a:t> </a:t>
            </a:r>
            <a:r>
              <a:rPr lang="en-US" altLang="ko-KR" sz="3200" dirty="0"/>
              <a:t>50</a:t>
            </a:r>
            <a:r>
              <a:rPr lang="ko-KR" altLang="en-US" sz="3200" dirty="0"/>
              <a:t>개를 하였다</a:t>
            </a:r>
            <a:r>
              <a:rPr lang="en-US" altLang="ko-KR" sz="3200" dirty="0"/>
              <a:t>. 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2</a:t>
            </a:r>
            <a:r>
              <a:rPr lang="ko-KR" altLang="en-US" sz="3200" dirty="0"/>
              <a:t>번의 데이터를 변경해 보자</a:t>
            </a:r>
            <a:r>
              <a:rPr lang="en-US" altLang="ko-KR" sz="3200" dirty="0"/>
              <a:t>. </a:t>
            </a:r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5ED3F21B-DC80-47C1-B9C4-8B44C6119034}"/>
              </a:ext>
            </a:extLst>
          </p:cNvPr>
          <p:cNvSpPr/>
          <p:nvPr/>
        </p:nvSpPr>
        <p:spPr>
          <a:xfrm>
            <a:off x="2686150" y="11217618"/>
            <a:ext cx="12472144" cy="1615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문항 </a:t>
            </a:r>
            <a:r>
              <a:rPr lang="en-US" altLang="ko-KR" sz="3200" b="1" dirty="0"/>
              <a:t>3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3</a:t>
            </a:r>
            <a:r>
              <a:rPr lang="ko-KR" altLang="en-US" sz="3200" dirty="0"/>
              <a:t>번부터 </a:t>
            </a:r>
            <a:r>
              <a:rPr lang="en-US" altLang="ko-KR" sz="3200" dirty="0"/>
              <a:t>6</a:t>
            </a:r>
            <a:r>
              <a:rPr lang="ko-KR" altLang="en-US" sz="3200" dirty="0"/>
              <a:t>번까지 데이터를 </a:t>
            </a:r>
            <a:r>
              <a:rPr lang="ko-KR" altLang="en-US" sz="3200" dirty="0" err="1"/>
              <a:t>슬라이싱하자</a:t>
            </a:r>
            <a:r>
              <a:rPr lang="en-US" altLang="ko-KR" sz="3200" dirty="0"/>
              <a:t>. </a:t>
            </a:r>
          </a:p>
        </p:txBody>
      </p:sp>
      <p:sp>
        <p:nvSpPr>
          <p:cNvPr id="12" name="Shape 133">
            <a:extLst>
              <a:ext uri="{FF2B5EF4-FFF2-40B4-BE49-F238E27FC236}">
                <a16:creationId xmlns:a16="http://schemas.microsoft.com/office/drawing/2014/main" id="{58B1DD31-D7A4-4AD9-B057-F695CDC0C0CF}"/>
              </a:ext>
            </a:extLst>
          </p:cNvPr>
          <p:cNvSpPr/>
          <p:nvPr/>
        </p:nvSpPr>
        <p:spPr>
          <a:xfrm>
            <a:off x="10585654" y="11215631"/>
            <a:ext cx="12472144" cy="161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문항 </a:t>
            </a:r>
            <a:r>
              <a:rPr lang="en-US" altLang="ko-KR" sz="3200" b="1" dirty="0"/>
              <a:t>4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모든 데이터를 오름차순으로 정렬하자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094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리스트 문제 </a:t>
            </a:r>
            <a:r>
              <a:rPr lang="en-US" altLang="ko-KR" b="1" dirty="0"/>
              <a:t>2)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리스트 자료형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89521565-8E2F-4B27-8590-CF3AD9FE9B8A}"/>
              </a:ext>
            </a:extLst>
          </p:cNvPr>
          <p:cNvSpPr/>
          <p:nvPr/>
        </p:nvSpPr>
        <p:spPr>
          <a:xfrm>
            <a:off x="2686150" y="3329608"/>
            <a:ext cx="18938104" cy="3359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/>
              <a:t>실습문제 </a:t>
            </a:r>
            <a:r>
              <a:rPr lang="en-US" altLang="ko-KR" sz="3200" dirty="0"/>
              <a:t>5.2.2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턱걸이 평균 측정 프로그램을 만들어보자</a:t>
            </a:r>
            <a:r>
              <a:rPr lang="en-US" altLang="ko-KR" sz="3600" dirty="0"/>
              <a:t>. </a:t>
            </a:r>
            <a:r>
              <a:rPr lang="ko-KR" altLang="en-US" sz="3600" dirty="0"/>
              <a:t>먼저</a:t>
            </a:r>
            <a:r>
              <a:rPr lang="en-US" altLang="ko-KR" sz="3600" dirty="0"/>
              <a:t>, </a:t>
            </a:r>
            <a:r>
              <a:rPr lang="ko-KR" altLang="en-US" sz="3600" dirty="0"/>
              <a:t>턱걸이 횟수를 저장할 빈 리스트를 만든다</a:t>
            </a:r>
            <a:r>
              <a:rPr lang="en-US" altLang="ko-KR" sz="3600" dirty="0"/>
              <a:t>. </a:t>
            </a:r>
            <a:r>
              <a:rPr lang="ko-KR" altLang="en-US" sz="3600" dirty="0"/>
              <a:t>그리고 </a:t>
            </a:r>
            <a:r>
              <a:rPr lang="ko-KR" altLang="en-US" sz="3600" dirty="0">
                <a:solidFill>
                  <a:schemeClr val="accent1"/>
                </a:solidFill>
              </a:rPr>
              <a:t>일주일간의 턱걸이 횟수를 입력 받아 리스트에 저장한다</a:t>
            </a:r>
            <a:r>
              <a:rPr lang="en-US" altLang="ko-KR" sz="3600" dirty="0"/>
              <a:t>. </a:t>
            </a:r>
            <a:r>
              <a:rPr lang="ko-KR" altLang="en-US" sz="3600" dirty="0"/>
              <a:t>리스트에 저장된 데이터의 평균을 구해 출력한다</a:t>
            </a:r>
            <a:r>
              <a:rPr lang="en-US" altLang="ko-KR" sz="3600" dirty="0"/>
              <a:t>.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0EDDC2A6-1A14-4B8B-9B18-0EC7ADE1AAA6}"/>
              </a:ext>
            </a:extLst>
          </p:cNvPr>
          <p:cNvSpPr/>
          <p:nvPr/>
        </p:nvSpPr>
        <p:spPr>
          <a:xfrm>
            <a:off x="2686150" y="7348740"/>
            <a:ext cx="12472144" cy="5557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입력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1</a:t>
            </a:r>
            <a:r>
              <a:rPr lang="ko-KR" altLang="en-US" sz="3200" dirty="0"/>
              <a:t>일차 턱걸이 횟수 </a:t>
            </a:r>
            <a:r>
              <a:rPr lang="en-US" altLang="ko-KR" sz="3200" dirty="0"/>
              <a:t>&gt;&gt;&gt;20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2</a:t>
            </a:r>
            <a:r>
              <a:rPr lang="ko-KR" altLang="en-US" sz="3200" dirty="0"/>
              <a:t>일차 턱걸이 횟수 </a:t>
            </a:r>
            <a:r>
              <a:rPr lang="en-US" altLang="ko-KR" sz="3200" dirty="0"/>
              <a:t>&gt;&gt;&gt;23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3</a:t>
            </a:r>
            <a:r>
              <a:rPr lang="ko-KR" altLang="en-US" sz="3200" dirty="0"/>
              <a:t>일차 턱걸이 횟수 </a:t>
            </a:r>
            <a:r>
              <a:rPr lang="en-US" altLang="ko-KR" sz="3200" dirty="0"/>
              <a:t>&gt;&gt;&gt;16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4</a:t>
            </a:r>
            <a:r>
              <a:rPr lang="ko-KR" altLang="en-US" sz="3200" dirty="0"/>
              <a:t>일차 턱걸이 횟수 </a:t>
            </a:r>
            <a:r>
              <a:rPr lang="en-US" altLang="ko-KR" sz="3200" dirty="0"/>
              <a:t>&gt;&gt;&gt;14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5</a:t>
            </a:r>
            <a:r>
              <a:rPr lang="ko-KR" altLang="en-US" sz="3200" dirty="0"/>
              <a:t>일차 턱걸이 횟수 </a:t>
            </a:r>
            <a:r>
              <a:rPr lang="en-US" altLang="ko-KR" sz="3200" dirty="0"/>
              <a:t>&gt;&gt;&gt;24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6</a:t>
            </a:r>
            <a:r>
              <a:rPr lang="ko-KR" altLang="en-US" sz="3200" dirty="0"/>
              <a:t>일차 턱걸이 횟수 </a:t>
            </a:r>
            <a:r>
              <a:rPr lang="en-US" altLang="ko-KR" sz="3200" dirty="0"/>
              <a:t>&gt;&gt;&gt;27</a:t>
            </a:r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7</a:t>
            </a:r>
            <a:r>
              <a:rPr lang="ko-KR" altLang="en-US" sz="3200" dirty="0"/>
              <a:t>일차 턱걸이 횟수 </a:t>
            </a:r>
            <a:r>
              <a:rPr lang="en-US" altLang="ko-KR" sz="3200" dirty="0"/>
              <a:t>&gt;&gt;&gt;30</a:t>
            </a:r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5ED3F21B-DC80-47C1-B9C4-8B44C6119034}"/>
              </a:ext>
            </a:extLst>
          </p:cNvPr>
          <p:cNvSpPr/>
          <p:nvPr/>
        </p:nvSpPr>
        <p:spPr>
          <a:xfrm>
            <a:off x="8115374" y="7354761"/>
            <a:ext cx="12472144" cy="1449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b="1" dirty="0"/>
              <a:t>표준 출력</a:t>
            </a:r>
            <a:endParaRPr lang="en-US" altLang="ko-KR" sz="3200" b="1" dirty="0"/>
          </a:p>
          <a:p>
            <a:pPr defTabSz="457200"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200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509630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7650202" y="5857662"/>
            <a:ext cx="9082009" cy="2000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9600" dirty="0">
                <a:solidFill>
                  <a:schemeClr val="bg1">
                    <a:lumMod val="95000"/>
                  </a:schemeClr>
                </a:solidFill>
              </a:rPr>
              <a:t>수고하셨습니다</a:t>
            </a:r>
            <a:r>
              <a:rPr lang="en-US" altLang="ko-KR" sz="96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9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7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목표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리스트 자료형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7112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리스트를 사용하는 이유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리스트 만드는 방법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데이터 접근하기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데이터 추가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리스트 </a:t>
            </a:r>
            <a:r>
              <a:rPr lang="ko-KR" altLang="en-US" dirty="0" err="1"/>
              <a:t>슬라이싱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리스트 길이</a:t>
            </a:r>
            <a:r>
              <a:rPr lang="en-US" altLang="ko-KR" dirty="0"/>
              <a:t>, </a:t>
            </a:r>
            <a:r>
              <a:rPr lang="ko-KR" altLang="en-US" dirty="0"/>
              <a:t>리스트 정렬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리스트 사용하는 이유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리스트 자료형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10</a:t>
            </a:r>
            <a:r>
              <a:rPr lang="ko-KR" altLang="en-US" dirty="0"/>
              <a:t>개의 동물이름 데이터를 저장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9B3E44AA-5864-482E-B3A0-AB481EC8A8F1}"/>
              </a:ext>
            </a:extLst>
          </p:cNvPr>
          <p:cNvSpPr/>
          <p:nvPr/>
        </p:nvSpPr>
        <p:spPr>
          <a:xfrm>
            <a:off x="2398118" y="5845359"/>
            <a:ext cx="6048672" cy="5881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animal1 = "</a:t>
            </a:r>
            <a:r>
              <a:rPr lang="ko-KR" altLang="en-US" dirty="0"/>
              <a:t>사자</a:t>
            </a:r>
            <a:r>
              <a:rPr lang="en-US" altLang="ko-KR" dirty="0"/>
              <a:t>"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animal2 = "</a:t>
            </a:r>
            <a:r>
              <a:rPr lang="ko-KR" altLang="en-US" dirty="0"/>
              <a:t>호랑이</a:t>
            </a:r>
            <a:r>
              <a:rPr lang="en-US" altLang="ko-KR" dirty="0"/>
              <a:t>"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animal3 = "</a:t>
            </a:r>
            <a:r>
              <a:rPr lang="ko-KR" altLang="en-US" dirty="0"/>
              <a:t>고양이</a:t>
            </a:r>
            <a:r>
              <a:rPr lang="en-US" altLang="ko-KR" dirty="0"/>
              <a:t>"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…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animal10 = "</a:t>
            </a:r>
            <a:r>
              <a:rPr lang="ko-KR" altLang="en-US" dirty="0"/>
              <a:t>강아지</a:t>
            </a:r>
            <a:r>
              <a:rPr lang="en-US" altLang="ko-KR" dirty="0"/>
              <a:t>"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86CAD2BC-43C0-4836-9643-2C756DBEBCA2}"/>
              </a:ext>
            </a:extLst>
          </p:cNvPr>
          <p:cNvSpPr/>
          <p:nvPr/>
        </p:nvSpPr>
        <p:spPr>
          <a:xfrm>
            <a:off x="10174982" y="7834686"/>
            <a:ext cx="12191208" cy="9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400" dirty="0"/>
              <a:t>animals = </a:t>
            </a:r>
            <a:r>
              <a:rPr lang="en-US" altLang="ko-KR" sz="4400" dirty="0">
                <a:solidFill>
                  <a:schemeClr val="accent1"/>
                </a:solidFill>
              </a:rPr>
              <a:t>["</a:t>
            </a:r>
            <a:r>
              <a:rPr lang="ko-KR" altLang="en-US" sz="4400" dirty="0">
                <a:solidFill>
                  <a:schemeClr val="accent1"/>
                </a:solidFill>
              </a:rPr>
              <a:t>사자</a:t>
            </a:r>
            <a:r>
              <a:rPr lang="en-US" altLang="ko-KR" sz="4400" dirty="0">
                <a:solidFill>
                  <a:schemeClr val="accent1"/>
                </a:solidFill>
              </a:rPr>
              <a:t>", "</a:t>
            </a:r>
            <a:r>
              <a:rPr lang="ko-KR" altLang="en-US" sz="4400" dirty="0">
                <a:solidFill>
                  <a:schemeClr val="accent1"/>
                </a:solidFill>
              </a:rPr>
              <a:t>호랑이</a:t>
            </a:r>
            <a:r>
              <a:rPr lang="en-US" altLang="ko-KR" sz="4400" dirty="0">
                <a:solidFill>
                  <a:schemeClr val="accent1"/>
                </a:solidFill>
              </a:rPr>
              <a:t>", "</a:t>
            </a:r>
            <a:r>
              <a:rPr lang="ko-KR" altLang="en-US" sz="4400" dirty="0">
                <a:solidFill>
                  <a:schemeClr val="accent1"/>
                </a:solidFill>
              </a:rPr>
              <a:t>고양이</a:t>
            </a:r>
            <a:r>
              <a:rPr lang="en-US" altLang="ko-KR" sz="4400" dirty="0">
                <a:solidFill>
                  <a:schemeClr val="accent1"/>
                </a:solidFill>
              </a:rPr>
              <a:t>", … , "</a:t>
            </a:r>
            <a:r>
              <a:rPr lang="ko-KR" altLang="en-US" sz="4400" dirty="0">
                <a:solidFill>
                  <a:schemeClr val="accent1"/>
                </a:solidFill>
              </a:rPr>
              <a:t>강아지</a:t>
            </a:r>
            <a:r>
              <a:rPr lang="en-US" altLang="ko-KR" sz="4400" dirty="0">
                <a:solidFill>
                  <a:schemeClr val="accent1"/>
                </a:solidFill>
              </a:rPr>
              <a:t>"]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62886F8-F80E-457C-9CD8-937D2F4AF568}"/>
              </a:ext>
            </a:extLst>
          </p:cNvPr>
          <p:cNvSpPr/>
          <p:nvPr/>
        </p:nvSpPr>
        <p:spPr>
          <a:xfrm>
            <a:off x="8428148" y="8201954"/>
            <a:ext cx="792088" cy="467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3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리스트 만드는 방법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리스트 자료형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1678038" y="5837994"/>
            <a:ext cx="21386376" cy="1506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7200" dirty="0"/>
              <a:t>리스트명 </a:t>
            </a:r>
            <a:r>
              <a:rPr lang="en-US" altLang="ko-KR" sz="7200" dirty="0"/>
              <a:t>= [</a:t>
            </a:r>
            <a:r>
              <a:rPr lang="ko-KR" altLang="en-US" sz="7200" dirty="0"/>
              <a:t>데이터</a:t>
            </a:r>
            <a:r>
              <a:rPr lang="en-US" altLang="ko-KR" sz="7200" dirty="0"/>
              <a:t>, </a:t>
            </a:r>
            <a:r>
              <a:rPr lang="ko-KR" altLang="en-US" sz="7200" dirty="0"/>
              <a:t>데이터</a:t>
            </a:r>
            <a:r>
              <a:rPr lang="en-US" altLang="ko-KR" sz="7200" dirty="0"/>
              <a:t>, … , </a:t>
            </a:r>
            <a:r>
              <a:rPr lang="ko-KR" altLang="en-US" sz="7200" dirty="0"/>
              <a:t>데이터</a:t>
            </a:r>
            <a:r>
              <a:rPr lang="en-US" altLang="ko-KR" sz="7200" dirty="0"/>
              <a:t>]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967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데이터 접근하기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리스트 자료형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D36B4F-40D9-459F-9887-9E34E0EE5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757" y="89248"/>
            <a:ext cx="10902899" cy="13630528"/>
          </a:xfrm>
          <a:prstGeom prst="rect">
            <a:avLst/>
          </a:prstGeom>
        </p:spPr>
      </p:pic>
      <p:sp>
        <p:nvSpPr>
          <p:cNvPr id="9" name="Shape 133">
            <a:extLst>
              <a:ext uri="{FF2B5EF4-FFF2-40B4-BE49-F238E27FC236}">
                <a16:creationId xmlns:a16="http://schemas.microsoft.com/office/drawing/2014/main" id="{90E6428C-4E48-4DC0-A9D7-C7888EC5DEFB}"/>
              </a:ext>
            </a:extLst>
          </p:cNvPr>
          <p:cNvSpPr/>
          <p:nvPr/>
        </p:nvSpPr>
        <p:spPr>
          <a:xfrm>
            <a:off x="6095601" y="10818440"/>
            <a:ext cx="12191208" cy="9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400" dirty="0"/>
              <a:t>animals = </a:t>
            </a:r>
            <a:r>
              <a:rPr lang="en-US" altLang="ko-KR" sz="4400" dirty="0">
                <a:solidFill>
                  <a:schemeClr val="accent1"/>
                </a:solidFill>
              </a:rPr>
              <a:t>["</a:t>
            </a:r>
            <a:r>
              <a:rPr lang="ko-KR" altLang="en-US" sz="4400" dirty="0">
                <a:solidFill>
                  <a:schemeClr val="accent1"/>
                </a:solidFill>
              </a:rPr>
              <a:t>사자</a:t>
            </a:r>
            <a:r>
              <a:rPr lang="en-US" altLang="ko-KR" sz="4400" dirty="0">
                <a:solidFill>
                  <a:schemeClr val="accent1"/>
                </a:solidFill>
              </a:rPr>
              <a:t>", "</a:t>
            </a:r>
            <a:r>
              <a:rPr lang="ko-KR" altLang="en-US" sz="4400" dirty="0">
                <a:solidFill>
                  <a:schemeClr val="accent1"/>
                </a:solidFill>
              </a:rPr>
              <a:t>호랑이</a:t>
            </a:r>
            <a:r>
              <a:rPr lang="en-US" altLang="ko-KR" sz="4400" dirty="0">
                <a:solidFill>
                  <a:schemeClr val="accent1"/>
                </a:solidFill>
              </a:rPr>
              <a:t>", "</a:t>
            </a:r>
            <a:r>
              <a:rPr lang="ko-KR" altLang="en-US" sz="4400" dirty="0">
                <a:solidFill>
                  <a:schemeClr val="accent1"/>
                </a:solidFill>
              </a:rPr>
              <a:t>고양이</a:t>
            </a:r>
            <a:r>
              <a:rPr lang="en-US" altLang="ko-KR" sz="4400" dirty="0">
                <a:solidFill>
                  <a:schemeClr val="accent1"/>
                </a:solidFill>
              </a:rPr>
              <a:t>", … , "</a:t>
            </a:r>
            <a:r>
              <a:rPr lang="ko-KR" altLang="en-US" sz="4400" dirty="0">
                <a:solidFill>
                  <a:schemeClr val="accent1"/>
                </a:solidFill>
              </a:rPr>
              <a:t>강아지</a:t>
            </a:r>
            <a:r>
              <a:rPr lang="en-US" altLang="ko-KR" sz="4400" dirty="0">
                <a:solidFill>
                  <a:schemeClr val="accent1"/>
                </a:solidFill>
              </a:rPr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91556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데이터 조작하기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리스트 자료형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3413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데이터 추가 </a:t>
            </a:r>
            <a:r>
              <a:rPr lang="en-US" altLang="ko-KR" dirty="0"/>
              <a:t>			</a:t>
            </a:r>
            <a:r>
              <a:rPr lang="ko-KR" altLang="en-US" dirty="0"/>
              <a:t>리스트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chemeClr val="accent1"/>
                </a:solidFill>
              </a:rPr>
              <a:t>append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데이터 할당</a:t>
            </a:r>
            <a:r>
              <a:rPr lang="en-US" altLang="ko-KR" dirty="0"/>
              <a:t>				</a:t>
            </a:r>
            <a:r>
              <a:rPr lang="ko-KR" altLang="en-US" dirty="0"/>
              <a:t>리스트</a:t>
            </a:r>
            <a:r>
              <a:rPr lang="en-US" altLang="ko-KR" dirty="0"/>
              <a:t>[</a:t>
            </a:r>
            <a:r>
              <a:rPr lang="ko-KR" altLang="en-US" dirty="0"/>
              <a:t>인덱스</a:t>
            </a:r>
            <a:r>
              <a:rPr lang="en-US" altLang="ko-KR" dirty="0"/>
              <a:t>] </a:t>
            </a:r>
            <a:r>
              <a:rPr lang="en-US" altLang="ko-KR" dirty="0">
                <a:solidFill>
                  <a:schemeClr val="accent1"/>
                </a:solidFill>
              </a:rPr>
              <a:t>=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데이터 삭제 </a:t>
            </a:r>
            <a:r>
              <a:rPr lang="en-US" altLang="ko-KR" dirty="0"/>
              <a:t>			</a:t>
            </a:r>
            <a:r>
              <a:rPr lang="en-US" altLang="ko-KR" dirty="0">
                <a:solidFill>
                  <a:schemeClr val="accent1"/>
                </a:solidFill>
              </a:rPr>
              <a:t>del </a:t>
            </a:r>
            <a:r>
              <a:rPr lang="ko-KR" altLang="en-US" dirty="0"/>
              <a:t>리스트</a:t>
            </a:r>
            <a:r>
              <a:rPr lang="en-US" altLang="ko-KR" dirty="0"/>
              <a:t>[</a:t>
            </a:r>
            <a:r>
              <a:rPr lang="ko-KR" altLang="en-US" dirty="0"/>
              <a:t>인덱스</a:t>
            </a:r>
            <a:r>
              <a:rPr lang="en-US" altLang="ko-KR" dirty="0"/>
              <a:t>]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CED64B6F-8122-41DD-8446-5BD2A6AB4462}"/>
              </a:ext>
            </a:extLst>
          </p:cNvPr>
          <p:cNvSpPr/>
          <p:nvPr/>
        </p:nvSpPr>
        <p:spPr>
          <a:xfrm>
            <a:off x="4558358" y="8848288"/>
            <a:ext cx="4558196" cy="1681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8000" dirty="0"/>
              <a:t>a = [1, 2, 3]</a:t>
            </a:r>
          </a:p>
        </p:txBody>
      </p:sp>
    </p:spTree>
    <p:extLst>
      <p:ext uri="{BB962C8B-B14F-4D97-AF65-F5344CB8AC3E}">
        <p14:creationId xmlns:p14="http://schemas.microsoft.com/office/powerpoint/2010/main" val="296124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데이터 조작하기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리스트 자료형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3413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슬라이싱</a:t>
            </a:r>
            <a:r>
              <a:rPr lang="ko-KR" altLang="en-US" dirty="0"/>
              <a:t>     </a:t>
            </a:r>
            <a:r>
              <a:rPr lang="en-US" altLang="ko-KR" dirty="0"/>
              <a:t>				</a:t>
            </a:r>
            <a:r>
              <a:rPr lang="ko-KR" altLang="en-US" dirty="0"/>
              <a:t>리스트</a:t>
            </a:r>
            <a:r>
              <a:rPr lang="en-US" altLang="ko-KR" dirty="0">
                <a:solidFill>
                  <a:schemeClr val="accent1"/>
                </a:solidFill>
              </a:rPr>
              <a:t>[</a:t>
            </a:r>
            <a:r>
              <a:rPr lang="ko-KR" altLang="en-US" dirty="0">
                <a:solidFill>
                  <a:schemeClr val="accent1"/>
                </a:solidFill>
              </a:rPr>
              <a:t>시작</a:t>
            </a:r>
            <a:r>
              <a:rPr lang="en-US" altLang="ko-KR" dirty="0">
                <a:solidFill>
                  <a:schemeClr val="accent1"/>
                </a:solidFill>
              </a:rPr>
              <a:t>:</a:t>
            </a:r>
            <a:r>
              <a:rPr lang="ko-KR" altLang="en-US" dirty="0">
                <a:solidFill>
                  <a:schemeClr val="accent1"/>
                </a:solidFill>
              </a:rPr>
              <a:t>끝 </a:t>
            </a:r>
            <a:r>
              <a:rPr lang="en-US" altLang="ko-KR" dirty="0">
                <a:solidFill>
                  <a:schemeClr val="accent1"/>
                </a:solidFill>
              </a:rPr>
              <a:t>+ 1]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리스트 길이</a:t>
            </a:r>
            <a:r>
              <a:rPr lang="en-US" altLang="ko-KR" dirty="0"/>
              <a:t>				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리스트 정렬 </a:t>
            </a:r>
            <a:r>
              <a:rPr lang="en-US" altLang="ko-KR" dirty="0"/>
              <a:t>			</a:t>
            </a:r>
            <a:r>
              <a:rPr lang="ko-KR" altLang="en-US" dirty="0"/>
              <a:t>리스트</a:t>
            </a:r>
            <a:r>
              <a:rPr lang="en-US" altLang="ko-KR" dirty="0">
                <a:solidFill>
                  <a:schemeClr val="accent1"/>
                </a:solidFill>
              </a:rPr>
              <a:t>.sort()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9C45DF27-6BDE-46F7-AD3B-2222BFE488C0}"/>
              </a:ext>
            </a:extLst>
          </p:cNvPr>
          <p:cNvSpPr/>
          <p:nvPr/>
        </p:nvSpPr>
        <p:spPr>
          <a:xfrm>
            <a:off x="4558358" y="8848288"/>
            <a:ext cx="5616624" cy="1681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8000" dirty="0"/>
              <a:t>b = [3, 4, 2, 1]</a:t>
            </a:r>
          </a:p>
        </p:txBody>
      </p:sp>
    </p:spTree>
    <p:extLst>
      <p:ext uri="{BB962C8B-B14F-4D97-AF65-F5344CB8AC3E}">
        <p14:creationId xmlns:p14="http://schemas.microsoft.com/office/powerpoint/2010/main" val="219743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실습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리스트 자료형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빈 리스트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8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43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9">
            <a:extLst>
              <a:ext uri="{FF2B5EF4-FFF2-40B4-BE49-F238E27FC236}">
                <a16:creationId xmlns:a16="http://schemas.microsoft.com/office/drawing/2014/main" id="{D9A90743-360F-9F47-81AC-6C2ED2F39B42}"/>
              </a:ext>
            </a:extLst>
          </p:cNvPr>
          <p:cNvSpPr/>
          <p:nvPr/>
        </p:nvSpPr>
        <p:spPr>
          <a:xfrm>
            <a:off x="2413000" y="3689648"/>
            <a:ext cx="17526000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>
                <a:solidFill>
                  <a:schemeClr val="bg1"/>
                </a:solidFill>
              </a:rPr>
              <a:t>리스트 자료형 실습 문제</a:t>
            </a:r>
            <a:endParaRPr lang="en" altLang="ko-Kore-KR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FA70D0-7CB9-A54D-A240-9BF010CE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9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59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1971</TotalTime>
  <Words>430</Words>
  <Application>Microsoft Office PowerPoint</Application>
  <PresentationFormat>사용자 지정</PresentationFormat>
  <Paragraphs>93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67</cp:revision>
  <dcterms:created xsi:type="dcterms:W3CDTF">2021-04-05T07:22:06Z</dcterms:created>
  <dcterms:modified xsi:type="dcterms:W3CDTF">2021-06-23T03:54:20Z</dcterms:modified>
</cp:coreProperties>
</file>