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7" r:id="rId2"/>
    <p:sldId id="277" r:id="rId3"/>
    <p:sldId id="289" r:id="rId4"/>
    <p:sldId id="297" r:id="rId5"/>
    <p:sldId id="300" r:id="rId6"/>
    <p:sldId id="301" r:id="rId7"/>
    <p:sldId id="302" r:id="rId8"/>
    <p:sldId id="263" r:id="rId9"/>
    <p:sldId id="291" r:id="rId10"/>
    <p:sldId id="303" r:id="rId11"/>
    <p:sldId id="296" r:id="rId12"/>
    <p:sldId id="283" r:id="rId13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C8D7FF"/>
    <a:srgbClr val="ED234B"/>
    <a:srgbClr val="EDEBEE"/>
    <a:srgbClr val="7391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06.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함수 문제 </a:t>
            </a:r>
            <a:r>
              <a:rPr lang="en-US" altLang="ko-KR" b="1" dirty="0"/>
              <a:t>1)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14142" y="3473624"/>
            <a:ext cx="18938104" cy="5858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6.1.2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다음은</a:t>
            </a:r>
            <a:r>
              <a:rPr lang="en-US" altLang="ko-KR" sz="3200" dirty="0"/>
              <a:t> </a:t>
            </a:r>
            <a:r>
              <a:rPr lang="ko-KR" altLang="en-US" sz="3200" dirty="0"/>
              <a:t>세개의 정수를 인자로 받아</a:t>
            </a:r>
            <a:r>
              <a:rPr lang="en-US" altLang="ko-KR" sz="3200" dirty="0"/>
              <a:t>, </a:t>
            </a:r>
            <a:r>
              <a:rPr lang="ko-KR" altLang="en-US" sz="3200" dirty="0"/>
              <a:t>합계와 평균을 출력해주는 함수이다</a:t>
            </a:r>
            <a:r>
              <a:rPr lang="en-US" altLang="ko-KR" sz="3200" dirty="0"/>
              <a:t>. </a:t>
            </a:r>
            <a:r>
              <a:rPr lang="ko-KR" altLang="en-US" sz="3200" dirty="0"/>
              <a:t>함수를 호출한 결과로 표준 출력이 나오도록 함수를 정의 해보자</a:t>
            </a:r>
            <a:r>
              <a:rPr lang="en-US" altLang="ko-KR" sz="3200" dirty="0"/>
              <a:t>. 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b="1" dirty="0">
              <a:solidFill>
                <a:schemeClr val="accent1"/>
              </a:solidFill>
            </a:endParaRP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>
                <a:solidFill>
                  <a:schemeClr val="accent1"/>
                </a:solidFill>
              </a:rPr>
              <a:t>def</a:t>
            </a:r>
            <a:r>
              <a:rPr lang="ko-KR" altLang="en-US" sz="3200" b="1" dirty="0"/>
              <a:t> </a:t>
            </a:r>
            <a:r>
              <a:rPr lang="en-US" altLang="ko-KR" sz="3200" b="1" dirty="0" err="1"/>
              <a:t>printSumAvg</a:t>
            </a:r>
            <a:r>
              <a:rPr lang="en-US" altLang="ko-KR" sz="3200" b="1" dirty="0"/>
              <a:t>(x, y, z):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>
                <a:highlight>
                  <a:srgbClr val="53585F"/>
                </a:highlight>
              </a:rPr>
              <a:t>	sum = x + y + z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>
                <a:highlight>
                  <a:srgbClr val="53585F"/>
                </a:highlight>
              </a:rPr>
              <a:t>	avg = sum / 3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>
                <a:highlight>
                  <a:srgbClr val="53585F"/>
                </a:highlight>
              </a:rPr>
              <a:t>	print(f"</a:t>
            </a:r>
            <a:r>
              <a:rPr lang="ko-KR" altLang="en-US" sz="3200" b="1" dirty="0">
                <a:highlight>
                  <a:srgbClr val="53585F"/>
                </a:highlight>
              </a:rPr>
              <a:t>합계 </a:t>
            </a:r>
            <a:r>
              <a:rPr lang="en-US" altLang="ko-KR" sz="3200" b="1" dirty="0">
                <a:highlight>
                  <a:srgbClr val="53585F"/>
                </a:highlight>
              </a:rPr>
              <a:t>: {sum} </a:t>
            </a:r>
            <a:r>
              <a:rPr lang="ko-KR" altLang="en-US" sz="3200" b="1" dirty="0">
                <a:highlight>
                  <a:srgbClr val="53585F"/>
                </a:highlight>
              </a:rPr>
              <a:t>평균 </a:t>
            </a:r>
            <a:r>
              <a:rPr lang="en-US" altLang="ko-KR" sz="3200" b="1" dirty="0">
                <a:highlight>
                  <a:srgbClr val="53585F"/>
                </a:highlight>
              </a:rPr>
              <a:t>: {avg}")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D33114E-2D5D-40BF-A7CE-0A04E6B15F34}"/>
              </a:ext>
            </a:extLst>
          </p:cNvPr>
          <p:cNvSpPr/>
          <p:nvPr/>
        </p:nvSpPr>
        <p:spPr>
          <a:xfrm>
            <a:off x="2686150" y="10639567"/>
            <a:ext cx="12472144" cy="161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함수호출</a:t>
            </a:r>
            <a:r>
              <a:rPr lang="en-US" altLang="ko-KR" sz="3200" b="1" dirty="0"/>
              <a:t>	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 err="1"/>
              <a:t>printSumAvg</a:t>
            </a:r>
            <a:r>
              <a:rPr lang="en-US" altLang="ko-KR" sz="3200" dirty="0"/>
              <a:t>(10, 20, 30)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5C0AA0C-FD58-45F9-9487-1A5600A7F3D5}"/>
              </a:ext>
            </a:extLst>
          </p:cNvPr>
          <p:cNvSpPr/>
          <p:nvPr/>
        </p:nvSpPr>
        <p:spPr>
          <a:xfrm>
            <a:off x="10585654" y="10639567"/>
            <a:ext cx="12472144" cy="161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합계 </a:t>
            </a:r>
            <a:r>
              <a:rPr lang="en-US" altLang="ko-KR" sz="3200" dirty="0"/>
              <a:t>: 60 </a:t>
            </a:r>
            <a:r>
              <a:rPr lang="ko-KR" altLang="en-US" sz="3200" dirty="0"/>
              <a:t>평균 </a:t>
            </a:r>
            <a:r>
              <a:rPr lang="en-US" altLang="ko-KR" sz="3200" dirty="0"/>
              <a:t>: 20</a:t>
            </a:r>
          </a:p>
        </p:txBody>
      </p:sp>
    </p:spTree>
    <p:extLst>
      <p:ext uri="{BB962C8B-B14F-4D97-AF65-F5344CB8AC3E}">
        <p14:creationId xmlns:p14="http://schemas.microsoft.com/office/powerpoint/2010/main" val="385554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함수 문제 </a:t>
            </a:r>
            <a:r>
              <a:rPr lang="en-US" altLang="ko-KR" b="1" dirty="0"/>
              <a:t>2)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86150" y="3473624"/>
            <a:ext cx="18938104" cy="517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6.1.3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로또에 당첨 </a:t>
            </a:r>
            <a:r>
              <a:rPr lang="ko-KR" altLang="en-US" sz="3200" dirty="0" err="1"/>
              <a:t>되서</a:t>
            </a:r>
            <a:r>
              <a:rPr lang="ko-KR" altLang="en-US" sz="3200" dirty="0"/>
              <a:t> 퇴사를 하고 싶었던 </a:t>
            </a:r>
            <a:r>
              <a:rPr lang="ko-KR" altLang="en-US" sz="3200" dirty="0" err="1"/>
              <a:t>김로또는</a:t>
            </a:r>
            <a:r>
              <a:rPr lang="ko-KR" altLang="en-US" sz="3200" dirty="0"/>
              <a:t> </a:t>
            </a:r>
            <a:r>
              <a:rPr lang="ko-KR" altLang="en-US" sz="3200" dirty="0">
                <a:solidFill>
                  <a:schemeClr val="accent1"/>
                </a:solidFill>
              </a:rPr>
              <a:t>로또 예상번호 추출 프로그램</a:t>
            </a:r>
            <a:r>
              <a:rPr lang="ko-KR" altLang="en-US" sz="3200" dirty="0"/>
              <a:t>을 </a:t>
            </a:r>
            <a:r>
              <a:rPr lang="ko-KR" altLang="en-US" sz="3200" dirty="0" err="1"/>
              <a:t>파이썬으로</a:t>
            </a:r>
            <a:r>
              <a:rPr lang="ko-KR" altLang="en-US" sz="3200" dirty="0"/>
              <a:t> 작성하려고 한다</a:t>
            </a:r>
            <a:r>
              <a:rPr lang="en-US" altLang="ko-KR" sz="3200" dirty="0"/>
              <a:t>. </a:t>
            </a:r>
            <a:r>
              <a:rPr lang="ko-KR" altLang="en-US" sz="3200" dirty="0"/>
              <a:t>다음 조건에 따라 </a:t>
            </a:r>
            <a:r>
              <a:rPr lang="ko-KR" altLang="en-US" sz="3200" dirty="0" err="1"/>
              <a:t>김로또의</a:t>
            </a:r>
            <a:r>
              <a:rPr lang="ko-KR" altLang="en-US" sz="3200" dirty="0"/>
              <a:t> 프로그램을 완성해보자</a:t>
            </a:r>
            <a:r>
              <a:rPr lang="en-US" altLang="ko-KR" sz="3200" dirty="0"/>
              <a:t>. </a:t>
            </a:r>
          </a:p>
          <a:p>
            <a:pPr marL="514350" indent="-5143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로또 번호 </a:t>
            </a:r>
            <a:r>
              <a:rPr lang="en-US" altLang="ko-KR" sz="3200" dirty="0"/>
              <a:t>6</a:t>
            </a:r>
            <a:r>
              <a:rPr lang="ko-KR" altLang="en-US" sz="3200" dirty="0"/>
              <a:t>개를 생성한다</a:t>
            </a:r>
            <a:r>
              <a:rPr lang="en-US" altLang="ko-KR" sz="3200" dirty="0"/>
              <a:t>.</a:t>
            </a:r>
          </a:p>
          <a:p>
            <a:pPr marL="514350" indent="-5143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로또 번호는 </a:t>
            </a:r>
            <a:r>
              <a:rPr lang="en-US" altLang="ko-KR" sz="3200" dirty="0"/>
              <a:t>1~45</a:t>
            </a:r>
            <a:r>
              <a:rPr lang="ko-KR" altLang="en-US" sz="3200" dirty="0"/>
              <a:t>까지의 </a:t>
            </a:r>
            <a:r>
              <a:rPr lang="ko-KR" altLang="en-US" sz="3200" dirty="0" err="1"/>
              <a:t>랜덤한</a:t>
            </a:r>
            <a:r>
              <a:rPr lang="ko-KR" altLang="en-US" sz="3200" dirty="0"/>
              <a:t> 번호다</a:t>
            </a:r>
            <a:r>
              <a:rPr lang="en-US" altLang="ko-KR" sz="3200" dirty="0"/>
              <a:t>.</a:t>
            </a:r>
          </a:p>
          <a:p>
            <a:pPr marL="514350" indent="-5143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6</a:t>
            </a:r>
            <a:r>
              <a:rPr lang="ko-KR" altLang="en-US" sz="3200" dirty="0"/>
              <a:t>개의 숫자 모두 달라야 한다</a:t>
            </a:r>
            <a:endParaRPr lang="en-US" altLang="ko-KR" sz="3200" dirty="0"/>
          </a:p>
          <a:p>
            <a:pPr marL="514350" indent="-514350" defTabSz="457200">
              <a:spcAft>
                <a:spcPts val="1500"/>
              </a:spcAft>
              <a:buAutoNum type="arabicPeriod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 err="1">
                <a:solidFill>
                  <a:schemeClr val="accent1"/>
                </a:solidFill>
              </a:rPr>
              <a:t>getRandomNumber</a:t>
            </a:r>
            <a:r>
              <a:rPr lang="en-US" altLang="ko-KR" sz="3200" dirty="0">
                <a:solidFill>
                  <a:schemeClr val="accent1"/>
                </a:solidFill>
              </a:rPr>
              <a:t>() </a:t>
            </a:r>
            <a:r>
              <a:rPr lang="ko-KR" altLang="en-US" sz="3200" dirty="0">
                <a:solidFill>
                  <a:schemeClr val="accent1"/>
                </a:solidFill>
              </a:rPr>
              <a:t>함수를 사용해서 구현</a:t>
            </a:r>
            <a:r>
              <a:rPr lang="ko-KR" altLang="en-US" sz="3200" dirty="0"/>
              <a:t>한다</a:t>
            </a:r>
            <a:r>
              <a:rPr lang="en-US" altLang="ko-KR" sz="3200" dirty="0"/>
              <a:t>. (random </a:t>
            </a:r>
            <a:r>
              <a:rPr lang="ko-KR" altLang="en-US" sz="3200" dirty="0"/>
              <a:t>모듈의 </a:t>
            </a:r>
            <a:r>
              <a:rPr lang="en-US" altLang="ko-KR" sz="3200" dirty="0"/>
              <a:t>sample </a:t>
            </a:r>
            <a:r>
              <a:rPr lang="ko-KR" altLang="en-US" sz="3200" dirty="0"/>
              <a:t>함수는 사용하지 않는다</a:t>
            </a:r>
            <a:r>
              <a:rPr lang="en-US" altLang="ko-KR" sz="3200" dirty="0"/>
              <a:t>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F1FDC7FE-72FF-40C1-B95A-ADA636202E9E}"/>
              </a:ext>
            </a:extLst>
          </p:cNvPr>
          <p:cNvSpPr/>
          <p:nvPr/>
        </p:nvSpPr>
        <p:spPr>
          <a:xfrm>
            <a:off x="2736381" y="9509966"/>
            <a:ext cx="12472144" cy="255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>
                <a:solidFill>
                  <a:schemeClr val="accent1"/>
                </a:solidFill>
              </a:rPr>
              <a:t>def</a:t>
            </a:r>
            <a:r>
              <a:rPr lang="ko-KR" altLang="en-US" sz="3200" b="1" dirty="0"/>
              <a:t> </a:t>
            </a:r>
            <a:r>
              <a:rPr lang="en-US" altLang="ko-KR" sz="3200" b="1" dirty="0" err="1"/>
              <a:t>getRandomNumber</a:t>
            </a:r>
            <a:r>
              <a:rPr lang="en-US" altLang="ko-KR" sz="3200" b="1" dirty="0"/>
              <a:t>():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/>
              <a:t>	number = </a:t>
            </a:r>
            <a:r>
              <a:rPr lang="en-US" altLang="ko-KR" sz="3200" b="1" dirty="0" err="1"/>
              <a:t>random.randint</a:t>
            </a:r>
            <a:r>
              <a:rPr lang="en-US" altLang="ko-KR" sz="3200" b="1" dirty="0"/>
              <a:t>(1,45)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/>
              <a:t>	</a:t>
            </a:r>
            <a:r>
              <a:rPr lang="en-US" altLang="ko-KR" sz="3200" b="1" dirty="0">
                <a:solidFill>
                  <a:schemeClr val="accent1"/>
                </a:solidFill>
              </a:rPr>
              <a:t>return</a:t>
            </a:r>
            <a:r>
              <a:rPr lang="en-US" altLang="ko-KR" sz="3200" b="1" dirty="0"/>
              <a:t> number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F26B10FF-7029-4307-AA3D-91A97113AD6F}"/>
              </a:ext>
            </a:extLst>
          </p:cNvPr>
          <p:cNvSpPr/>
          <p:nvPr/>
        </p:nvSpPr>
        <p:spPr>
          <a:xfrm>
            <a:off x="9590022" y="9509966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1 8 11 13 26 42</a:t>
            </a:r>
          </a:p>
        </p:txBody>
      </p:sp>
    </p:spTree>
    <p:extLst>
      <p:ext uri="{BB962C8B-B14F-4D97-AF65-F5344CB8AC3E}">
        <p14:creationId xmlns:p14="http://schemas.microsoft.com/office/powerpoint/2010/main" val="19455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7650202" y="5857662"/>
            <a:ext cx="9082009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 dirty="0">
                <a:solidFill>
                  <a:schemeClr val="bg1">
                    <a:lumMod val="95000"/>
                  </a:schemeClr>
                </a:solidFill>
              </a:rPr>
              <a:t>수고하셨습니다</a:t>
            </a:r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7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881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함수를 사용하는 이유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함수의 기본 형태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매개변수가 있는 함수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반환값이</a:t>
            </a:r>
            <a:r>
              <a:rPr lang="ko-KR" altLang="en-US" dirty="0"/>
              <a:t> 있는 함수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매개변수와 </a:t>
            </a:r>
            <a:r>
              <a:rPr lang="ko-KR" altLang="en-US" dirty="0" err="1"/>
              <a:t>반환값이</a:t>
            </a:r>
            <a:r>
              <a:rPr lang="ko-KR" altLang="en-US" dirty="0"/>
              <a:t> 있는 함수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함수를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함수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재사용성이 좋아지고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유지보수가 편리해지고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가독성이 좋아진다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33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함수의 기본 형태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함수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1D16BE3C-78CB-4FB9-A67C-74B7E3CE940C}"/>
              </a:ext>
            </a:extLst>
          </p:cNvPr>
          <p:cNvSpPr/>
          <p:nvPr/>
        </p:nvSpPr>
        <p:spPr>
          <a:xfrm>
            <a:off x="2369180" y="4309797"/>
            <a:ext cx="4997490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def </a:t>
            </a:r>
            <a:r>
              <a:rPr lang="ko-KR" altLang="en-US" dirty="0"/>
              <a:t>함수이름</a:t>
            </a:r>
            <a:r>
              <a:rPr lang="en-US" altLang="ko-KR" dirty="0">
                <a:solidFill>
                  <a:schemeClr val="accent1"/>
                </a:solidFill>
              </a:rPr>
              <a:t>():</a:t>
            </a:r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</a:t>
            </a:r>
            <a:r>
              <a:rPr lang="ko-KR" altLang="en-US" dirty="0"/>
              <a:t>명령블록</a:t>
            </a:r>
            <a:endParaRPr lang="en-US" altLang="ko-KR" dirty="0"/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49253391-F5ED-4E26-9AB1-59125485EFC8}"/>
              </a:ext>
            </a:extLst>
          </p:cNvPr>
          <p:cNvSpPr/>
          <p:nvPr/>
        </p:nvSpPr>
        <p:spPr>
          <a:xfrm>
            <a:off x="9849120" y="4309797"/>
            <a:ext cx="4997490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def </a:t>
            </a:r>
            <a:r>
              <a:rPr lang="en-US" altLang="ko-KR" dirty="0" err="1">
                <a:solidFill>
                  <a:srgbClr val="53585F"/>
                </a:solidFill>
              </a:rPr>
              <a:t>printHello</a:t>
            </a:r>
            <a:r>
              <a:rPr lang="en-US" altLang="ko-KR" dirty="0">
                <a:solidFill>
                  <a:schemeClr val="accent1"/>
                </a:solidFill>
              </a:rPr>
              <a:t>():</a:t>
            </a:r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print("Hello")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AC9D42FD-C65E-43A2-8701-C0DBEE7A3134}"/>
              </a:ext>
            </a:extLst>
          </p:cNvPr>
          <p:cNvSpPr/>
          <p:nvPr/>
        </p:nvSpPr>
        <p:spPr>
          <a:xfrm>
            <a:off x="2369180" y="3473624"/>
            <a:ext cx="12472144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정의하기</a:t>
            </a:r>
            <a:endParaRPr lang="en-US" altLang="ko-KR" sz="3200" b="1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CB6E7316-6F3F-4EF1-B515-7AA0A688EA8E}"/>
              </a:ext>
            </a:extLst>
          </p:cNvPr>
          <p:cNvSpPr/>
          <p:nvPr/>
        </p:nvSpPr>
        <p:spPr>
          <a:xfrm>
            <a:off x="2369180" y="9054876"/>
            <a:ext cx="4997490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함수이름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endParaRPr lang="en-US" altLang="ko-KR" dirty="0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2890EBC3-74CE-421F-A427-3A5E14BC9731}"/>
              </a:ext>
            </a:extLst>
          </p:cNvPr>
          <p:cNvSpPr/>
          <p:nvPr/>
        </p:nvSpPr>
        <p:spPr>
          <a:xfrm>
            <a:off x="9849120" y="9054876"/>
            <a:ext cx="499749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>
                <a:solidFill>
                  <a:srgbClr val="53585F"/>
                </a:solidFill>
              </a:rPr>
              <a:t>printHello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endParaRPr lang="en-US" altLang="ko-KR" dirty="0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C4C65E04-2192-4102-9058-9B6F3A4B42DD}"/>
              </a:ext>
            </a:extLst>
          </p:cNvPr>
          <p:cNvSpPr/>
          <p:nvPr/>
        </p:nvSpPr>
        <p:spPr>
          <a:xfrm>
            <a:off x="2369180" y="8218703"/>
            <a:ext cx="12472144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호출하기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27457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매개변수가 있는 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함수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1D16BE3C-78CB-4FB9-A67C-74B7E3CE940C}"/>
              </a:ext>
            </a:extLst>
          </p:cNvPr>
          <p:cNvSpPr/>
          <p:nvPr/>
        </p:nvSpPr>
        <p:spPr>
          <a:xfrm>
            <a:off x="2369180" y="4309797"/>
            <a:ext cx="10758130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def </a:t>
            </a:r>
            <a:r>
              <a:rPr lang="ko-KR" altLang="en-US" dirty="0"/>
              <a:t>함수이름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매개변수</a:t>
            </a:r>
            <a:r>
              <a:rPr lang="en-US" altLang="ko-KR" dirty="0">
                <a:solidFill>
                  <a:schemeClr val="accent1"/>
                </a:solidFill>
              </a:rPr>
              <a:t>1, </a:t>
            </a:r>
            <a:r>
              <a:rPr lang="ko-KR" altLang="en-US" dirty="0">
                <a:solidFill>
                  <a:schemeClr val="accent1"/>
                </a:solidFill>
              </a:rPr>
              <a:t>매개변수</a:t>
            </a:r>
            <a:r>
              <a:rPr lang="en-US" altLang="ko-KR" dirty="0">
                <a:solidFill>
                  <a:schemeClr val="accent1"/>
                </a:solidFill>
              </a:rPr>
              <a:t>2):</a:t>
            </a:r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</a:t>
            </a:r>
            <a:r>
              <a:rPr lang="ko-KR" altLang="en-US" dirty="0"/>
              <a:t>명령블록</a:t>
            </a:r>
            <a:endParaRPr lang="en-US" altLang="ko-KR" dirty="0"/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49253391-F5ED-4E26-9AB1-59125485EFC8}"/>
              </a:ext>
            </a:extLst>
          </p:cNvPr>
          <p:cNvSpPr/>
          <p:nvPr/>
        </p:nvSpPr>
        <p:spPr>
          <a:xfrm>
            <a:off x="12435482" y="4309797"/>
            <a:ext cx="4997490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def </a:t>
            </a:r>
            <a:r>
              <a:rPr lang="en-US" altLang="ko-KR" dirty="0">
                <a:solidFill>
                  <a:srgbClr val="53585F"/>
                </a:solidFill>
              </a:rPr>
              <a:t>sum</a:t>
            </a:r>
            <a:r>
              <a:rPr lang="en-US" altLang="ko-KR" dirty="0">
                <a:solidFill>
                  <a:schemeClr val="accent1"/>
                </a:solidFill>
              </a:rPr>
              <a:t>(a, b):</a:t>
            </a:r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print(a + b)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AC9D42FD-C65E-43A2-8701-C0DBEE7A3134}"/>
              </a:ext>
            </a:extLst>
          </p:cNvPr>
          <p:cNvSpPr/>
          <p:nvPr/>
        </p:nvSpPr>
        <p:spPr>
          <a:xfrm>
            <a:off x="2369180" y="3473624"/>
            <a:ext cx="12472144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정의하기</a:t>
            </a:r>
            <a:endParaRPr lang="en-US" altLang="ko-KR" sz="3200" b="1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CB6E7316-6F3F-4EF1-B515-7AA0A688EA8E}"/>
              </a:ext>
            </a:extLst>
          </p:cNvPr>
          <p:cNvSpPr/>
          <p:nvPr/>
        </p:nvSpPr>
        <p:spPr>
          <a:xfrm>
            <a:off x="2369180" y="9054876"/>
            <a:ext cx="6221626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함수이름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인자</a:t>
            </a:r>
            <a:r>
              <a:rPr lang="en-US" altLang="ko-KR" dirty="0">
                <a:solidFill>
                  <a:schemeClr val="accent1"/>
                </a:solidFill>
              </a:rPr>
              <a:t>1, </a:t>
            </a:r>
            <a:r>
              <a:rPr lang="ko-KR" altLang="en-US" dirty="0">
                <a:solidFill>
                  <a:schemeClr val="accent1"/>
                </a:solidFill>
              </a:rPr>
              <a:t>인자</a:t>
            </a:r>
            <a:r>
              <a:rPr lang="en-US" altLang="ko-KR" dirty="0">
                <a:solidFill>
                  <a:schemeClr val="accent1"/>
                </a:solidFill>
              </a:rPr>
              <a:t>2)</a:t>
            </a:r>
            <a:endParaRPr lang="en-US" altLang="ko-KR" dirty="0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2890EBC3-74CE-421F-A427-3A5E14BC9731}"/>
              </a:ext>
            </a:extLst>
          </p:cNvPr>
          <p:cNvSpPr/>
          <p:nvPr/>
        </p:nvSpPr>
        <p:spPr>
          <a:xfrm>
            <a:off x="12435482" y="9049233"/>
            <a:ext cx="4997490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53585F"/>
                </a:solidFill>
              </a:rPr>
              <a:t>sum</a:t>
            </a:r>
            <a:r>
              <a:rPr lang="en-US" altLang="ko-KR" dirty="0">
                <a:solidFill>
                  <a:schemeClr val="accent1"/>
                </a:solidFill>
              </a:rPr>
              <a:t>(3, 4)</a:t>
            </a:r>
            <a:endParaRPr lang="en-US" altLang="ko-KR" dirty="0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C4C65E04-2192-4102-9058-9B6F3A4B42DD}"/>
              </a:ext>
            </a:extLst>
          </p:cNvPr>
          <p:cNvSpPr/>
          <p:nvPr/>
        </p:nvSpPr>
        <p:spPr>
          <a:xfrm>
            <a:off x="2369180" y="8218703"/>
            <a:ext cx="12472144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호출하기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7848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반환값이</a:t>
            </a:r>
            <a:r>
              <a:rPr lang="ko-KR" altLang="en-US" b="1" dirty="0"/>
              <a:t> 있는 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함수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1D16BE3C-78CB-4FB9-A67C-74B7E3CE940C}"/>
              </a:ext>
            </a:extLst>
          </p:cNvPr>
          <p:cNvSpPr/>
          <p:nvPr/>
        </p:nvSpPr>
        <p:spPr>
          <a:xfrm>
            <a:off x="2369180" y="4309797"/>
            <a:ext cx="10758130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def </a:t>
            </a:r>
            <a:r>
              <a:rPr lang="ko-KR" altLang="en-US" dirty="0"/>
              <a:t>함수이름</a:t>
            </a:r>
            <a:r>
              <a:rPr lang="en-US" altLang="ko-KR" dirty="0">
                <a:solidFill>
                  <a:schemeClr val="accent1"/>
                </a:solidFill>
              </a:rPr>
              <a:t>():</a:t>
            </a:r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</a:t>
            </a:r>
            <a:r>
              <a:rPr lang="ko-KR" altLang="en-US" dirty="0"/>
              <a:t>명령블록</a:t>
            </a:r>
            <a:endParaRPr lang="en-US" altLang="ko-KR" dirty="0"/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return </a:t>
            </a:r>
            <a:r>
              <a:rPr lang="ko-KR" altLang="en-US" dirty="0" err="1"/>
              <a:t>반환값</a:t>
            </a:r>
            <a:endParaRPr lang="en-US" altLang="ko-KR" dirty="0"/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49253391-F5ED-4E26-9AB1-59125485EFC8}"/>
              </a:ext>
            </a:extLst>
          </p:cNvPr>
          <p:cNvSpPr/>
          <p:nvPr/>
        </p:nvSpPr>
        <p:spPr>
          <a:xfrm>
            <a:off x="12435482" y="4309797"/>
            <a:ext cx="8392518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def </a:t>
            </a:r>
            <a:r>
              <a:rPr lang="en-US" altLang="ko-KR" dirty="0" err="1">
                <a:solidFill>
                  <a:srgbClr val="53585F"/>
                </a:solidFill>
              </a:rPr>
              <a:t>getRandomNumber</a:t>
            </a:r>
            <a:r>
              <a:rPr lang="en-US" altLang="ko-KR" dirty="0">
                <a:solidFill>
                  <a:schemeClr val="accent1"/>
                </a:solidFill>
              </a:rPr>
              <a:t>():</a:t>
            </a:r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number = </a:t>
            </a:r>
            <a:r>
              <a:rPr lang="en-US" altLang="ko-KR" dirty="0" err="1"/>
              <a:t>random.randint</a:t>
            </a:r>
            <a:r>
              <a:rPr lang="en-US" altLang="ko-KR" dirty="0"/>
              <a:t>(1,10)</a:t>
            </a:r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return number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AC9D42FD-C65E-43A2-8701-C0DBEE7A3134}"/>
              </a:ext>
            </a:extLst>
          </p:cNvPr>
          <p:cNvSpPr/>
          <p:nvPr/>
        </p:nvSpPr>
        <p:spPr>
          <a:xfrm>
            <a:off x="2369180" y="3473624"/>
            <a:ext cx="12472144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정의하기</a:t>
            </a:r>
            <a:endParaRPr lang="en-US" altLang="ko-KR" sz="3200" b="1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CB6E7316-6F3F-4EF1-B515-7AA0A688EA8E}"/>
              </a:ext>
            </a:extLst>
          </p:cNvPr>
          <p:cNvSpPr/>
          <p:nvPr/>
        </p:nvSpPr>
        <p:spPr>
          <a:xfrm>
            <a:off x="2369180" y="9506986"/>
            <a:ext cx="6221626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함수이름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endParaRPr lang="en-US" altLang="ko-KR" dirty="0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2890EBC3-74CE-421F-A427-3A5E14BC9731}"/>
              </a:ext>
            </a:extLst>
          </p:cNvPr>
          <p:cNvSpPr/>
          <p:nvPr/>
        </p:nvSpPr>
        <p:spPr>
          <a:xfrm>
            <a:off x="12435482" y="9501343"/>
            <a:ext cx="659648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>
                <a:solidFill>
                  <a:srgbClr val="53585F"/>
                </a:solidFill>
              </a:rPr>
              <a:t>getRandomNumber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endParaRPr lang="en-US" altLang="ko-KR" dirty="0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C4C65E04-2192-4102-9058-9B6F3A4B42DD}"/>
              </a:ext>
            </a:extLst>
          </p:cNvPr>
          <p:cNvSpPr/>
          <p:nvPr/>
        </p:nvSpPr>
        <p:spPr>
          <a:xfrm>
            <a:off x="2369180" y="8670813"/>
            <a:ext cx="12472144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호출하기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8444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매개변수와 </a:t>
            </a:r>
            <a:r>
              <a:rPr lang="ko-KR" altLang="en-US" b="1" dirty="0" err="1"/>
              <a:t>반환값이</a:t>
            </a:r>
            <a:r>
              <a:rPr lang="ko-KR" altLang="en-US" b="1" dirty="0"/>
              <a:t> 있는 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함수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1D16BE3C-78CB-4FB9-A67C-74B7E3CE940C}"/>
              </a:ext>
            </a:extLst>
          </p:cNvPr>
          <p:cNvSpPr/>
          <p:nvPr/>
        </p:nvSpPr>
        <p:spPr>
          <a:xfrm>
            <a:off x="2369180" y="4309797"/>
            <a:ext cx="10758130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def </a:t>
            </a:r>
            <a:r>
              <a:rPr lang="ko-KR" altLang="en-US" dirty="0"/>
              <a:t>함수이름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매개변수</a:t>
            </a:r>
            <a:r>
              <a:rPr lang="en-US" altLang="ko-KR" dirty="0">
                <a:solidFill>
                  <a:schemeClr val="accent1"/>
                </a:solidFill>
              </a:rPr>
              <a:t>1, </a:t>
            </a:r>
            <a:r>
              <a:rPr lang="ko-KR" altLang="en-US" dirty="0">
                <a:solidFill>
                  <a:schemeClr val="accent1"/>
                </a:solidFill>
              </a:rPr>
              <a:t>매개변수</a:t>
            </a:r>
            <a:r>
              <a:rPr lang="en-US" altLang="ko-KR" dirty="0">
                <a:solidFill>
                  <a:schemeClr val="accent1"/>
                </a:solidFill>
              </a:rPr>
              <a:t>2):</a:t>
            </a:r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</a:t>
            </a:r>
            <a:r>
              <a:rPr lang="ko-KR" altLang="en-US" dirty="0"/>
              <a:t>명령블록</a:t>
            </a:r>
            <a:endParaRPr lang="en-US" altLang="ko-KR" dirty="0"/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return </a:t>
            </a:r>
            <a:r>
              <a:rPr lang="ko-KR" altLang="en-US" dirty="0" err="1"/>
              <a:t>반환값</a:t>
            </a:r>
            <a:endParaRPr lang="en-US" altLang="ko-KR" dirty="0"/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49253391-F5ED-4E26-9AB1-59125485EFC8}"/>
              </a:ext>
            </a:extLst>
          </p:cNvPr>
          <p:cNvSpPr/>
          <p:nvPr/>
        </p:nvSpPr>
        <p:spPr>
          <a:xfrm>
            <a:off x="12435482" y="4309797"/>
            <a:ext cx="8392518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def </a:t>
            </a:r>
            <a:r>
              <a:rPr lang="en-US" altLang="ko-KR" dirty="0">
                <a:solidFill>
                  <a:srgbClr val="53585F"/>
                </a:solidFill>
              </a:rPr>
              <a:t>sum</a:t>
            </a:r>
            <a:r>
              <a:rPr lang="en-US" altLang="ko-KR" dirty="0">
                <a:solidFill>
                  <a:schemeClr val="accent1"/>
                </a:solidFill>
              </a:rPr>
              <a:t>(a, b):</a:t>
            </a:r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result = a + b	</a:t>
            </a:r>
          </a:p>
          <a:p>
            <a:pPr lvl="1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return result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AC9D42FD-C65E-43A2-8701-C0DBEE7A3134}"/>
              </a:ext>
            </a:extLst>
          </p:cNvPr>
          <p:cNvSpPr/>
          <p:nvPr/>
        </p:nvSpPr>
        <p:spPr>
          <a:xfrm>
            <a:off x="2369180" y="3473624"/>
            <a:ext cx="12472144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정의하기</a:t>
            </a:r>
            <a:endParaRPr lang="en-US" altLang="ko-KR" sz="3200" b="1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CB6E7316-6F3F-4EF1-B515-7AA0A688EA8E}"/>
              </a:ext>
            </a:extLst>
          </p:cNvPr>
          <p:cNvSpPr/>
          <p:nvPr/>
        </p:nvSpPr>
        <p:spPr>
          <a:xfrm>
            <a:off x="2369180" y="9506986"/>
            <a:ext cx="6221626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함수이름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인자</a:t>
            </a:r>
            <a:r>
              <a:rPr lang="en-US" altLang="ko-KR" dirty="0">
                <a:solidFill>
                  <a:schemeClr val="accent1"/>
                </a:solidFill>
              </a:rPr>
              <a:t>1, </a:t>
            </a:r>
            <a:r>
              <a:rPr lang="ko-KR" altLang="en-US" dirty="0">
                <a:solidFill>
                  <a:schemeClr val="accent1"/>
                </a:solidFill>
              </a:rPr>
              <a:t>인자</a:t>
            </a:r>
            <a:r>
              <a:rPr lang="en-US" altLang="ko-KR" dirty="0">
                <a:solidFill>
                  <a:schemeClr val="accent1"/>
                </a:solidFill>
              </a:rPr>
              <a:t>2)</a:t>
            </a:r>
            <a:endParaRPr lang="en-US" altLang="ko-KR" dirty="0"/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2890EBC3-74CE-421F-A427-3A5E14BC9731}"/>
              </a:ext>
            </a:extLst>
          </p:cNvPr>
          <p:cNvSpPr/>
          <p:nvPr/>
        </p:nvSpPr>
        <p:spPr>
          <a:xfrm>
            <a:off x="12435482" y="9501343"/>
            <a:ext cx="659648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53585F"/>
                </a:solidFill>
              </a:rPr>
              <a:t>sum</a:t>
            </a:r>
            <a:r>
              <a:rPr lang="en-US" altLang="ko-KR" dirty="0">
                <a:solidFill>
                  <a:schemeClr val="accent1"/>
                </a:solidFill>
              </a:rPr>
              <a:t>(3, 4)</a:t>
            </a:r>
            <a:endParaRPr lang="en-US" altLang="ko-KR" dirty="0"/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C4C65E04-2192-4102-9058-9B6F3A4B42DD}"/>
              </a:ext>
            </a:extLst>
          </p:cNvPr>
          <p:cNvSpPr/>
          <p:nvPr/>
        </p:nvSpPr>
        <p:spPr>
          <a:xfrm>
            <a:off x="2369180" y="8670813"/>
            <a:ext cx="12472144" cy="684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호출하기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41212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solidFill>
                  <a:schemeClr val="bg1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 실습문제 풀이</a:t>
            </a:r>
            <a:endParaRPr lang="en" altLang="ko-Kore-KR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A70D0-7CB9-A54D-A240-9BF010CE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9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함수 문제 </a:t>
            </a:r>
            <a:r>
              <a:rPr lang="en-US" altLang="ko-KR" b="1" dirty="0"/>
              <a:t>1)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함수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614142" y="3473624"/>
            <a:ext cx="18938104" cy="468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6.1.1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다음은 두수의 곱셈을 반환하는 </a:t>
            </a:r>
            <a:r>
              <a:rPr lang="en-US" altLang="ko-KR" sz="3200" dirty="0"/>
              <a:t>multiply </a:t>
            </a:r>
            <a:r>
              <a:rPr lang="ko-KR" altLang="en-US" sz="3200" dirty="0"/>
              <a:t>함수이다</a:t>
            </a:r>
            <a:r>
              <a:rPr lang="en-US" altLang="ko-KR" sz="3200" dirty="0"/>
              <a:t>. multiply </a:t>
            </a:r>
            <a:r>
              <a:rPr lang="ko-KR" altLang="en-US" sz="3200" dirty="0"/>
              <a:t>함수를 호출하는 방법으로 옳은 것을 고르세요</a:t>
            </a:r>
            <a:r>
              <a:rPr lang="en-US" altLang="ko-KR" sz="3200" dirty="0"/>
              <a:t>.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2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>
                <a:solidFill>
                  <a:schemeClr val="accent1"/>
                </a:solidFill>
              </a:rPr>
              <a:t>def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multiply(x, y):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/>
              <a:t>	result = x * y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b="1" dirty="0"/>
              <a:t>	</a:t>
            </a:r>
            <a:r>
              <a:rPr lang="en-US" altLang="ko-KR" sz="3200" b="1" dirty="0">
                <a:solidFill>
                  <a:schemeClr val="accent1"/>
                </a:solidFill>
              </a:rPr>
              <a:t>return</a:t>
            </a:r>
            <a:r>
              <a:rPr lang="en-US" altLang="ko-KR" sz="3200" b="1" dirty="0"/>
              <a:t> result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D33114E-2D5D-40BF-A7CE-0A04E6B15F34}"/>
              </a:ext>
            </a:extLst>
          </p:cNvPr>
          <p:cNvSpPr/>
          <p:nvPr/>
        </p:nvSpPr>
        <p:spPr>
          <a:xfrm>
            <a:off x="2686150" y="9450288"/>
            <a:ext cx="12472144" cy="68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①</a:t>
            </a:r>
            <a:r>
              <a:rPr lang="en-US" altLang="ko-KR" sz="3200" b="1" dirty="0"/>
              <a:t>	multiply()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F1FDC7FE-72FF-40C1-B95A-ADA636202E9E}"/>
              </a:ext>
            </a:extLst>
          </p:cNvPr>
          <p:cNvSpPr/>
          <p:nvPr/>
        </p:nvSpPr>
        <p:spPr>
          <a:xfrm>
            <a:off x="2686150" y="11291614"/>
            <a:ext cx="12472144" cy="68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③</a:t>
            </a:r>
            <a:r>
              <a:rPr lang="en-US" altLang="ko-KR" sz="3200" b="1" dirty="0"/>
              <a:t>	multiply(3, 4)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5C0AA0C-FD58-45F9-9487-1A5600A7F3D5}"/>
              </a:ext>
            </a:extLst>
          </p:cNvPr>
          <p:cNvSpPr/>
          <p:nvPr/>
        </p:nvSpPr>
        <p:spPr>
          <a:xfrm>
            <a:off x="10585654" y="9450288"/>
            <a:ext cx="12472144" cy="68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②</a:t>
            </a:r>
            <a:r>
              <a:rPr lang="en-US" altLang="ko-KR" sz="3200" b="1" dirty="0"/>
              <a:t>	multiply(3)</a:t>
            </a:r>
            <a:endParaRPr lang="en-US" altLang="ko-KR" sz="3200" dirty="0"/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F26B10FF-7029-4307-AA3D-91A97113AD6F}"/>
              </a:ext>
            </a:extLst>
          </p:cNvPr>
          <p:cNvSpPr/>
          <p:nvPr/>
        </p:nvSpPr>
        <p:spPr>
          <a:xfrm>
            <a:off x="10586120" y="11291614"/>
            <a:ext cx="12472144" cy="68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④</a:t>
            </a:r>
            <a:r>
              <a:rPr lang="en-US" altLang="ko-KR" sz="3200" b="1" dirty="0"/>
              <a:t>	multiply("a", "b")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5322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3425</TotalTime>
  <Words>458</Words>
  <Application>Microsoft Office PowerPoint</Application>
  <PresentationFormat>사용자 지정</PresentationFormat>
  <Paragraphs>120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93</cp:revision>
  <dcterms:created xsi:type="dcterms:W3CDTF">2021-04-05T07:22:06Z</dcterms:created>
  <dcterms:modified xsi:type="dcterms:W3CDTF">2021-06-23T03:55:55Z</dcterms:modified>
</cp:coreProperties>
</file>