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33" d="100"/>
          <a:sy n="33" d="100"/>
        </p:scale>
        <p:origin x="1942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0DF3-6EB1-4A61-9AE2-F199FDB19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DB076-5C94-4D0D-8FDA-2DDC81A30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5BC2D-4A23-4521-8025-FA4A65DF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D613-D2C8-4D90-A4D7-C03BE581BDA2}" type="datetimeFigureOut">
              <a:rPr lang="en-IL" smtClean="0"/>
              <a:t>16/02/2020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B0245-15AD-4EE8-8D7A-A265D22A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53595-21CD-47D4-AA09-9503D2AF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EE9C-3033-4770-AC98-4D6FA87FC6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487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37BB-3EA3-4822-A0E7-8AFA9464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6CAFC-4B9E-42F9-9375-7AF7EBB81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3B62-B719-418C-8C16-D1D81DD6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D613-D2C8-4D90-A4D7-C03BE581BDA2}" type="datetimeFigureOut">
              <a:rPr lang="en-IL" smtClean="0"/>
              <a:t>16/02/2020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63988-B54C-495B-AF81-3023C1E74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E601-8689-41CD-969E-955D73C5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EE9C-3033-4770-AC98-4D6FA87FC6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303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C3CBB6-B100-45C6-9A77-CFC4908EF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8A932-3CE7-4FDA-AC20-AD064FD56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F7176-B833-4673-9F88-554D32EF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D613-D2C8-4D90-A4D7-C03BE581BDA2}" type="datetimeFigureOut">
              <a:rPr lang="en-IL" smtClean="0"/>
              <a:t>16/02/2020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2AABE-745A-417A-8E3C-A64BF263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601A5-C291-4A6F-A5A3-7D1B17E4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EE9C-3033-4770-AC98-4D6FA87FC6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424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69EA-BED8-4FEF-B330-C9E122D7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B4C12-1956-4FA5-B812-221F18532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1A639-BEB9-4956-8549-1F72A5A9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D613-D2C8-4D90-A4D7-C03BE581BDA2}" type="datetimeFigureOut">
              <a:rPr lang="en-IL" smtClean="0"/>
              <a:t>16/02/2020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1252F-7855-43E3-9965-7B5817FF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23830-C4B3-4A32-A754-B601A26B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EE9C-3033-4770-AC98-4D6FA87FC6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685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4DE3-C725-45C3-B415-30E38FC6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FC042-1555-4578-9CEC-6490F93CC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D3769-7A54-494B-B7EF-9BEDD423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D613-D2C8-4D90-A4D7-C03BE581BDA2}" type="datetimeFigureOut">
              <a:rPr lang="en-IL" smtClean="0"/>
              <a:t>16/02/2020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441D3-D7D4-4C05-908B-1EE53E9F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69068-10FE-4B72-80D1-669EF1FE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EE9C-3033-4770-AC98-4D6FA87FC6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86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F8F7-81FF-49D0-8050-9F540460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165A-EC1F-4038-9F0C-BBA84E72A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C4BF5-F563-499D-8C26-14EC41E38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B626A-A2E1-4C30-81BD-B1344E96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D613-D2C8-4D90-A4D7-C03BE581BDA2}" type="datetimeFigureOut">
              <a:rPr lang="en-IL" smtClean="0"/>
              <a:t>16/02/2020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2C6DD-5BEA-41BB-998A-143F02F3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24A58-7A0F-4C1E-B00E-94102559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EE9C-3033-4770-AC98-4D6FA87FC6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024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C351-BF0C-47CD-BCE9-CE1654A4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EF945-0C69-4160-BB80-A758D1864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004C1-4F6C-4F93-84C7-005A135C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CFCD1-F8CF-4FE2-A92D-C0F4368F6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FDB8B-E395-4DBD-8013-E194895FB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7ED45-786D-4D82-B5B1-90660DA6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D613-D2C8-4D90-A4D7-C03BE581BDA2}" type="datetimeFigureOut">
              <a:rPr lang="en-IL" smtClean="0"/>
              <a:t>16/02/2020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FD118-F2BA-4FA5-B941-A11CCF9C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928FB-ECEB-4152-B219-349B97EA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EE9C-3033-4770-AC98-4D6FA87FC6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8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066C-5B0B-466E-9D8D-288A84D8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7C0B1-1875-4B5B-BDF5-FD9F7BD2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D613-D2C8-4D90-A4D7-C03BE581BDA2}" type="datetimeFigureOut">
              <a:rPr lang="en-IL" smtClean="0"/>
              <a:t>16/02/2020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4FEC0-A492-4645-AD32-B8A0EA9B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2D4CB-3D12-43C4-90EA-503B9265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EE9C-3033-4770-AC98-4D6FA87FC6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0205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9D3AD-E20D-494F-8028-D4F30156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D613-D2C8-4D90-A4D7-C03BE581BDA2}" type="datetimeFigureOut">
              <a:rPr lang="en-IL" smtClean="0"/>
              <a:t>16/02/2020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DEEA5-C36F-4982-B51F-B9E95E47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C51FA-6818-4DD5-9579-BF02582A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EE9C-3033-4770-AC98-4D6FA87FC6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2342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A084-17E5-49F4-80C5-15D151BC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31337-66EF-438B-AC8C-252CDF14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7924C-CC1B-4080-9638-57B179479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EACE2-EBA9-4174-8C6E-96E63686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D613-D2C8-4D90-A4D7-C03BE581BDA2}" type="datetimeFigureOut">
              <a:rPr lang="en-IL" smtClean="0"/>
              <a:t>16/02/2020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F162F-026C-414F-AA5A-C7D3A190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EB307-D7A0-4DDE-9B55-80747205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EE9C-3033-4770-AC98-4D6FA87FC6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680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1275-9BC0-40A5-99F0-0E1EED5F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6ACB9-2DAB-4726-992B-A9CF9ED96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DBB86-084B-433A-BC41-CBDD08731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77CE7-AED5-4076-A0DF-13869B0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D613-D2C8-4D90-A4D7-C03BE581BDA2}" type="datetimeFigureOut">
              <a:rPr lang="en-IL" smtClean="0"/>
              <a:t>16/02/2020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8D926-A0BE-4B44-AEAF-3809CA2D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F3895-C869-45AF-A18C-489A6C93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EE9C-3033-4770-AC98-4D6FA87FC6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686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A01B47-C584-4C23-81D7-1F84DEB1A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F925F-5711-4CBE-84B4-73A5CDF35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7286D-2DA7-4CC7-A079-6F8D889B2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2D613-D2C8-4D90-A4D7-C03BE581BDA2}" type="datetimeFigureOut">
              <a:rPr lang="en-IL" smtClean="0"/>
              <a:t>16/02/2020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CD063-F7B0-43F9-BC52-5649A78CC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EC9D0-8CDE-4F13-B19D-FED8E64DE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CEE9C-3033-4770-AC98-4D6FA87FC6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90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44F4887-FEA1-44C7-8FFF-198E6799B114}"/>
              </a:ext>
            </a:extLst>
          </p:cNvPr>
          <p:cNvSpPr/>
          <p:nvPr/>
        </p:nvSpPr>
        <p:spPr>
          <a:xfrm>
            <a:off x="0" y="1341735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 Adding the keywords in the beginning of the tweet text under the assumption that keywords are significant while appearing and so we want double the impact of the keywords</a:t>
            </a:r>
            <a:endParaRPr lang="en-IL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ACB61C-9549-4287-95AC-D7E85AEE7B47}"/>
              </a:ext>
            </a:extLst>
          </p:cNvPr>
          <p:cNvSpPr txBox="1"/>
          <p:nvPr/>
        </p:nvSpPr>
        <p:spPr>
          <a:xfrm>
            <a:off x="4292600" y="0"/>
            <a:ext cx="3174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Architecture #1 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314306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04FCCD-326F-4261-B7CF-6ACA070C5008}"/>
              </a:ext>
            </a:extLst>
          </p:cNvPr>
          <p:cNvSpPr/>
          <p:nvPr/>
        </p:nvSpPr>
        <p:spPr>
          <a:xfrm>
            <a:off x="295821" y="439490"/>
            <a:ext cx="2173764" cy="1117668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Adding keywords as strings at the beginning of the text</a:t>
            </a:r>
            <a:endParaRPr lang="en-IL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281A4B-C007-4279-AA8B-65E510A36613}"/>
              </a:ext>
            </a:extLst>
          </p:cNvPr>
          <p:cNvSpPr/>
          <p:nvPr/>
        </p:nvSpPr>
        <p:spPr>
          <a:xfrm>
            <a:off x="295821" y="1986187"/>
            <a:ext cx="2173764" cy="11176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Clean the text (looking for URLs, digits, dates, etc.)</a:t>
            </a:r>
            <a:endParaRPr lang="en-IL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D51DB8-909D-4D00-8425-131A9BF21EEE}"/>
              </a:ext>
            </a:extLst>
          </p:cNvPr>
          <p:cNvSpPr/>
          <p:nvPr/>
        </p:nvSpPr>
        <p:spPr>
          <a:xfrm>
            <a:off x="295821" y="3532884"/>
            <a:ext cx="2173764" cy="11176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Lemmatization of the text </a:t>
            </a:r>
            <a:endParaRPr lang="en-IL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6F128-A328-4BF7-B78A-0E0FFCB02883}"/>
              </a:ext>
            </a:extLst>
          </p:cNvPr>
          <p:cNvSpPr/>
          <p:nvPr/>
        </p:nvSpPr>
        <p:spPr>
          <a:xfrm>
            <a:off x="295821" y="5079581"/>
            <a:ext cx="2173764" cy="11176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Split to train test set</a:t>
            </a:r>
            <a:endParaRPr lang="en-IL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F235F4-5B06-437C-900F-FAF6DBC2830D}"/>
              </a:ext>
            </a:extLst>
          </p:cNvPr>
          <p:cNvSpPr/>
          <p:nvPr/>
        </p:nvSpPr>
        <p:spPr>
          <a:xfrm>
            <a:off x="3093539" y="439491"/>
            <a:ext cx="2173764" cy="11176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Split to train test set</a:t>
            </a:r>
            <a:endParaRPr lang="en-IL" dirty="0">
              <a:solidFill>
                <a:srgbClr val="00206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99F994-7AB8-4CBF-9FB5-8F0A07B1CCB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382703" y="1557158"/>
            <a:ext cx="0" cy="42902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37D2B0-4B2B-48E3-863A-97A9A7F3A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382703" y="3103855"/>
            <a:ext cx="0" cy="42902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A72775-1858-4471-BCF8-8FFD651A9B9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2703" y="4650552"/>
            <a:ext cx="0" cy="42902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4E08D3F-98A8-48DD-9BEE-D85351C8F2BF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5400000" flipH="1" flipV="1">
            <a:off x="-361341" y="2742369"/>
            <a:ext cx="5198924" cy="1710836"/>
          </a:xfrm>
          <a:prstGeom prst="bentConnector4">
            <a:avLst>
              <a:gd name="adj1" fmla="val -4397"/>
              <a:gd name="adj2" fmla="val 81765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3F783E2-0EE1-470B-827B-D3D1651DA490}"/>
              </a:ext>
            </a:extLst>
          </p:cNvPr>
          <p:cNvSpPr/>
          <p:nvPr/>
        </p:nvSpPr>
        <p:spPr>
          <a:xfrm>
            <a:off x="3093539" y="1986187"/>
            <a:ext cx="2173764" cy="11176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Clean the text (looking for URLs, digits, dates, etc.)</a:t>
            </a:r>
            <a:endParaRPr lang="en-IL" dirty="0">
              <a:solidFill>
                <a:srgbClr val="00206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A990D3-6CE4-44E9-9FF9-B7BA52C79517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4180421" y="1557159"/>
            <a:ext cx="0" cy="42902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FB3049-86E3-4154-9FDD-39BE3C5F0205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4180421" y="3103855"/>
            <a:ext cx="0" cy="42902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414B565-CEB0-4269-BC1E-CAE0BCFA9A8D}"/>
              </a:ext>
            </a:extLst>
          </p:cNvPr>
          <p:cNvSpPr/>
          <p:nvPr/>
        </p:nvSpPr>
        <p:spPr>
          <a:xfrm>
            <a:off x="3093539" y="3532883"/>
            <a:ext cx="2173764" cy="11176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Tokenization + padding (max </a:t>
            </a:r>
            <a:r>
              <a:rPr lang="en-US" dirty="0" err="1">
                <a:solidFill>
                  <a:srgbClr val="002060"/>
                </a:solidFill>
              </a:rPr>
              <a:t>len</a:t>
            </a:r>
            <a:r>
              <a:rPr lang="en-US" dirty="0">
                <a:solidFill>
                  <a:srgbClr val="002060"/>
                </a:solidFill>
              </a:rPr>
              <a:t> =200) </a:t>
            </a:r>
            <a:endParaRPr lang="en-IL" dirty="0">
              <a:solidFill>
                <a:srgbClr val="00206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DB9ED3-17BC-463B-A5E9-2B2E98032252}"/>
              </a:ext>
            </a:extLst>
          </p:cNvPr>
          <p:cNvSpPr/>
          <p:nvPr/>
        </p:nvSpPr>
        <p:spPr>
          <a:xfrm>
            <a:off x="3093539" y="5079579"/>
            <a:ext cx="2173764" cy="1117668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Build embedding matrix base on glove corpus </a:t>
            </a:r>
            <a:endParaRPr lang="en-IL" dirty="0">
              <a:solidFill>
                <a:srgbClr val="00206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4AAE565-D231-4574-B3F9-12DCF9F35E7D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4180421" y="4650551"/>
            <a:ext cx="0" cy="42902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58C36C4-8CA2-4E1E-AFA9-A346DB8358FD}"/>
              </a:ext>
            </a:extLst>
          </p:cNvPr>
          <p:cNvCxnSpPr>
            <a:cxnSpLocks/>
            <a:stCxn id="31" idx="2"/>
            <a:endCxn id="37" idx="1"/>
          </p:cNvCxnSpPr>
          <p:nvPr/>
        </p:nvCxnSpPr>
        <p:spPr>
          <a:xfrm rot="5400000" flipH="1" flipV="1">
            <a:off x="2397875" y="2703867"/>
            <a:ext cx="5275925" cy="1710835"/>
          </a:xfrm>
          <a:prstGeom prst="bentConnector4">
            <a:avLst>
              <a:gd name="adj1" fmla="val -4333"/>
              <a:gd name="adj2" fmla="val 81765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7697EFD-6293-4DEE-B404-2193768166EA}"/>
              </a:ext>
            </a:extLst>
          </p:cNvPr>
          <p:cNvSpPr/>
          <p:nvPr/>
        </p:nvSpPr>
        <p:spPr>
          <a:xfrm>
            <a:off x="5891256" y="362488"/>
            <a:ext cx="2173764" cy="11176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Clean the text (looking for URLs, digits, dates, etc.)</a:t>
            </a:r>
            <a:endParaRPr lang="en-IL" dirty="0">
              <a:solidFill>
                <a:srgbClr val="00206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5616AE-D7D4-4775-BB35-42481675ECDC}"/>
              </a:ext>
            </a:extLst>
          </p:cNvPr>
          <p:cNvSpPr/>
          <p:nvPr/>
        </p:nvSpPr>
        <p:spPr>
          <a:xfrm>
            <a:off x="5891256" y="1986187"/>
            <a:ext cx="2173764" cy="111766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Network</a:t>
            </a:r>
            <a:endParaRPr lang="en-IL" dirty="0">
              <a:solidFill>
                <a:srgbClr val="00206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367680-52D6-47AC-A201-7B6F300F1DE1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6978138" y="1480156"/>
            <a:ext cx="0" cy="5060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3E7CB54-067A-47D6-9D41-6F9BAD627ACA}"/>
              </a:ext>
            </a:extLst>
          </p:cNvPr>
          <p:cNvSpPr/>
          <p:nvPr/>
        </p:nvSpPr>
        <p:spPr>
          <a:xfrm>
            <a:off x="5891256" y="3532883"/>
            <a:ext cx="2173764" cy="11176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Pick recall == 0.8</a:t>
            </a:r>
            <a:endParaRPr lang="en-IL" dirty="0">
              <a:solidFill>
                <a:srgbClr val="00206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E9D27A-1C5F-4162-9BDA-FC81706A7B19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>
            <a:off x="6978138" y="3103855"/>
            <a:ext cx="0" cy="42902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EF2A8-4FE4-4C8D-9C81-4067FAD18D38}"/>
              </a:ext>
            </a:extLst>
          </p:cNvPr>
          <p:cNvSpPr/>
          <p:nvPr/>
        </p:nvSpPr>
        <p:spPr>
          <a:xfrm>
            <a:off x="10224065" y="1289588"/>
            <a:ext cx="1790135" cy="716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Embedding layer (size 100) </a:t>
            </a:r>
            <a:endParaRPr lang="en-IL" dirty="0">
              <a:solidFill>
                <a:srgbClr val="00206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D2B3D0-E079-44ED-B68B-23134C751D43}"/>
              </a:ext>
            </a:extLst>
          </p:cNvPr>
          <p:cNvSpPr/>
          <p:nvPr/>
        </p:nvSpPr>
        <p:spPr>
          <a:xfrm>
            <a:off x="10224065" y="2235738"/>
            <a:ext cx="1790135" cy="716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rgbClr val="002060"/>
                </a:solidFill>
              </a:rPr>
              <a:t>Bidirectional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IL" dirty="0">
                <a:solidFill>
                  <a:srgbClr val="002060"/>
                </a:solidFill>
              </a:rPr>
              <a:t>LSTM </a:t>
            </a:r>
            <a:r>
              <a:rPr lang="en-US" dirty="0">
                <a:solidFill>
                  <a:srgbClr val="002060"/>
                </a:solidFill>
              </a:rPr>
              <a:t>layer</a:t>
            </a:r>
            <a:endParaRPr lang="en-IL" dirty="0">
              <a:solidFill>
                <a:srgbClr val="00206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E0BD69-BFAF-4DD0-9348-A0E8FBE4FF8D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11119133" y="2006173"/>
            <a:ext cx="0" cy="22956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E3DFEF-FD8E-4F0A-852A-2187EA5C8CF4}"/>
              </a:ext>
            </a:extLst>
          </p:cNvPr>
          <p:cNvSpPr/>
          <p:nvPr/>
        </p:nvSpPr>
        <p:spPr>
          <a:xfrm>
            <a:off x="10217247" y="3209559"/>
            <a:ext cx="1790135" cy="716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Dense (size 256)</a:t>
            </a:r>
            <a:endParaRPr lang="en-IL" dirty="0">
              <a:solidFill>
                <a:srgbClr val="00206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EE9F2D5-1B06-437A-A939-3337058A6DBF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 flipH="1">
            <a:off x="11112315" y="2952323"/>
            <a:ext cx="6818" cy="25723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E278284-BF99-4E7F-8E85-1C87234325AA}"/>
              </a:ext>
            </a:extLst>
          </p:cNvPr>
          <p:cNvSpPr/>
          <p:nvPr/>
        </p:nvSpPr>
        <p:spPr>
          <a:xfrm>
            <a:off x="8255282" y="1286043"/>
            <a:ext cx="1790135" cy="716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Keywords</a:t>
            </a:r>
            <a:endParaRPr lang="en-IL" dirty="0">
              <a:solidFill>
                <a:srgbClr val="002060"/>
              </a:solidFill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1E8D15F-5911-4D3D-B496-2ED86D466A4A}"/>
              </a:ext>
            </a:extLst>
          </p:cNvPr>
          <p:cNvCxnSpPr>
            <a:cxnSpLocks/>
            <a:stCxn id="43" idx="2"/>
            <a:endCxn id="33" idx="0"/>
          </p:cNvCxnSpPr>
          <p:nvPr/>
        </p:nvCxnSpPr>
        <p:spPr>
          <a:xfrm rot="16200000" flipH="1">
            <a:off x="10018186" y="1134791"/>
            <a:ext cx="233110" cy="196878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43F960C-10F8-41A8-8C5B-E5F83A99D3AC}"/>
              </a:ext>
            </a:extLst>
          </p:cNvPr>
          <p:cNvSpPr/>
          <p:nvPr/>
        </p:nvSpPr>
        <p:spPr>
          <a:xfrm>
            <a:off x="10206122" y="4196928"/>
            <a:ext cx="1790135" cy="716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Dense (size 1)</a:t>
            </a:r>
            <a:endParaRPr lang="en-IL" dirty="0">
              <a:solidFill>
                <a:srgbClr val="00206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F11E403-A5B3-4787-8201-EE068CD74F9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11101190" y="3967363"/>
            <a:ext cx="0" cy="22956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16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0673E7-96EC-4CFA-97C3-83DBEF19D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95250"/>
            <a:ext cx="86487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7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44F4887-FEA1-44C7-8FFF-198E6799B114}"/>
              </a:ext>
            </a:extLst>
          </p:cNvPr>
          <p:cNvSpPr/>
          <p:nvPr/>
        </p:nvSpPr>
        <p:spPr>
          <a:xfrm>
            <a:off x="0" y="1341735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 Concatenate the meta features to the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lstm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layer as add on features</a:t>
            </a:r>
            <a:endParaRPr lang="en-IL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ACB61C-9549-4287-95AC-D7E85AEE7B47}"/>
              </a:ext>
            </a:extLst>
          </p:cNvPr>
          <p:cNvSpPr txBox="1"/>
          <p:nvPr/>
        </p:nvSpPr>
        <p:spPr>
          <a:xfrm>
            <a:off x="4292600" y="0"/>
            <a:ext cx="3174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Architecture #2 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66577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04FCCD-326F-4261-B7CF-6ACA070C5008}"/>
              </a:ext>
            </a:extLst>
          </p:cNvPr>
          <p:cNvSpPr/>
          <p:nvPr/>
        </p:nvSpPr>
        <p:spPr>
          <a:xfrm>
            <a:off x="295821" y="439490"/>
            <a:ext cx="1843042" cy="10137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Adding keywords as strings at the beginning of the text</a:t>
            </a:r>
            <a:endParaRPr lang="en-IL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281A4B-C007-4279-AA8B-65E510A36613}"/>
              </a:ext>
            </a:extLst>
          </p:cNvPr>
          <p:cNvSpPr/>
          <p:nvPr/>
        </p:nvSpPr>
        <p:spPr>
          <a:xfrm>
            <a:off x="295821" y="1986187"/>
            <a:ext cx="1843042" cy="10137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Clean the text (looking for URLs, digits, dates, etc.)</a:t>
            </a:r>
            <a:endParaRPr lang="en-IL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D51DB8-909D-4D00-8425-131A9BF21EEE}"/>
              </a:ext>
            </a:extLst>
          </p:cNvPr>
          <p:cNvSpPr/>
          <p:nvPr/>
        </p:nvSpPr>
        <p:spPr>
          <a:xfrm>
            <a:off x="295821" y="3532884"/>
            <a:ext cx="1843042" cy="10137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Lemmatization of the text </a:t>
            </a:r>
            <a:endParaRPr lang="en-IL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6F128-A328-4BF7-B78A-0E0FFCB02883}"/>
              </a:ext>
            </a:extLst>
          </p:cNvPr>
          <p:cNvSpPr/>
          <p:nvPr/>
        </p:nvSpPr>
        <p:spPr>
          <a:xfrm>
            <a:off x="295821" y="5079581"/>
            <a:ext cx="1843042" cy="10137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Split to train test set</a:t>
            </a:r>
            <a:endParaRPr lang="en-IL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F235F4-5B06-437C-900F-FAF6DBC2830D}"/>
              </a:ext>
            </a:extLst>
          </p:cNvPr>
          <p:cNvSpPr/>
          <p:nvPr/>
        </p:nvSpPr>
        <p:spPr>
          <a:xfrm>
            <a:off x="3093539" y="439491"/>
            <a:ext cx="1843042" cy="10137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Split to train test set</a:t>
            </a:r>
            <a:endParaRPr lang="en-IL" dirty="0">
              <a:solidFill>
                <a:srgbClr val="00206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99F994-7AB8-4CBF-9FB5-8F0A07B1CCB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217342" y="1453207"/>
            <a:ext cx="0" cy="5329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37D2B0-4B2B-48E3-863A-97A9A7F3A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217342" y="2999904"/>
            <a:ext cx="0" cy="5329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A72775-1858-4471-BCF8-8FFD651A9B9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217342" y="4546601"/>
            <a:ext cx="0" cy="5329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4E08D3F-98A8-48DD-9BEE-D85351C8F2BF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5400000" flipH="1" flipV="1">
            <a:off x="-418034" y="2581725"/>
            <a:ext cx="5146948" cy="1876197"/>
          </a:xfrm>
          <a:prstGeom prst="bentConnector4">
            <a:avLst>
              <a:gd name="adj1" fmla="val -4441"/>
              <a:gd name="adj2" fmla="val 74558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3F783E2-0EE1-470B-827B-D3D1651DA490}"/>
              </a:ext>
            </a:extLst>
          </p:cNvPr>
          <p:cNvSpPr/>
          <p:nvPr/>
        </p:nvSpPr>
        <p:spPr>
          <a:xfrm>
            <a:off x="3093539" y="1986187"/>
            <a:ext cx="1843042" cy="10137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Clean the text (looking for URLs, digits, dates, etc.)</a:t>
            </a:r>
            <a:endParaRPr lang="en-IL" dirty="0">
              <a:solidFill>
                <a:srgbClr val="00206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A990D3-6CE4-44E9-9FF9-B7BA52C79517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4015060" y="1453208"/>
            <a:ext cx="0" cy="5329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FB3049-86E3-4154-9FDD-39BE3C5F0205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4015060" y="2999904"/>
            <a:ext cx="0" cy="5329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414B565-CEB0-4269-BC1E-CAE0BCFA9A8D}"/>
              </a:ext>
            </a:extLst>
          </p:cNvPr>
          <p:cNvSpPr/>
          <p:nvPr/>
        </p:nvSpPr>
        <p:spPr>
          <a:xfrm>
            <a:off x="3093539" y="3532883"/>
            <a:ext cx="1843042" cy="10137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Tokenization + padding (max </a:t>
            </a:r>
            <a:r>
              <a:rPr lang="en-US" dirty="0" err="1">
                <a:solidFill>
                  <a:srgbClr val="002060"/>
                </a:solidFill>
              </a:rPr>
              <a:t>len</a:t>
            </a:r>
            <a:r>
              <a:rPr lang="en-US" dirty="0">
                <a:solidFill>
                  <a:srgbClr val="002060"/>
                </a:solidFill>
              </a:rPr>
              <a:t> =200) </a:t>
            </a:r>
            <a:endParaRPr lang="en-IL" dirty="0">
              <a:solidFill>
                <a:srgbClr val="00206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DB9ED3-17BC-463B-A5E9-2B2E98032252}"/>
              </a:ext>
            </a:extLst>
          </p:cNvPr>
          <p:cNvSpPr/>
          <p:nvPr/>
        </p:nvSpPr>
        <p:spPr>
          <a:xfrm>
            <a:off x="3093539" y="5079579"/>
            <a:ext cx="1843042" cy="1013717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Build embedding matrix base on glove corpus </a:t>
            </a:r>
            <a:endParaRPr lang="en-IL" dirty="0">
              <a:solidFill>
                <a:srgbClr val="00206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4AAE565-D231-4574-B3F9-12DCF9F35E7D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4015060" y="4546600"/>
            <a:ext cx="0" cy="5329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58C36C4-8CA2-4E1E-AFA9-A346DB8358FD}"/>
              </a:ext>
            </a:extLst>
          </p:cNvPr>
          <p:cNvCxnSpPr>
            <a:cxnSpLocks/>
            <a:stCxn id="31" idx="2"/>
            <a:endCxn id="37" idx="1"/>
          </p:cNvCxnSpPr>
          <p:nvPr/>
        </p:nvCxnSpPr>
        <p:spPr>
          <a:xfrm rot="5400000" flipH="1" flipV="1">
            <a:off x="2341183" y="2543224"/>
            <a:ext cx="5223949" cy="1876196"/>
          </a:xfrm>
          <a:prstGeom prst="bentConnector4">
            <a:avLst>
              <a:gd name="adj1" fmla="val -4376"/>
              <a:gd name="adj2" fmla="val 74558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7697EFD-6293-4DEE-B404-2193768166EA}"/>
              </a:ext>
            </a:extLst>
          </p:cNvPr>
          <p:cNvSpPr/>
          <p:nvPr/>
        </p:nvSpPr>
        <p:spPr>
          <a:xfrm>
            <a:off x="5891256" y="362488"/>
            <a:ext cx="1843042" cy="10137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Clean the text (looking for URLs, digits, dates, etc.)</a:t>
            </a:r>
            <a:endParaRPr lang="en-IL" dirty="0">
              <a:solidFill>
                <a:srgbClr val="00206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5616AE-D7D4-4775-BB35-42481675ECDC}"/>
              </a:ext>
            </a:extLst>
          </p:cNvPr>
          <p:cNvSpPr/>
          <p:nvPr/>
        </p:nvSpPr>
        <p:spPr>
          <a:xfrm>
            <a:off x="5891256" y="1986187"/>
            <a:ext cx="1843042" cy="101371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Network</a:t>
            </a:r>
            <a:endParaRPr lang="en-IL" dirty="0">
              <a:solidFill>
                <a:srgbClr val="00206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367680-52D6-47AC-A201-7B6F300F1DE1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6812777" y="1376205"/>
            <a:ext cx="0" cy="60998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3E7CB54-067A-47D6-9D41-6F9BAD627ACA}"/>
              </a:ext>
            </a:extLst>
          </p:cNvPr>
          <p:cNvSpPr/>
          <p:nvPr/>
        </p:nvSpPr>
        <p:spPr>
          <a:xfrm>
            <a:off x="5891256" y="3532883"/>
            <a:ext cx="1843042" cy="10137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Pick recall == 0.8</a:t>
            </a:r>
            <a:endParaRPr lang="en-IL" dirty="0">
              <a:solidFill>
                <a:srgbClr val="00206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E9D27A-1C5F-4162-9BDA-FC81706A7B19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>
            <a:off x="6812777" y="2999904"/>
            <a:ext cx="0" cy="5329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6FED2AB-BC6E-412C-9CE5-D1BF643C2B0F}"/>
              </a:ext>
            </a:extLst>
          </p:cNvPr>
          <p:cNvSpPr/>
          <p:nvPr/>
        </p:nvSpPr>
        <p:spPr>
          <a:xfrm>
            <a:off x="10090715" y="362488"/>
            <a:ext cx="1790135" cy="716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Embedding layer (size 100) </a:t>
            </a:r>
            <a:endParaRPr lang="en-IL" dirty="0">
              <a:solidFill>
                <a:srgbClr val="00206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531D319-0649-411C-80B6-AD143B52ECC0}"/>
              </a:ext>
            </a:extLst>
          </p:cNvPr>
          <p:cNvSpPr/>
          <p:nvPr/>
        </p:nvSpPr>
        <p:spPr>
          <a:xfrm>
            <a:off x="10090715" y="1308638"/>
            <a:ext cx="1790135" cy="716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rgbClr val="002060"/>
                </a:solidFill>
              </a:rPr>
              <a:t>Bidirectional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IL" dirty="0">
                <a:solidFill>
                  <a:srgbClr val="002060"/>
                </a:solidFill>
              </a:rPr>
              <a:t>LSTM </a:t>
            </a:r>
            <a:r>
              <a:rPr lang="en-US" dirty="0">
                <a:solidFill>
                  <a:srgbClr val="002060"/>
                </a:solidFill>
              </a:rPr>
              <a:t>layer</a:t>
            </a:r>
            <a:endParaRPr lang="en-IL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E7B6DA-D5AE-467D-BD85-382E5A837629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10985783" y="1079073"/>
            <a:ext cx="0" cy="22956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BAA4277-B86E-4772-B0F3-A88CD5B4B22C}"/>
              </a:ext>
            </a:extLst>
          </p:cNvPr>
          <p:cNvSpPr/>
          <p:nvPr/>
        </p:nvSpPr>
        <p:spPr>
          <a:xfrm>
            <a:off x="10090715" y="2254788"/>
            <a:ext cx="1790135" cy="716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Dense (size 128)</a:t>
            </a:r>
            <a:endParaRPr lang="en-IL" dirty="0">
              <a:solidFill>
                <a:srgbClr val="002060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B26DED6-A6F2-421E-9243-8A76CE3CEB1E}"/>
              </a:ext>
            </a:extLst>
          </p:cNvPr>
          <p:cNvCxnSpPr>
            <a:cxnSpLocks/>
            <a:stCxn id="51" idx="2"/>
            <a:endCxn id="58" idx="0"/>
          </p:cNvCxnSpPr>
          <p:nvPr/>
        </p:nvCxnSpPr>
        <p:spPr>
          <a:xfrm>
            <a:off x="10985783" y="2025223"/>
            <a:ext cx="0" cy="22956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08760CF-1D69-4E31-B1E6-8DEEC777D550}"/>
              </a:ext>
            </a:extLst>
          </p:cNvPr>
          <p:cNvSpPr/>
          <p:nvPr/>
        </p:nvSpPr>
        <p:spPr>
          <a:xfrm>
            <a:off x="10090715" y="3200938"/>
            <a:ext cx="1790135" cy="716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Dense (size 128)</a:t>
            </a:r>
            <a:endParaRPr lang="en-IL" dirty="0">
              <a:solidFill>
                <a:srgbClr val="002060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410C89D-4CBA-40B9-BB57-A3CA7857B910}"/>
              </a:ext>
            </a:extLst>
          </p:cNvPr>
          <p:cNvCxnSpPr>
            <a:cxnSpLocks/>
            <a:stCxn id="58" idx="2"/>
            <a:endCxn id="62" idx="0"/>
          </p:cNvCxnSpPr>
          <p:nvPr/>
        </p:nvCxnSpPr>
        <p:spPr>
          <a:xfrm>
            <a:off x="10985783" y="2971373"/>
            <a:ext cx="0" cy="22956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77A8B29-BF35-42F8-A9C9-DDF6C0A18BCF}"/>
              </a:ext>
            </a:extLst>
          </p:cNvPr>
          <p:cNvSpPr/>
          <p:nvPr/>
        </p:nvSpPr>
        <p:spPr>
          <a:xfrm>
            <a:off x="8102598" y="2254788"/>
            <a:ext cx="1790135" cy="716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Meta features</a:t>
            </a:r>
            <a:endParaRPr lang="en-IL" dirty="0">
              <a:solidFill>
                <a:srgbClr val="002060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637D978-B9D7-4C60-8ADC-C460B7CF05FA}"/>
              </a:ext>
            </a:extLst>
          </p:cNvPr>
          <p:cNvCxnSpPr>
            <a:cxnSpLocks/>
            <a:stCxn id="36" idx="2"/>
            <a:endCxn id="62" idx="0"/>
          </p:cNvCxnSpPr>
          <p:nvPr/>
        </p:nvCxnSpPr>
        <p:spPr>
          <a:xfrm rot="16200000" flipH="1">
            <a:off x="9876942" y="2092096"/>
            <a:ext cx="229565" cy="198811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4D98308-42AD-4C4D-83D5-9FA2108AFCA2}"/>
              </a:ext>
            </a:extLst>
          </p:cNvPr>
          <p:cNvSpPr/>
          <p:nvPr/>
        </p:nvSpPr>
        <p:spPr>
          <a:xfrm>
            <a:off x="10079590" y="4188307"/>
            <a:ext cx="1790135" cy="716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Dense (size 1)</a:t>
            </a:r>
            <a:endParaRPr lang="en-IL" dirty="0">
              <a:solidFill>
                <a:srgbClr val="00206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4313360-23B1-4E58-ADAD-80611657CD32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0974658" y="3958742"/>
            <a:ext cx="0" cy="22956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07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95F059-9BA9-4837-9023-48BFC532E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147637"/>
            <a:ext cx="825817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2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44F4887-FEA1-44C7-8FFF-198E6799B114}"/>
              </a:ext>
            </a:extLst>
          </p:cNvPr>
          <p:cNvSpPr/>
          <p:nvPr/>
        </p:nvSpPr>
        <p:spPr>
          <a:xfrm>
            <a:off x="0" y="1341735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5 filters (intuition – 5</a:t>
            </a:r>
            <a:r>
              <a:rPr lang="en-US" sz="2000" baseline="30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gram) and pool max -  in order to take the most significant of it </a:t>
            </a:r>
            <a:endParaRPr lang="en-IL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ACB61C-9549-4287-95AC-D7E85AEE7B47}"/>
              </a:ext>
            </a:extLst>
          </p:cNvPr>
          <p:cNvSpPr txBox="1"/>
          <p:nvPr/>
        </p:nvSpPr>
        <p:spPr>
          <a:xfrm>
            <a:off x="4292600" y="0"/>
            <a:ext cx="3174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Architecture #3 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100116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04FCCD-326F-4261-B7CF-6ACA070C5008}"/>
              </a:ext>
            </a:extLst>
          </p:cNvPr>
          <p:cNvSpPr/>
          <p:nvPr/>
        </p:nvSpPr>
        <p:spPr>
          <a:xfrm>
            <a:off x="295821" y="439490"/>
            <a:ext cx="1843042" cy="10137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Adding keywords as strings at the beginning of the text</a:t>
            </a:r>
            <a:endParaRPr lang="en-IL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281A4B-C007-4279-AA8B-65E510A36613}"/>
              </a:ext>
            </a:extLst>
          </p:cNvPr>
          <p:cNvSpPr/>
          <p:nvPr/>
        </p:nvSpPr>
        <p:spPr>
          <a:xfrm>
            <a:off x="295821" y="1986187"/>
            <a:ext cx="1843042" cy="10137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Clean the text (looking for URLs, digits, dates, etc.)</a:t>
            </a:r>
            <a:endParaRPr lang="en-IL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D51DB8-909D-4D00-8425-131A9BF21EEE}"/>
              </a:ext>
            </a:extLst>
          </p:cNvPr>
          <p:cNvSpPr/>
          <p:nvPr/>
        </p:nvSpPr>
        <p:spPr>
          <a:xfrm>
            <a:off x="295821" y="3532884"/>
            <a:ext cx="1843042" cy="10137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Lemmatization of the text </a:t>
            </a:r>
            <a:endParaRPr lang="en-IL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6F128-A328-4BF7-B78A-0E0FFCB02883}"/>
              </a:ext>
            </a:extLst>
          </p:cNvPr>
          <p:cNvSpPr/>
          <p:nvPr/>
        </p:nvSpPr>
        <p:spPr>
          <a:xfrm>
            <a:off x="295821" y="5079581"/>
            <a:ext cx="1843042" cy="10137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Split to train test set</a:t>
            </a:r>
            <a:endParaRPr lang="en-IL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F235F4-5B06-437C-900F-FAF6DBC2830D}"/>
              </a:ext>
            </a:extLst>
          </p:cNvPr>
          <p:cNvSpPr/>
          <p:nvPr/>
        </p:nvSpPr>
        <p:spPr>
          <a:xfrm>
            <a:off x="3093539" y="439491"/>
            <a:ext cx="1843042" cy="10137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Split to train test set</a:t>
            </a:r>
            <a:endParaRPr lang="en-IL" dirty="0">
              <a:solidFill>
                <a:srgbClr val="00206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99F994-7AB8-4CBF-9FB5-8F0A07B1CCB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217342" y="1453207"/>
            <a:ext cx="0" cy="5329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37D2B0-4B2B-48E3-863A-97A9A7F3A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217342" y="2999904"/>
            <a:ext cx="0" cy="5329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A72775-1858-4471-BCF8-8FFD651A9B9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217342" y="4546601"/>
            <a:ext cx="0" cy="5329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4E08D3F-98A8-48DD-9BEE-D85351C8F2BF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5400000" flipH="1" flipV="1">
            <a:off x="-418034" y="2581725"/>
            <a:ext cx="5146948" cy="1876197"/>
          </a:xfrm>
          <a:prstGeom prst="bentConnector4">
            <a:avLst>
              <a:gd name="adj1" fmla="val -4441"/>
              <a:gd name="adj2" fmla="val 74558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3F783E2-0EE1-470B-827B-D3D1651DA490}"/>
              </a:ext>
            </a:extLst>
          </p:cNvPr>
          <p:cNvSpPr/>
          <p:nvPr/>
        </p:nvSpPr>
        <p:spPr>
          <a:xfrm>
            <a:off x="3093539" y="1986187"/>
            <a:ext cx="1843042" cy="10137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Clean the text (looking for URLs, digits, dates, etc.)</a:t>
            </a:r>
            <a:endParaRPr lang="en-IL" dirty="0">
              <a:solidFill>
                <a:srgbClr val="00206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A990D3-6CE4-44E9-9FF9-B7BA52C79517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4015060" y="1453208"/>
            <a:ext cx="0" cy="5329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FB3049-86E3-4154-9FDD-39BE3C5F0205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4015060" y="2999904"/>
            <a:ext cx="0" cy="5329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414B565-CEB0-4269-BC1E-CAE0BCFA9A8D}"/>
              </a:ext>
            </a:extLst>
          </p:cNvPr>
          <p:cNvSpPr/>
          <p:nvPr/>
        </p:nvSpPr>
        <p:spPr>
          <a:xfrm>
            <a:off x="3093539" y="3532883"/>
            <a:ext cx="1843042" cy="10137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Tokenization + padding (max </a:t>
            </a:r>
            <a:r>
              <a:rPr lang="en-US" dirty="0" err="1">
                <a:solidFill>
                  <a:srgbClr val="002060"/>
                </a:solidFill>
              </a:rPr>
              <a:t>len</a:t>
            </a:r>
            <a:r>
              <a:rPr lang="en-US" dirty="0">
                <a:solidFill>
                  <a:srgbClr val="002060"/>
                </a:solidFill>
              </a:rPr>
              <a:t> =200) </a:t>
            </a:r>
            <a:endParaRPr lang="en-IL" dirty="0">
              <a:solidFill>
                <a:srgbClr val="00206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DB9ED3-17BC-463B-A5E9-2B2E98032252}"/>
              </a:ext>
            </a:extLst>
          </p:cNvPr>
          <p:cNvSpPr/>
          <p:nvPr/>
        </p:nvSpPr>
        <p:spPr>
          <a:xfrm>
            <a:off x="3093539" y="5079579"/>
            <a:ext cx="1843042" cy="1013717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Build embedding matrix base on glove corpus </a:t>
            </a:r>
            <a:endParaRPr lang="en-IL" dirty="0">
              <a:solidFill>
                <a:srgbClr val="00206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4AAE565-D231-4574-B3F9-12DCF9F35E7D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4015060" y="4546600"/>
            <a:ext cx="0" cy="5329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58C36C4-8CA2-4E1E-AFA9-A346DB8358FD}"/>
              </a:ext>
            </a:extLst>
          </p:cNvPr>
          <p:cNvCxnSpPr>
            <a:cxnSpLocks/>
            <a:stCxn id="31" idx="2"/>
            <a:endCxn id="37" idx="1"/>
          </p:cNvCxnSpPr>
          <p:nvPr/>
        </p:nvCxnSpPr>
        <p:spPr>
          <a:xfrm rot="5400000" flipH="1" flipV="1">
            <a:off x="2341183" y="2543224"/>
            <a:ext cx="5223949" cy="1876196"/>
          </a:xfrm>
          <a:prstGeom prst="bentConnector4">
            <a:avLst>
              <a:gd name="adj1" fmla="val -4376"/>
              <a:gd name="adj2" fmla="val 74558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7697EFD-6293-4DEE-B404-2193768166EA}"/>
              </a:ext>
            </a:extLst>
          </p:cNvPr>
          <p:cNvSpPr/>
          <p:nvPr/>
        </p:nvSpPr>
        <p:spPr>
          <a:xfrm>
            <a:off x="5891256" y="362488"/>
            <a:ext cx="1843042" cy="10137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Clean the text (looking for URLs, digits, dates, etc.)</a:t>
            </a:r>
            <a:endParaRPr lang="en-IL" dirty="0">
              <a:solidFill>
                <a:srgbClr val="00206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5616AE-D7D4-4775-BB35-42481675ECDC}"/>
              </a:ext>
            </a:extLst>
          </p:cNvPr>
          <p:cNvSpPr/>
          <p:nvPr/>
        </p:nvSpPr>
        <p:spPr>
          <a:xfrm>
            <a:off x="5891256" y="1986187"/>
            <a:ext cx="1843042" cy="101371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Network</a:t>
            </a:r>
            <a:endParaRPr lang="en-IL" dirty="0">
              <a:solidFill>
                <a:srgbClr val="00206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367680-52D6-47AC-A201-7B6F300F1DE1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6812777" y="1376205"/>
            <a:ext cx="0" cy="60998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3E7CB54-067A-47D6-9D41-6F9BAD627ACA}"/>
              </a:ext>
            </a:extLst>
          </p:cNvPr>
          <p:cNvSpPr/>
          <p:nvPr/>
        </p:nvSpPr>
        <p:spPr>
          <a:xfrm>
            <a:off x="5891256" y="3532883"/>
            <a:ext cx="1843042" cy="10137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Pick recall == 0.8</a:t>
            </a:r>
            <a:endParaRPr lang="en-IL" dirty="0">
              <a:solidFill>
                <a:srgbClr val="00206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E9D27A-1C5F-4162-9BDA-FC81706A7B19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>
            <a:off x="6812777" y="2999904"/>
            <a:ext cx="0" cy="5329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6FED2AB-BC6E-412C-9CE5-D1BF643C2B0F}"/>
              </a:ext>
            </a:extLst>
          </p:cNvPr>
          <p:cNvSpPr/>
          <p:nvPr/>
        </p:nvSpPr>
        <p:spPr>
          <a:xfrm>
            <a:off x="10090715" y="362488"/>
            <a:ext cx="1790135" cy="716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Embedding layer (size 100) </a:t>
            </a:r>
            <a:endParaRPr lang="en-IL" dirty="0">
              <a:solidFill>
                <a:srgbClr val="00206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531D319-0649-411C-80B6-AD143B52ECC0}"/>
              </a:ext>
            </a:extLst>
          </p:cNvPr>
          <p:cNvSpPr/>
          <p:nvPr/>
        </p:nvSpPr>
        <p:spPr>
          <a:xfrm>
            <a:off x="10093890" y="3272348"/>
            <a:ext cx="1790135" cy="716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rgbClr val="002060"/>
                </a:solidFill>
              </a:rPr>
              <a:t>Bidirectional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IL" dirty="0">
                <a:solidFill>
                  <a:srgbClr val="002060"/>
                </a:solidFill>
              </a:rPr>
              <a:t>LSTM </a:t>
            </a:r>
            <a:r>
              <a:rPr lang="en-US" dirty="0">
                <a:solidFill>
                  <a:srgbClr val="002060"/>
                </a:solidFill>
              </a:rPr>
              <a:t>layer</a:t>
            </a:r>
            <a:endParaRPr lang="en-IL" dirty="0">
              <a:solidFill>
                <a:srgbClr val="00206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08760CF-1D69-4E31-B1E6-8DEEC777D550}"/>
              </a:ext>
            </a:extLst>
          </p:cNvPr>
          <p:cNvSpPr/>
          <p:nvPr/>
        </p:nvSpPr>
        <p:spPr>
          <a:xfrm>
            <a:off x="10120344" y="4188307"/>
            <a:ext cx="1790135" cy="716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Dense (size 128)</a:t>
            </a:r>
            <a:endParaRPr lang="en-IL" dirty="0">
              <a:solidFill>
                <a:srgbClr val="002060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410C89D-4CBA-40B9-BB57-A3CA7857B910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11015412" y="3958742"/>
            <a:ext cx="0" cy="22956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4D98308-42AD-4C4D-83D5-9FA2108AFCA2}"/>
              </a:ext>
            </a:extLst>
          </p:cNvPr>
          <p:cNvSpPr/>
          <p:nvPr/>
        </p:nvSpPr>
        <p:spPr>
          <a:xfrm>
            <a:off x="10109219" y="5175676"/>
            <a:ext cx="1790135" cy="716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Dense (size 1)</a:t>
            </a:r>
            <a:endParaRPr lang="en-IL" dirty="0">
              <a:solidFill>
                <a:srgbClr val="00206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4313360-23B1-4E58-ADAD-80611657CD32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1004287" y="4946111"/>
            <a:ext cx="0" cy="22956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C02F0EC-E897-42EA-895C-9A0A49CFA2FE}"/>
              </a:ext>
            </a:extLst>
          </p:cNvPr>
          <p:cNvSpPr/>
          <p:nvPr/>
        </p:nvSpPr>
        <p:spPr>
          <a:xfrm>
            <a:off x="10095465" y="1352067"/>
            <a:ext cx="1790135" cy="716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Conv 1D (5 filters)</a:t>
            </a:r>
            <a:endParaRPr lang="en-IL" dirty="0">
              <a:solidFill>
                <a:srgbClr val="00206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485D45-0C0F-4181-8D5D-90E598BDC2BE}"/>
              </a:ext>
            </a:extLst>
          </p:cNvPr>
          <p:cNvSpPr/>
          <p:nvPr/>
        </p:nvSpPr>
        <p:spPr>
          <a:xfrm>
            <a:off x="10095465" y="2298217"/>
            <a:ext cx="1790135" cy="716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</a:rPr>
              <a:t>maxpool</a:t>
            </a:r>
            <a:endParaRPr lang="en-IL" dirty="0">
              <a:solidFill>
                <a:srgbClr val="00206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48E3A5-5F04-4B08-8C0C-F9444C9261F1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10990533" y="2068652"/>
            <a:ext cx="0" cy="22956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336B050-4C76-4140-B9F3-D0CE42863CFE}"/>
              </a:ext>
            </a:extLst>
          </p:cNvPr>
          <p:cNvCxnSpPr>
            <a:cxnSpLocks/>
            <a:stCxn id="50" idx="2"/>
            <a:endCxn id="42" idx="0"/>
          </p:cNvCxnSpPr>
          <p:nvPr/>
        </p:nvCxnSpPr>
        <p:spPr>
          <a:xfrm>
            <a:off x="10985783" y="1079073"/>
            <a:ext cx="4750" cy="27299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A08448-9D8B-441C-84B3-8490EDD3210C}"/>
              </a:ext>
            </a:extLst>
          </p:cNvPr>
          <p:cNvCxnSpPr>
            <a:cxnSpLocks/>
            <a:stCxn id="43" idx="2"/>
            <a:endCxn id="51" idx="0"/>
          </p:cNvCxnSpPr>
          <p:nvPr/>
        </p:nvCxnSpPr>
        <p:spPr>
          <a:xfrm flipH="1">
            <a:off x="10988958" y="3014802"/>
            <a:ext cx="1575" cy="25754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1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C84F86-FF69-461B-90CC-A8BCC1EBF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57162"/>
            <a:ext cx="809625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3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408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 Buhris</dc:creator>
  <cp:lastModifiedBy>Eli Buhris</cp:lastModifiedBy>
  <cp:revision>13</cp:revision>
  <dcterms:created xsi:type="dcterms:W3CDTF">2020-02-16T15:16:31Z</dcterms:created>
  <dcterms:modified xsi:type="dcterms:W3CDTF">2020-02-17T07:02:43Z</dcterms:modified>
</cp:coreProperties>
</file>