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FDA085-11FD-4896-876C-9D6BD75CA251}">
  <a:tblStyle styleId="{EDFDA085-11FD-4896-876C-9D6BD75CA25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E8"/>
          </a:solidFill>
        </a:fill>
      </a:tcStyle>
    </a:wholeTbl>
    <a:band1H>
      <a:tcTxStyle/>
      <a:tcStyle>
        <a:fill>
          <a:solidFill>
            <a:srgbClr val="CDE3CE"/>
          </a:solidFill>
        </a:fill>
      </a:tcStyle>
    </a:band1H>
    <a:band2H>
      <a:tcTxStyle/>
    </a:band2H>
    <a:band1V>
      <a:tcTxStyle/>
      <a:tcStyle>
        <a:fill>
          <a:solidFill>
            <a:srgbClr val="CDE3CE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ode1.codebyz.com/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http://www.dyn-web.com/tutorials/object-literal/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Shape 68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http://www.dyn-web.com/tutorials/object-literal/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Shape 7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http://www.dyn-web.com/tutorials/object-literal/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Shape 70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http://www.dyn-web.com/tutorials/object-literal/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Shape 71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http://www.dyn-web.com/tutorials/object-literal/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Shape 71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http://www.dyn-web.com/tutorials/object-literal/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http://blog.nodejs.org/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Shape 7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Shape 7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Shape 7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Shape 7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European Computer Manufacturers Association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Shape 8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Shape 8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Shape 8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Shape 8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Shape 8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http://blog.nodejs.org/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Shape 8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Shape 8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Shape 8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Shape 8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Shape 8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Shape 9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Shape 9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http://blog.nodejs.org/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Shape 9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Shape 9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Shape 9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Shape 9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Shape 9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Shape 9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Shape 9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http://javascriptplayground.com/blog/2012/04/node-js-a-todo-app-with-express/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nice example of Express and socket.io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178.62.63.118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http://node1.codebyz.com</a:t>
            </a:r>
            <a:endParaRPr b="0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 root@178.62.63.118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ocean referral link: https://www.digitalocean.com/?refcode=f7b5d34a0a5c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Shape 6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Shape 6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Shape 6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gif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שקופית כותרת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828"/>
            <a:ext cx="9143999" cy="686165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type="ctrTitle"/>
          </p:nvPr>
        </p:nvSpPr>
        <p:spPr>
          <a:xfrm>
            <a:off x="3995936" y="2130425"/>
            <a:ext cx="4462264" cy="2882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79512" y="4581128"/>
            <a:ext cx="2408312" cy="12241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b="0" i="0" sz="2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2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35496" y="6448251"/>
            <a:ext cx="5040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179512" y="587727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תוכן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622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30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38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35496" y="6448251"/>
            <a:ext cx="5040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כותרת מקטע עליונה">
  <p:cSld name="3_כותרת מקטע עליונה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828"/>
            <a:ext cx="9143997" cy="686165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35496" y="6448251"/>
            <a:ext cx="5040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כותרת מקטע עליונה">
  <p:cSld name="2_כותרת מקטע עליונה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828"/>
            <a:ext cx="9143999" cy="686165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35496" y="6448251"/>
            <a:ext cx="5040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מקטע עליונה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828"/>
            <a:ext cx="9144000" cy="686165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type="title"/>
          </p:nvPr>
        </p:nvSpPr>
        <p:spPr>
          <a:xfrm>
            <a:off x="3923927" y="2852936"/>
            <a:ext cx="4570785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722313" y="2906713"/>
            <a:ext cx="248153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  <a:defRPr b="0" i="0" sz="20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b="0" i="0" sz="16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35496" y="6448251"/>
            <a:ext cx="5040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כותרת מקטע עליונה">
  <p:cSld name="1_כותרת מקטע עליונה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828"/>
            <a:ext cx="9143999" cy="686165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35496" y="6448251"/>
            <a:ext cx="5040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בלבד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35496" y="6448251"/>
            <a:ext cx="5040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כותרת בלבד">
  <p:cSld name="1_כותרת בלבד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35496" y="6448251"/>
            <a:ext cx="5040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-99392"/>
            <a:ext cx="9144000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828"/>
            <a:ext cx="9144000" cy="686165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6228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30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38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35496" y="6448251"/>
            <a:ext cx="5040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-18256" y="6814110"/>
            <a:ext cx="9180512" cy="71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node1.codebyz.com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developer.mozilla.org/en-US/docs/Web/JavaScript/Reference/Global_Objects/String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635896" y="3212976"/>
            <a:ext cx="5868144" cy="2882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Programiing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trinitive.com/ganesh_logos/js3.png"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184" y="3212976"/>
            <a:ext cx="2630066" cy="263006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39552" y="4797152"/>
            <a:ext cx="216024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Zacky 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February 2015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under the name “Mocha”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Shipped Sept. 1995 as “LiveScript”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 renamed to JavaScript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caused a lot of confusion ever since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Netscape also released server side JS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2009 - JS for Netscape Enterprise Server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Nov. 1996 - Netscape submitted JS to Ecma International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 1997 – First ECMAScript draft published</a:t>
            </a:r>
            <a:endParaRPr/>
          </a:p>
        </p:txBody>
      </p:sp>
      <p:sp>
        <p:nvSpPr>
          <p:cNvPr descr="data:image/jpeg;base64,/9j/4AAQSkZJRgABAQAAAQABAAD/2wCEAAkGBxQSEhUUEhQUFRUWFBQWFxUXFBcWFRgXFRgWFhcVFBgYHCggGBwnHhQWITEhJSkrLi4uFx8zODMsNygtLisBCgoKBQUFDgUFDisZExkrKysrKysrKysrKysrKysrKysrKysrKysrKysrKysrKysrKysrKysrKysrKysrKysrK//AABEIAJQAlAMBIgACEQEDEQH/xAAbAAABBQEBAAAAAAAAAAAAAAAEAAMFBgcBAv/EADwQAAEDAQYCBggEBQUAAAAAAAEAAgMRBAUSITFBBlEiYXFygZETMjRSobHB8DNi0eEjJEKS8QcUQ4LC/8QAFAEBAAAAAAAAAAAAAAAAAAAAAP/EABQRAQAAAAAAAAAAAAAAAAAAAAD/2gAMAwEAAhEDEQA/ANpWbXr+NJ33fNaVRZre340nfd80AiSSSDqSSSBJJJIEkkuOeBmSB2miDq4u1XEHCvJXorwUHhyNjQLkdEgKjRUaFjRUaB4JJBJBdlmt8D+PL33fNaWs0vj8eXvuQBpJJIOpJJIPMjwASdlT744yLHFsbRkdScz4aLnFl+4QWBzd+YWeTSlzs6oLc/jiUtNSAeTR5UJVWvC85JSS6RxrtU0QMhJK4ytEB1ivmaH1ZHCmmZVzuriOS0gNkeIw0CtCAXeKz8U61zE4aINkuUirvRyY25b4hmK5HxUuVknD1/vs4OEmhzpQEV5kfutD4dv5trYSBhc00c3lyOY0KCUcjokC9HRICo0XGhI0XGgdakkEkF4WaXz+PL33fNaYszvn8eXvu+aAJJJJB1NWo0aack4mrWeiUGZX+wl1XZkkkdQ6lX5Ytaaq8XjAzGXOqaUy6yuXbwk+U1DejU9I/TnugpDbC46BSN4XIY4w/wC81f3cPtir+UHbc/fxQt8Wb+AQdAPkNUGVvanWWYnmnfQ4pcI5q3WS7wBSgHWgpj2kaigB8VZOBbZ6Octzq6gBrsK9E+aXE100YHt/p1QfCsJfNH3hXJBrTij40A4I+NAVGi40JGi40DwXF0LiC8rM75/Hl77vmtNWZX1+PL33fNAEkkkgSZtsdWHqBPwTyfis+JpJcG1OEV3cdh97oAeGuGYp21mBJadAcq8jzVxliawUaAABoAoPhJzojLHJq0jOlAcqmgRN7STGpaMA2xGhpsaU+ZCAW32UGpoNaqFliBq0ioIzGy9C8J8XrRSDfBXF5L3an5B/NBWpbjijdia0A9iQjogbyviRzi2ItFNygmNlNP4zXHkD8MkE/boA6F4PulQn+nMIMkh91tPM/sVKx2vFC5rsnYSO0kGlOajuC3iAkyED0mFoz0IrlyQXd6PjQD0fEgKiRcaEjRcaB4JJBJBeVmd9+0S99y0xZnfntEvfKAFJJJAk88VbGfdkNf8AsAQfgUyn7MMVWe9SneGbfqPFBI3fYmyCckB1S3DiFaFrciPFD24CQ4nnQ+qRVuIe+P6lMXJE1sZpqTUitadXzQl8WQEV35jIoM6bw8IpXPjdSrsVaAYc60FNs1PWy7Wmz45I2FznvIJbU4T6tajlsibFZ2+kGKpz3NR5KV4iYDAabIMNks5bK4bBxIA0of8AJRdlu8UyrUmtcgR4qQvCNuLpc8jp8URDZBSuInxyQO3NZsT2l1HYagOIBNXUrT+0ICx2E19EdpaA7gY9vNTt1s6QOydihDrSXcj8AMvjVBMYaACpNKZnU9ZUhEgHo+JAXEi40JEi40DwSSCSC8rM799ol75WmLNL/wDaJe+fogj11cSQdXWuoQRqMx2riSCduS14pCKUxCviE9er8ioe65sErSdK0Pjkpm929E0QVm74HGXG7QaDn2qRveYehcMh2FCQyuqaMLsxXOlP1Qd7WwAeqaitBQ5oM/ttoMhc0tAFRQ1zy3OWSl7KwYMjoFDW2Y4zSPMnnTzUxdkXRxH3SKddUBl3O261LWewNY5zgSS6uu1daKMueOrlPOQNPR0SBejokBcSMjQcSLjQPhJcCSC9LNOIPaZe+fotLWa8Re0y976BBHJJJIOpLi6gSsdC6NhOdWjNZjxnxCYaRRGjnes4agchyWh8Fv8ASXdZi6pxRA1Oupz7UHJYsBqO1Qt8EO0A8lYLT0cj4FV283bBBU7ZD0th2Jgy0FAck9fM4YTQ1UdE+uZQWy4I6MJ3JUkVnl530+yzwSNNWlpa9uzgHV8+kr9BaGyND2GrXCoQcejokDIjoUBkSLiQcSLjQPpLgSQXtZrxH7TL3voFpSzbiX2mXvfQII1JNySBupp98kI6820JHqt1ccgP1QHpqe0NaCajJQcd7Omx4OiBQNd15lzqcgKHxUJxFbS1jA0Gj6uOeefq18M/FBHf7E220vFSAGkkjXOtB8CtzuhrGQRsYAGtY1oHUAsm4KcMRy6QNQfeG48Fo1lmIb0cxy3HYglZwHCirN7WMZ0UmbZvXJAXhOHBBQLws1HHtQ5bhGam7ZDicoW1dJxA2QV3iR+LD+UqX4e4mdZ4i0s9I0O50IryyNf3Q1vu5z2mg0zJ2HagpYMJy3FKdaC+2DieCbIOwO91+R89FaITkOxYdI7C4HY6hTN08QzwnA15y0Ds2nz0KDY40XEqLcnHMb+jM3A7mM2+Wo+KulhtTJBijc1w6jWnbyQGJLi6gt95XjHA3FIachuacgsq4ovurnyhtMTtzWmy93veL5Xve41NfADWg6lVeI5/5Z5917R5/wCEHq87YS5lCSJG0rvrmo2/LRV7LODk0Av63HQeCeu51bO15/46+WRUJdsxkmfIdyXeWiCx3XFixsblSkYPIvzcfIKL4wYXSUAoG5fLyyU1ZGOZA/AaSEOIPul2Qd8FS7upFJLaC3Gxjg2jsy7EaHM75V7UFr4MaDCHcnGviVd7PLT9f1VVuWZga0xtIieKt5txVOF3UOasUDqinJBIyhr/AFhQ7uBp580Fa7vP9Egpyc3/ANA/RP1oK+a6erNBDz3a6hBczPcAn4KOhuFralznPNeWEeWZ+Kshz0TFpjoKhBBXhZWhpGTW8tgOtUG1WyPERjANdRpz1p9UVxrxB6V5jjJEbCWn8zhkT1hVEM+SCXtkeo5Zj5/p5Jhz6gHcL1FKMLcRoWilSNRsvdoDaAtrn5V6kBA6QB3+aPu+83xmrXFrhoRkacuvsUZEOiaff3Re2P3QXyx8fTBoDhG88zUHxouqjNekg1C9cmy0/L8aKp3+7+WPXK2v9rkkkChH8l2k/BR3C7avI7fokkgnILQ5zLQ5xJLQ1ra50HS08h5KEnjAu8nczZ+C4kgs/CIrZo+7TwU3drydUkkE0wbJmI0NOtJJB21NpmNUJbpCIZCNWxvI7QCUkkGDyaeAXotzHdCSSB9zej4J2JvRCSSB+BuyZhOo+9UkkHSUkkkH/9k=" id="128" name="Shape 12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Literals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comma-separated list of name-value pairs 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Wrapped in curly braces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declaration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myObject = 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someString: 'some string value',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numProps: 2,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isTrue: false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later on…</a:t>
            </a:r>
            <a:endParaRPr b="0" i="0" sz="224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myObject.numProps; 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2</a:t>
            </a:r>
            <a:endParaRPr b="0" i="0" sz="224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Literals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22"/>
              <a:buFont typeface="Arial"/>
              <a:buChar char="•"/>
            </a:pPr>
            <a:r>
              <a:rPr b="0" i="0" lang="en-US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can be of any data type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chemeClr val="accent1"/>
              </a:buClr>
              <a:buSzPts val="3622"/>
              <a:buFont typeface="Arial"/>
              <a:buChar char="•"/>
            </a:pPr>
            <a:r>
              <a:rPr b="0" i="0" lang="en-US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Arrays, functions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Clr>
                <a:schemeClr val="accent1"/>
              </a:buClr>
              <a:buSzPts val="3622"/>
              <a:buFont typeface="Arial"/>
              <a:buChar char="•"/>
            </a:pPr>
            <a:r>
              <a:rPr b="0" i="0" lang="en-US" sz="31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object literals</a:t>
            </a:r>
            <a:endParaRPr/>
          </a:p>
          <a:p>
            <a:pPr indent="-137509" lvl="1" marL="74295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accent1"/>
              </a:buClr>
              <a:buSzPts val="2335"/>
              <a:buFont typeface="Arial"/>
              <a:buNone/>
            </a:pPr>
            <a:r>
              <a:t/>
            </a:r>
            <a:endParaRPr b="0" i="0" sz="202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myOblLiteral =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161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an array literal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images: ["smile.gif", "grim.gif", "frown.gif", "bomb.gif"],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pos: { </a:t>
            </a:r>
            <a:r>
              <a:rPr b="0" i="0" lang="en-US" sz="161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nested object literal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x: 40,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y: 300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},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onSwap: function() { </a:t>
            </a:r>
            <a:r>
              <a:rPr b="0" i="0" lang="en-US" sz="161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function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en-US" sz="161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code here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16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Literals – Syntax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colon separates property name from value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propName: “value”</a:t>
            </a:r>
            <a:b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comma separates name-value pairs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propName1: “value1”, </a:t>
            </a:r>
            <a:r>
              <a:rPr b="1" i="0" lang="en-US" sz="2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note the comma</a:t>
            </a:r>
            <a:b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propName2: 42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049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no comma after last name-value pair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propName1: “value1”, </a:t>
            </a:r>
            <a:b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propName2: 42, </a:t>
            </a:r>
            <a:r>
              <a:rPr b="1" i="0" lang="en-US" sz="2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note the bad comma here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Literals – Iterating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</a:t>
            </a:r>
            <a:r>
              <a:rPr b="0" i="1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1" i="1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/>
          </a:p>
          <a:p>
            <a:pPr indent="-179324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 myObject = { a: 2, b:3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// Iterate the properties. Prints: a b</a:t>
            </a:r>
            <a:endParaRPr b="0" i="0" sz="224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(prop in myObject) {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console.log(prop);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// Iterate the values. Prints: 2 3</a:t>
            </a:r>
            <a:endParaRPr b="0" i="0" sz="224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(prop in myObject) {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console.log(myObject [prop]);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Literals – When To Use?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do we use it?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parameters 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high degree of flexibility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care about parameter order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update obj properties from within function body (as it is passed by ref)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data together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Minimizes using of globals and global scope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Encapsulates related data in single place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Literals – Drawback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easily break due to bad syntax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colons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Colon after the last name-value pair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Especially when heavily nested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code to stop working</a:t>
            </a:r>
            <a:endParaRPr/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delete operator removes a property from an object</a:t>
            </a:r>
            <a:endParaRPr/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delete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object.property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delete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']</a:t>
            </a:r>
            <a:endParaRPr/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–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42;         	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creates the property x on the global object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y = 43;     	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creates the property y on the global object, </a:t>
            </a:r>
            <a:endParaRPr b="0" i="0" sz="224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		// and marks it as non-configurable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x is a property of the global object and </a:t>
            </a:r>
            <a:r>
              <a:rPr b="0" i="0" lang="en-US" sz="2240" u="sng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can be deleted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x;      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// returns </a:t>
            </a:r>
            <a:r>
              <a:rPr b="1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y is </a:t>
            </a:r>
            <a:r>
              <a:rPr b="0" i="0" lang="en-US" sz="2240" u="sng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not configurable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, so it </a:t>
            </a:r>
            <a:r>
              <a:rPr b="0" i="0" lang="en-US" sz="2240" u="sng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cannot be deleted</a:t>
            </a:r>
            <a:endParaRPr b="0" i="0" sz="2240" u="sng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y;       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</a:t>
            </a:r>
            <a:r>
              <a:rPr b="1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delete doesn't affect certain predefined properties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Math.PI; 	  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false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–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Cont.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755576" y="1124744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myobj = {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h: 4,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k: 5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user-defined properties can be deleted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myobj.h;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true 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myobj is a property of the global object, not a variable,  so can be deleted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myobj;  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true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f() {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var z = 44;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	// delete doesn't affect local variable names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delete z;    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false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6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ECMAScript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scripting language standardized by Ecma International (association)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JScript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Microsoft's dialect of the ECMAScript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MS has to be “unique”...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ActionScript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remember Flash?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of course…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/>
          </a:p>
          <a:p>
            <a:pPr indent="-8128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9"/>
              <a:buFont typeface="Arial"/>
              <a:buChar char="•"/>
            </a:pPr>
            <a:r>
              <a:rPr b="0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encapsulate reusable functionality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accent1"/>
              </a:buClr>
              <a:buSzPts val="3209"/>
              <a:buFont typeface="Arial"/>
              <a:buChar char="•"/>
            </a:pPr>
            <a:r>
              <a:rPr b="0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built-in browser functions:</a:t>
            </a:r>
            <a:endParaRPr/>
          </a:p>
          <a:p>
            <a:pPr indent="-161798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852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var myH1 = document.querySelector(‘h1’);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alert(“I am speachless. I am without speech”);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58"/>
              </a:spcBef>
              <a:spcAft>
                <a:spcPts val="0"/>
              </a:spcAft>
              <a:buClr>
                <a:schemeClr val="accent1"/>
              </a:buClr>
              <a:buSzPts val="3209"/>
              <a:buFont typeface="Arial"/>
              <a:buChar char="•"/>
            </a:pPr>
            <a:r>
              <a:rPr b="0" i="0" lang="en-US" sz="27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our own functions</a:t>
            </a:r>
            <a:endParaRPr/>
          </a:p>
          <a:p>
            <a:pPr indent="-161798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852"/>
              <a:buFont typeface="Arial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function multiply(num1, num2)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var result = num1 * num2;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return result;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option 1 – defined at parse-time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functionOne() { </a:t>
            </a: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/*… */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option 2 – defined at run-time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functionTwo = function() { </a:t>
            </a: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/*… */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};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 – The Gotcha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No error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functionOne();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functionOne() { </a:t>
            </a: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/* … */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TypeError: undefined is not a function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functionTwo();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functionTwo = function() { </a:t>
            </a: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/* … */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 – The Gotcha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why? </a:t>
            </a:r>
            <a:r>
              <a:rPr b="0" i="0" lang="en-US" sz="3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(clue: remember hoisting?)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fix - move run-time function declarations to top of scope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everyone’s happy now</a:t>
            </a:r>
            <a:endParaRPr b="0" i="0" sz="3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functionTwo = function() { </a:t>
            </a: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/* … */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-228600" lvl="2" marL="11430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functionTwo();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Callbacks / Functions as Arguments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755576" y="1412776"/>
            <a:ext cx="7931224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are “first-class citizens”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assigned to variables or passed to other functions as arguments 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common and used frequently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in jQuery, _underscore etc.</a:t>
            </a:r>
            <a:endParaRPr/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Callbacks / Functions as Arguments – Cont.</a:t>
            </a:r>
            <a:endParaRPr b="0" i="0" sz="3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myFn = function(fn) {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 result = fn();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console.log(result);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Passing an </a:t>
            </a:r>
            <a:r>
              <a:rPr b="1" i="0" lang="en-US" sz="2800" u="sng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anonymous function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as an argument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myFn(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function() {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'hello world';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 </a:t>
            </a:r>
            <a:r>
              <a:rPr b="0" i="1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logs 'hello world'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Callbacks / Functions as Arguments – Cont.</a:t>
            </a:r>
            <a:endParaRPr b="0" i="0" sz="3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myFn = function(fn)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 result = fn();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console.log(result);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myOtherFn = function()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'hello world';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1" lang="en-US" sz="259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b="0" i="0" lang="en-US" sz="259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Passing a </a:t>
            </a:r>
            <a:r>
              <a:rPr b="1" i="0" lang="en-US" sz="2590" u="sng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named function </a:t>
            </a:r>
            <a:r>
              <a:rPr b="0" i="0" lang="en-US" sz="259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as an argument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myFn(myOtherFn); </a:t>
            </a:r>
            <a:r>
              <a:rPr b="0" i="1" lang="en-US" sz="259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logs 'hello world'</a:t>
            </a:r>
            <a:endParaRPr b="0" i="0" sz="259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1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Inline Functions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755576" y="1196752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required really but can be done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name our inline functions/callbacks, which otherwise would be anonymous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anonymous function callback function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arguments.callee is the function itself. We use its name property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setTimeout(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function() {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console.log('My name is ' + arguments.callee.name);</a:t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// My name is</a:t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100);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naming an inline callbacl function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setTimeout(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function named () {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 console.log('My name is ' + arguments.callee.name);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// My name is 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named</a:t>
            </a:r>
            <a:endParaRPr b="1" i="0" sz="1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100);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SCOPES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85"/>
              <a:buFont typeface="Arial"/>
              <a:buChar char="•"/>
            </a:pPr>
            <a:r>
              <a:rPr b="0" i="0" lang="en-US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Scopes refer to </a:t>
            </a:r>
            <a:endParaRPr b="0" i="0" sz="3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4025"/>
              <a:buFont typeface="Arial"/>
              <a:buChar char="•"/>
            </a:pPr>
            <a:r>
              <a:rPr b="1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variables &amp; functions are accessible 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4025"/>
              <a:buFont typeface="Arial"/>
              <a:buChar char="•"/>
            </a:pPr>
            <a:r>
              <a:rPr b="1" i="0" lang="en-U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context code is being executed in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Ecma Members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755576" y="1412776"/>
            <a:ext cx="727280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ECMA Stands for... Guesses?</a:t>
            </a:r>
            <a:endParaRPr/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ecma-international.org/images/logo_printerf.jpg" id="143" name="Shape 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00" y="2996952"/>
            <a:ext cx="3552825" cy="13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34"/>
              <a:buFont typeface="Arial"/>
              <a:buChar char="•"/>
            </a:pPr>
            <a:r>
              <a:rPr b="0" i="0" lang="en-US" sz="28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something is global means that it is accessible from anywhere in your code</a:t>
            </a:r>
            <a:endParaRPr b="0" i="0" sz="2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2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var accessible in the global scope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monkey = "Gorilla";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2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function accessible in the global scope</a:t>
            </a:r>
            <a:endParaRPr b="0" i="0" sz="2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greetVisitor ()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alert(“Scopes are important!");</a:t>
            </a:r>
            <a:endParaRPr b="0" i="0" sz="2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75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that code was being run in a web browser, the function scope would be window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10"/>
              <a:buFont typeface="Arial"/>
              <a:buChar char="•"/>
            </a:pPr>
            <a:r>
              <a:rPr b="0" i="0" lang="en-US" sz="34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and accessible in a certain part of the code, like a function</a:t>
            </a:r>
            <a:endParaRPr/>
          </a:p>
          <a:p>
            <a:pPr indent="-116522" lvl="0" marL="34290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ts val="3565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2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someFunc()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3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// brand is a function scope variable</a:t>
            </a:r>
            <a:endParaRPr b="0" i="0" sz="263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2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 brand = “Vandaley Industries";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alert(brand);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635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2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635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alert(brand); </a:t>
            </a:r>
            <a:r>
              <a:rPr b="0" i="0" lang="en-US" sz="263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Error – unavailable in global scope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Inheritance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42"/>
              <a:buFont typeface="Arial"/>
              <a:buChar char="•"/>
            </a:pPr>
            <a:r>
              <a:rPr b="0" i="0" lang="en-US" sz="3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scopes have access to the containing scope’s variables, functions, arguments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saveName (</a:t>
            </a:r>
            <a:r>
              <a:rPr b="1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firstName</a:t>
            </a: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function capitalizeName ()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6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   // has access to containing function args (</a:t>
            </a:r>
            <a:r>
              <a:rPr b="0" i="1" lang="en-US" sz="196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firstName</a:t>
            </a:r>
            <a:r>
              <a:rPr b="0" i="0" lang="en-US" sz="196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96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 </a:t>
            </a:r>
            <a:r>
              <a:rPr b="1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firstName</a:t>
            </a: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.toUpperCase();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 capitalized = capitalizeName();</a:t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capitalized;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alert(saveName(“Crazy Joe Davola"));   </a:t>
            </a:r>
            <a:r>
              <a:rPr b="0" i="0" lang="en-US" sz="196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"CRAZY JOE DAVOLA"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vs. Function Scope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those of us coming from Java, C, C++, PHP: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has function scope, not block scope!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f() {</a:t>
            </a:r>
            <a:endParaRPr/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(condition) {</a:t>
            </a:r>
            <a:endParaRPr/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var tmp = ...;</a:t>
            </a:r>
            <a:endParaRPr/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...</a:t>
            </a:r>
            <a:endParaRPr/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222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tmp still exists here!</a:t>
            </a:r>
            <a:endParaRPr b="0" i="0" sz="222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Shape 838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STRUCTURES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Array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10"/>
              <a:buFont typeface="Arial"/>
              <a:buChar char="•"/>
            </a:pPr>
            <a:r>
              <a:rPr b="0" i="0" lang="en-US" sz="34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fixed sized array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97"/>
              </a:spcBef>
              <a:spcAft>
                <a:spcPts val="0"/>
              </a:spcAft>
              <a:buClr>
                <a:schemeClr val="accent1"/>
              </a:buClr>
              <a:buSzPts val="4010"/>
              <a:buFont typeface="Arial"/>
              <a:buChar char="•"/>
            </a:pPr>
            <a:r>
              <a:rPr b="0" i="0" lang="en-US" sz="34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created size does not change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97"/>
              </a:spcBef>
              <a:spcAft>
                <a:spcPts val="0"/>
              </a:spcAft>
              <a:buClr>
                <a:schemeClr val="accent1"/>
              </a:buClr>
              <a:buSzPts val="4010"/>
              <a:buFont typeface="Arial"/>
              <a:buChar char="•"/>
            </a:pPr>
            <a:r>
              <a:rPr b="0" i="0" lang="en-US" sz="34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random access</a:t>
            </a:r>
            <a:endParaRPr b="0" i="0" sz="34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97"/>
              </a:spcBef>
              <a:spcAft>
                <a:spcPts val="0"/>
              </a:spcAft>
              <a:buClr>
                <a:schemeClr val="accent1"/>
              </a:buClr>
              <a:buSzPts val="4010"/>
              <a:buFont typeface="Arial"/>
              <a:buChar char="•"/>
            </a:pPr>
            <a:r>
              <a:rPr b="0" i="0" lang="en-US" sz="34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common in modern languages (C#, Java)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635"/>
              </a:spcBef>
              <a:spcAft>
                <a:spcPts val="0"/>
              </a:spcAft>
              <a:buClr>
                <a:schemeClr val="accent1"/>
              </a:buClr>
              <a:buSzPts val="3654"/>
              <a:buFont typeface="Arial"/>
              <a:buChar char="•"/>
            </a:pPr>
            <a:r>
              <a:rPr b="0" i="0" lang="en-US" sz="3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does not support it directly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635"/>
              </a:spcBef>
              <a:spcAft>
                <a:spcPts val="0"/>
              </a:spcAft>
              <a:buClr>
                <a:schemeClr val="accent1"/>
              </a:buClr>
              <a:buSzPts val="3654"/>
              <a:buFont typeface="Arial"/>
              <a:buChar char="•"/>
            </a:pPr>
            <a:r>
              <a:rPr b="0" i="0" lang="en-US" sz="31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simulate</a:t>
            </a:r>
            <a:endParaRPr b="0" i="0" sz="34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697"/>
              </a:spcBef>
              <a:spcAft>
                <a:spcPts val="0"/>
              </a:spcAft>
              <a:buClr>
                <a:schemeClr val="accent1"/>
              </a:buClr>
              <a:buSzPts val="4010"/>
              <a:buFont typeface="Arial"/>
              <a:buChar char="•"/>
            </a:pPr>
            <a:r>
              <a:rPr b="0" i="0" lang="en-US" sz="34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reallocation since add/remove are not available</a:t>
            </a:r>
            <a:endParaRPr b="0" i="0" sz="34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Array (A.K.A ArrayList)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Shape 850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786"/>
              <a:buFont typeface="Arial"/>
              <a:buChar char="•"/>
            </a:pPr>
            <a:r>
              <a:rPr b="0" i="0" lang="en-US" sz="41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that can change its size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32"/>
              </a:spcBef>
              <a:spcAft>
                <a:spcPts val="0"/>
              </a:spcAft>
              <a:buClr>
                <a:schemeClr val="accent1"/>
              </a:buClr>
              <a:buSzPts val="4786"/>
              <a:buFont typeface="Arial"/>
              <a:buChar char="•"/>
            </a:pPr>
            <a:r>
              <a:rPr b="0" i="0" lang="en-US" sz="41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add/remove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32"/>
              </a:spcBef>
              <a:spcAft>
                <a:spcPts val="0"/>
              </a:spcAft>
              <a:buClr>
                <a:schemeClr val="accent1"/>
              </a:buClr>
              <a:buSzPts val="4786"/>
              <a:buFont typeface="Arial"/>
              <a:buChar char="•"/>
            </a:pPr>
            <a:r>
              <a:rPr b="0" i="0" lang="en-US" sz="41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random access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832"/>
              </a:spcBef>
              <a:spcAft>
                <a:spcPts val="0"/>
              </a:spcAft>
              <a:buClr>
                <a:schemeClr val="accent1"/>
              </a:buClr>
              <a:buSzPts val="4786"/>
              <a:buFont typeface="Arial"/>
              <a:buChar char="•"/>
            </a:pPr>
            <a:r>
              <a:rPr b="0" i="0" lang="en-US" sz="416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 cause reallocation when adding/removing new items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58"/>
              </a:spcBef>
              <a:spcAft>
                <a:spcPts val="0"/>
              </a:spcAft>
              <a:buClr>
                <a:schemeClr val="accent1"/>
              </a:buClr>
              <a:buSzPts val="4361"/>
              <a:buFont typeface="Arial"/>
              <a:buChar char="•"/>
            </a:pPr>
            <a:r>
              <a:rPr b="0" i="0" lang="en-US" sz="37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supports that concept through the Array data type []</a:t>
            </a:r>
            <a:endParaRPr b="0" i="0" sz="379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75"/>
              <a:buFont typeface="Arial"/>
              <a:buChar char="•"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</a:t>
            </a:r>
            <a:r>
              <a:rPr b="0" i="0" lang="en-US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&amp; pop</a:t>
            </a:r>
            <a:endParaRPr/>
          </a:p>
          <a:p>
            <a:pPr indent="-342900" lvl="0" marL="342900" marR="0" rtl="0" algn="l"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4715"/>
              <a:buFont typeface="Arial"/>
              <a:buChar char="•"/>
            </a:pPr>
            <a:r>
              <a:rPr b="0" i="0" lang="en-US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random access (index based)</a:t>
            </a:r>
            <a:endParaRPr/>
          </a:p>
          <a:p>
            <a:pPr indent="-342900" lvl="0" marL="342900" marR="0" rtl="0" algn="l"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5175"/>
              <a:buFont typeface="Arial"/>
              <a:buChar char="•"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A.K.A LIFO – Last in first out</a:t>
            </a:r>
            <a:endParaRPr/>
          </a:p>
          <a:p>
            <a:pPr indent="-342900" lvl="0" marL="342900" marR="0" rtl="0" algn="l"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5175"/>
              <a:buFont typeface="Arial"/>
              <a:buChar char="•"/>
            </a:pPr>
            <a:r>
              <a:rPr b="0" i="0" lang="en-US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JavaScript can be simulated using plain array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 List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99"/>
              <a:buFont typeface="Arial"/>
              <a:buChar char="•"/>
            </a:pPr>
            <a:r>
              <a:rPr b="0" i="0" lang="en-US" sz="3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insertFirst, insertLast, removeFirst, removeLast</a:t>
            </a:r>
            <a:endParaRPr b="0" i="0" sz="38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765"/>
              </a:spcBef>
              <a:spcAft>
                <a:spcPts val="0"/>
              </a:spcAft>
              <a:buClr>
                <a:schemeClr val="accent1"/>
              </a:buClr>
              <a:buSzPts val="4399"/>
              <a:buFont typeface="Arial"/>
              <a:buChar char="•"/>
            </a:pPr>
            <a:r>
              <a:rPr b="0" i="0" lang="en-US" sz="3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is linked to the next node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765"/>
              </a:spcBef>
              <a:spcAft>
                <a:spcPts val="0"/>
              </a:spcAft>
              <a:buClr>
                <a:schemeClr val="accent1"/>
              </a:buClr>
              <a:buSzPts val="4399"/>
              <a:buFont typeface="Arial"/>
              <a:buChar char="•"/>
            </a:pPr>
            <a:r>
              <a:rPr b="0" i="0" lang="en-US" sz="3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is implemented as doubly linked list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765"/>
              </a:spcBef>
              <a:spcAft>
                <a:spcPts val="0"/>
              </a:spcAft>
              <a:buClr>
                <a:schemeClr val="accent1"/>
              </a:buClr>
              <a:buSzPts val="4399"/>
              <a:buFont typeface="Arial"/>
              <a:buChar char="•"/>
            </a:pPr>
            <a:r>
              <a:rPr b="0" i="0" lang="en-US" sz="3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random access ☹</a:t>
            </a:r>
            <a:endParaRPr b="0" i="0" sz="38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765"/>
              </a:spcBef>
              <a:spcAft>
                <a:spcPts val="0"/>
              </a:spcAft>
              <a:buClr>
                <a:schemeClr val="accent1"/>
              </a:buClr>
              <a:buSzPts val="4399"/>
              <a:buFont typeface="Arial"/>
              <a:buChar char="•"/>
            </a:pPr>
            <a:r>
              <a:rPr b="0" i="0" lang="en-US" sz="3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reallocation when adding new node ☺</a:t>
            </a:r>
            <a:endParaRPr b="0" i="0" sz="38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Tree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Shape 868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add, remove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may have at most two children: left &amp; right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child is smaller then parent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child is greater then parent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data is always sorted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random access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search O(logN)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Ecma Members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755576" y="1412776"/>
            <a:ext cx="302433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Adobe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Yahoo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4211960" y="1412776"/>
            <a:ext cx="38164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Toshiba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Fujitsu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Mozilla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Wikimedia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many more….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Table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array where items are located according to their hash value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distinct items might have the same hash value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linked as the same location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hash function should avoid duplicates as much as possible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efficient searching almost O(1)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GUIDE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Conventions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Inspired by Sun’s code conventions for Java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Modified/adapted to JS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conventions are important for readability and maintainability</a:t>
            </a:r>
            <a:endParaRPr/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Indentation &amp; Line Length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Indentation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tabs = 4 spaces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length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to 80 chars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when possible after an operator, preferably a comma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 next line by 8 spaces (2 tabs)</a:t>
            </a:r>
            <a:endParaRPr/>
          </a:p>
          <a:p>
            <a:pPr indent="-8128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&amp; Variable Declarations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state the obvious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humor not resentment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Declarations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use implicit/implied globals (not using the var keyword)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using of global variables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statements should come first in function body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each variable on own line with comment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Arrange vars alphabetically if possible</a:t>
            </a:r>
            <a:endParaRPr/>
          </a:p>
          <a:p>
            <a:pPr indent="-126745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None/>
            </a:pPr>
            <a:r>
              <a:t/>
            </a:r>
            <a:endParaRPr b="1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Declarations - Example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Shape 908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example(tableName)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  	currentEntry,	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currently selected table entry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	level,        	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indentation level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	size;         	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size of table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Declarations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755576" y="1412776"/>
            <a:ext cx="7931224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28"/>
              <a:buFont typeface="Arial"/>
              <a:buChar char="•"/>
            </a:pPr>
            <a:r>
              <a:rPr b="1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Declarations</a:t>
            </a:r>
            <a:endParaRPr b="1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346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space between function name and left parentheses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346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space before left curly brace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346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indented (4 spaces)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346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curly brace aligned with function declaration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outer(c, d) {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 e = c * d;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function inner(a, b) {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 (e * a) + b;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inner(0, 1);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9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737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4272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3128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4272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3128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Declarations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Shape 920"/>
          <p:cNvSpPr txBox="1"/>
          <p:nvPr>
            <p:ph idx="1" type="body"/>
          </p:nvPr>
        </p:nvSpPr>
        <p:spPr>
          <a:xfrm>
            <a:off x="755576" y="1412776"/>
            <a:ext cx="7931224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28"/>
              <a:buFont typeface="Arial"/>
              <a:buChar char="•"/>
            </a:pPr>
            <a:r>
              <a:rPr b="1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Declarations</a:t>
            </a:r>
            <a:endParaRPr b="1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346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space between function name and left parentheses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346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space before left curly brace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346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indented (4 spaces)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346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curly brace aligned with function declaration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outer(c, d) {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 e = c * d;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function inner(a, b) {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 (e * a) + b;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inner(0, 1);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9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737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4272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3128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4272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3128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Declarations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Shape 926"/>
          <p:cNvSpPr txBox="1"/>
          <p:nvPr>
            <p:ph idx="1" type="body"/>
          </p:nvPr>
        </p:nvSpPr>
        <p:spPr>
          <a:xfrm>
            <a:off x="755576" y="1412776"/>
            <a:ext cx="7931224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37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Anonymous Function Declarations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346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function literal is anonymous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346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should be one space between the word </a:t>
            </a:r>
            <a:r>
              <a:rPr b="1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 the left parenthesis (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346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 it can appear that the function's name is ”function”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one space after </a:t>
            </a:r>
            <a:r>
              <a:rPr b="0" i="1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i="0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keyword – clear that func is anonymous</a:t>
            </a:r>
            <a:endParaRPr b="0" i="0" sz="204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div.onclick = function (e) { </a:t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false; </a:t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6779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346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no space here after </a:t>
            </a:r>
            <a:r>
              <a:rPr b="0" i="1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i="0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keyword - confusing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div.onclick = function(e) {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return false;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6779" lvl="1" marL="74295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ts val="2346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9100" lvl="0" marL="34290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737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ECMAScript - Versions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ECMAScript 5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ES5 for short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2009</a:t>
            </a:r>
            <a:endParaRPr/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ECMAScript Harmony (ES6)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circa Q4 2015</a:t>
            </a:r>
            <a:endParaRPr/>
          </a:p>
        </p:txBody>
      </p:sp>
      <p:pic>
        <p:nvPicPr>
          <p:cNvPr descr="http://www.trinitive.com/ganesh_logos/js3.png"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4208" y="1340768"/>
            <a:ext cx="1872208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blog.falafel.com/wp-content/uploads/2015/01/JS6_Logo.png" id="160" name="Shape 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6216" y="3761221"/>
            <a:ext cx="1756011" cy="175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Shape 932"/>
          <p:cNvSpPr txBox="1"/>
          <p:nvPr>
            <p:ph idx="1" type="body"/>
          </p:nvPr>
        </p:nvSpPr>
        <p:spPr>
          <a:xfrm>
            <a:off x="755576" y="1412776"/>
            <a:ext cx="7931224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only A .. Z, a .. z, 0 .. 9, _ (underscore)</a:t>
            </a:r>
            <a:endParaRPr/>
          </a:p>
          <a:p>
            <a:pPr indent="-153765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and functions should start with a lower case letter</a:t>
            </a:r>
            <a:b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variables should be all caps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I_AM_GLOBAL = “I am global”;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 functions (that must be used with the </a:t>
            </a:r>
            <a:r>
              <a:rPr b="1" i="1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i="1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keyword) should start with a capital letter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Person(name) { </a:t>
            </a:r>
            <a:r>
              <a:rPr b="1" i="0" lang="en-US" sz="259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/* … */</a:t>
            </a: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br>
              <a:rPr b="1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x="755576" y="1412776"/>
            <a:ext cx="7931224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line should only contain one statement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statement should end with a semicolon (;)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return statement should not use () around the return value;</a:t>
            </a:r>
            <a:endParaRPr/>
          </a:p>
          <a:p>
            <a:pPr indent="-13843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764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– if else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Shape 944"/>
          <p:cNvSpPr txBox="1"/>
          <p:nvPr>
            <p:ph idx="1" type="body"/>
          </p:nvPr>
        </p:nvSpPr>
        <p:spPr>
          <a:xfrm>
            <a:off x="755576" y="1412776"/>
            <a:ext cx="7931224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(condition) {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statements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else if (condition)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statements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else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statements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– for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Shape 950"/>
          <p:cNvSpPr txBox="1"/>
          <p:nvPr>
            <p:ph idx="1" type="body"/>
          </p:nvPr>
        </p:nvSpPr>
        <p:spPr>
          <a:xfrm>
            <a:off x="755576" y="1412776"/>
            <a:ext cx="7931224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for arrays and loops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(initialization; condition; update)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statements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for iterating an object’s properties</a:t>
            </a:r>
            <a:endParaRPr b="0" i="0" sz="259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(property in object)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(filter) { 	</a:t>
            </a:r>
            <a:r>
              <a:rPr b="0" i="0" lang="en-US" sz="259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e.g: </a:t>
            </a:r>
            <a:r>
              <a:rPr b="0" i="1" lang="en-US" sz="259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b="0" i="0" lang="en-US" sz="259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.hasOwnProperty(</a:t>
            </a:r>
            <a:r>
              <a:rPr b="0" i="1" lang="en-US" sz="259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property</a:t>
            </a:r>
            <a:r>
              <a:rPr b="0" i="0" lang="en-US" sz="259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59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statements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– while &amp; do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Shape 956"/>
          <p:cNvSpPr txBox="1"/>
          <p:nvPr>
            <p:ph idx="1" type="body"/>
          </p:nvPr>
        </p:nvSpPr>
        <p:spPr>
          <a:xfrm>
            <a:off x="755576" y="1412776"/>
            <a:ext cx="7931224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(condition) {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statements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{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statements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while (condition);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– switch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Shape 962"/>
          <p:cNvSpPr txBox="1"/>
          <p:nvPr>
            <p:ph idx="1" type="body"/>
          </p:nvPr>
        </p:nvSpPr>
        <p:spPr>
          <a:xfrm>
            <a:off x="755576" y="1412776"/>
            <a:ext cx="7931224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(expression) {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case expression: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statements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break;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default: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statements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break;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Interpreted and not compiled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each line as we come to it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is similar to Java (hence the name)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 other than that they’re total strangers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sensitive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 and myVar are different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Whitespace agnostic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white spaces (more than one) are ignored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in strings of course</a:t>
            </a:r>
            <a:endParaRPr/>
          </a:p>
          <a:p>
            <a:pPr indent="-8128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22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– Cont.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statements must end with semicolon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don’t the interpreter will do it for you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this is a bad habit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code = by.z;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Executed as encountered in the flow</a:t>
            </a:r>
            <a:endParaRPr/>
          </a:p>
          <a:p>
            <a:pPr indent="-8128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128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– Cont.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endParaRPr/>
          </a:p>
          <a:p>
            <a:pPr indent="-349250" lvl="2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 can be multi-typed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 myArray = [‘my string’, false, 3.14159, null];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can change type (“loosely typed”)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var bob = 1;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= “sacamano”;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 = {“name”: “sacamano”, “age”: 42};</a:t>
            </a:r>
            <a:endParaRPr/>
          </a:p>
          <a:p>
            <a:pPr indent="-8128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– NodeJS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 “Programming JavaScript” module we will use NodeJS as the execution environment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allow us to write simple application which reads and writes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get use to it since we are going to switch to browser ASAP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next slide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– Browser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our main focus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and building applications that run under the browser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our Academy we will execute JavaScript under the browser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0" name="Shape 70"/>
          <p:cNvGraphicFramePr/>
          <p:nvPr/>
        </p:nvGraphicFramePr>
        <p:xfrm>
          <a:off x="3197188" y="148478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{EDFDA085-11FD-4896-876C-9D6BD75CA251}</a:tableStyleId>
              </a:tblPr>
              <a:tblGrid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What is JavaScript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The Console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Variables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Operators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Conditional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Loops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String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Arrays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Objects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Functions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Scope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Data Structures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CONSOLE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object provides access to the browser's debugging console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 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facto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set of features that are typically provided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extended features which depend on the browser vendor – not recommended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99% of the time we’ll be logging stuff</a:t>
            </a:r>
            <a:endParaRPr/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Outputting (logging)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frequently-used feature 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categories: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console.log()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console.info()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console.warn()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console.error()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Outputting (logging) – Basics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console.log('hi there');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72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hi there</a:t>
            </a:r>
            <a:endParaRPr b="0" i="0" sz="272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i = 42;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console.log('the value of i is ' + i);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72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the value of i is 42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someObject = { str: "some text", id: 5 };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console.log(someObject);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72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Object {str: "some text", id: 5}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Outputting (logging) – Basics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1412776"/>
            <a:ext cx="6580382" cy="452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Outputting (logging) – Multiple Objects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outputting multiple objects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car = "Dodge Charger";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obj = {str:"Some text", id:5};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console.info("My first car was a", car, ". The object is: ", obj);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My first car was a Dodge Charger. The object is:  Object {str: "Some text", id: 5}</a:t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Outputting (logging) – String Substitutes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%o 	– link to JS object – clicking expands object in explorer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%d 	– decimal / integer value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%s 	– string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%f 	– float point value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	everything = "everything",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answer = 42;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console.warn("The answer to %s is %d", everything, answer);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prints: “The answer to everything is 42”</a:t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console.dir()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similar to %o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%o 	– link to JS object – clicking expands object in explorer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obj = {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name: 'Zacky',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age: 43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console.dir(obj);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2564904"/>
            <a:ext cx="3937532" cy="3126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 – Final Note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advised never to write directly to console.log from your code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wrapper function / library instead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IE-8 is for example notorious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wrapper could have fallback/polyfill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923927" y="2852936"/>
            <a:ext cx="4570785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HANDS ON TIME – USE CONSOLE INSIDE NODEJS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722313" y="2906713"/>
            <a:ext cx="248153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JavaScript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Console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Structures</a:t>
            </a:r>
            <a:endParaRPr/>
          </a:p>
          <a:p>
            <a:pPr indent="-179324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24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that can store values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keyword + variable name</a:t>
            </a:r>
            <a:endParaRPr/>
          </a:p>
          <a:p>
            <a:pPr indent="-204152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2185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var myVariable;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declaring a variable we can give it a value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1455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myVariable = 'bob';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 variable’s value by calling its name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1455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myVariable;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declare &amp; assign in same line*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1455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var myVariable = 'bob';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* Just be aware of hoisting – we’ll talk about that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– Data Types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9" name="Shape 279"/>
          <p:cNvGraphicFramePr/>
          <p:nvPr/>
        </p:nvGraphicFramePr>
        <p:xfrm>
          <a:off x="755576" y="1124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{EDFDA085-11FD-4896-876C-9D6BD75CA251}</a:tableStyleId>
              </a:tblPr>
              <a:tblGrid>
                <a:gridCol w="3337075"/>
                <a:gridCol w="3337075"/>
                <a:gridCol w="1246750"/>
              </a:tblGrid>
              <a:tr h="58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Example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Explanation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Variable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25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var myVar = "bob";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String of text. Enclosed in quotation marks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String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  <a:tr h="53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var myVar = 42;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 number. No quotation marks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1600" u="none" cap="none" strike="noStrike"/>
                        <a:t>Number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  <a:tr h="53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var isTruthy = true;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 True/False value.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Boolean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  <a:tr h="925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var myArr = [1, ‘bob’, ‘Steve’, 10];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var myVal = myArr[1]; </a:t>
                      </a:r>
                      <a:r>
                        <a:rPr lang="en-US" sz="1600" u="none" cap="none" strike="noStrike">
                          <a:solidFill>
                            <a:srgbClr val="00B050"/>
                          </a:solidFill>
                        </a:rPr>
                        <a:t>// ‘bob’</a:t>
                      </a:r>
                      <a:endParaRPr sz="16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Structuring allowing storage of multiple values in single reference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1600" u="none" cap="none" strike="noStrike"/>
                        <a:t>Array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  <a:tr h="1315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var myVar = document.querySelector(‘h1’);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Anything basically. Everything in JS is an object and can be stored in a variable.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Object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755576" y="1412776"/>
            <a:ext cx="7931224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unassigned variable is of type undefined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returns undefined if a value was not returned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method or statement also returns undefined if the variable that is being evaluated does not have an assigned value</a:t>
            </a:r>
            <a:endParaRPr/>
          </a:p>
          <a:p>
            <a:pPr indent="-199771" lvl="0" marL="34290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accent1"/>
              </a:buClr>
              <a:buSzPts val="2254"/>
              <a:buFont typeface="Arial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x;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(x === undefined) {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0" lang="en-US" sz="2029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these statements execute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{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29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// these statements do not execute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2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0" sz="202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755576" y="1412776"/>
            <a:ext cx="7931224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 null is a JavaScript literal representing null or an "empty" value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no object value is present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843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 foo = null; </a:t>
            </a:r>
            <a:endParaRPr/>
          </a:p>
          <a:p>
            <a:pPr indent="-228600" lvl="2" marL="11430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foo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	null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1127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3335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vs. undefined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755576" y="1412776"/>
            <a:ext cx="7931224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typeof null        </a:t>
            </a:r>
            <a:r>
              <a:rPr b="1" i="0" lang="en-US" sz="29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object (bug in ECMAScript, </a:t>
            </a:r>
            <a:endParaRPr b="1" i="0" sz="29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9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// - should be null)</a:t>
            </a:r>
            <a:endParaRPr/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typeof undefined    </a:t>
            </a:r>
            <a:r>
              <a:rPr b="1" i="0" lang="en-US" sz="29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undefined</a:t>
            </a:r>
            <a:endParaRPr/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=== undefined </a:t>
            </a:r>
            <a:r>
              <a:rPr b="1" i="0" lang="en-US" sz="29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false</a:t>
            </a:r>
            <a:endParaRPr/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 == undefined  </a:t>
            </a:r>
            <a:r>
              <a:rPr b="1" i="0" lang="en-US" sz="29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true</a:t>
            </a:r>
            <a:endParaRPr b="1" i="0" sz="29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 and isNaN()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755576" y="1412776"/>
            <a:ext cx="7931224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global 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property is a value representing Not-A-Number</a:t>
            </a:r>
            <a:endParaRPr/>
          </a:p>
          <a:p>
            <a:pPr indent="-13843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 === NaN;        </a:t>
            </a:r>
            <a:r>
              <a:rPr b="1" i="0" lang="en-US" sz="29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false</a:t>
            </a:r>
            <a:endParaRPr/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Number.NaN === NaN; </a:t>
            </a:r>
            <a:r>
              <a:rPr b="1" i="0" lang="en-US" sz="29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false</a:t>
            </a:r>
            <a:endParaRPr/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isNaN(NaN);         </a:t>
            </a:r>
            <a:r>
              <a:rPr b="1" i="0" lang="en-US" sz="29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true</a:t>
            </a:r>
            <a:endParaRPr/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isNaN(Number.NaN);  </a:t>
            </a:r>
            <a:r>
              <a:rPr b="1" i="0" lang="en-US" sz="29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true</a:t>
            </a:r>
            <a:endParaRPr b="1" i="0" sz="29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This is a comment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This is a multi line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comment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right here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*/</a:t>
            </a:r>
            <a:endParaRPr b="0" i="0" sz="3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11560" y="2780928"/>
            <a:ext cx="3096344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INTRO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Mathematical symbols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Acting on two values or variables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Producing a result</a:t>
            </a:r>
            <a:endParaRPr/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7" name="Shape 327"/>
          <p:cNvGraphicFramePr/>
          <p:nvPr/>
        </p:nvGraphicFramePr>
        <p:xfrm>
          <a:off x="755575" y="1124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{EDFDA085-11FD-4896-876C-9D6BD75CA251}</a:tableStyleId>
              </a:tblPr>
              <a:tblGrid>
                <a:gridCol w="2487200"/>
                <a:gridCol w="1322550"/>
                <a:gridCol w="2711975"/>
                <a:gridCol w="1399175"/>
              </a:tblGrid>
              <a:tr h="584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Example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Symbol(s)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Explanation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Operator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25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40 + 2;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“CodeBy” + “Z”;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+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Add numbers or glue strings together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Add, Concatenate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  <a:tr h="53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50 – 8;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21 * 2;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84 / 2;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-, *, /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Do what you’d expect them to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1600" u="none" cap="none" strike="noStrike"/>
                        <a:t>Subtract, Multiply, Divide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  <a:tr h="5360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var myVar = “bob”;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=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Assigns a value to a variable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Assignment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  <a:tr h="925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 myVar = 42;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myVar === 42;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===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Tests to see if two values equal. Returns a boolean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lang="en-US" sz="1600" u="none" cap="none" strike="noStrike"/>
                        <a:t>Identity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  <a:tr h="13157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 myVar = 42;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myVar !== 41;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!, !==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Logical NOT, not identical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Negation, Not equal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Code = 10;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By = 10;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Z = 22;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is similar to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Code = 10, By = 10, Z = 22;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typeof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 string indicating the type of the unevaluated operand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0" i="1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typeof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operator is followed by its operand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3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all the following return true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typeof 37 === 'number';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typeof "bla" === 'string';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typeof false === 'boolean';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typeof blabla === 'undefined'; </a:t>
            </a:r>
            <a:r>
              <a:rPr b="1" i="0" lang="en-US" sz="203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an undefined variable</a:t>
            </a:r>
            <a:endParaRPr b="1" i="0" sz="2405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typeof [1, 2, 4] === 'object'; </a:t>
            </a:r>
            <a:r>
              <a:rPr b="1" i="0" lang="en-US" sz="203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array is an object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typeof {a:1} === 'object';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03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typeof null === 'object'; </a:t>
            </a:r>
            <a:r>
              <a:rPr b="1" i="0" lang="en-US" sz="203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yup, null is also an object</a:t>
            </a:r>
            <a:endParaRPr b="1" i="0" sz="2035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3765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None/>
            </a:pPr>
            <a:r>
              <a:t/>
            </a:r>
            <a:endParaRPr b="1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typeof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Possible Return Values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843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6" name="Shape 346"/>
          <p:cNvGraphicFramePr/>
          <p:nvPr/>
        </p:nvGraphicFramePr>
        <p:xfrm>
          <a:off x="755576" y="1340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{EDFDA085-11FD-4896-876C-9D6BD75CA251}</a:tableStyleId>
              </a:tblPr>
              <a:tblGrid>
                <a:gridCol w="2376200"/>
                <a:gridCol w="5554950"/>
              </a:tblGrid>
              <a:tr h="57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Type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Result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undefined</a:t>
                      </a:r>
                      <a:endParaRPr sz="1700"/>
                    </a:p>
                  </a:txBody>
                  <a:tcPr marT="53050" marB="53050" marR="53050" marL="53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"undefined"</a:t>
                      </a:r>
                      <a:endParaRPr/>
                    </a:p>
                  </a:txBody>
                  <a:tcPr marT="53050" marB="53050" marR="53050" marL="53050" anchor="ctr"/>
                </a:tc>
              </a:tr>
              <a:tr h="57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null</a:t>
                      </a:r>
                      <a:endParaRPr sz="1700"/>
                    </a:p>
                  </a:txBody>
                  <a:tcPr marT="53050" marB="53050" marR="53050" marL="53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"object" (see below)</a:t>
                      </a:r>
                      <a:endParaRPr/>
                    </a:p>
                  </a:txBody>
                  <a:tcPr marT="53050" marB="53050" marR="53050" marL="53050" anchor="ctr"/>
                </a:tc>
              </a:tr>
              <a:tr h="57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Boolean</a:t>
                      </a:r>
                      <a:endParaRPr/>
                    </a:p>
                  </a:txBody>
                  <a:tcPr marT="53050" marB="53050" marR="53050" marL="53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"boolean"</a:t>
                      </a:r>
                      <a:endParaRPr/>
                    </a:p>
                  </a:txBody>
                  <a:tcPr marT="53050" marB="53050" marR="53050" marL="53050" anchor="ctr"/>
                </a:tc>
              </a:tr>
              <a:tr h="57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Number</a:t>
                      </a:r>
                      <a:endParaRPr/>
                    </a:p>
                  </a:txBody>
                  <a:tcPr marT="53050" marB="53050" marR="53050" marL="53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"number"</a:t>
                      </a:r>
                      <a:endParaRPr/>
                    </a:p>
                  </a:txBody>
                  <a:tcPr marT="53050" marB="53050" marR="53050" marL="53050" anchor="ctr"/>
                </a:tc>
              </a:tr>
              <a:tr h="57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String</a:t>
                      </a:r>
                      <a:endParaRPr/>
                    </a:p>
                  </a:txBody>
                  <a:tcPr marT="53050" marB="53050" marR="53050" marL="53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"string"</a:t>
                      </a:r>
                      <a:endParaRPr/>
                    </a:p>
                  </a:txBody>
                  <a:tcPr marT="53050" marB="53050" marR="53050" marL="53050" anchor="ctr"/>
                </a:tc>
              </a:tr>
              <a:tr h="57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Function object</a:t>
                      </a:r>
                      <a:endParaRPr sz="1700"/>
                    </a:p>
                  </a:txBody>
                  <a:tcPr marT="53050" marB="53050" marR="53050" marL="53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"function"</a:t>
                      </a:r>
                      <a:endParaRPr/>
                    </a:p>
                  </a:txBody>
                  <a:tcPr marT="53050" marB="53050" marR="53050" marL="53050" anchor="ctr"/>
                </a:tc>
              </a:tr>
              <a:tr h="576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Any other object</a:t>
                      </a:r>
                      <a:endParaRPr/>
                    </a:p>
                  </a:txBody>
                  <a:tcPr marT="53050" marB="53050" marR="53050" marL="53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"object"</a:t>
                      </a:r>
                      <a:endParaRPr/>
                    </a:p>
                  </a:txBody>
                  <a:tcPr marT="53050" marB="53050" marR="53050" marL="53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/ Decrement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i = 1;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j = ++i;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pre-increment:  j equals 2; i equals 2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k = i++; 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post-increment: k equals 2; i equals 3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 vs. Concatenation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foo = 1;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bar = '2';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result = foo + bar;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result is now '12‘ – uh oh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console.log(foo + bar);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// 12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Forcing a String to Act as Number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foo = 1;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bar = '2';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coerce the string to a number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console.log(foo + Number(bar)); </a:t>
            </a:r>
            <a:r>
              <a:rPr b="0" i="0" lang="en-US" sz="259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3. Better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Note, that above we called the Number constructor.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could do the same using the Unary plus operator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console.log(foo + </a:t>
            </a:r>
            <a:r>
              <a:rPr b="1" i="0" lang="en-US" sz="259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bar);</a:t>
            </a:r>
            <a:r>
              <a:rPr b="0" i="0" lang="en-US" sz="259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// 3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3765" lvl="0" marL="34290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Parantheses Indicate Precedence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755576" y="1423317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* 3 + 5;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11; multiplication happens first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* (3 + 5); 	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16; addition happens first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755576" y="1423317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 → Logical OR 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Stops evaluation when becomes true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 → Logical AND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Stops evaluation when becomes false</a:t>
            </a:r>
            <a:endParaRPr/>
          </a:p>
          <a:p>
            <a:pPr indent="-96615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not bitwise operators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return the </a:t>
            </a:r>
            <a:r>
              <a:rPr b="0" i="1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last operand evaluated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do not return a Boolean!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83568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JAVASCRIPT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755576" y="1423317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foo = 1, bar = 0, baz = 2;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 || bar;  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1, which is true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|| foo;  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1, which is true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 &amp;&amp; bar;  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0, which is false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 &amp;&amp; baz;  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2, which is true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baz &amp;&amp; foo;  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1, which is true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755576" y="1423317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6"/>
              <a:buFont typeface="Arial"/>
              <a:buChar char="•"/>
            </a:pPr>
            <a:r>
              <a:rPr b="0" i="0" lang="en-US" sz="35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common to use logical operands for control flow:</a:t>
            </a:r>
            <a:endParaRPr/>
          </a:p>
          <a:p>
            <a:pPr indent="-144272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3128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72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do something with foo if foo is truthy</a:t>
            </a:r>
            <a:endParaRPr b="0" i="0" sz="272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 &amp;&amp; doSomething(foo);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72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set bar to baz if baz is truthy,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72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otherwise, set it to the return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72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value of createBar()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bar = baz || createBar();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755576" y="1423317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2"/>
              <a:buFont typeface="Arial"/>
              <a:buChar char="•"/>
            </a:pPr>
            <a:r>
              <a:rPr b="0" i="0" lang="en-US" sz="3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whether values are equivalent or whether values are identical</a:t>
            </a:r>
            <a:endParaRPr/>
          </a:p>
          <a:p>
            <a:pPr indent="-214376" lvl="0" marL="342900" marR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2024"/>
              <a:buFont typeface="Arial"/>
              <a:buNone/>
            </a:pPr>
            <a:r>
              <a:t/>
            </a:r>
            <a:endParaRPr b="0" i="0" sz="17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7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foo = 1, bar = 0, baz = '1', bim = 2;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17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7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 == bar;    </a:t>
            </a:r>
            <a:r>
              <a:rPr b="1" i="0" lang="en-US" sz="1704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false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7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 != bar;    </a:t>
            </a:r>
            <a:r>
              <a:rPr b="1" i="0" lang="en-US" sz="1704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true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7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 == baz;   </a:t>
            </a:r>
            <a:r>
              <a:rPr b="1" i="0" lang="en-US" sz="1704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true; careful! (coercion)</a:t>
            </a:r>
            <a:endParaRPr b="1" i="0" sz="1704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17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7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 === baz;             	</a:t>
            </a:r>
            <a:r>
              <a:rPr b="1" i="0" lang="en-US" sz="1704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false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7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 !== baz;             	</a:t>
            </a:r>
            <a:r>
              <a:rPr b="1" i="0" lang="en-US" sz="1704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true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7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 === parseInt(baz);   	</a:t>
            </a:r>
            <a:r>
              <a:rPr b="1" i="0" lang="en-US" sz="1704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true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17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7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 &gt; bim;    </a:t>
            </a:r>
            <a:r>
              <a:rPr b="1" i="0" lang="en-US" sz="1704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false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7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bim &gt; baz;    </a:t>
            </a:r>
            <a:r>
              <a:rPr b="1" i="0" lang="en-US" sz="1704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true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41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17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 &lt;= baz;   </a:t>
            </a:r>
            <a:r>
              <a:rPr b="1" i="0" lang="en-US" sz="1704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true</a:t>
            </a:r>
            <a:endParaRPr b="1" i="0" sz="154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755576" y="1423317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922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6" name="Shape 406"/>
          <p:cNvGraphicFramePr/>
          <p:nvPr/>
        </p:nvGraphicFramePr>
        <p:xfrm>
          <a:off x="827584" y="11247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{EDFDA085-11FD-4896-876C-9D6BD75CA251}</a:tableStyleId>
              </a:tblPr>
              <a:tblGrid>
                <a:gridCol w="2958575"/>
                <a:gridCol w="3506450"/>
                <a:gridCol w="1383850"/>
              </a:tblGrid>
              <a:tr h="584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Explanation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00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12 % 5 returns 2.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Binary operator. Returns the integer remainder of dividing the two operands.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% (mudulus)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1916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If x is 3, then ++x sets x to 4 and returns 4, whereas x++ returns 3 and, only then, sets x to 4.</a:t>
                      </a:r>
                      <a:endParaRPr/>
                    </a:p>
                  </a:txBody>
                  <a:tcPr marT="47625" marB="47625" marR="142875" marL="1428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Adds one to its operand. If used as a prefix operator (</a:t>
                      </a:r>
                      <a:r>
                        <a:rPr lang="en-US" sz="1600"/>
                        <a:t>++x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), returns the value of its operand after adding one; if used as a postfix operator (</a:t>
                      </a:r>
                      <a:r>
                        <a:rPr lang="en-US" sz="1600"/>
                        <a:t>x++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), returns the value of its operand before adding one.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++</a:t>
                      </a:r>
                      <a:br>
                        <a:rPr lang="en-US" sz="1600"/>
                      </a:b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(Increment)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1315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 </a:t>
                      </a:r>
                      <a:r>
                        <a:rPr lang="en-US" sz="1800"/>
                        <a:t>x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is 3, then </a:t>
                      </a:r>
                      <a:r>
                        <a:rPr lang="en-US" sz="1800"/>
                        <a:t>--x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sets </a:t>
                      </a:r>
                      <a:r>
                        <a:rPr lang="en-US" sz="1800"/>
                        <a:t>x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to 2 and returns 2, whereas </a:t>
                      </a:r>
                      <a:r>
                        <a:rPr lang="en-US" sz="1800"/>
                        <a:t>x--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returns 3 and, only then, sets </a:t>
                      </a:r>
                      <a:r>
                        <a:rPr lang="en-US" sz="1800"/>
                        <a:t>x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to 2.</a:t>
                      </a:r>
                      <a:endParaRPr sz="1800"/>
                    </a:p>
                  </a:txBody>
                  <a:tcPr marT="47625" marB="47625" marR="142875" marL="1428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Unary operator. Subtracts one from its operand. The return value is analogous to that for the increment operator.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--</a:t>
                      </a:r>
                      <a:br>
                        <a:rPr lang="en-US" sz="1600"/>
                      </a:b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(Decrement)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755576" y="1423317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922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4" name="Shape 414"/>
          <p:cNvGraphicFramePr/>
          <p:nvPr/>
        </p:nvGraphicFramePr>
        <p:xfrm>
          <a:off x="827583" y="11247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{EDFDA085-11FD-4896-876C-9D6BD75CA251}</a:tableStyleId>
              </a:tblPr>
              <a:tblGrid>
                <a:gridCol w="2958575"/>
                <a:gridCol w="3506450"/>
                <a:gridCol w="1383850"/>
              </a:tblGrid>
              <a:tr h="887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Explanation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4804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 </a:t>
                      </a:r>
                      <a:r>
                        <a:rPr lang="en-US" sz="1800"/>
                        <a:t>x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is 3, then </a:t>
                      </a:r>
                      <a:r>
                        <a:rPr lang="en-US" sz="1800"/>
                        <a:t>-x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returns -3.</a:t>
                      </a:r>
                      <a:endParaRPr sz="1800"/>
                    </a:p>
                  </a:txBody>
                  <a:tcPr marT="47625" marB="47625" marR="142875" marL="1428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Unary operator. Returns the negation of its operand.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600"/>
                        <a:t>- </a:t>
                      </a:r>
                      <a:br>
                        <a:rPr lang="en-US" sz="1600"/>
                      </a:b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(Unary negation)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2456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+3     // 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+"3"   // 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+true  //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+false // 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+null  // 0</a:t>
                      </a:r>
                      <a:endParaRPr sz="1800"/>
                    </a:p>
                  </a:txBody>
                  <a:tcPr marT="47625" marB="47625" marR="142875" marL="1428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unary plus operator precedes its operand and evaluates to its operand but attempts to converts it into a number, if it isn't already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(Unary plus)</a:t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means “equality with type coercion”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 means “equality without type coercion”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that values must equal in type as well</a:t>
            </a:r>
            <a:endParaRPr/>
          </a:p>
          <a:p>
            <a:pPr indent="-179324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== false   	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true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=== false  	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false, because they are of a different type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== "1" 	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true, auto type coercion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=== "1"    	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false, because they are of a different type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'0' == false 	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true , auto type coercion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'0' === false 	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false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== undefined 	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true , auto type coercion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=== undefined 	</a:t>
            </a:r>
            <a:r>
              <a:rPr b="0" i="0" lang="en-US" sz="22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false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4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Bitwise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755576" y="1423317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922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8" name="Shape 428"/>
          <p:cNvGraphicFramePr/>
          <p:nvPr/>
        </p:nvGraphicFramePr>
        <p:xfrm>
          <a:off x="739767" y="11247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{EDFDA085-11FD-4896-876C-9D6BD75CA251}</a:tableStyleId>
              </a:tblPr>
              <a:tblGrid>
                <a:gridCol w="5271825"/>
                <a:gridCol w="992850"/>
                <a:gridCol w="1672025"/>
              </a:tblGrid>
              <a:tr h="362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7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a one in each bit position for which the corresponding bits of both operands are ones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&amp; b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AND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866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eturns a one in each bit position for which the corresponding bits of either or both operands are ones.</a:t>
                      </a:r>
                      <a:endParaRPr sz="14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 | b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OR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57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Returns a one in each bit position for which the corresponding bits of either but not both operands are ones.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^ b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XOR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454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Inverts the bits of its operand.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 a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NOT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57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Shifts a in binary representation b (&lt; 32) bits to the left, shifting in zeroes from the right.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&lt;&lt; b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Left Shift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57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Shifts a in binary representation b (&lt; 32) bits to the right, discarding bits shifted off.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&gt;&gt; b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Sign Propagation</a:t>
                      </a:r>
                      <a:r>
                        <a:rPr b="1" lang="en-US" sz="1600"/>
                        <a:t> Right Shift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  <a:tr h="57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Shifts a in binary representation b (&lt; 32) bits to the right, discarding bits shifted off, and shifting in zeroes from the left.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&gt;&gt;&gt; b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Zero Fill Right</a:t>
                      </a:r>
                      <a:r>
                        <a:rPr b="1" lang="en-US" sz="1600"/>
                        <a:t> Shift</a:t>
                      </a:r>
                      <a:endParaRPr b="1"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parseInt()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755576" y="1412776"/>
            <a:ext cx="7931224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Parses a string argument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an integer of the specified radix (base)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radix is 10 (base 10)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parseInt(" 0xF", 16); 	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15</a:t>
            </a:r>
            <a:endParaRPr/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parseInt("          F", 16); 	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15</a:t>
            </a:r>
            <a:endParaRPr/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parseInt("Hello", 8); 	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NaN</a:t>
            </a:r>
            <a:endParaRPr b="1" i="0" sz="2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parseInt("0e0", 16); 	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224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CODE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28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structures allowing expression testing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3128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run different code depending on result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3128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common is the famous “if else”</a:t>
            </a:r>
            <a:endParaRPr/>
          </a:p>
          <a:p>
            <a:pPr indent="-144272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3128"/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myStr = “Sweet fancy Moses”;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(myStr === “Sweet fancy Moses”)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console.info(“Fancy”);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r>
              <a:rPr b="1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console.info(“Not fancy”);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JavaScript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fledged programming language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JS interpreters written in C/C++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Historically used for client side (browser)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 with the user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the browser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asynchronously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979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document content</a:t>
            </a:r>
            <a:endParaRPr/>
          </a:p>
          <a:p>
            <a:pPr indent="-126745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3404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However…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else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foo = true;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bar = false;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(bar) {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console.log('hello!');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this code will never run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(bar) {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this code won't run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else {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(foo) {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// this code will run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 else {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this code would run if foo and bar were both false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Truthy and Falsy Things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flow control successfully, it’s important to understand which kinds of values are “truthy” and “falsy”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Sometimes, values that seem like they should evaluate one way actually evaluate another.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that Evaluate to true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  <a:p>
            <a:pPr indent="-285750" lvl="1" marL="7429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'0'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'any string'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  </a:t>
            </a:r>
            <a:r>
              <a:rPr b="0" i="0" lang="en-US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an empty array</a:t>
            </a:r>
            <a:endParaRPr/>
          </a:p>
          <a:p>
            <a:pPr indent="-285750" lvl="1" marL="7429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{}  </a:t>
            </a:r>
            <a:r>
              <a:rPr b="0" i="0" lang="en-US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an empty object</a:t>
            </a:r>
            <a:endParaRPr/>
          </a:p>
          <a:p>
            <a:pPr indent="-285750" lvl="1" marL="7429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</a:t>
            </a:r>
            <a:r>
              <a:rPr b="0" i="0" lang="en-US" sz="36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any non-zero number</a:t>
            </a:r>
            <a:endParaRPr b="0" i="0" sz="36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that Evaluate to false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''  </a:t>
            </a: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an empty string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 </a:t>
            </a: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JavaScript's "not-a-number"</a:t>
            </a:r>
            <a:endParaRPr b="0" i="0" sz="3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endParaRPr b="0" i="0" sz="3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w/ Ternary Operator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set foo to 1 if bar is true otherwise 0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foo = bar ? 1 : 0;</a:t>
            </a:r>
            <a:endParaRPr b="0" i="0" sz="2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conditional function invocation</a:t>
            </a:r>
            <a:endParaRPr b="0" i="0" sz="3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stop = false, age = 16;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&gt; 18 ? location.assign("continue.html") :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stop = true;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Statement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(foo) {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case 'bar':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alert('the value was bar -- yay!');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break;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case 'baz':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alert('boo baz');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break;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default: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alert('everything else is just ok');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break;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logs 'try 0', 'try 1', ..., 'try 4'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(var i=0; i&lt;5; i++) {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console.log('try ' + i);</a:t>
            </a:r>
            <a:endParaRPr/>
          </a:p>
          <a:p>
            <a:pPr indent="-285750" lvl="1" marL="74295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([initialisation]; [conditional]; [iteration])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[loopBody]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initialisation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statement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Executed only once, before the loop starts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opportunity to prepare/declare variables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755576" y="1124744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statement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Executed before each iteration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return value decides whether the loop continues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statement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Executed at the end of each iteration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opportunity to change the state of important variables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Typically, this will involve incrementing or decrementing a counter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JavaScript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also runs on server side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Specifically Node.js*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 ask me about </a:t>
            </a:r>
            <a:b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 Node.js Course</a:t>
            </a:r>
            <a:endParaRPr/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static.giantbomb.com/uploads/scale_small/3/36158/1813810-cobb.jpg"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112" y="3140968"/>
            <a:ext cx="3048000" cy="277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loopBody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statement is what runs on every iteration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contain anything we want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consists of multiple statements that execute 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so will wrap them in a block ( {...}).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i = 0;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(i &lt; 100) {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// This block will be executed 100 times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console.log('Currently at ' + i);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i++; </a:t>
            </a: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increment i</a:t>
            </a:r>
            <a:endParaRPr b="0" i="0" sz="3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i = 0;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(++i &lt; 100) {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// This block will be executed 100 times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console.log('Currently at ' + i);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while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// Even though the condition evaluates to false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// this loop's body will still execute once.</a:t>
            </a:r>
            <a:endParaRPr b="0" i="0" sz="2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alert('Hi there!');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while (false);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755576" y="1412776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indexed array like objects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holding text data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Most-used operations on strings: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 length with </a:t>
            </a:r>
            <a:r>
              <a:rPr b="0" i="1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Construct &amp; concatenate using  </a:t>
            </a:r>
            <a:r>
              <a:rPr b="0" i="1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+ , +=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substrings location using  </a:t>
            </a:r>
            <a:r>
              <a:rPr b="0" i="1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indexOf()</a:t>
            </a:r>
            <a:endParaRPr b="0" i="1" sz="2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Extracting substrings using  </a:t>
            </a:r>
            <a:r>
              <a:rPr b="0" i="1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substring()</a:t>
            </a:r>
            <a:endParaRPr/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– Construction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755576" y="1412776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Directly as literal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'You just blew my mind'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string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"You just blew my mind"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string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“In Thai: คุณเพียงแค่ พัด ใจของฉัน“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Just make sure your is UTF-8 encoded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and that your HTML contains a utf-8 meta tag (&lt;meta charset="utf-8"&gt;)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String global object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String('You just blew my mind')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string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String('You just blew my mind')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object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– primitive vs. String object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755576" y="1412776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 distinguishes between String objects and primitive string values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Literals: denoted by double or single quotes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String(‘…..’)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object: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String(‘…..’);</a:t>
            </a:r>
            <a:endParaRPr/>
          </a:p>
          <a:p>
            <a:pPr indent="-8128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128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– primitive vs. String object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755576" y="1412776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 automatically converts primitives to String objects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we can use String object methods for primitive strings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 rarely need to worry about String objects and 99.9% of time just use literal/primitive strings.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a String object to its primitive type using the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valueOf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– primitive vs. String object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755576" y="1412776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myStr = new String('You just blew my mind');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console.log('myStr is an ' +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typeof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myStr);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myStr is an </a:t>
            </a:r>
            <a:r>
              <a:rPr b="1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console.log('myStr\'s value is: ' +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myStr.valueOf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());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myStr's </a:t>
            </a:r>
            <a:r>
              <a:rPr b="1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is: You just blew my mind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myStr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String {0: "Y", 1: "o", 2: "u", 3: " ", 4: "j", 5: "u", 6: "s", 7: "t", 8: " ", 9: "b", 10: "l", 11: "e", 12: "w", 13: " ", 14: "m", 15: "y", 16: " ", 17: "m", 18: "i", 19: "n", 20: "d", length: 21, [[PrimitiveValue]]: "You just blew my mind"}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JavaScript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 yet very flexible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tools written on top of core JS providing extra functionality: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for Web Browsers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DOM, CSS, Web cams, 3D graphics, Canvas animation, audio, …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APIs</a:t>
            </a:r>
            <a:endParaRPr/>
          </a:p>
          <a:p>
            <a: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Twitter, Facebook, Google, …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Party Frameworks/Libraries</a:t>
            </a:r>
            <a:endParaRPr/>
          </a:p>
          <a:p>
            <a:pPr indent="-53339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– Special Characters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755576" y="1412776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0" name="Shape 570"/>
          <p:cNvGraphicFramePr/>
          <p:nvPr/>
        </p:nvGraphicFramePr>
        <p:xfrm>
          <a:off x="755650" y="11247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{EDFDA085-11FD-4896-876C-9D6BD75CA251}</a:tableStyleId>
              </a:tblPr>
              <a:tblGrid>
                <a:gridCol w="2376200"/>
                <a:gridCol w="555495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Code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Output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\0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NUL character</a:t>
                      </a:r>
                      <a:endParaRPr/>
                    </a:p>
                  </a:txBody>
                  <a:tcPr marT="57150" marB="57150" marR="57150" marL="571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\'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single quote escaping</a:t>
                      </a:r>
                      <a:endParaRPr sz="1800"/>
                    </a:p>
                  </a:txBody>
                  <a:tcPr marT="57150" marB="57150" marR="57150" marL="571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\"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double quote escaping</a:t>
                      </a:r>
                      <a:endParaRPr sz="1800"/>
                    </a:p>
                  </a:txBody>
                  <a:tcPr marT="57150" marB="57150" marR="57150" marL="571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\\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backslash</a:t>
                      </a:r>
                      <a:endParaRPr/>
                    </a:p>
                  </a:txBody>
                  <a:tcPr marT="57150" marB="57150" marR="57150" marL="571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\n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new line -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advance downward to the next line</a:t>
                      </a:r>
                      <a:endParaRPr sz="1800"/>
                    </a:p>
                  </a:txBody>
                  <a:tcPr marT="57150" marB="57150" marR="57150" marL="571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\r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carriage return – return to beginning of line</a:t>
                      </a:r>
                      <a:endParaRPr sz="1800"/>
                    </a:p>
                  </a:txBody>
                  <a:tcPr marT="57150" marB="57150" marR="57150" marL="571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\v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vertical tab -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to speed up printer vertical movement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(you’re unlikely to ever use this)</a:t>
                      </a:r>
                      <a:endParaRPr sz="1800"/>
                    </a:p>
                  </a:txBody>
                  <a:tcPr marT="57150" marB="57150" marR="57150" marL="571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\t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tab</a:t>
                      </a:r>
                      <a:endParaRPr/>
                    </a:p>
                  </a:txBody>
                  <a:tcPr marT="57150" marB="57150" marR="57150" marL="571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\b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backspace</a:t>
                      </a:r>
                      <a:endParaRPr/>
                    </a:p>
                  </a:txBody>
                  <a:tcPr marT="57150" marB="57150" marR="57150" marL="571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\f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form feed -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advance downward to the next "page"</a:t>
                      </a:r>
                      <a:endParaRPr sz="1800"/>
                    </a:p>
                  </a:txBody>
                  <a:tcPr marT="57150" marB="57150" marR="57150" marL="571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\uXXXX</a:t>
                      </a:r>
                      <a:endParaRPr b="1" sz="1800" u="none" cap="none" strike="noStrike"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Unicode representation of a character</a:t>
                      </a:r>
                      <a:endParaRPr sz="1800"/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– Common Methods &amp; Operators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755576" y="1412776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7" name="Shape 577"/>
          <p:cNvGraphicFramePr/>
          <p:nvPr/>
        </p:nvGraphicFramePr>
        <p:xfrm>
          <a:off x="611560" y="1268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{EDFDA085-11FD-4896-876C-9D6BD75CA251}</a:tableStyleId>
              </a:tblPr>
              <a:tblGrid>
                <a:gridCol w="1202850"/>
                <a:gridCol w="2330700"/>
                <a:gridCol w="4747375"/>
              </a:tblGrid>
              <a:tr h="28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Explanation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13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charAt()</a:t>
                      </a:r>
                      <a:endParaRPr b="1" sz="1800"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Returns character at index.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Not writeable!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'And yada yada yada'.charAt(1); 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returns “n“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 str = ‘serenity now!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Str[0] = ‘S’;  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does not work</a:t>
                      </a:r>
                      <a:endParaRPr/>
                    </a:p>
                  </a:txBody>
                  <a:tcPr marT="57150" marB="57150" marR="57150" marL="57150" anchor="ctr"/>
                </a:tc>
              </a:tr>
              <a:tr h="297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[]</a:t>
                      </a:r>
                      <a:endParaRPr b="1" sz="1800"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>
                          <a:solidFill>
                            <a:schemeClr val="dk1"/>
                          </a:solidFill>
                        </a:rPr>
                        <a:t>Same</a:t>
                      </a:r>
                      <a:r>
                        <a:rPr i="0" lang="en-US" sz="1800">
                          <a:solidFill>
                            <a:schemeClr val="dk1"/>
                          </a:solidFill>
                        </a:rPr>
                        <a:t> as charAt</a:t>
                      </a:r>
                      <a:endParaRPr i="0" sz="1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800"/>
                    </a:p>
                  </a:txBody>
                  <a:tcPr marT="57150" marB="57150" marR="57150" marL="57150" anchor="ctr"/>
                </a:tc>
              </a:tr>
              <a:tr h="297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</a:t>
                      </a:r>
                      <a:endParaRPr b="1" sz="1800"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Concatenation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var</a:t>
                      </a:r>
                      <a:r>
                        <a:rPr lang="en-US" sz="1800"/>
                        <a:t> combined = ‘one two’ + ‘ ‘ + “three”;</a:t>
                      </a:r>
                      <a:endParaRPr sz="1800"/>
                    </a:p>
                  </a:txBody>
                  <a:tcPr marT="57150" marB="57150" marR="57150" marL="57150" anchor="ctr"/>
                </a:tc>
              </a:tr>
              <a:tr h="71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+=</a:t>
                      </a:r>
                      <a:endParaRPr b="1" sz="1800"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Concatenation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var combined</a:t>
                      </a:r>
                      <a:r>
                        <a:rPr lang="en-US" sz="1800"/>
                        <a:t> = ‘Uno Dos ‘;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/>
                        <a:t>combined += ‘ Tres’;</a:t>
                      </a:r>
                      <a:endParaRPr sz="1800"/>
                    </a:p>
                  </a:txBody>
                  <a:tcPr marT="57150" marB="57150" marR="57150" marL="57150" anchor="ctr"/>
                </a:tc>
              </a:tr>
              <a:tr h="71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substring()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extracts characters from </a:t>
                      </a:r>
                      <a:r>
                        <a:rPr lang="en-US" sz="1800"/>
                        <a:t>indexA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up to but not including </a:t>
                      </a:r>
                      <a:r>
                        <a:rPr lang="en-US" sz="1800"/>
                        <a:t>indexB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'Wow! That\'s a lot of potatoes'.substring(0,4);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// "Wow!”</a:t>
                      </a:r>
                      <a:endParaRPr sz="1800">
                        <a:solidFill>
                          <a:srgbClr val="00B050"/>
                        </a:solidFill>
                      </a:endParaRPr>
                    </a:p>
                  </a:txBody>
                  <a:tcPr marT="57150" marB="57150" marR="57150" marL="57150" anchor="ctr"/>
                </a:tc>
              </a:tr>
              <a:tr h="718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trim()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removes whitespace from both ends of a string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   foo     ".trim();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“foo”</a:t>
                      </a:r>
                      <a:endParaRPr sz="1800">
                        <a:solidFill>
                          <a:srgbClr val="00B050"/>
                        </a:solidFill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– Common Methods &amp; Operators 2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755576" y="1412776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4" name="Shape 584"/>
          <p:cNvGraphicFramePr/>
          <p:nvPr/>
        </p:nvGraphicFramePr>
        <p:xfrm>
          <a:off x="611560" y="1268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{EDFDA085-11FD-4896-876C-9D6BD75CA251}</a:tableStyleId>
              </a:tblPr>
              <a:tblGrid>
                <a:gridCol w="1517025"/>
                <a:gridCol w="2875400"/>
                <a:gridCol w="3903700"/>
              </a:tblGrid>
              <a:tr h="28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Explanation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13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toLowerCase()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calling string value converted to lowercase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console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.log('ALPHABET'.toLowerCase());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'alphabet'</a:t>
                      </a:r>
                      <a:endParaRPr sz="180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150" marB="57150" marR="57150" marL="57150" anchor="ctr"/>
                </a:tc>
              </a:tr>
              <a:tr h="297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toUpperCase()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calling string value converted to uppercase</a:t>
                      </a:r>
                      <a:endParaRPr i="0" sz="1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console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.log('alphabet'.toUpperCase());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'ALPHABET'</a:t>
                      </a:r>
                      <a:endParaRPr i="1" sz="1800">
                        <a:solidFill>
                          <a:srgbClr val="00B050"/>
                        </a:solidFill>
                      </a:endParaRPr>
                    </a:p>
                  </a:txBody>
                  <a:tcPr marT="57150" marB="57150" marR="57150" marL="57150" anchor="ctr"/>
                </a:tc>
              </a:tr>
              <a:tr h="297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replace()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a new string with some or all matches of a </a:t>
                      </a:r>
                      <a:r>
                        <a:rPr lang="en-US" sz="1800"/>
                        <a:t>pattern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replaced by a </a:t>
                      </a:r>
                      <a:r>
                        <a:rPr lang="en-US" sz="1800"/>
                        <a:t>replacement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i="1" lang="en-US" sz="1800"/>
                        <a:t>str</a:t>
                      </a:r>
                      <a:r>
                        <a:rPr lang="en-US" sz="1800"/>
                        <a:t>.replace(</a:t>
                      </a:r>
                      <a:r>
                        <a:rPr i="1" lang="en-US" sz="1800"/>
                        <a:t>regexp</a:t>
                      </a:r>
                      <a:r>
                        <a:rPr lang="en-US" sz="1800"/>
                        <a:t>|</a:t>
                      </a:r>
                      <a:r>
                        <a:rPr i="1" lang="en-US" sz="1800"/>
                        <a:t>substr</a:t>
                      </a:r>
                      <a:r>
                        <a:rPr lang="en-US" sz="1800"/>
                        <a:t>, </a:t>
                      </a:r>
                      <a:r>
                        <a:rPr i="1" lang="en-US" sz="1800"/>
                        <a:t>newSubStr</a:t>
                      </a:r>
                      <a:r>
                        <a:rPr lang="en-US" sz="1800"/>
                        <a:t>|</a:t>
                      </a:r>
                      <a:r>
                        <a:rPr i="1" lang="en-US" sz="1800"/>
                        <a:t>function</a:t>
                      </a:r>
                      <a:r>
                        <a:rPr lang="en-US" sz="1800"/>
                        <a:t>[, </a:t>
                      </a:r>
                      <a:r>
                        <a:rPr i="1" lang="en-US" sz="1800"/>
                        <a:t>flags</a:t>
                      </a:r>
                      <a:r>
                        <a:rPr lang="en-US" sz="1800"/>
                        <a:t>])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'Wow! That\'s a lot of potatoes'.replace('potatoes', 'tomatoes');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</a:rPr>
                        <a:t>// "Wow! That's a lot of tomatoes"</a:t>
                      </a:r>
                      <a:endParaRPr sz="1800">
                        <a:solidFill>
                          <a:srgbClr val="00B050"/>
                        </a:solidFill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– Common Methods &amp; Operators 3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755576" y="1412776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1" name="Shape 591"/>
          <p:cNvGraphicFramePr/>
          <p:nvPr/>
        </p:nvGraphicFramePr>
        <p:xfrm>
          <a:off x="611560" y="1268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{EDFDA085-11FD-4896-876C-9D6BD75CA251}</a:tableStyleId>
              </a:tblPr>
              <a:tblGrid>
                <a:gridCol w="936025"/>
                <a:gridCol w="3024325"/>
                <a:gridCol w="4335750"/>
              </a:tblGrid>
              <a:tr h="284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Explanation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139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slice()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extracts a section of a string and returns a new string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str</a:t>
                      </a:r>
                      <a:r>
                        <a:rPr lang="en-US" sz="1800"/>
                        <a:t>.slice(</a:t>
                      </a:r>
                      <a:r>
                        <a:rPr i="1" lang="en-US" sz="1800"/>
                        <a:t>beginSlice</a:t>
                      </a:r>
                      <a:r>
                        <a:rPr lang="en-US" sz="1800"/>
                        <a:t>[, </a:t>
                      </a:r>
                      <a:r>
                        <a:rPr i="1" lang="en-US" sz="1800"/>
                        <a:t>endSlice</a:t>
                      </a:r>
                      <a:r>
                        <a:rPr lang="en-US" sz="1800"/>
                        <a:t>])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</a:t>
                      </a:r>
                      <a:r>
                        <a:rPr lang="en-US" sz="1800"/>
                        <a:t> str1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r>
                        <a:rPr lang="en-US" sz="1800"/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'The morning is upon us.';</a:t>
                      </a:r>
                      <a:r>
                        <a:rPr lang="en-US" sz="1800"/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</a:t>
                      </a:r>
                      <a:r>
                        <a:rPr lang="en-US" sz="1800"/>
                        <a:t> str2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r>
                        <a:rPr lang="en-US" sz="1800"/>
                        <a:t> str1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.slice(4,</a:t>
                      </a:r>
                      <a:r>
                        <a:rPr lang="en-US" sz="1800"/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-2);</a:t>
                      </a:r>
                      <a:r>
                        <a:rPr lang="en-US" sz="1800"/>
                        <a:t> console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.log(</a:t>
                      </a:r>
                      <a:r>
                        <a:rPr lang="en-US" sz="1800"/>
                        <a:t>str2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morning is upon u</a:t>
                      </a:r>
                      <a:endParaRPr sz="1800">
                        <a:solidFill>
                          <a:srgbClr val="00B050"/>
                        </a:solidFill>
                      </a:endParaRPr>
                    </a:p>
                  </a:txBody>
                  <a:tcPr marT="57150" marB="57150" marR="57150" marL="57150" anchor="ctr"/>
                </a:tc>
              </a:tr>
              <a:tr h="297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split()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splits a </a:t>
                      </a:r>
                      <a:r>
                        <a:rPr b="0" i="0" lang="en-US" sz="1800" u="sng" strike="noStrike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String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object into an array of strings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str</a:t>
                      </a:r>
                      <a:r>
                        <a:rPr lang="en-US" sz="1800"/>
                        <a:t>.split([</a:t>
                      </a:r>
                      <a:r>
                        <a:rPr i="1" lang="en-US" sz="1800"/>
                        <a:t>separator</a:t>
                      </a:r>
                      <a:r>
                        <a:rPr lang="en-US" sz="1800"/>
                        <a:t>[, </a:t>
                      </a:r>
                      <a:r>
                        <a:rPr i="1" lang="en-US" sz="1800"/>
                        <a:t>limit</a:t>
                      </a:r>
                      <a:r>
                        <a:rPr lang="en-US" sz="1800"/>
                        <a:t>]])</a:t>
                      </a:r>
                      <a:endParaRPr i="0" sz="1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solidFill>
                            <a:schemeClr val="dk1"/>
                          </a:solidFill>
                        </a:rPr>
                        <a:t>var friends = 'Jerry, George, Kramer, Elaine';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solidFill>
                            <a:schemeClr val="dk1"/>
                          </a:solidFill>
                        </a:rPr>
                        <a:t>friends.replace(' ', '').split(',');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solidFill>
                            <a:srgbClr val="00B050"/>
                          </a:solidFill>
                        </a:rPr>
                        <a:t>// ["Jerry", "George", " Kramer", " Elaine"]</a:t>
                      </a:r>
                      <a:endParaRPr i="1" sz="1800">
                        <a:solidFill>
                          <a:srgbClr val="00B050"/>
                        </a:solidFill>
                      </a:endParaRPr>
                    </a:p>
                  </a:txBody>
                  <a:tcPr marT="57150" marB="57150" marR="57150" marL="57150" anchor="ctr"/>
                </a:tc>
              </a:tr>
              <a:tr h="297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substr()</a:t>
                      </a:r>
                      <a:endParaRPr/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returns the characters in a string beginning at the specified location through the specified number of characters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str</a:t>
                      </a:r>
                      <a:r>
                        <a:rPr lang="en-US" sz="1800"/>
                        <a:t>.substr(</a:t>
                      </a:r>
                      <a:r>
                        <a:rPr i="1" lang="en-US" sz="1800"/>
                        <a:t>start</a:t>
                      </a:r>
                      <a:r>
                        <a:rPr lang="en-US" sz="1800"/>
                        <a:t>[, </a:t>
                      </a:r>
                      <a:r>
                        <a:rPr i="1" lang="en-US" sz="1800"/>
                        <a:t>length</a:t>
                      </a:r>
                      <a:r>
                        <a:rPr lang="en-US" sz="1800"/>
                        <a:t>])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</a:t>
                      </a:r>
                      <a:r>
                        <a:rPr lang="en-US" sz="1800"/>
                        <a:t> str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r>
                        <a:rPr lang="en-US" sz="1800"/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'abcdefghij';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.substr(1,</a:t>
                      </a:r>
                      <a:r>
                        <a:rPr lang="en-US" sz="1800"/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2); 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bc</a:t>
                      </a:r>
                      <a:endParaRPr sz="180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.substr(-3);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hij</a:t>
                      </a:r>
                      <a:endParaRPr sz="180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.substr(-3,</a:t>
                      </a:r>
                      <a:r>
                        <a:rPr lang="en-US" sz="1800"/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2); </a:t>
                      </a:r>
                      <a:r>
                        <a:rPr lang="en-US" sz="18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 hi</a:t>
                      </a:r>
                      <a:endParaRPr sz="1800">
                        <a:solidFill>
                          <a:srgbClr val="00B050"/>
                        </a:solidFill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755576" y="1412776"/>
            <a:ext cx="7931224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 are list-like objects whose prototype has methods to perform traversal and mutation operations</a:t>
            </a:r>
            <a:endParaRPr/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3335"/>
              <a:buFont typeface="Arial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elements are dynamic – can be of different types</a:t>
            </a:r>
            <a:endParaRPr/>
          </a:p>
          <a:p>
            <a:pPr indent="-342900" lvl="0" marL="3429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3335"/>
              <a:buFont typeface="Arial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array can dynamically grow/shrink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Arrays are not guaranteed to be dense – can have “holes” in them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JavaScript 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global object is a constructor for arrays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755576" y="1412776"/>
            <a:ext cx="7931224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Construction options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myArr = [1, 2, 'three', , , 'last'];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holes are undefined’s</a:t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myArr2 = new Array(1, 2, 'three', , , 'last‘);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myArr3 = new Array(8);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8 undefined’s</a:t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element types are dynamic and that arrays can be sparse (not dense)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755576" y="1412776"/>
            <a:ext cx="7931224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Elements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arr = [first element', 'second element'];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console.log(arr[0]);	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prints 'first element'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console.log(arr[1]);	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prints 'second element'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console.log(arr[arr.length - 1]); 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prints 'second element'</a:t>
            </a:r>
            <a:endParaRPr b="0" i="0" sz="3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755576" y="1412776"/>
            <a:ext cx="7931224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6"/>
              <a:buFont typeface="Arial"/>
              <a:buChar char="•"/>
            </a:pPr>
            <a:r>
              <a:rPr b="0" i="0" lang="en-US" sz="28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elements are actually object properties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3306"/>
              <a:buFont typeface="Arial"/>
              <a:buChar char="•"/>
            </a:pPr>
            <a:r>
              <a:rPr b="0" i="0" lang="en-US" sz="28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 we can’t access a property who’s name is not valid</a:t>
            </a:r>
            <a:endParaRPr/>
          </a:p>
          <a:p>
            <a:pPr indent="-19685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 arr = [‘a’, ‘b’, ‘c’];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37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37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// syntax error just because 2 is </a:t>
            </a:r>
            <a:endParaRPr b="0" i="0" sz="2375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37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// not a valid property name</a:t>
            </a:r>
            <a:endParaRPr b="0" i="0" sz="23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console.log(arr.2);</a:t>
            </a:r>
            <a:endParaRPr b="0" i="0" sz="2375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23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37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// so we have to use this notation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37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3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console.log(arr[2]);  </a:t>
            </a:r>
            <a:r>
              <a:rPr b="0" i="0" lang="en-US" sz="2375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prints ‘c’</a:t>
            </a:r>
            <a:endParaRPr b="0" i="0" sz="2375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755576" y="1412776"/>
            <a:ext cx="7931224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same as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// create an object with a property 3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 obj = { 3 : 'a‘,  ‘name’ : ‘ugly kid joe’};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console.log(obj.name);</a:t>
            </a:r>
            <a:r>
              <a:rPr b="0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	// okay - prints ‘ugly kid joe’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console.log(obj[‘name’]);</a:t>
            </a:r>
            <a:r>
              <a:rPr b="0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	// okay - prints ‘ugly kid joe’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console.log(obj.3);</a:t>
            </a:r>
            <a:r>
              <a:rPr b="0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		// not okay – SyntaxError</a:t>
            </a:r>
            <a:endParaRPr b="0" i="0" sz="2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console.log(obj[‘3’]);</a:t>
            </a:r>
            <a:r>
              <a:rPr b="0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	// okay - prints ‘a’</a:t>
            </a:r>
            <a:endParaRPr b="0" i="0" sz="2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you can see, an array is just an object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Whose elements are object properties.</a:t>
            </a:r>
            <a:endParaRPr b="0" i="0" sz="2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55576" y="1412776"/>
            <a:ext cx="79312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Originally developed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Brendan Eich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working for Netscape</a:t>
            </a:r>
            <a:endParaRPr/>
          </a:p>
          <a:p>
            <a:pPr indent="-10922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Netscape also wanted a lightweight interpreted language that would appeal to nonprofessional programmers</a:t>
            </a:r>
            <a:endParaRPr/>
          </a:p>
        </p:txBody>
      </p:sp>
      <p:sp>
        <p:nvSpPr>
          <p:cNvPr descr="data:image/jpeg;base64,/9j/4AAQSkZJRgABAQAAAQABAAD/2wCEAAkGBxQSEhUUEhQUFRUWFBQWFxUXFBcWFRgXFRgWFhcVFBgYHCggGBwnHhQWITEhJSkrLi4uFx8zODMsNygtLisBCgoKBQUFDgUFDisZExkrKysrKysrKysrKysrKysrKysrKysrKysrKysrKysrKysrKysrKysrKysrKysrKysrK//AABEIAJQAlAMBIgACEQEDEQH/xAAbAAABBQEBAAAAAAAAAAAAAAAEAAMFBgcBAv/EADwQAAEDAQYCBggEBQUAAAAAAAEAAgMRBAUSITFBBlEiYXFygZETMjRSobHB8DNi0eEjJEKS8QcUQ4LC/8QAFAEBAAAAAAAAAAAAAAAAAAAAAP/EABQRAQAAAAAAAAAAAAAAAAAAAAD/2gAMAwEAAhEDEQA/ANpWbXr+NJ33fNaVRZre340nfd80AiSSSDqSSSBJJJIEkkuOeBmSB2miDq4u1XEHCvJXorwUHhyNjQLkdEgKjRUaFjRUaB4JJBJBdlmt8D+PL33fNaWs0vj8eXvuQBpJJIOpJJIPMjwASdlT744yLHFsbRkdScz4aLnFl+4QWBzd+YWeTSlzs6oLc/jiUtNSAeTR5UJVWvC85JSS6RxrtU0QMhJK4ytEB1ivmaH1ZHCmmZVzuriOS0gNkeIw0CtCAXeKz8U61zE4aINkuUirvRyY25b4hmK5HxUuVknD1/vs4OEmhzpQEV5kfutD4dv5trYSBhc00c3lyOY0KCUcjokC9HRICo0XGhI0XGgdakkEkF4WaXz+PL33fNaYszvn8eXvu+aAJJJJB1NWo0aack4mrWeiUGZX+wl1XZkkkdQ6lX5Ytaaq8XjAzGXOqaUy6yuXbwk+U1DejU9I/TnugpDbC46BSN4XIY4w/wC81f3cPtir+UHbc/fxQt8Wb+AQdAPkNUGVvanWWYnmnfQ4pcI5q3WS7wBSgHWgpj2kaigB8VZOBbZ6Octzq6gBrsK9E+aXE100YHt/p1QfCsJfNH3hXJBrTij40A4I+NAVGi40JGi40DwXF0LiC8rM75/Hl77vmtNWZX1+PL33fNAEkkkgSZtsdWHqBPwTyfis+JpJcG1OEV3cdh97oAeGuGYp21mBJadAcq8jzVxliawUaAABoAoPhJzojLHJq0jOlAcqmgRN7STGpaMA2xGhpsaU+ZCAW32UGpoNaqFliBq0ioIzGy9C8J8XrRSDfBXF5L3an5B/NBWpbjijdia0A9iQjogbyviRzi2ItFNygmNlNP4zXHkD8MkE/boA6F4PulQn+nMIMkh91tPM/sVKx2vFC5rsnYSO0kGlOajuC3iAkyED0mFoz0IrlyQXd6PjQD0fEgKiRcaEjRcaB4JJBJBeVmd9+0S99y0xZnfntEvfKAFJJJAk88VbGfdkNf8AsAQfgUyn7MMVWe9SneGbfqPFBI3fYmyCckB1S3DiFaFrciPFD24CQ4nnQ+qRVuIe+P6lMXJE1sZpqTUitadXzQl8WQEV35jIoM6bw8IpXPjdSrsVaAYc60FNs1PWy7Wmz45I2FznvIJbU4T6tajlsibFZ2+kGKpz3NR5KV4iYDAabIMNks5bK4bBxIA0of8AJRdlu8UyrUmtcgR4qQvCNuLpc8jp8URDZBSuInxyQO3NZsT2l1HYagOIBNXUrT+0ICx2E19EdpaA7gY9vNTt1s6QOydihDrSXcj8AMvjVBMYaACpNKZnU9ZUhEgHo+JAXEi40JEi40DwSSCSC8rM799ol75WmLNL/wDaJe+fogj11cSQdXWuoQRqMx2riSCduS14pCKUxCviE9er8ioe65sErSdK0Pjkpm929E0QVm74HGXG7QaDn2qRveYehcMh2FCQyuqaMLsxXOlP1Qd7WwAeqaitBQ5oM/ttoMhc0tAFRQ1zy3OWSl7KwYMjoFDW2Y4zSPMnnTzUxdkXRxH3SKddUBl3O261LWewNY5zgSS6uu1daKMueOrlPOQNPR0SBejokBcSMjQcSLjQPhJcCSC9LNOIPaZe+fotLWa8Re0y976BBHJJJIOpLi6gSsdC6NhOdWjNZjxnxCYaRRGjnes4agchyWh8Fv8ASXdZi6pxRA1Oupz7UHJYsBqO1Qt8EO0A8lYLT0cj4FV283bBBU7ZD0th2Jgy0FAck9fM4YTQ1UdE+uZQWy4I6MJ3JUkVnl530+yzwSNNWlpa9uzgHV8+kr9BaGyND2GrXCoQcejokDIjoUBkSLiQcSLjQPpLgSQXtZrxH7TL3voFpSzbiX2mXvfQII1JNySBupp98kI6820JHqt1ccgP1QHpqe0NaCajJQcd7Omx4OiBQNd15lzqcgKHxUJxFbS1jA0Gj6uOeefq18M/FBHf7E220vFSAGkkjXOtB8CtzuhrGQRsYAGtY1oHUAsm4KcMRy6QNQfeG48Fo1lmIb0cxy3HYglZwHCirN7WMZ0UmbZvXJAXhOHBBQLws1HHtQ5bhGam7ZDicoW1dJxA2QV3iR+LD+UqX4e4mdZ4i0s9I0O50IryyNf3Q1vu5z2mg0zJ2HagpYMJy3FKdaC+2DieCbIOwO91+R89FaITkOxYdI7C4HY6hTN08QzwnA15y0Ds2nz0KDY40XEqLcnHMb+jM3A7mM2+Wo+KulhtTJBijc1w6jWnbyQGJLi6gt95XjHA3FIachuacgsq4ovurnyhtMTtzWmy93veL5Xve41NfADWg6lVeI5/5Z5917R5/wCEHq87YS5lCSJG0rvrmo2/LRV7LODk0Av63HQeCeu51bO15/46+WRUJdsxkmfIdyXeWiCx3XFixsblSkYPIvzcfIKL4wYXSUAoG5fLyyU1ZGOZA/AaSEOIPul2Qd8FS7upFJLaC3Gxjg2jsy7EaHM75V7UFr4MaDCHcnGviVd7PLT9f1VVuWZga0xtIieKt5txVOF3UOasUDqinJBIyhr/AFhQ7uBp580Fa7vP9Egpyc3/ANA/RP1oK+a6erNBDz3a6hBczPcAn4KOhuFralznPNeWEeWZ+Kshz0TFpjoKhBBXhZWhpGTW8tgOtUG1WyPERjANdRpz1p9UVxrxB6V5jjJEbCWn8zhkT1hVEM+SCXtkeo5Zj5/p5Jhz6gHcL1FKMLcRoWilSNRsvdoDaAtrn5V6kBA6QB3+aPu+83xmrXFrhoRkacuvsUZEOiaff3Re2P3QXyx8fTBoDhG88zUHxouqjNekg1C9cmy0/L8aKp3+7+WPXK2v9rkkkChH8l2k/BR3C7avI7fokkgnILQ5zLQ5xJLQ1ra50HS08h5KEnjAu8nczZ+C4kgs/CIrZo+7TwU3drydUkkE0wbJmI0NOtJJB21NpmNUJbpCIZCNWxvI7QCUkkGDyaeAXotzHdCSSB9zej4J2JvRCSSB+BuyZhOo+9UkkHSUkkkH/9k=" id="119" name="Shape 1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endan Eich Mozilla Foundation official photo.jpg"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200" y="1556792"/>
            <a:ext cx="2095500" cy="209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755576" y="1412776"/>
            <a:ext cx="7931224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if an array is an object with elements = object properties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object properties are accessed by string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console.log(obj[‘name’]);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that mean array indexes are strings too?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755576" y="1412776"/>
            <a:ext cx="7931224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Yes!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years = [1950, 1960, 1970, 1980, 1990, 2000];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console.log(years[2]); 	</a:t>
            </a: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1970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console.log(years[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'2'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]);</a:t>
            </a: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// 1970 – works!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years[2] is coerced by the JS engine through implicit toString conversion and becomes years[‘2’]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Obviously it isn’t necessary to use the object notation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922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68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755576" y="1412776"/>
            <a:ext cx="7931224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96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</a:t>
            </a:r>
            <a:r>
              <a:rPr b="1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</a:t>
            </a: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SzPts val="2496"/>
              <a:buFont typeface="Arial"/>
              <a:buChar char="•"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number of elements in array including sparse (undefined’s)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fruits = [];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fruits.push('banana', 'apple', 'peach');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console.log(fruits.length); </a:t>
            </a:r>
            <a:r>
              <a:rPr b="0" i="0" lang="en-US" sz="217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3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7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increasing array’s length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fruits.length = 10; </a:t>
            </a:r>
            <a:r>
              <a:rPr b="0" i="0" lang="en-US" sz="217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adds 7 undefined’s</a:t>
            </a:r>
            <a:endParaRPr b="0" i="0" sz="217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7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setting shorter length actually deletes elements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fruits.length = 2;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console.log(fruits); </a:t>
            </a:r>
            <a:r>
              <a:rPr b="0" i="0" lang="en-US" sz="217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// ["banana", "apple"]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17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– join, push, pop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755576" y="1412776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joining an array to string and splitting to array</a:t>
            </a:r>
            <a:endParaRPr b="0" i="0" sz="204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myArray = [ 'h', 'e', 'l', 'l', 'o' ];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myString = myArray.</a:t>
            </a:r>
            <a:r>
              <a:rPr b="1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('');   </a:t>
            </a:r>
            <a:r>
              <a:rPr b="0" i="0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'hello'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mySplit = myString.split('');   </a:t>
            </a:r>
            <a:r>
              <a:rPr b="0" i="0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[ 'h', 'e', 'l', 'l', 'o' ]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using as stack – push and pop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myArray = ['Code', 'By'];</a:t>
            </a:r>
            <a:endParaRPr b="0" i="0" sz="204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pushes new element at end of array.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length of array = 3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myArray.</a:t>
            </a:r>
            <a:r>
              <a:rPr b="1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('Z'); </a:t>
            </a:r>
            <a:r>
              <a:rPr b="0" i="0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array now contains ['Code', 'By', 'Z']</a:t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pops last element from end of array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returns popped element = 'Z'</a:t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myArray.</a:t>
            </a:r>
            <a:r>
              <a:rPr b="1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('Z'); </a:t>
            </a:r>
            <a:r>
              <a:rPr b="0" i="0" lang="en-US" sz="204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array now contains ['Code', 'By'] again</a:t>
            </a:r>
            <a:endParaRPr b="0" i="0" sz="204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– splice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755576" y="1412776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splice()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method changes the content of an array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removing existing elements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And/or adding new elements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ctr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1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.splice(</a:t>
            </a:r>
            <a:r>
              <a:rPr b="0" i="1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deleteCount</a:t>
            </a: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[, </a:t>
            </a:r>
            <a:r>
              <a:rPr b="0" i="1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item1</a:t>
            </a: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[, </a:t>
            </a:r>
            <a:r>
              <a:rPr b="0" i="1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item2</a:t>
            </a: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[, ...]]])</a:t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– splice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755576" y="1412776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myFish = ['angel', 'clown', 'mandarin', 'surgeon'];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removes 0 elements from index 2, and inserts 'drum'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removed = myFish.splice(2, 0, 'drum');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myFish is ['angel', 'clown', 'drum', 'mandarin', 'surgeon']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removed is [], no elements removed</a:t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removes 1 element from index 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= myFish.splice(3, 1);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myFish is ['angel', 'clown', 'drum', 'surgeon']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removed is ['mandarin']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– splice – Cont.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755576" y="1412776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reminder: myFish is ['angel', 'clown', 'drum', 'surgeon']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removes 2 elements from index 0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and inserts 'parrot', 'anemone' and 'blue'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= myFish.splice(0, 2, 'parrot', 'anemone', 'blue');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myFish is ['parrot', 'anemone', 'blue', 'trumpet', 'surgeon']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removed is ['angel', 'clown']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– Other Methods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755576" y="1412776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Array’s prototype contains many more methods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docs to find more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executes a provided function once per element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concatenates two arrays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returns a list filtered by filter function/criteria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removes first element from the array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unshift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adds one or more elements to beginning of array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returns shallow copy of portion of array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tests if all elements pass a test (criteria callback)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tests if any element passes a test (criteria callback)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11049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049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843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type="title"/>
          </p:nvPr>
        </p:nvSpPr>
        <p:spPr>
          <a:xfrm>
            <a:off x="755576" y="-1828"/>
            <a:ext cx="7931224" cy="9105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– Other Methods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755576" y="1412776"/>
            <a:ext cx="8208912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Array’s prototype contains many more methods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docs to find more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executes a provided function once per element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concatenates two arrays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returns a list filtered by filter function/criteria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removes first element from the array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unshift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adds one or more elements to beginning of array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returns shallow copy of portion of array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tests if all elements pass a test (criteria callback)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tests if any element passes a test (criteria callback)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11049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049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843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type="title"/>
          </p:nvPr>
        </p:nvSpPr>
        <p:spPr>
          <a:xfrm>
            <a:off x="467545" y="2852936"/>
            <a:ext cx="280831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ערכת נושא Office">
  <a:themeElements>
    <a:clrScheme name="CodeByZ">
      <a:dk1>
        <a:srgbClr val="595959"/>
      </a:dk1>
      <a:lt1>
        <a:srgbClr val="FFFFFF"/>
      </a:lt1>
      <a:dk2>
        <a:srgbClr val="7F7F7F"/>
      </a:dk2>
      <a:lt2>
        <a:srgbClr val="EEECE1"/>
      </a:lt2>
      <a:accent1>
        <a:srgbClr val="3FAE47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AE47"/>
      </a:hlink>
      <a:folHlink>
        <a:srgbClr val="86D3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