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E40DA48-104A-4460-A484-F278D80130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1C9F2-6028-4EBA-9B8F-0886AF17D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0429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766AEF-41B1-44C3-BE65-8A4736A006C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C607F-582D-43D0-ACDB-4AADB4F3A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334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767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767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9283284-8D1B-4064-B771-5D3E26AF799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9E0C-45FD-4DF6-B28D-3E031EBD4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2145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303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373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5823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846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2216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7308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8538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7664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0930A9D-D49C-4BCD-B5BB-71F61ACC95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15015-3751-4D6F-A22C-E243536D5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40623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5312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265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767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767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23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C8959BF-AF4B-4BE9-860B-5FAB885A118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B143-C6C6-4040-B682-FD42F0A7C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042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3AF2099-DD59-443D-850B-32AE3DE93EA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3F6C-E84F-4022-B904-5F5FB07D1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05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D9EBBE8-09B0-4E00-AE38-F3F1D5783A2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8A1-8914-4117-9357-0B53139BB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9472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C61B6A0-2780-48FA-8242-F054FFD1192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A5EAF-DBC3-4AFE-87F9-0F83532BA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46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EC63F8E-DDE3-4FE3-8C59-61142294AB9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BF39D-05B8-431C-B3BA-08F1F3A4E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103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17FC24-C478-431F-BA4B-2C45B1B2A33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86069-E27C-44A6-BCC6-B8DD92E45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069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DC13BCC-9C8C-4CBB-A8FA-1BABE93B4B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6542-F00E-4789-8FED-7E5B3F417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3777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111E37-2915-4DD2-AA3D-A4BD7F6EBA7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90488"/>
            <a:ext cx="82296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9BD1E73-4229-4632-BB3C-703549CB564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5170CF2-AA0D-4E2F-8FAA-8E08492E88F3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73575" y="623728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636363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E2602C-78D7-4735-9D27-C72D64D49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9pPr>
    </p:titleStyle>
    <p:bodyStyle>
      <a:lvl1pPr marL="382588" indent="-342900" algn="r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31838" indent="-285750" algn="r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31888" indent="-228600" algn="r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5890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462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4998C94-6C80-43FB-9AF1-B9B85E41825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90488"/>
            <a:ext cx="82296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685BE34-803F-4224-98A9-D4BD03D34E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9pPr>
    </p:titleStyle>
    <p:bodyStyle>
      <a:lvl1pPr marL="382588" indent="-342900" algn="r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31838" indent="-285750" algn="r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31888" indent="-228600" algn="r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5890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462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ipart.com/en/close-up?o=3698334&amp;memlevel=A&amp;a=a&amp;q=server&amp;k_mode=all&amp;s=1&amp;e=21&amp;show=&amp;c=&amp;cid=&amp;findincat=&amp;g=&amp;cc=&amp;page=&amp;k_exc=&amp;pubid=" TargetMode="External"/><Relationship Id="rId5" Type="http://schemas.openxmlformats.org/officeDocument/2006/relationships/hyperlink" Target="http://www.mydomain.com/handleSignUp.php" TargetMode="Externa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8E3C0C8-52DB-4D83-9B95-ADB493A5BDE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5800" y="1844675"/>
            <a:ext cx="7772400" cy="2041525"/>
          </a:xfrm>
        </p:spPr>
        <p:txBody>
          <a:bodyPr rIns="132080"/>
          <a:lstStyle/>
          <a:p>
            <a:pPr eaLnBrk="1" hangingPunct="1"/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412A6CA-84E2-4FED-ACFA-951D65DDA5A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</p:spPr>
        <p:txBody>
          <a:bodyPr rIns="132080"/>
          <a:lstStyle/>
          <a:p>
            <a:pPr marL="39688" indent="0" algn="ctr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02D75156-BCDD-4E80-8F81-D1885DBBF4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91059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>
            <a:extLst>
              <a:ext uri="{FF2B5EF4-FFF2-40B4-BE49-F238E27FC236}">
                <a16:creationId xmlns:a16="http://schemas.microsoft.com/office/drawing/2014/main" id="{1A9465E6-28FF-4BA4-8919-31E3E17B74C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>
            <a:extLst>
              <a:ext uri="{FF2B5EF4-FFF2-40B4-BE49-F238E27FC236}">
                <a16:creationId xmlns:a16="http://schemas.microsoft.com/office/drawing/2014/main" id="{20887524-EF51-4772-A635-E98FC78FA397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19E41D5-52FE-423B-9D69-C439E1CE1351}"/>
              </a:ext>
            </a:extLst>
          </p:cNvPr>
          <p:cNvSpPr>
            <a:spLocks/>
          </p:cNvSpPr>
          <p:nvPr/>
        </p:nvSpPr>
        <p:spPr bwMode="auto">
          <a:xfrm>
            <a:off x="2484438" y="2349500"/>
            <a:ext cx="6261100" cy="3429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5155" bIns="0"/>
          <a:lstStyle>
            <a:lvl1pPr marL="444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500"/>
              </a:spcBef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Building Web Pages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36CF39-56FB-4EC2-85A8-E587066783BB}"/>
              </a:ext>
            </a:extLst>
          </p:cNvPr>
          <p:cNvSpPr>
            <a:spLocks/>
          </p:cNvSpPr>
          <p:nvPr/>
        </p:nvSpPr>
        <p:spPr bwMode="auto">
          <a:xfrm>
            <a:off x="2484438" y="1557338"/>
            <a:ext cx="6413500" cy="6477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5155" bIns="0"/>
          <a:lstStyle>
            <a:lvl1pPr marL="444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700"/>
              </a:spcBef>
              <a:defRPr/>
            </a:pPr>
            <a:r>
              <a:rPr lang="en-US" altLang="en-US" sz="4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9E6A1B6-4633-4291-BD81-35448550102C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FBAD327C-4B7D-49AE-8819-E76C26ADBA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43A8B8C-5388-468B-AD9C-3497BDDA1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39D85905-AC73-4ECA-8B4D-1BE34DC19DD2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Images</a:t>
            </a:r>
          </a:p>
        </p:txBody>
      </p:sp>
      <p:pic>
        <p:nvPicPr>
          <p:cNvPr id="12294" name="Picture 5">
            <a:extLst>
              <a:ext uri="{FF2B5EF4-FFF2-40B4-BE49-F238E27FC236}">
                <a16:creationId xmlns:a16="http://schemas.microsoft.com/office/drawing/2014/main" id="{57E3B814-3299-46D9-A7D1-F68404C402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6">
            <a:extLst>
              <a:ext uri="{FF2B5EF4-FFF2-40B4-BE49-F238E27FC236}">
                <a16:creationId xmlns:a16="http://schemas.microsoft.com/office/drawing/2014/main" id="{728C6E14-B7AA-4C4B-9637-10C7688A4A53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pic>
        <p:nvPicPr>
          <p:cNvPr id="12296" name="Picture 7">
            <a:extLst>
              <a:ext uri="{FF2B5EF4-FFF2-40B4-BE49-F238E27FC236}">
                <a16:creationId xmlns:a16="http://schemas.microsoft.com/office/drawing/2014/main" id="{B40DE33F-1A5B-4531-AA22-7849514E975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700213"/>
            <a:ext cx="459581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8">
            <a:extLst>
              <a:ext uri="{FF2B5EF4-FFF2-40B4-BE49-F238E27FC236}">
                <a16:creationId xmlns:a16="http://schemas.microsoft.com/office/drawing/2014/main" id="{1315C25E-F9CF-4ACD-AFC6-7FDF3BAEA8F7}"/>
              </a:ext>
            </a:extLst>
          </p:cNvPr>
          <p:cNvSpPr>
            <a:spLocks/>
          </p:cNvSpPr>
          <p:nvPr/>
        </p:nvSpPr>
        <p:spPr bwMode="auto">
          <a:xfrm>
            <a:off x="71438" y="5337175"/>
            <a:ext cx="8864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</a:t>
            </a: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&lt;img&gt;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is an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empty element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no closing tag is needed.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attributes are shown here, we will talk about attributes soon.</a:t>
            </a:r>
          </a:p>
        </p:txBody>
      </p:sp>
      <p:pic>
        <p:nvPicPr>
          <p:cNvPr id="12298" name="Picture 9">
            <a:extLst>
              <a:ext uri="{FF2B5EF4-FFF2-40B4-BE49-F238E27FC236}">
                <a16:creationId xmlns:a16="http://schemas.microsoft.com/office/drawing/2014/main" id="{410C80BF-100F-4F4F-A522-961FC06186A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714500"/>
            <a:ext cx="40671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E244A903-5261-49D6-B319-7C45470096FB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63384C22-8FCA-4E92-B9F1-8B10A12C4A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1"/>
          <a:stretch>
            <a:fillRect/>
          </a:stretch>
        </p:blipFill>
        <p:spPr bwMode="auto">
          <a:xfrm>
            <a:off x="3175" y="0"/>
            <a:ext cx="914082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6" name="Group 3">
            <a:extLst>
              <a:ext uri="{FF2B5EF4-FFF2-40B4-BE49-F238E27FC236}">
                <a16:creationId xmlns:a16="http://schemas.microsoft.com/office/drawing/2014/main" id="{E176D6E4-3BBC-496B-B876-7902FFE99C4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349500"/>
            <a:ext cx="7127875" cy="508000"/>
            <a:chOff x="0" y="0"/>
            <a:chExt cx="4490" cy="320"/>
          </a:xfrm>
        </p:grpSpPr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752DFE7C-0FC7-47E4-9C0B-AF10524CC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9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3322" name="Rectangle 5">
              <a:extLst>
                <a:ext uri="{FF2B5EF4-FFF2-40B4-BE49-F238E27FC236}">
                  <a16:creationId xmlns:a16="http://schemas.microsoft.com/office/drawing/2014/main" id="{2AF16923-8BA7-4862-A1CD-17E266B12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10"/>
              <a:ext cx="446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13317" name="Rectangle 6">
            <a:extLst>
              <a:ext uri="{FF2B5EF4-FFF2-40B4-BE49-F238E27FC236}">
                <a16:creationId xmlns:a16="http://schemas.microsoft.com/office/drawing/2014/main" id="{62957564-C6B2-464F-900B-B25691AADE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03350" y="1916113"/>
            <a:ext cx="6840538" cy="4941887"/>
          </a:xfrm>
        </p:spPr>
        <p:txBody>
          <a:bodyPr rIns="132080"/>
          <a:lstStyle/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HTML 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Elements and Attributes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CSS</a:t>
            </a:r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5F0ED4F5-65BB-495A-B2EE-A0362B8AAA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8">
            <a:extLst>
              <a:ext uri="{FF2B5EF4-FFF2-40B4-BE49-F238E27FC236}">
                <a16:creationId xmlns:a16="http://schemas.microsoft.com/office/drawing/2014/main" id="{D8898048-6DF7-4ED2-B450-1DD81C5E9178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0FB02EFE-A853-41A9-82BD-75499773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127875" cy="1528763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8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ヒラギノ角ゴ ProN W6" charset="0"/>
              <a:cs typeface="ヒラギノ角ゴ ProN W6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AFD65C3-9FE9-470C-A8BE-93FF28077F0E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B25AF88B-EE9B-45F1-AE1D-1669C604807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1AB3504-02CB-4B3B-8F29-10C24C468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1DB655AD-CB6D-4820-BD7A-F352C23B623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What is XHTML</a:t>
            </a: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2627AC0F-C058-44C1-B936-8EECC69570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6">
            <a:extLst>
              <a:ext uri="{FF2B5EF4-FFF2-40B4-BE49-F238E27FC236}">
                <a16:creationId xmlns:a16="http://schemas.microsoft.com/office/drawing/2014/main" id="{00939C3A-C817-41DF-AECC-734A58FDA544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C7969FFB-937E-4C4C-BA4F-80613F674455}"/>
              </a:ext>
            </a:extLst>
          </p:cNvPr>
          <p:cNvSpPr>
            <a:spLocks/>
          </p:cNvSpPr>
          <p:nvPr/>
        </p:nvSpPr>
        <p:spPr bwMode="auto">
          <a:xfrm>
            <a:off x="744538" y="2276475"/>
            <a:ext cx="76962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XHTML is HTML that is also a valid XML Documents.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Adhering to XML rules reduces the probability of making errors and helps your page run correctly on different browsers. 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Examine the rules on the next slide.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3A4851A1-C4E7-4C29-8108-092C213FBF1D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5CFA6583-2EF2-4BAE-B39B-5785FF45DAC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30CB59D-61AF-4F55-BC71-B46A18A67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7ECB1E9-65FA-4829-BEAA-7CAAF7E31ACA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XHTML Syntax Rules</a:t>
            </a:r>
          </a:p>
        </p:txBody>
      </p:sp>
      <p:pic>
        <p:nvPicPr>
          <p:cNvPr id="15366" name="Picture 5">
            <a:extLst>
              <a:ext uri="{FF2B5EF4-FFF2-40B4-BE49-F238E27FC236}">
                <a16:creationId xmlns:a16="http://schemas.microsoft.com/office/drawing/2014/main" id="{93FBAD33-E1BF-47F1-A451-B0333067786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6">
            <a:extLst>
              <a:ext uri="{FF2B5EF4-FFF2-40B4-BE49-F238E27FC236}">
                <a16:creationId xmlns:a16="http://schemas.microsoft.com/office/drawing/2014/main" id="{3451E800-F8DE-4B5E-948C-5644B6C81449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CAF2896A-2C77-4866-9769-E1BC2A461597}"/>
              </a:ext>
            </a:extLst>
          </p:cNvPr>
          <p:cNvSpPr>
            <a:spLocks/>
          </p:cNvSpPr>
          <p:nvPr/>
        </p:nvSpPr>
        <p:spPr bwMode="auto">
          <a:xfrm>
            <a:off x="142875" y="1857375"/>
            <a:ext cx="8864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Close every element with a matching closing tag:</a:t>
            </a:r>
          </a:p>
        </p:txBody>
      </p:sp>
      <p:grpSp>
        <p:nvGrpSpPr>
          <p:cNvPr id="15369" name="Group 8">
            <a:extLst>
              <a:ext uri="{FF2B5EF4-FFF2-40B4-BE49-F238E27FC236}">
                <a16:creationId xmlns:a16="http://schemas.microsoft.com/office/drawing/2014/main" id="{2E0610A5-460B-4A0B-A204-E846A975A57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144713"/>
            <a:ext cx="6929437" cy="1066800"/>
            <a:chOff x="0" y="0"/>
            <a:chExt cx="4365" cy="672"/>
          </a:xfrm>
        </p:grpSpPr>
        <p:sp>
          <p:nvSpPr>
            <p:cNvPr id="15375" name="AutoShape 9">
              <a:extLst>
                <a:ext uri="{FF2B5EF4-FFF2-40B4-BE49-F238E27FC236}">
                  <a16:creationId xmlns:a16="http://schemas.microsoft.com/office/drawing/2014/main" id="{23D7238F-5231-4C52-ADCF-2307E4B5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4365" cy="4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5376" name="Rectangle 10">
              <a:extLst>
                <a:ext uri="{FF2B5EF4-FFF2-40B4-BE49-F238E27FC236}">
                  <a16:creationId xmlns:a16="http://schemas.microsoft.com/office/drawing/2014/main" id="{F284A980-8575-4A75-B8A9-B778952D5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0"/>
              <a:ext cx="43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14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This is a paragraph.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grpSp>
        <p:nvGrpSpPr>
          <p:cNvPr id="15370" name="Group 11">
            <a:extLst>
              <a:ext uri="{FF2B5EF4-FFF2-40B4-BE49-F238E27FC236}">
                <a16:creationId xmlns:a16="http://schemas.microsoft.com/office/drawing/2014/main" id="{09566C5B-31C1-48C1-8DC3-DDD55C8EDB9B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455988"/>
            <a:ext cx="6929437" cy="660400"/>
            <a:chOff x="0" y="0"/>
            <a:chExt cx="4365" cy="416"/>
          </a:xfrm>
        </p:grpSpPr>
        <p:sp>
          <p:nvSpPr>
            <p:cNvPr id="15373" name="AutoShape 12">
              <a:extLst>
                <a:ext uri="{FF2B5EF4-FFF2-40B4-BE49-F238E27FC236}">
                  <a16:creationId xmlns:a16="http://schemas.microsoft.com/office/drawing/2014/main" id="{445BB0C2-554F-4338-8BD5-25B55F2AA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3"/>
              <a:ext cx="4365" cy="2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69ABA5F1-C9D9-4BEA-BC26-545D6880A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0"/>
              <a:ext cx="435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353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"trainologic.jpg"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width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"80"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height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"28"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</p:txBody>
        </p:sp>
      </p:grpSp>
      <p:sp>
        <p:nvSpPr>
          <p:cNvPr id="15371" name="Rectangle 14">
            <a:extLst>
              <a:ext uri="{FF2B5EF4-FFF2-40B4-BE49-F238E27FC236}">
                <a16:creationId xmlns:a16="http://schemas.microsoft.com/office/drawing/2014/main" id="{0FF5E057-5E40-41C7-BA4D-9C4FFDA2B749}"/>
              </a:ext>
            </a:extLst>
          </p:cNvPr>
          <p:cNvSpPr>
            <a:spLocks/>
          </p:cNvSpPr>
          <p:nvPr/>
        </p:nvSpPr>
        <p:spPr bwMode="auto">
          <a:xfrm>
            <a:off x="214313" y="3105150"/>
            <a:ext cx="8712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Close empty elements by adding a slash to the start tag:</a:t>
            </a:r>
          </a:p>
        </p:txBody>
      </p:sp>
      <p:sp>
        <p:nvSpPr>
          <p:cNvPr id="15372" name="Rectangle 15">
            <a:extLst>
              <a:ext uri="{FF2B5EF4-FFF2-40B4-BE49-F238E27FC236}">
                <a16:creationId xmlns:a16="http://schemas.microsoft.com/office/drawing/2014/main" id="{B9826FC5-659B-4964-A4BF-BF17F1C3B0FC}"/>
              </a:ext>
            </a:extLst>
          </p:cNvPr>
          <p:cNvSpPr>
            <a:spLocks/>
          </p:cNvSpPr>
          <p:nvPr/>
        </p:nvSpPr>
        <p:spPr bwMode="auto">
          <a:xfrm>
            <a:off x="500063" y="4173538"/>
            <a:ext cx="7924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Even though some browsers will forgive you for syntax errors, it is highly advised that you use correct syntax.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is not case-sensitive, however, it is recommended to write the tags in lower-case (W3C [World Wide Web Consortium] recommendation).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1BCEA77-213A-4BF8-BD3E-C405B41C2A5C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7825C7F-D204-4376-8F20-CCF36A273D2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C8DF083-8CD5-494C-B547-DA61D7435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89CAD68-6F88-45D2-AEED-325E26EAF4F7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XHTML Syntax Rules</a:t>
            </a:r>
          </a:p>
        </p:txBody>
      </p:sp>
      <p:pic>
        <p:nvPicPr>
          <p:cNvPr id="16390" name="Picture 5">
            <a:extLst>
              <a:ext uri="{FF2B5EF4-FFF2-40B4-BE49-F238E27FC236}">
                <a16:creationId xmlns:a16="http://schemas.microsoft.com/office/drawing/2014/main" id="{9839C85C-15AB-4F61-8371-FA18E8A5A33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6">
            <a:extLst>
              <a:ext uri="{FF2B5EF4-FFF2-40B4-BE49-F238E27FC236}">
                <a16:creationId xmlns:a16="http://schemas.microsoft.com/office/drawing/2014/main" id="{37BFA4AD-F521-46A6-A7D5-80C9A1330AB8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86E86816-6B1A-4890-9D28-89C3CA23AE1F}"/>
              </a:ext>
            </a:extLst>
          </p:cNvPr>
          <p:cNvSpPr>
            <a:spLocks/>
          </p:cNvSpPr>
          <p:nvPr/>
        </p:nvSpPr>
        <p:spPr bwMode="auto">
          <a:xfrm>
            <a:off x="142875" y="1571625"/>
            <a:ext cx="88646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Most HTML elements can have attributes.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Attributes are additional information about the element.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Attributes come in name-value pairs.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</a:p>
        </p:txBody>
      </p:sp>
      <p:grpSp>
        <p:nvGrpSpPr>
          <p:cNvPr id="16393" name="Group 8">
            <a:extLst>
              <a:ext uri="{FF2B5EF4-FFF2-40B4-BE49-F238E27FC236}">
                <a16:creationId xmlns:a16="http://schemas.microsoft.com/office/drawing/2014/main" id="{1E92E590-8F52-4C74-946B-B11C484C1375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741613"/>
            <a:ext cx="7715250" cy="660400"/>
            <a:chOff x="0" y="0"/>
            <a:chExt cx="4860" cy="416"/>
          </a:xfrm>
        </p:grpSpPr>
        <p:sp>
          <p:nvSpPr>
            <p:cNvPr id="16397" name="AutoShape 9">
              <a:extLst>
                <a:ext uri="{FF2B5EF4-FFF2-40B4-BE49-F238E27FC236}">
                  <a16:creationId xmlns:a16="http://schemas.microsoft.com/office/drawing/2014/main" id="{F01FB657-1A30-44F7-A41B-6BB3526C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3"/>
              <a:ext cx="4860" cy="2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6398" name="Rectangle 10">
              <a:extLst>
                <a:ext uri="{FF2B5EF4-FFF2-40B4-BE49-F238E27FC236}">
                  <a16:creationId xmlns:a16="http://schemas.microsoft.com/office/drawing/2014/main" id="{BF23E564-BD6B-4CEB-B4A1-04E3ACA78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0"/>
              <a:ext cx="48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37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"trainologic.jpg"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width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"80"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height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"28"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</p:txBody>
        </p:sp>
      </p:grpSp>
      <p:pic>
        <p:nvPicPr>
          <p:cNvPr id="16394" name="Picture 11">
            <a:extLst>
              <a:ext uri="{FF2B5EF4-FFF2-40B4-BE49-F238E27FC236}">
                <a16:creationId xmlns:a16="http://schemas.microsoft.com/office/drawing/2014/main" id="{CC4E231B-5DB2-4F2A-9E59-DD3BF262F23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059238"/>
            <a:ext cx="7813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Rectangle 12">
            <a:extLst>
              <a:ext uri="{FF2B5EF4-FFF2-40B4-BE49-F238E27FC236}">
                <a16:creationId xmlns:a16="http://schemas.microsoft.com/office/drawing/2014/main" id="{E74ECDE9-EB26-4F9B-AE77-02C53D5E7482}"/>
              </a:ext>
            </a:extLst>
          </p:cNvPr>
          <p:cNvSpPr>
            <a:spLocks/>
          </p:cNvSpPr>
          <p:nvPr/>
        </p:nvSpPr>
        <p:spPr bwMode="auto">
          <a:xfrm>
            <a:off x="-285750" y="3292475"/>
            <a:ext cx="9215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8397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Single style quotes are also allowed, useful when the attribute’s value contains double quotes: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7E2B0F19-E3FA-4608-943C-1C82C22BFFD3}"/>
              </a:ext>
            </a:extLst>
          </p:cNvPr>
          <p:cNvSpPr>
            <a:spLocks/>
          </p:cNvSpPr>
          <p:nvPr/>
        </p:nvSpPr>
        <p:spPr bwMode="auto">
          <a:xfrm>
            <a:off x="571500" y="4643438"/>
            <a:ext cx="83566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Even though it is forgiven by browsers, it is good practice to surround the attribute’s value with quotation marks.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is not case-sensitive, however, write the attribute names in lower-case.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190CB87-E25E-4302-B262-747B16CC9101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C47E6D0E-BB5C-429D-AF4D-2F36938E28C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66F5E10-062A-4299-9C9F-CA252E5C2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0551291B-8888-4882-9738-4267A6FBA617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Useful Elements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DBF2098A-7A27-4DC9-9E1F-7ABE790080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6">
            <a:extLst>
              <a:ext uri="{FF2B5EF4-FFF2-40B4-BE49-F238E27FC236}">
                <a16:creationId xmlns:a16="http://schemas.microsoft.com/office/drawing/2014/main" id="{5A688CEE-3F1E-43EC-9C79-8C7F0E46E7C5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061D67B8-3864-41A3-A413-6C306E51D0D4}"/>
              </a:ext>
            </a:extLst>
          </p:cNvPr>
          <p:cNvSpPr>
            <a:spLocks/>
          </p:cNvSpPr>
          <p:nvPr/>
        </p:nvSpPr>
        <p:spPr bwMode="auto">
          <a:xfrm>
            <a:off x="214313" y="1643063"/>
            <a:ext cx="8864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&lt;br /&gt;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- (break-row) used to break lines.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simple line breaking are translated to spaces.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&lt;hr /&gt;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- (horizontal rule) used to draw a line.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You can configure the width of the rule:</a:t>
            </a:r>
          </a:p>
        </p:txBody>
      </p:sp>
      <p:grpSp>
        <p:nvGrpSpPr>
          <p:cNvPr id="17417" name="Group 8">
            <a:extLst>
              <a:ext uri="{FF2B5EF4-FFF2-40B4-BE49-F238E27FC236}">
                <a16:creationId xmlns:a16="http://schemas.microsoft.com/office/drawing/2014/main" id="{401BE939-1416-48F7-A7B0-6E4D9F420897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455988"/>
            <a:ext cx="3214687" cy="660400"/>
            <a:chOff x="0" y="0"/>
            <a:chExt cx="2025" cy="416"/>
          </a:xfrm>
        </p:grpSpPr>
        <p:sp>
          <p:nvSpPr>
            <p:cNvPr id="17422" name="AutoShape 9">
              <a:extLst>
                <a:ext uri="{FF2B5EF4-FFF2-40B4-BE49-F238E27FC236}">
                  <a16:creationId xmlns:a16="http://schemas.microsoft.com/office/drawing/2014/main" id="{BF32C679-B04E-4F51-94C9-E8E1327C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3"/>
              <a:ext cx="2025" cy="2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7423" name="Rectangle 10">
              <a:extLst>
                <a:ext uri="{FF2B5EF4-FFF2-40B4-BE49-F238E27FC236}">
                  <a16:creationId xmlns:a16="http://schemas.microsoft.com/office/drawing/2014/main" id="{52BAC821-6787-4CD7-A7C6-FDF044186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0"/>
              <a:ext cx="201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06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 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width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"150" 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</p:txBody>
        </p:sp>
      </p:grpSp>
      <p:grpSp>
        <p:nvGrpSpPr>
          <p:cNvPr id="17418" name="Group 11">
            <a:extLst>
              <a:ext uri="{FF2B5EF4-FFF2-40B4-BE49-F238E27FC236}">
                <a16:creationId xmlns:a16="http://schemas.microsoft.com/office/drawing/2014/main" id="{A6AB1EE7-3263-44D8-AC35-4A93FE0962E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5175250"/>
            <a:ext cx="6929437" cy="863600"/>
            <a:chOff x="0" y="0"/>
            <a:chExt cx="4365" cy="544"/>
          </a:xfrm>
        </p:grpSpPr>
        <p:sp>
          <p:nvSpPr>
            <p:cNvPr id="17420" name="AutoShape 12">
              <a:extLst>
                <a:ext uri="{FF2B5EF4-FFF2-40B4-BE49-F238E27FC236}">
                  <a16:creationId xmlns:a16="http://schemas.microsoft.com/office/drawing/2014/main" id="{B2C64B00-ADDE-46BA-BD93-7001124CC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9"/>
              <a:ext cx="4365" cy="40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12489A9D-1094-4C4C-8548-46975FE19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0"/>
              <a:ext cx="4352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22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3F5FB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&lt;!-- This is the lists of states, </a:t>
              </a:r>
            </a:p>
            <a:p>
              <a:pPr eaLnBrk="1" hangingPunct="1"/>
              <a:r>
                <a:rPr lang="en-US" altLang="en-US" sz="1400">
                  <a:solidFill>
                    <a:srgbClr val="3F5FB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it is updated when you select a country --&gt;</a:t>
              </a:r>
            </a:p>
          </p:txBody>
        </p:sp>
      </p:grp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59858C27-38A6-48BD-84D5-05DFED8B4FB4}"/>
              </a:ext>
            </a:extLst>
          </p:cNvPr>
          <p:cNvSpPr>
            <a:spLocks/>
          </p:cNvSpPr>
          <p:nvPr/>
        </p:nvSpPr>
        <p:spPr bwMode="auto">
          <a:xfrm>
            <a:off x="214313" y="4143375"/>
            <a:ext cx="8648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You can improve readability using comments (comments are ignored by the browser):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5A5D0030-0685-41E9-ABFC-956B63C300D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16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D77BD270-5302-47BC-A6DA-3595B395E90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DE12D2E-0B48-4E41-9083-D0EECB554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0836A316-E16A-400E-A2D1-109DA6CBDC5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Text Formatting</a:t>
            </a:r>
          </a:p>
        </p:txBody>
      </p:sp>
      <p:pic>
        <p:nvPicPr>
          <p:cNvPr id="18438" name="Picture 5">
            <a:extLst>
              <a:ext uri="{FF2B5EF4-FFF2-40B4-BE49-F238E27FC236}">
                <a16:creationId xmlns:a16="http://schemas.microsoft.com/office/drawing/2014/main" id="{4DA42703-4027-4BE4-8320-C1FA743C4A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>
            <a:extLst>
              <a:ext uri="{FF2B5EF4-FFF2-40B4-BE49-F238E27FC236}">
                <a16:creationId xmlns:a16="http://schemas.microsoft.com/office/drawing/2014/main" id="{56368256-17B3-48C1-9CD4-2C37A23BAF4D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pic>
        <p:nvPicPr>
          <p:cNvPr id="18440" name="Picture 7">
            <a:extLst>
              <a:ext uri="{FF2B5EF4-FFF2-40B4-BE49-F238E27FC236}">
                <a16:creationId xmlns:a16="http://schemas.microsoft.com/office/drawing/2014/main" id="{A355CE98-2FD4-43D8-9E4B-1A20C23A94F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60513"/>
            <a:ext cx="77406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8">
            <a:extLst>
              <a:ext uri="{FF2B5EF4-FFF2-40B4-BE49-F238E27FC236}">
                <a16:creationId xmlns:a16="http://schemas.microsoft.com/office/drawing/2014/main" id="{97FA8875-D80F-4EEF-A12C-87068306C02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9125"/>
            <a:ext cx="3448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D1208815-CF3B-4793-8C22-CB6E970AB687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17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8F17CC76-CE7A-4CA0-B373-0ED2FAA60A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5226D4A-809E-4551-81B5-08F9D3583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3276DF87-7125-4A1C-AD57-C525E8F9186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Text Quotes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E0AD6B1E-1C07-4DC9-A280-C9E9BC5BB7C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6">
            <a:extLst>
              <a:ext uri="{FF2B5EF4-FFF2-40B4-BE49-F238E27FC236}">
                <a16:creationId xmlns:a16="http://schemas.microsoft.com/office/drawing/2014/main" id="{85C5E53F-09C5-4186-9F69-9F2EF1AB3D20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C5B646AE-E2D8-482E-AC5B-E654E49730DC}"/>
              </a:ext>
            </a:extLst>
          </p:cNvPr>
          <p:cNvSpPr>
            <a:spLocks/>
          </p:cNvSpPr>
          <p:nvPr/>
        </p:nvSpPr>
        <p:spPr bwMode="auto">
          <a:xfrm>
            <a:off x="0" y="4143375"/>
            <a:ext cx="47879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the different way browsers (IE7, FF3) treat those tags.</a:t>
            </a:r>
          </a:p>
        </p:txBody>
      </p:sp>
      <p:grpSp>
        <p:nvGrpSpPr>
          <p:cNvPr id="19465" name="Group 8">
            <a:extLst>
              <a:ext uri="{FF2B5EF4-FFF2-40B4-BE49-F238E27FC236}">
                <a16:creationId xmlns:a16="http://schemas.microsoft.com/office/drawing/2014/main" id="{C7DDFF73-6A11-405F-B79C-10BDBE1401C9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76388"/>
            <a:ext cx="4286250" cy="2489200"/>
            <a:chOff x="0" y="0"/>
            <a:chExt cx="2700" cy="1568"/>
          </a:xfrm>
        </p:grpSpPr>
        <p:sp>
          <p:nvSpPr>
            <p:cNvPr id="19468" name="AutoShape 9">
              <a:extLst>
                <a:ext uri="{FF2B5EF4-FFF2-40B4-BE49-F238E27FC236}">
                  <a16:creationId xmlns:a16="http://schemas.microsoft.com/office/drawing/2014/main" id="{B28746FE-261A-4150-A389-B8A62517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6"/>
              <a:ext cx="2700" cy="13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9469" name="Rectangle 10">
              <a:extLst>
                <a:ext uri="{FF2B5EF4-FFF2-40B4-BE49-F238E27FC236}">
                  <a16:creationId xmlns:a16="http://schemas.microsoft.com/office/drawing/2014/main" id="{5BAB2EA4-3C79-40C7-898A-9ACB4A0B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0"/>
              <a:ext cx="2648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53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Blockquote quotation: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blockquote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Exodus, all right! Movement of Jah people!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Oh, yeah! O-oo, yeah! All right!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blockquote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Q quotation: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q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We know where we're going, uh!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q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19466" name="Picture 11">
            <a:extLst>
              <a:ext uri="{FF2B5EF4-FFF2-40B4-BE49-F238E27FC236}">
                <a16:creationId xmlns:a16="http://schemas.microsoft.com/office/drawing/2014/main" id="{471DCA74-A19F-47DE-83D4-07B3CCE844E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714500"/>
            <a:ext cx="36671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2">
            <a:extLst>
              <a:ext uri="{FF2B5EF4-FFF2-40B4-BE49-F238E27FC236}">
                <a16:creationId xmlns:a16="http://schemas.microsoft.com/office/drawing/2014/main" id="{D798FDE8-4162-4EB3-B5A4-6A72C3BB67A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690938"/>
            <a:ext cx="36703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D8B53436-09DB-4D0C-9A36-CD91407578F6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18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1F484B1D-CD82-432B-8C3E-899395E10E7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AC9F01D-321C-4BDD-B6C9-C3094411F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981A4854-8A51-493B-BACE-CDEBC7C56D06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Preformatted Text</a:t>
            </a:r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329C36E2-D407-4A65-B3EA-6F325DFF129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6">
            <a:extLst>
              <a:ext uri="{FF2B5EF4-FFF2-40B4-BE49-F238E27FC236}">
                <a16:creationId xmlns:a16="http://schemas.microsoft.com/office/drawing/2014/main" id="{98A8F070-CC80-47C8-A18C-5127810AA0D9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07D319F8-F01A-47D6-AD14-611ABE5E5D85}"/>
              </a:ext>
            </a:extLst>
          </p:cNvPr>
          <p:cNvSpPr>
            <a:spLocks/>
          </p:cNvSpPr>
          <p:nvPr/>
        </p:nvSpPr>
        <p:spPr bwMode="auto">
          <a:xfrm>
            <a:off x="357188" y="3929063"/>
            <a:ext cx="74295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Normally, new lines and multiple white spaces are ignored.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Preformatted text is displayed with respect to white spaces and new lines.</a:t>
            </a:r>
          </a:p>
        </p:txBody>
      </p:sp>
      <p:grpSp>
        <p:nvGrpSpPr>
          <p:cNvPr id="20489" name="Group 8">
            <a:extLst>
              <a:ext uri="{FF2B5EF4-FFF2-40B4-BE49-F238E27FC236}">
                <a16:creationId xmlns:a16="http://schemas.microsoft.com/office/drawing/2014/main" id="{F562ACCF-16D4-444E-B418-61CEC45BB24E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625600"/>
            <a:ext cx="4286250" cy="1676400"/>
            <a:chOff x="0" y="0"/>
            <a:chExt cx="2700" cy="1056"/>
          </a:xfrm>
        </p:grpSpPr>
        <p:sp>
          <p:nvSpPr>
            <p:cNvPr id="20491" name="AutoShape 9">
              <a:extLst>
                <a:ext uri="{FF2B5EF4-FFF2-40B4-BE49-F238E27FC236}">
                  <a16:creationId xmlns:a16="http://schemas.microsoft.com/office/drawing/2014/main" id="{4DEAF23F-C0E7-4C90-A87B-66E4746C7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0"/>
              <a:ext cx="2700" cy="85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0492" name="Rectangle 10">
              <a:extLst>
                <a:ext uri="{FF2B5EF4-FFF2-40B4-BE49-F238E27FC236}">
                  <a16:creationId xmlns:a16="http://schemas.microsoft.com/office/drawing/2014/main" id="{E71BC694-5334-4583-8C96-71B5FDD4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0"/>
              <a:ext cx="267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36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pre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 x = 10 to 1 {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print(x);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}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pre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20490" name="Picture 11">
            <a:extLst>
              <a:ext uri="{FF2B5EF4-FFF2-40B4-BE49-F238E27FC236}">
                <a16:creationId xmlns:a16="http://schemas.microsoft.com/office/drawing/2014/main" id="{3174CCE0-7E60-4AFE-8FE9-C8406242463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785938"/>
            <a:ext cx="358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1A4C13C6-D607-4611-BB37-BAD11A5709B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13C574F9-6044-413B-931A-C92C4CD5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422B96F-726A-4846-960A-61A045C75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B8E2A44-566F-4431-89A3-D2AEA39DA981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Deleted and Inserted Text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E3C95E76-0195-4F03-A70A-12B949D5EC2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6">
            <a:extLst>
              <a:ext uri="{FF2B5EF4-FFF2-40B4-BE49-F238E27FC236}">
                <a16:creationId xmlns:a16="http://schemas.microsoft.com/office/drawing/2014/main" id="{C8672C22-E31A-4BB2-A090-8259C07BCDA7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59FC33AB-0AD2-46A0-9C8E-885ACF49025A}"/>
              </a:ext>
            </a:extLst>
          </p:cNvPr>
          <p:cNvSpPr>
            <a:spLocks/>
          </p:cNvSpPr>
          <p:nvPr/>
        </p:nvSpPr>
        <p:spPr bwMode="auto">
          <a:xfrm>
            <a:off x="71438" y="3357563"/>
            <a:ext cx="8864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 supported by old browsers.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case it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&lt;del&gt;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and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&lt;ins&gt;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are used in such borowser, regular text is displayed.</a:t>
            </a:r>
          </a:p>
        </p:txBody>
      </p:sp>
      <p:pic>
        <p:nvPicPr>
          <p:cNvPr id="21513" name="Picture 8">
            <a:extLst>
              <a:ext uri="{FF2B5EF4-FFF2-40B4-BE49-F238E27FC236}">
                <a16:creationId xmlns:a16="http://schemas.microsoft.com/office/drawing/2014/main" id="{023C9735-A41C-4258-A56A-D8A8028376D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700213"/>
            <a:ext cx="43100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9">
            <a:extLst>
              <a:ext uri="{FF2B5EF4-FFF2-40B4-BE49-F238E27FC236}">
                <a16:creationId xmlns:a16="http://schemas.microsoft.com/office/drawing/2014/main" id="{6C79C02F-B603-4E0C-B2CE-BD1D436B7C4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714500"/>
            <a:ext cx="358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652B4D4-15C8-46C3-A992-1C6008E61F75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2B9C3441-A0AC-42AC-8952-8D64BDFA36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1"/>
          <a:stretch>
            <a:fillRect/>
          </a:stretch>
        </p:blipFill>
        <p:spPr bwMode="auto">
          <a:xfrm>
            <a:off x="3175" y="0"/>
            <a:ext cx="914082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Group 3">
            <a:extLst>
              <a:ext uri="{FF2B5EF4-FFF2-40B4-BE49-F238E27FC236}">
                <a16:creationId xmlns:a16="http://schemas.microsoft.com/office/drawing/2014/main" id="{0623BDCA-9BB9-4043-8ECA-1CCA3F18212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912938"/>
            <a:ext cx="7127875" cy="508000"/>
            <a:chOff x="0" y="0"/>
            <a:chExt cx="4490" cy="320"/>
          </a:xfrm>
        </p:grpSpPr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718BEDE5-3E5A-450D-8E8D-F0BB0C55F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9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106" name="Rectangle 5">
              <a:extLst>
                <a:ext uri="{FF2B5EF4-FFF2-40B4-BE49-F238E27FC236}">
                  <a16:creationId xmlns:a16="http://schemas.microsoft.com/office/drawing/2014/main" id="{1F5853C1-A838-4059-8847-6EC915A5C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10"/>
              <a:ext cx="446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101" name="Rectangle 6">
            <a:extLst>
              <a:ext uri="{FF2B5EF4-FFF2-40B4-BE49-F238E27FC236}">
                <a16:creationId xmlns:a16="http://schemas.microsoft.com/office/drawing/2014/main" id="{172EFF5B-EB17-4448-AA9C-D8693F7AF3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03350" y="1916113"/>
            <a:ext cx="6840538" cy="4941887"/>
          </a:xfrm>
        </p:spPr>
        <p:txBody>
          <a:bodyPr rIns="132080"/>
          <a:lstStyle/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HTML 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Elements and Attributes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CSS</a:t>
            </a:r>
          </a:p>
        </p:txBody>
      </p:sp>
      <p:pic>
        <p:nvPicPr>
          <p:cNvPr id="4102" name="Picture 7">
            <a:extLst>
              <a:ext uri="{FF2B5EF4-FFF2-40B4-BE49-F238E27FC236}">
                <a16:creationId xmlns:a16="http://schemas.microsoft.com/office/drawing/2014/main" id="{09549D08-51F2-413C-B73F-C25D9068A8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8">
            <a:extLst>
              <a:ext uri="{FF2B5EF4-FFF2-40B4-BE49-F238E27FC236}">
                <a16:creationId xmlns:a16="http://schemas.microsoft.com/office/drawing/2014/main" id="{59275B42-9A9C-4B63-A429-52A1A6334FDA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5AB2145-5117-48E7-98AF-5582D4958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127875" cy="1528763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8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ヒラギノ角ゴ ProN W6" charset="0"/>
              <a:cs typeface="ヒラギノ角ゴ ProN W6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9D2C0BC7-BB44-4D91-99D5-B9FACF6AD607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20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4D57BB74-8A68-4FA3-B3D1-BBC8847657C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753716C-A6DE-4CCD-8B89-3E66B9903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A8C71951-E271-469E-9FE9-7DCCA19B14B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Lists</a:t>
            </a:r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C7F4C1E9-D680-4472-948C-262526AA31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>
            <a:extLst>
              <a:ext uri="{FF2B5EF4-FFF2-40B4-BE49-F238E27FC236}">
                <a16:creationId xmlns:a16="http://schemas.microsoft.com/office/drawing/2014/main" id="{1E737D74-E8C9-491A-9CA6-EBF284869459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CD8004E8-F4B2-422E-B278-4D5AA3A8B906}"/>
              </a:ext>
            </a:extLst>
          </p:cNvPr>
          <p:cNvSpPr>
            <a:spLocks/>
          </p:cNvSpPr>
          <p:nvPr/>
        </p:nvSpPr>
        <p:spPr bwMode="auto">
          <a:xfrm>
            <a:off x="357188" y="1428750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Unordered List:</a:t>
            </a:r>
          </a:p>
        </p:txBody>
      </p:sp>
      <p:grpSp>
        <p:nvGrpSpPr>
          <p:cNvPr id="22537" name="Group 8">
            <a:extLst>
              <a:ext uri="{FF2B5EF4-FFF2-40B4-BE49-F238E27FC236}">
                <a16:creationId xmlns:a16="http://schemas.microsoft.com/office/drawing/2014/main" id="{0F6CD643-3E78-43F3-959D-B3ECE1BACC8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768475"/>
            <a:ext cx="4929187" cy="1676400"/>
            <a:chOff x="0" y="0"/>
            <a:chExt cx="3105" cy="1056"/>
          </a:xfrm>
        </p:grpSpPr>
        <p:sp>
          <p:nvSpPr>
            <p:cNvPr id="22544" name="AutoShape 9">
              <a:extLst>
                <a:ext uri="{FF2B5EF4-FFF2-40B4-BE49-F238E27FC236}">
                  <a16:creationId xmlns:a16="http://schemas.microsoft.com/office/drawing/2014/main" id="{866C40AC-FD6E-487D-9672-BB6951DB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"/>
              <a:ext cx="3105" cy="94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2545" name="Rectangle 10">
              <a:extLst>
                <a:ext uri="{FF2B5EF4-FFF2-40B4-BE49-F238E27FC236}">
                  <a16:creationId xmlns:a16="http://schemas.microsoft.com/office/drawing/2014/main" id="{D8784F60-6926-44A2-A2C3-7A163F44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0"/>
              <a:ext cx="307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8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h5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Great Carrot Drink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h5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Carrots - 5 pieces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Honey - 1 spoon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Ice - one glass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22538" name="Picture 11">
            <a:extLst>
              <a:ext uri="{FF2B5EF4-FFF2-40B4-BE49-F238E27FC236}">
                <a16:creationId xmlns:a16="http://schemas.microsoft.com/office/drawing/2014/main" id="{401A22F4-2394-46BF-8E23-63069DF241A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314575"/>
            <a:ext cx="1571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Rectangle 12">
            <a:extLst>
              <a:ext uri="{FF2B5EF4-FFF2-40B4-BE49-F238E27FC236}">
                <a16:creationId xmlns:a16="http://schemas.microsoft.com/office/drawing/2014/main" id="{3305D80E-51CD-45F5-BA17-79396E3421B9}"/>
              </a:ext>
            </a:extLst>
          </p:cNvPr>
          <p:cNvSpPr>
            <a:spLocks/>
          </p:cNvSpPr>
          <p:nvPr/>
        </p:nvSpPr>
        <p:spPr bwMode="auto">
          <a:xfrm>
            <a:off x="428625" y="3357563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Ordered List:</a:t>
            </a:r>
          </a:p>
        </p:txBody>
      </p:sp>
      <p:grpSp>
        <p:nvGrpSpPr>
          <p:cNvPr id="22540" name="Group 13">
            <a:extLst>
              <a:ext uri="{FF2B5EF4-FFF2-40B4-BE49-F238E27FC236}">
                <a16:creationId xmlns:a16="http://schemas.microsoft.com/office/drawing/2014/main" id="{3E6780EF-0AEE-42F4-976C-96F52E0225C0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786188"/>
            <a:ext cx="4929187" cy="2000250"/>
            <a:chOff x="0" y="0"/>
            <a:chExt cx="3105" cy="1260"/>
          </a:xfrm>
        </p:grpSpPr>
        <p:sp>
          <p:nvSpPr>
            <p:cNvPr id="22542" name="AutoShape 14">
              <a:extLst>
                <a:ext uri="{FF2B5EF4-FFF2-40B4-BE49-F238E27FC236}">
                  <a16:creationId xmlns:a16="http://schemas.microsoft.com/office/drawing/2014/main" id="{9DB4CF64-2B99-4B15-B187-632B1D5EA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05" cy="126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D1B16F52-7ECD-45BD-B1BF-EE875DEB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" y="38"/>
              <a:ext cx="3064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980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h5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Follow the following steps: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h5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ol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Go straight to the End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Turn left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Leave the case by the tree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Start running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ol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22541" name="Picture 16">
            <a:extLst>
              <a:ext uri="{FF2B5EF4-FFF2-40B4-BE49-F238E27FC236}">
                <a16:creationId xmlns:a16="http://schemas.microsoft.com/office/drawing/2014/main" id="{F3229CC1-E2E4-4131-B267-057B5B8C9F6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500563"/>
            <a:ext cx="20478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A6A243D0-32C2-49F7-BE1A-47A804B31FDC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A327E16-0584-4179-8CBE-88FD35CEA5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9E09AF-44B6-4755-A64A-4125E4B5E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93CE3381-EBC9-40BD-AE15-E34374496648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Nested Lists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09E1FA95-D1BB-4242-A06C-FDFC048EDEF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6">
            <a:extLst>
              <a:ext uri="{FF2B5EF4-FFF2-40B4-BE49-F238E27FC236}">
                <a16:creationId xmlns:a16="http://schemas.microsoft.com/office/drawing/2014/main" id="{77445ABF-3B5D-4814-B763-3D110883F8C9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9E0B7B77-1DC9-4F32-B69C-AA3AC040DC2D}"/>
              </a:ext>
            </a:extLst>
          </p:cNvPr>
          <p:cNvSpPr>
            <a:spLocks/>
          </p:cNvSpPr>
          <p:nvPr/>
        </p:nvSpPr>
        <p:spPr bwMode="auto">
          <a:xfrm>
            <a:off x="357188" y="15716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is possible to create nested lists:</a:t>
            </a:r>
          </a:p>
        </p:txBody>
      </p:sp>
      <p:grpSp>
        <p:nvGrpSpPr>
          <p:cNvPr id="23561" name="Group 8">
            <a:extLst>
              <a:ext uri="{FF2B5EF4-FFF2-40B4-BE49-F238E27FC236}">
                <a16:creationId xmlns:a16="http://schemas.microsoft.com/office/drawing/2014/main" id="{EAB2D589-047A-474C-9BE4-FE3705821CA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143125"/>
            <a:ext cx="5572125" cy="3714750"/>
            <a:chOff x="0" y="0"/>
            <a:chExt cx="3510" cy="2340"/>
          </a:xfrm>
        </p:grpSpPr>
        <p:sp>
          <p:nvSpPr>
            <p:cNvPr id="23563" name="AutoShape 9">
              <a:extLst>
                <a:ext uri="{FF2B5EF4-FFF2-40B4-BE49-F238E27FC236}">
                  <a16:creationId xmlns:a16="http://schemas.microsoft.com/office/drawing/2014/main" id="{591B12E8-8F4A-4976-B101-624EA20F6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10" cy="234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3564" name="Rectangle 10">
              <a:extLst>
                <a:ext uri="{FF2B5EF4-FFF2-40B4-BE49-F238E27FC236}">
                  <a16:creationId xmlns:a16="http://schemas.microsoft.com/office/drawing/2014/main" id="{B374EB28-39DE-4C85-A476-AE30C135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65"/>
              <a:ext cx="3432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593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Japan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Israel: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Tel Aviv: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Florentin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HaTikva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Jerusalem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	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China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23562" name="Picture 11">
            <a:extLst>
              <a:ext uri="{FF2B5EF4-FFF2-40B4-BE49-F238E27FC236}">
                <a16:creationId xmlns:a16="http://schemas.microsoft.com/office/drawing/2014/main" id="{FBBA34D4-EBED-4104-B609-6CEBD07A8C7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276725"/>
            <a:ext cx="1628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C8D87E71-1C3C-48F6-84B4-529BC06B3CA4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115FE992-1CAC-49FC-AD05-51671FE6A20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A8C35B0-A9A4-405B-B3CB-53876F4D3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3929896-604C-4643-8F4D-81BCD2EFF36D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about Anchors</a:t>
            </a:r>
          </a:p>
        </p:txBody>
      </p:sp>
      <p:pic>
        <p:nvPicPr>
          <p:cNvPr id="24582" name="Picture 5">
            <a:extLst>
              <a:ext uri="{FF2B5EF4-FFF2-40B4-BE49-F238E27FC236}">
                <a16:creationId xmlns:a16="http://schemas.microsoft.com/office/drawing/2014/main" id="{EAB7EC7F-541C-4399-9089-FB3C41D5F1D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6">
            <a:extLst>
              <a:ext uri="{FF2B5EF4-FFF2-40B4-BE49-F238E27FC236}">
                <a16:creationId xmlns:a16="http://schemas.microsoft.com/office/drawing/2014/main" id="{DC448DD7-3C42-467F-93E0-0D173B0F619F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7E3757CE-0073-4E35-9B9A-7CBE8C77D1D7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open a link in a new window, use:</a:t>
            </a:r>
          </a:p>
        </p:txBody>
      </p:sp>
      <p:grpSp>
        <p:nvGrpSpPr>
          <p:cNvPr id="24585" name="Group 8">
            <a:extLst>
              <a:ext uri="{FF2B5EF4-FFF2-40B4-BE49-F238E27FC236}">
                <a16:creationId xmlns:a16="http://schemas.microsoft.com/office/drawing/2014/main" id="{7B75A3C9-1642-4B58-A393-B3699BB8446A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181225"/>
            <a:ext cx="7715250" cy="1066800"/>
            <a:chOff x="0" y="0"/>
            <a:chExt cx="4860" cy="672"/>
          </a:xfrm>
        </p:grpSpPr>
        <p:sp>
          <p:nvSpPr>
            <p:cNvPr id="24591" name="AutoShape 9">
              <a:extLst>
                <a:ext uri="{FF2B5EF4-FFF2-40B4-BE49-F238E27FC236}">
                  <a16:creationId xmlns:a16="http://schemas.microsoft.com/office/drawing/2014/main" id="{CF2AE9E5-013E-420C-939A-473CB1F9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4860" cy="4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4592" name="Rectangle 10">
              <a:extLst>
                <a:ext uri="{FF2B5EF4-FFF2-40B4-BE49-F238E27FC236}">
                  <a16:creationId xmlns:a16="http://schemas.microsoft.com/office/drawing/2014/main" id="{4FDE03B1-5E00-4C9F-9380-8D01D72F7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0"/>
              <a:ext cx="484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193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"http://www.gmail.com/"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target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"_blank"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Open Gmail (opens a popup window)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</a:t>
              </a:r>
            </a:p>
          </p:txBody>
        </p:sp>
      </p:grpSp>
      <p:grpSp>
        <p:nvGrpSpPr>
          <p:cNvPr id="24586" name="Group 11">
            <a:extLst>
              <a:ext uri="{FF2B5EF4-FFF2-40B4-BE49-F238E27FC236}">
                <a16:creationId xmlns:a16="http://schemas.microsoft.com/office/drawing/2014/main" id="{C50F5C85-C7E3-4306-95FA-308BC1A274A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359275"/>
            <a:ext cx="7643812" cy="1066800"/>
            <a:chOff x="0" y="0"/>
            <a:chExt cx="4815" cy="672"/>
          </a:xfrm>
        </p:grpSpPr>
        <p:sp>
          <p:nvSpPr>
            <p:cNvPr id="24589" name="AutoShape 12">
              <a:extLst>
                <a:ext uri="{FF2B5EF4-FFF2-40B4-BE49-F238E27FC236}">
                  <a16:creationId xmlns:a16="http://schemas.microsoft.com/office/drawing/2014/main" id="{1515651F-E980-475A-B99B-816FE739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4815" cy="4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5478CFA2-7FF5-4F83-BD3F-4612CD894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0"/>
              <a:ext cx="480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18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"http://www.google.com/favicon.ico"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target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"_blank"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b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</a:b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Open Gmail Icon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sp>
        <p:nvSpPr>
          <p:cNvPr id="24587" name="Rectangle 14">
            <a:extLst>
              <a:ext uri="{FF2B5EF4-FFF2-40B4-BE49-F238E27FC236}">
                <a16:creationId xmlns:a16="http://schemas.microsoft.com/office/drawing/2014/main" id="{C74902D7-AF75-4DB4-AE77-2E95ADAFC131}"/>
              </a:ext>
            </a:extLst>
          </p:cNvPr>
          <p:cNvSpPr>
            <a:spLocks/>
          </p:cNvSpPr>
          <p:nvPr/>
        </p:nvSpPr>
        <p:spPr bwMode="auto">
          <a:xfrm>
            <a:off x="428625" y="3643313"/>
            <a:ext cx="8001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URL can point to any resource available on the web, e.g., picture, movie, etc:</a:t>
            </a:r>
          </a:p>
        </p:txBody>
      </p:sp>
      <p:sp>
        <p:nvSpPr>
          <p:cNvPr id="24588" name="Rectangle 15">
            <a:extLst>
              <a:ext uri="{FF2B5EF4-FFF2-40B4-BE49-F238E27FC236}">
                <a16:creationId xmlns:a16="http://schemas.microsoft.com/office/drawing/2014/main" id="{AEC1DA31-BF64-4FC3-A7F9-527DE5B2CCEA}"/>
              </a:ext>
            </a:extLst>
          </p:cNvPr>
          <p:cNvSpPr>
            <a:spLocks/>
          </p:cNvSpPr>
          <p:nvPr/>
        </p:nvSpPr>
        <p:spPr bwMode="auto">
          <a:xfrm>
            <a:off x="319088" y="3184525"/>
            <a:ext cx="8496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8397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a Popup Blocker may block this window.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607F7CF7-C56F-4153-A4B8-2F80550408CC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23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8D5C97E1-EA99-4529-BFB0-50A065B18E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940B28B-3594-4209-859E-D53AADDB2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EF1370F1-057B-41A9-8D0A-DDF1E3560F3C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Named Anchors</a:t>
            </a:r>
          </a:p>
        </p:txBody>
      </p:sp>
      <p:pic>
        <p:nvPicPr>
          <p:cNvPr id="25606" name="Picture 5">
            <a:extLst>
              <a:ext uri="{FF2B5EF4-FFF2-40B4-BE49-F238E27FC236}">
                <a16:creationId xmlns:a16="http://schemas.microsoft.com/office/drawing/2014/main" id="{E8DFF6F0-9D2B-4643-9597-43923BB9237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6">
            <a:extLst>
              <a:ext uri="{FF2B5EF4-FFF2-40B4-BE49-F238E27FC236}">
                <a16:creationId xmlns:a16="http://schemas.microsoft.com/office/drawing/2014/main" id="{D590DB8C-F17C-4DED-8DCC-0D0287BA5AB8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C805611F-AED0-47BC-B74E-ABE158A55A10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Named Anchors are used for linking to a different area in the same page (note the differences):</a:t>
            </a:r>
          </a:p>
        </p:txBody>
      </p:sp>
      <p:grpSp>
        <p:nvGrpSpPr>
          <p:cNvPr id="25609" name="Group 8">
            <a:extLst>
              <a:ext uri="{FF2B5EF4-FFF2-40B4-BE49-F238E27FC236}">
                <a16:creationId xmlns:a16="http://schemas.microsoft.com/office/drawing/2014/main" id="{62FEBC96-DFD0-4BE5-8BCE-4893D32D1B5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500313"/>
            <a:ext cx="7786688" cy="1428750"/>
            <a:chOff x="0" y="0"/>
            <a:chExt cx="4905" cy="900"/>
          </a:xfrm>
        </p:grpSpPr>
        <p:sp>
          <p:nvSpPr>
            <p:cNvPr id="25615" name="AutoShape 9">
              <a:extLst>
                <a:ext uri="{FF2B5EF4-FFF2-40B4-BE49-F238E27FC236}">
                  <a16:creationId xmlns:a16="http://schemas.microsoft.com/office/drawing/2014/main" id="{DEE107B6-00AE-41F4-9B59-CD00DD0B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905" cy="90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5616" name="Rectangle 10">
              <a:extLst>
                <a:ext uri="{FF2B5EF4-FFF2-40B4-BE49-F238E27FC236}">
                  <a16:creationId xmlns:a16="http://schemas.microsoft.com/office/drawing/2014/main" id="{AF27680B-0323-4D9C-8650-9BBABA2A9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" y="50"/>
              <a:ext cx="4872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6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"pageTop"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Samples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"#pageTop"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Goto Top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grpSp>
        <p:nvGrpSpPr>
          <p:cNvPr id="25610" name="Group 11">
            <a:extLst>
              <a:ext uri="{FF2B5EF4-FFF2-40B4-BE49-F238E27FC236}">
                <a16:creationId xmlns:a16="http://schemas.microsoft.com/office/drawing/2014/main" id="{817C9D6C-CAC4-41D9-AF11-1E59113410C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032375"/>
            <a:ext cx="7858125" cy="863600"/>
            <a:chOff x="0" y="0"/>
            <a:chExt cx="4950" cy="544"/>
          </a:xfrm>
        </p:grpSpPr>
        <p:sp>
          <p:nvSpPr>
            <p:cNvPr id="25613" name="AutoShape 12">
              <a:extLst>
                <a:ext uri="{FF2B5EF4-FFF2-40B4-BE49-F238E27FC236}">
                  <a16:creationId xmlns:a16="http://schemas.microsoft.com/office/drawing/2014/main" id="{63FD2A6A-A592-4559-8A7B-06D3A081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"/>
              <a:ext cx="4950" cy="4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5614" name="Rectangle 13">
              <a:extLst>
                <a:ext uri="{FF2B5EF4-FFF2-40B4-BE49-F238E27FC236}">
                  <a16:creationId xmlns:a16="http://schemas.microsoft.com/office/drawing/2014/main" id="{9C30E8FC-DE0B-48F2-B737-AEAAAE7D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0"/>
              <a:ext cx="49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201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"http://www.MyDomain.com/MyPage.html#someSection"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Goto Page at Specific Section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25611" name="Rectangle 14">
            <a:extLst>
              <a:ext uri="{FF2B5EF4-FFF2-40B4-BE49-F238E27FC236}">
                <a16:creationId xmlns:a16="http://schemas.microsoft.com/office/drawing/2014/main" id="{2D511DE5-C3BB-4505-ABD3-AA4E7CDD6146}"/>
              </a:ext>
            </a:extLst>
          </p:cNvPr>
          <p:cNvSpPr>
            <a:spLocks/>
          </p:cNvSpPr>
          <p:nvPr/>
        </p:nvSpPr>
        <p:spPr bwMode="auto">
          <a:xfrm>
            <a:off x="428625" y="4643438"/>
            <a:ext cx="807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Linking to a specific section in another page:</a:t>
            </a:r>
          </a:p>
        </p:txBody>
      </p:sp>
      <p:sp>
        <p:nvSpPr>
          <p:cNvPr id="25612" name="Rectangle 15">
            <a:extLst>
              <a:ext uri="{FF2B5EF4-FFF2-40B4-BE49-F238E27FC236}">
                <a16:creationId xmlns:a16="http://schemas.microsoft.com/office/drawing/2014/main" id="{2DC9B900-78FE-4E8D-BA80-0F3E6E46001E}"/>
              </a:ext>
            </a:extLst>
          </p:cNvPr>
          <p:cNvSpPr>
            <a:spLocks/>
          </p:cNvSpPr>
          <p:nvPr/>
        </p:nvSpPr>
        <p:spPr bwMode="auto">
          <a:xfrm>
            <a:off x="214313" y="3916363"/>
            <a:ext cx="7861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8397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pageTop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anchor is not displayed differently.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B013FCFF-0FE5-485A-A99D-22D5818F2A20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24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3FDA8FA8-4248-42EB-9E0E-B17192E540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1D53651-09EA-4DE7-9584-96F3A59A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CAB446CC-71D4-48FC-BF91-D726AF239E8C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About Images</a:t>
            </a:r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4B8C10EF-098E-44CE-837F-66AE42D371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>
            <a:extLst>
              <a:ext uri="{FF2B5EF4-FFF2-40B4-BE49-F238E27FC236}">
                <a16:creationId xmlns:a16="http://schemas.microsoft.com/office/drawing/2014/main" id="{6455CEA2-A750-4571-8526-A95CEDB0EA82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89C9566C-98ED-43F0-8AE5-7700FABE7310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&lt;img&gt; tag is an empty element.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the &lt;alt&gt; attribute to improve readability of your page in text-only browsers, or when a browser fails to load an image: </a:t>
            </a:r>
          </a:p>
        </p:txBody>
      </p:sp>
      <p:pic>
        <p:nvPicPr>
          <p:cNvPr id="26633" name="Picture 8">
            <a:extLst>
              <a:ext uri="{FF2B5EF4-FFF2-40B4-BE49-F238E27FC236}">
                <a16:creationId xmlns:a16="http://schemas.microsoft.com/office/drawing/2014/main" id="{67CA6F0D-F425-4975-B39A-D336EE220A7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700338"/>
            <a:ext cx="8094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9">
            <a:extLst>
              <a:ext uri="{FF2B5EF4-FFF2-40B4-BE49-F238E27FC236}">
                <a16:creationId xmlns:a16="http://schemas.microsoft.com/office/drawing/2014/main" id="{F1621F8D-B259-4EB0-B163-D929A30993A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857500"/>
            <a:ext cx="2162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0">
            <a:extLst>
              <a:ext uri="{FF2B5EF4-FFF2-40B4-BE49-F238E27FC236}">
                <a16:creationId xmlns:a16="http://schemas.microsoft.com/office/drawing/2014/main" id="{3738903C-1EF9-4602-BC4B-AD94D8D86EA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5059363"/>
            <a:ext cx="8094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Rectangle 11">
            <a:extLst>
              <a:ext uri="{FF2B5EF4-FFF2-40B4-BE49-F238E27FC236}">
                <a16:creationId xmlns:a16="http://schemas.microsoft.com/office/drawing/2014/main" id="{DD677483-F542-4CB4-9F88-751DB35BEFBD}"/>
              </a:ext>
            </a:extLst>
          </p:cNvPr>
          <p:cNvSpPr>
            <a:spLocks/>
          </p:cNvSpPr>
          <p:nvPr/>
        </p:nvSpPr>
        <p:spPr bwMode="auto">
          <a:xfrm>
            <a:off x="428625" y="3500438"/>
            <a:ext cx="8432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You can modify the size of an image using the width and the height attribute.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the image is downloaded from the server in its real size.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111A442A-2A13-4E11-B73E-6920DAD814F3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25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AC332AC6-528C-48C1-8630-0D0FF7BD50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5091CC2-2AD7-474E-9D4E-91B6B6D49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439AB7A3-9154-4CB4-A495-75C43FA06CA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Aligning Images</a:t>
            </a:r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31951EF6-45BD-4B73-B007-2AD2D3F93CB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6">
            <a:extLst>
              <a:ext uri="{FF2B5EF4-FFF2-40B4-BE49-F238E27FC236}">
                <a16:creationId xmlns:a16="http://schemas.microsoft.com/office/drawing/2014/main" id="{F785A70F-A9BA-4211-BE35-6D74143209CB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6D838D67-166C-4AE5-B966-F8BCC151F6A6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Aligning images vertically:</a:t>
            </a:r>
          </a:p>
        </p:txBody>
      </p:sp>
      <p:pic>
        <p:nvPicPr>
          <p:cNvPr id="27657" name="Picture 8">
            <a:extLst>
              <a:ext uri="{FF2B5EF4-FFF2-40B4-BE49-F238E27FC236}">
                <a16:creationId xmlns:a16="http://schemas.microsoft.com/office/drawing/2014/main" id="{B996040B-34AE-413A-BA28-D45FA6679C5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700463"/>
            <a:ext cx="780891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9">
            <a:extLst>
              <a:ext uri="{FF2B5EF4-FFF2-40B4-BE49-F238E27FC236}">
                <a16:creationId xmlns:a16="http://schemas.microsoft.com/office/drawing/2014/main" id="{DFF20A7B-1EDB-4B1E-B33C-77F857CB606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929188"/>
            <a:ext cx="3933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9" name="Group 10">
            <a:extLst>
              <a:ext uri="{FF2B5EF4-FFF2-40B4-BE49-F238E27FC236}">
                <a16:creationId xmlns:a16="http://schemas.microsoft.com/office/drawing/2014/main" id="{575FAFDE-CEEF-4A1B-9C78-5927860D1F0D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032000"/>
            <a:ext cx="8072437" cy="863600"/>
            <a:chOff x="0" y="0"/>
            <a:chExt cx="5085" cy="544"/>
          </a:xfrm>
        </p:grpSpPr>
        <p:sp>
          <p:nvSpPr>
            <p:cNvPr id="27662" name="AutoShape 11">
              <a:extLst>
                <a:ext uri="{FF2B5EF4-FFF2-40B4-BE49-F238E27FC236}">
                  <a16:creationId xmlns:a16="http://schemas.microsoft.com/office/drawing/2014/main" id="{0CC6C464-78EB-496C-9D39-9B568523B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9"/>
              <a:ext cx="5085" cy="40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7663" name="Rectangle 12">
              <a:extLst>
                <a:ext uri="{FF2B5EF4-FFF2-40B4-BE49-F238E27FC236}">
                  <a16:creationId xmlns:a16="http://schemas.microsoft.com/office/drawing/2014/main" id="{B1002909-0B92-4556-8BF5-C685CD65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0"/>
              <a:ext cx="5072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282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This Cat: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"charli.jpg"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align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"bottom"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width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"48"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height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"48"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is Aligned with Text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27660" name="Picture 13">
            <a:extLst>
              <a:ext uri="{FF2B5EF4-FFF2-40B4-BE49-F238E27FC236}">
                <a16:creationId xmlns:a16="http://schemas.microsoft.com/office/drawing/2014/main" id="{03179177-7052-4A48-9F04-3DD3DB50D61D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500313"/>
            <a:ext cx="2647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1" name="Rectangle 14">
            <a:extLst>
              <a:ext uri="{FF2B5EF4-FFF2-40B4-BE49-F238E27FC236}">
                <a16:creationId xmlns:a16="http://schemas.microsoft.com/office/drawing/2014/main" id="{24C5008B-8CFB-4C5A-8CF9-86717A7CC13C}"/>
              </a:ext>
            </a:extLst>
          </p:cNvPr>
          <p:cNvSpPr>
            <a:spLocks/>
          </p:cNvSpPr>
          <p:nvPr/>
        </p:nvSpPr>
        <p:spPr bwMode="auto">
          <a:xfrm>
            <a:off x="304800" y="3244850"/>
            <a:ext cx="7048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Aligning images horizontally: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D082D3BC-9DC0-47BE-92A4-FC8070EA765A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26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114845A8-DE55-404D-8771-B151EC811C0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66C89DE-BC85-4C80-AABB-7B2417649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958E0AC5-764F-4AA9-8EE1-031469037EEA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Background Images</a:t>
            </a:r>
          </a:p>
        </p:txBody>
      </p:sp>
      <p:pic>
        <p:nvPicPr>
          <p:cNvPr id="28678" name="Picture 5">
            <a:extLst>
              <a:ext uri="{FF2B5EF4-FFF2-40B4-BE49-F238E27FC236}">
                <a16:creationId xmlns:a16="http://schemas.microsoft.com/office/drawing/2014/main" id="{3BB9EDCC-DA98-4AFA-81BA-FBE60DEA034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>
            <a:extLst>
              <a:ext uri="{FF2B5EF4-FFF2-40B4-BE49-F238E27FC236}">
                <a16:creationId xmlns:a16="http://schemas.microsoft.com/office/drawing/2014/main" id="{B37DD9A2-3B69-40D8-8C30-5FB3BDF71A7E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1E133260-F423-45BF-A5A0-0646EC31CB87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 some elements, you can add a background image:</a:t>
            </a:r>
          </a:p>
        </p:txBody>
      </p:sp>
      <p:grpSp>
        <p:nvGrpSpPr>
          <p:cNvPr id="28681" name="Group 8">
            <a:extLst>
              <a:ext uri="{FF2B5EF4-FFF2-40B4-BE49-F238E27FC236}">
                <a16:creationId xmlns:a16="http://schemas.microsoft.com/office/drawing/2014/main" id="{C3C74607-8123-43A8-A410-B7F8DA1D323E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527300"/>
            <a:ext cx="3286125" cy="660400"/>
            <a:chOff x="0" y="0"/>
            <a:chExt cx="2070" cy="416"/>
          </a:xfrm>
        </p:grpSpPr>
        <p:sp>
          <p:nvSpPr>
            <p:cNvPr id="28683" name="AutoShape 9">
              <a:extLst>
                <a:ext uri="{FF2B5EF4-FFF2-40B4-BE49-F238E27FC236}">
                  <a16:creationId xmlns:a16="http://schemas.microsoft.com/office/drawing/2014/main" id="{9CA9BA92-E8B7-44E1-B95C-442D4350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3"/>
              <a:ext cx="2070" cy="2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8684" name="Rectangle 10">
              <a:extLst>
                <a:ext uri="{FF2B5EF4-FFF2-40B4-BE49-F238E27FC236}">
                  <a16:creationId xmlns:a16="http://schemas.microsoft.com/office/drawing/2014/main" id="{D39DE83C-6DE5-4CA9-9FD1-4763923D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0"/>
              <a:ext cx="206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07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background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"bg.jpg"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28682" name="Picture 11">
            <a:extLst>
              <a:ext uri="{FF2B5EF4-FFF2-40B4-BE49-F238E27FC236}">
                <a16:creationId xmlns:a16="http://schemas.microsoft.com/office/drawing/2014/main" id="{A5D8CFD7-476A-4443-B146-AA22C712FFE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071688"/>
            <a:ext cx="4429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C3EEA486-7AC3-4366-AAAC-FCFCFF6993BD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27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3AFEC522-AB95-499C-A6E1-DAD3DEA027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F0519AB-2F5B-4D8C-B165-D1D3F03D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90CB1D7E-708C-4227-8904-5C719F135C9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Image Maps</a:t>
            </a:r>
          </a:p>
        </p:txBody>
      </p:sp>
      <p:pic>
        <p:nvPicPr>
          <p:cNvPr id="29702" name="Picture 5">
            <a:extLst>
              <a:ext uri="{FF2B5EF4-FFF2-40B4-BE49-F238E27FC236}">
                <a16:creationId xmlns:a16="http://schemas.microsoft.com/office/drawing/2014/main" id="{61F1759D-6572-42B8-852C-0CABAA9443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6">
            <a:extLst>
              <a:ext uri="{FF2B5EF4-FFF2-40B4-BE49-F238E27FC236}">
                <a16:creationId xmlns:a16="http://schemas.microsoft.com/office/drawing/2014/main" id="{5D3EEE3E-B4F9-4F12-9C33-FBDAAE54B44B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FF8EAF02-B770-41A9-88FA-E3FD5B2AB274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Image-Maps to make different parts of the image clickable hyperlinks.</a:t>
            </a:r>
          </a:p>
        </p:txBody>
      </p:sp>
      <p:grpSp>
        <p:nvGrpSpPr>
          <p:cNvPr id="29705" name="Group 8">
            <a:extLst>
              <a:ext uri="{FF2B5EF4-FFF2-40B4-BE49-F238E27FC236}">
                <a16:creationId xmlns:a16="http://schemas.microsoft.com/office/drawing/2014/main" id="{AD156147-C152-44AF-9640-44E99884B3E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500313"/>
            <a:ext cx="7786688" cy="3143250"/>
            <a:chOff x="0" y="0"/>
            <a:chExt cx="4905" cy="1980"/>
          </a:xfrm>
        </p:grpSpPr>
        <p:sp>
          <p:nvSpPr>
            <p:cNvPr id="29707" name="AutoShape 9">
              <a:extLst>
                <a:ext uri="{FF2B5EF4-FFF2-40B4-BE49-F238E27FC236}">
                  <a16:creationId xmlns:a16="http://schemas.microsoft.com/office/drawing/2014/main" id="{E1E55E88-940B-44F7-A68A-97842386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905" cy="198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29708" name="Rectangle 10">
              <a:extLst>
                <a:ext uri="{FF2B5EF4-FFF2-40B4-BE49-F238E27FC236}">
                  <a16:creationId xmlns:a16="http://schemas.microsoft.com/office/drawing/2014/main" id="{E75622BC-5695-48D1-84B6-F12C9F0EF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" y="14"/>
              <a:ext cx="4832" cy="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98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"shapes.jpg"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usemap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"#shapesMap"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map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id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"shapesMap"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"shapesMap"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area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shape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"rect" 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coords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"4,112,107,144" 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title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"Rectangle"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“showRect.html"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area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shape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"circle" 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coords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"15,58,80" 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title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"Circle"</a:t>
              </a:r>
            </a:p>
            <a:p>
              <a:pPr eaLnBrk="1" hangingPunct="1"/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“ShowCircle.html"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map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29706" name="Picture 11">
            <a:extLst>
              <a:ext uri="{FF2B5EF4-FFF2-40B4-BE49-F238E27FC236}">
                <a16:creationId xmlns:a16="http://schemas.microsoft.com/office/drawing/2014/main" id="{CCEE6977-1573-4DD2-8209-13BF1C0BC2A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714625"/>
            <a:ext cx="1285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02550D3-46FB-4D11-93AA-90163FE66268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28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E4748412-D4B5-4702-80B1-A3753B601CB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ECD84AA-EFDC-4FC2-980D-F02FF3339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4BDF1931-76D1-4B6A-A5A3-C5C6C61BE0DD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Image Maps</a:t>
            </a:r>
          </a:p>
        </p:txBody>
      </p:sp>
      <p:pic>
        <p:nvPicPr>
          <p:cNvPr id="30726" name="Picture 5">
            <a:extLst>
              <a:ext uri="{FF2B5EF4-FFF2-40B4-BE49-F238E27FC236}">
                <a16:creationId xmlns:a16="http://schemas.microsoft.com/office/drawing/2014/main" id="{F3C22799-3DB7-44E0-A5C2-22E97EA708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6">
            <a:extLst>
              <a:ext uri="{FF2B5EF4-FFF2-40B4-BE49-F238E27FC236}">
                <a16:creationId xmlns:a16="http://schemas.microsoft.com/office/drawing/2014/main" id="{5720853B-FFEE-49C6-B60A-40E6AB43CA1C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0FED28D2-94DF-4E14-929C-8F268CAF6A33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You can make an image act as Map:</a:t>
            </a:r>
          </a:p>
        </p:txBody>
      </p:sp>
      <p:grpSp>
        <p:nvGrpSpPr>
          <p:cNvPr id="30729" name="Group 8">
            <a:extLst>
              <a:ext uri="{FF2B5EF4-FFF2-40B4-BE49-F238E27FC236}">
                <a16:creationId xmlns:a16="http://schemas.microsoft.com/office/drawing/2014/main" id="{C8B53B86-1FFB-468C-8848-E0E12BD2FC5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073275"/>
            <a:ext cx="7786687" cy="1066800"/>
            <a:chOff x="0" y="0"/>
            <a:chExt cx="4905" cy="672"/>
          </a:xfrm>
        </p:grpSpPr>
        <p:sp>
          <p:nvSpPr>
            <p:cNvPr id="30733" name="AutoShape 9">
              <a:extLst>
                <a:ext uri="{FF2B5EF4-FFF2-40B4-BE49-F238E27FC236}">
                  <a16:creationId xmlns:a16="http://schemas.microsoft.com/office/drawing/2014/main" id="{2F4103A4-2C92-43D7-BB57-BA733C01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4905" cy="49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0734" name="Rectangle 10">
              <a:extLst>
                <a:ext uri="{FF2B5EF4-FFF2-40B4-BE49-F238E27FC236}">
                  <a16:creationId xmlns:a16="http://schemas.microsoft.com/office/drawing/2014/main" id="{DF43CAD3-37D1-4B38-899F-59E846A55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0"/>
              <a:ext cx="488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19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"processSelection.html"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"shapes.jpg"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ismap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0730" name="Picture 11">
            <a:extLst>
              <a:ext uri="{FF2B5EF4-FFF2-40B4-BE49-F238E27FC236}">
                <a16:creationId xmlns:a16="http://schemas.microsoft.com/office/drawing/2014/main" id="{ABABE78B-E1CA-48E0-AA1F-7BE08B7DE5F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714750"/>
            <a:ext cx="47529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2">
            <a:extLst>
              <a:ext uri="{FF2B5EF4-FFF2-40B4-BE49-F238E27FC236}">
                <a16:creationId xmlns:a16="http://schemas.microsoft.com/office/drawing/2014/main" id="{E6D6DD83-2398-43DE-B216-B36093BCF7B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214563"/>
            <a:ext cx="1228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13">
            <a:extLst>
              <a:ext uri="{FF2B5EF4-FFF2-40B4-BE49-F238E27FC236}">
                <a16:creationId xmlns:a16="http://schemas.microsoft.com/office/drawing/2014/main" id="{63547715-AF3A-4353-A6F5-D7A6A83000DD}"/>
              </a:ext>
            </a:extLst>
          </p:cNvPr>
          <p:cNvSpPr>
            <a:spLocks/>
          </p:cNvSpPr>
          <p:nvPr/>
        </p:nvSpPr>
        <p:spPr bwMode="auto">
          <a:xfrm>
            <a:off x="428625" y="4214813"/>
            <a:ext cx="8280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you move the mouse over the image, look at the status bar to see that the current coordinates are attached to the URL as parameters.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will understand parameters later on.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F1DAB74D-6103-41F8-9365-22E83B811FE2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30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FCBA8952-87C5-4F03-990C-A8A5B1FF56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96A77A35-7E01-49D5-9118-14C6E7E03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1B6122C5-B909-434F-BAE0-024AA1DB4F71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</a:t>
            </a:r>
          </a:p>
        </p:txBody>
      </p:sp>
      <p:pic>
        <p:nvPicPr>
          <p:cNvPr id="31750" name="Picture 5">
            <a:extLst>
              <a:ext uri="{FF2B5EF4-FFF2-40B4-BE49-F238E27FC236}">
                <a16:creationId xmlns:a16="http://schemas.microsoft.com/office/drawing/2014/main" id="{B445CB3C-974F-4032-A9FF-4485560901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>
            <a:extLst>
              <a:ext uri="{FF2B5EF4-FFF2-40B4-BE49-F238E27FC236}">
                <a16:creationId xmlns:a16="http://schemas.microsoft.com/office/drawing/2014/main" id="{AB60C273-F786-47A0-9B1C-06EF193A8825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03CF0FCB-5B78-4899-9534-300361009253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 are very useful elements. Here is a simple example:</a:t>
            </a:r>
          </a:p>
        </p:txBody>
      </p:sp>
      <p:grpSp>
        <p:nvGrpSpPr>
          <p:cNvPr id="31753" name="Group 8">
            <a:extLst>
              <a:ext uri="{FF2B5EF4-FFF2-40B4-BE49-F238E27FC236}">
                <a16:creationId xmlns:a16="http://schemas.microsoft.com/office/drawing/2014/main" id="{48796931-DFE0-4900-8568-E7BCF20258A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403475"/>
            <a:ext cx="7786688" cy="2692400"/>
            <a:chOff x="0" y="0"/>
            <a:chExt cx="4905" cy="1696"/>
          </a:xfrm>
        </p:grpSpPr>
        <p:sp>
          <p:nvSpPr>
            <p:cNvPr id="31756" name="AutoShape 9">
              <a:extLst>
                <a:ext uri="{FF2B5EF4-FFF2-40B4-BE49-F238E27FC236}">
                  <a16:creationId xmlns:a16="http://schemas.microsoft.com/office/drawing/2014/main" id="{5E56F7FE-C2AE-46B4-BF3E-26501BE4E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"/>
              <a:ext cx="4905" cy="157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1757" name="Rectangle 10">
              <a:extLst>
                <a:ext uri="{FF2B5EF4-FFF2-40B4-BE49-F238E27FC236}">
                  <a16:creationId xmlns:a16="http://schemas.microsoft.com/office/drawing/2014/main" id="{D507547B-F343-4BCC-830C-9FC42469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" y="0"/>
              <a:ext cx="4848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1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2,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2, column: 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31754" name="Picture 11">
            <a:extLst>
              <a:ext uri="{FF2B5EF4-FFF2-40B4-BE49-F238E27FC236}">
                <a16:creationId xmlns:a16="http://schemas.microsoft.com/office/drawing/2014/main" id="{BAE35F7D-1C89-4294-849C-855ED985BCB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714625"/>
            <a:ext cx="2257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2">
            <a:extLst>
              <a:ext uri="{FF2B5EF4-FFF2-40B4-BE49-F238E27FC236}">
                <a16:creationId xmlns:a16="http://schemas.microsoft.com/office/drawing/2014/main" id="{77AA0366-60A6-4F99-88CD-DA40B0ED7472}"/>
              </a:ext>
            </a:extLst>
          </p:cNvPr>
          <p:cNvSpPr>
            <a:spLocks/>
          </p:cNvSpPr>
          <p:nvPr/>
        </p:nvSpPr>
        <p:spPr bwMode="auto">
          <a:xfrm>
            <a:off x="857250" y="5143500"/>
            <a:ext cx="7569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&lt;tr&gt;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represents a table-row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&lt;td&gt;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represents a cell: table-data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FF95F520-F255-4FE3-B973-C6DAEC9BCFDA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A3FC2A25-D817-4971-BB10-FF23FC7C9C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FC6E98E8-59BB-43B3-9F2E-13968224D3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457325"/>
            <a:ext cx="7775575" cy="4043363"/>
          </a:xfrm>
        </p:spPr>
        <p:txBody>
          <a:bodyPr rIns="132080"/>
          <a:lstStyle/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is a language for describing web pages.</a:t>
            </a:r>
          </a:p>
          <a:p>
            <a:pPr marL="782638" lvl="1" algn="l" eaLnBrk="1" hangingPunct="1">
              <a:buClr>
                <a:srgbClr val="646260"/>
              </a:buClr>
              <a:buFont typeface="Verdana" panose="020B0604030504040204" pitchFamily="34" charset="0"/>
              <a:buChar char="–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stands for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yper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ext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arkup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anguage.</a:t>
            </a:r>
          </a:p>
          <a:p>
            <a:pPr marL="782638" lvl="1" algn="l" eaLnBrk="1" hangingPunct="1">
              <a:buClr>
                <a:srgbClr val="646260"/>
              </a:buClr>
              <a:buFont typeface="Verdana" panose="020B0604030504040204" pitchFamily="34" charset="0"/>
              <a:buChar char="–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uses markup tags to describe web pages.</a:t>
            </a:r>
          </a:p>
          <a:p>
            <a:pPr marL="782638" lvl="1" algn="l" eaLnBrk="1" hangingPunct="1">
              <a:buClr>
                <a:srgbClr val="646260"/>
              </a:buClr>
              <a:buFont typeface="Verdana" panose="020B0604030504040204" pitchFamily="34" charset="0"/>
              <a:buChar char="–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HTML is not a programming language.</a:t>
            </a:r>
          </a:p>
          <a:p>
            <a:pPr marL="782638" lvl="1" algn="l" eaLnBrk="1" hangingPunct="1">
              <a:buClr>
                <a:srgbClr val="646260"/>
              </a:buClr>
              <a:buFont typeface="Verdana" panose="020B0604030504040204" pitchFamily="34" charset="0"/>
              <a:buChar char="–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tags are keywords surrounded by angle brackets, e.g.: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9CD2A46-F22F-480C-A90A-5F0754746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BE3B4EE7-D7F6-478B-BF67-8313DCE26D6F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What is HTML</a:t>
            </a:r>
          </a:p>
        </p:txBody>
      </p:sp>
      <p:pic>
        <p:nvPicPr>
          <p:cNvPr id="5127" name="Picture 6">
            <a:extLst>
              <a:ext uri="{FF2B5EF4-FFF2-40B4-BE49-F238E27FC236}">
                <a16:creationId xmlns:a16="http://schemas.microsoft.com/office/drawing/2014/main" id="{F58E6EC6-DE13-4C72-9E7A-BDB2104C31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7">
            <a:extLst>
              <a:ext uri="{FF2B5EF4-FFF2-40B4-BE49-F238E27FC236}">
                <a16:creationId xmlns:a16="http://schemas.microsoft.com/office/drawing/2014/main" id="{43F1F6AE-7175-468C-AEDC-1F3BD9D13FFC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3899F6F5-FC6B-4078-9E1B-91A56EC14D7B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3714750"/>
            <a:ext cx="5000625" cy="2286000"/>
            <a:chOff x="0" y="0"/>
            <a:chExt cx="3150" cy="1440"/>
          </a:xfrm>
        </p:grpSpPr>
        <p:sp>
          <p:nvSpPr>
            <p:cNvPr id="5130" name="AutoShape 9">
              <a:extLst>
                <a:ext uri="{FF2B5EF4-FFF2-40B4-BE49-F238E27FC236}">
                  <a16:creationId xmlns:a16="http://schemas.microsoft.com/office/drawing/2014/main" id="{EFFDA83F-12DC-45DA-B683-7BD889B9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50" cy="144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131" name="Rectangle 10">
              <a:extLst>
                <a:ext uri="{FF2B5EF4-FFF2-40B4-BE49-F238E27FC236}">
                  <a16:creationId xmlns:a16="http://schemas.microsoft.com/office/drawing/2014/main" id="{28BB331C-2151-4C77-9DC2-E62E7CC58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64"/>
              <a:ext cx="3096" cy="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776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head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title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My WebSite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title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head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My First HTML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C3A64D05-E081-431E-A1B8-5E3CE67BFE0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31</a:t>
            </a: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B31B06A7-3D21-420F-89C5-3396E57CDC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98ABB75-F96B-4CAB-9D1B-5CE5D0778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F7C9294A-1543-4FD0-879C-E22BB0079122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Empty Cells</a:t>
            </a:r>
          </a:p>
        </p:txBody>
      </p:sp>
      <p:pic>
        <p:nvPicPr>
          <p:cNvPr id="32774" name="Picture 5">
            <a:extLst>
              <a:ext uri="{FF2B5EF4-FFF2-40B4-BE49-F238E27FC236}">
                <a16:creationId xmlns:a16="http://schemas.microsoft.com/office/drawing/2014/main" id="{4267B376-915C-4D55-A12D-EB67F768DF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6">
            <a:extLst>
              <a:ext uri="{FF2B5EF4-FFF2-40B4-BE49-F238E27FC236}">
                <a16:creationId xmlns:a16="http://schemas.microsoft.com/office/drawing/2014/main" id="{24D37CC6-EF7F-4916-B0DD-47C9CBD500DE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DD4EEC74-5817-4C0E-B818-871A0B87ACEE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a cell is empty, on some of the browsers (e.g., FF), the table will look like this: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the inner line is not drawn. This can be fixed by placing a white space in 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td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</a:t>
            </a:r>
          </a:p>
        </p:txBody>
      </p:sp>
      <p:grpSp>
        <p:nvGrpSpPr>
          <p:cNvPr id="32777" name="Group 8">
            <a:extLst>
              <a:ext uri="{FF2B5EF4-FFF2-40B4-BE49-F238E27FC236}">
                <a16:creationId xmlns:a16="http://schemas.microsoft.com/office/drawing/2014/main" id="{02753286-04E4-42EE-9CF8-B0F5E1D289C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500313"/>
            <a:ext cx="7786688" cy="2500312"/>
            <a:chOff x="0" y="0"/>
            <a:chExt cx="4905" cy="1575"/>
          </a:xfrm>
        </p:grpSpPr>
        <p:sp>
          <p:nvSpPr>
            <p:cNvPr id="32783" name="AutoShape 9">
              <a:extLst>
                <a:ext uri="{FF2B5EF4-FFF2-40B4-BE49-F238E27FC236}">
                  <a16:creationId xmlns:a16="http://schemas.microsoft.com/office/drawing/2014/main" id="{7ADF6136-5460-4C13-98C1-D0D617A92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905" cy="157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2784" name="Rectangle 10">
              <a:extLst>
                <a:ext uri="{FF2B5EF4-FFF2-40B4-BE49-F238E27FC236}">
                  <a16:creationId xmlns:a16="http://schemas.microsoft.com/office/drawing/2014/main" id="{7119D804-3820-4652-8C33-61961A32E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" y="3"/>
              <a:ext cx="4848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1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2,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32778" name="Picture 11">
            <a:extLst>
              <a:ext uri="{FF2B5EF4-FFF2-40B4-BE49-F238E27FC236}">
                <a16:creationId xmlns:a16="http://schemas.microsoft.com/office/drawing/2014/main" id="{D9F55738-EC4A-4A88-B441-B58A298E1CC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714625"/>
            <a:ext cx="2286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2">
            <a:extLst>
              <a:ext uri="{FF2B5EF4-FFF2-40B4-BE49-F238E27FC236}">
                <a16:creationId xmlns:a16="http://schemas.microsoft.com/office/drawing/2014/main" id="{F998DE4A-2DD9-4B77-B251-45E5F43C78F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5643563"/>
            <a:ext cx="2324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0" name="Group 13">
            <a:extLst>
              <a:ext uri="{FF2B5EF4-FFF2-40B4-BE49-F238E27FC236}">
                <a16:creationId xmlns:a16="http://schemas.microsoft.com/office/drawing/2014/main" id="{A0D18F32-3AA4-4E73-AD78-5E06D00FEDFB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5599113"/>
            <a:ext cx="2214562" cy="660400"/>
            <a:chOff x="0" y="0"/>
            <a:chExt cx="1395" cy="416"/>
          </a:xfrm>
        </p:grpSpPr>
        <p:sp>
          <p:nvSpPr>
            <p:cNvPr id="32781" name="AutoShape 14">
              <a:extLst>
                <a:ext uri="{FF2B5EF4-FFF2-40B4-BE49-F238E27FC236}">
                  <a16:creationId xmlns:a16="http://schemas.microsoft.com/office/drawing/2014/main" id="{CEA16098-820E-4786-BE3A-016F2DB6D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3"/>
              <a:ext cx="1395" cy="2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2782" name="Rectangle 15">
              <a:extLst>
                <a:ext uri="{FF2B5EF4-FFF2-40B4-BE49-F238E27FC236}">
                  <a16:creationId xmlns:a16="http://schemas.microsoft.com/office/drawing/2014/main" id="{6AB01FB0-92A1-4EC3-810B-2FE691C7F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0"/>
              <a:ext cx="1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2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rgbClr val="2A00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&amp;nbsp;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DD8A294-ACE9-41F2-9188-7AC889D2B684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32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628063E2-659B-4F37-A650-BA851B5C676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>
            <a:extLst>
              <a:ext uri="{FF2B5EF4-FFF2-40B4-BE49-F238E27FC236}">
                <a16:creationId xmlns:a16="http://schemas.microsoft.com/office/drawing/2014/main" id="{7376D3ED-2D7F-44D7-AEF9-E08631BBF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006CEAEB-F532-4972-B4BA-E9D2C0F10C9A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 Headers</a:t>
            </a:r>
          </a:p>
        </p:txBody>
      </p:sp>
      <p:pic>
        <p:nvPicPr>
          <p:cNvPr id="33798" name="Picture 5">
            <a:extLst>
              <a:ext uri="{FF2B5EF4-FFF2-40B4-BE49-F238E27FC236}">
                <a16:creationId xmlns:a16="http://schemas.microsoft.com/office/drawing/2014/main" id="{C5BE1194-221E-4F25-9EA3-F0BB16D2193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6">
            <a:extLst>
              <a:ext uri="{FF2B5EF4-FFF2-40B4-BE49-F238E27FC236}">
                <a16:creationId xmlns:a16="http://schemas.microsoft.com/office/drawing/2014/main" id="{D568D8C0-1B56-47D4-BF11-45B8DCEF4874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B4167803-0DD6-4899-9A80-54C8BC65EFB2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 may have Headers:</a:t>
            </a:r>
          </a:p>
        </p:txBody>
      </p:sp>
      <p:grpSp>
        <p:nvGrpSpPr>
          <p:cNvPr id="33801" name="Group 8">
            <a:extLst>
              <a:ext uri="{FF2B5EF4-FFF2-40B4-BE49-F238E27FC236}">
                <a16:creationId xmlns:a16="http://schemas.microsoft.com/office/drawing/2014/main" id="{A10B94F6-424A-4B22-BF65-EF28F5CF9EE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420938"/>
            <a:ext cx="3571875" cy="3302000"/>
            <a:chOff x="0" y="0"/>
            <a:chExt cx="2250" cy="2080"/>
          </a:xfrm>
        </p:grpSpPr>
        <p:sp>
          <p:nvSpPr>
            <p:cNvPr id="33804" name="AutoShape 9">
              <a:extLst>
                <a:ext uri="{FF2B5EF4-FFF2-40B4-BE49-F238E27FC236}">
                  <a16:creationId xmlns:a16="http://schemas.microsoft.com/office/drawing/2014/main" id="{7BA6F3AD-A918-4FFA-BAB1-F2CD0F1E4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"/>
              <a:ext cx="2250" cy="20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3805" name="Rectangle 10">
              <a:extLst>
                <a:ext uri="{FF2B5EF4-FFF2-40B4-BE49-F238E27FC236}">
                  <a16:creationId xmlns:a16="http://schemas.microsoft.com/office/drawing/2014/main" id="{D6369609-2148-478A-B046-EA7BB454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" y="0"/>
              <a:ext cx="2176" cy="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492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header1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header2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1, column: 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2, column: 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row: 2, column: 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33802" name="Picture 11">
            <a:extLst>
              <a:ext uri="{FF2B5EF4-FFF2-40B4-BE49-F238E27FC236}">
                <a16:creationId xmlns:a16="http://schemas.microsoft.com/office/drawing/2014/main" id="{314CB548-EFE2-4C95-99C6-465BDC178C0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214688"/>
            <a:ext cx="354647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Rectangle 12">
            <a:extLst>
              <a:ext uri="{FF2B5EF4-FFF2-40B4-BE49-F238E27FC236}">
                <a16:creationId xmlns:a16="http://schemas.microsoft.com/office/drawing/2014/main" id="{9607C544-D191-448D-ABDE-51C3ACA659F4}"/>
              </a:ext>
            </a:extLst>
          </p:cNvPr>
          <p:cNvSpPr>
            <a:spLocks/>
          </p:cNvSpPr>
          <p:nvPr/>
        </p:nvSpPr>
        <p:spPr bwMode="auto">
          <a:xfrm>
            <a:off x="4357688" y="4714875"/>
            <a:ext cx="4429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&lt;th&gt;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 used for headers.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BA25DACA-9CBE-471A-A489-24CC354271D7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33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1D4D8DAC-6F3C-4C82-90F9-AE404C1012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C1476B6B-945F-4738-8586-F7D1DD849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7A5C5E03-8B1C-4A26-8DEC-7BB12196E48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No-Border Tables</a:t>
            </a:r>
          </a:p>
        </p:txBody>
      </p:sp>
      <p:pic>
        <p:nvPicPr>
          <p:cNvPr id="34822" name="Picture 5">
            <a:extLst>
              <a:ext uri="{FF2B5EF4-FFF2-40B4-BE49-F238E27FC236}">
                <a16:creationId xmlns:a16="http://schemas.microsoft.com/office/drawing/2014/main" id="{901DF3F4-3FE5-494C-B3AF-DF8D5C0BEEE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6">
            <a:extLst>
              <a:ext uri="{FF2B5EF4-FFF2-40B4-BE49-F238E27FC236}">
                <a16:creationId xmlns:a16="http://schemas.microsoft.com/office/drawing/2014/main" id="{5F382D0F-1C19-4FEC-A372-859016DD974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AA94EE4E-AACD-40FF-BF4A-B2AF38373A67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Sometimes, we don’t want the table to show borders. Leave the default or explicitly set the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border to 0:</a:t>
            </a:r>
          </a:p>
        </p:txBody>
      </p:sp>
      <p:grpSp>
        <p:nvGrpSpPr>
          <p:cNvPr id="34825" name="Group 8">
            <a:extLst>
              <a:ext uri="{FF2B5EF4-FFF2-40B4-BE49-F238E27FC236}">
                <a16:creationId xmlns:a16="http://schemas.microsoft.com/office/drawing/2014/main" id="{ED818580-0E0D-4703-AB46-CCAE8C976DF6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760663"/>
            <a:ext cx="7786688" cy="2692400"/>
            <a:chOff x="0" y="0"/>
            <a:chExt cx="4905" cy="1696"/>
          </a:xfrm>
        </p:grpSpPr>
        <p:sp>
          <p:nvSpPr>
            <p:cNvPr id="34827" name="AutoShape 9">
              <a:extLst>
                <a:ext uri="{FF2B5EF4-FFF2-40B4-BE49-F238E27FC236}">
                  <a16:creationId xmlns:a16="http://schemas.microsoft.com/office/drawing/2014/main" id="{918C9C2A-A134-4436-83D3-ECFDB4F4F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"/>
              <a:ext cx="4905" cy="157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4828" name="Rectangle 10">
              <a:extLst>
                <a:ext uri="{FF2B5EF4-FFF2-40B4-BE49-F238E27FC236}">
                  <a16:creationId xmlns:a16="http://schemas.microsoft.com/office/drawing/2014/main" id="{A44495BD-1964-425C-A31B-55641797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" y="0"/>
              <a:ext cx="4848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1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"0"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"pic1.jpg"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Waiting for the Daly Lama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"pic2.jpg"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Sunset in the Arabian sea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</a:t>
              </a:r>
            </a:p>
          </p:txBody>
        </p:sp>
      </p:grpSp>
      <p:pic>
        <p:nvPicPr>
          <p:cNvPr id="34826" name="Picture 11">
            <a:extLst>
              <a:ext uri="{FF2B5EF4-FFF2-40B4-BE49-F238E27FC236}">
                <a16:creationId xmlns:a16="http://schemas.microsoft.com/office/drawing/2014/main" id="{5304C61E-CF15-4F5F-A491-8DB599AB71C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114675"/>
            <a:ext cx="2971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C1915DED-D6CD-492A-86EF-8D76104D5F8D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34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1D6EDB4B-89B1-4B53-840D-49AA2972BF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4A405EBD-CC5C-449E-A231-0F298A23F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4DD50DC-C6E1-4D38-9C0C-430A7A1D9927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</a:t>
            </a:r>
          </a:p>
        </p:txBody>
      </p:sp>
      <p:pic>
        <p:nvPicPr>
          <p:cNvPr id="35846" name="Picture 5">
            <a:extLst>
              <a:ext uri="{FF2B5EF4-FFF2-40B4-BE49-F238E27FC236}">
                <a16:creationId xmlns:a16="http://schemas.microsoft.com/office/drawing/2014/main" id="{9DD260B9-E435-4B5D-A297-850D48FB8D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6">
            <a:extLst>
              <a:ext uri="{FF2B5EF4-FFF2-40B4-BE49-F238E27FC236}">
                <a16:creationId xmlns:a16="http://schemas.microsoft.com/office/drawing/2014/main" id="{A8BA4703-9B8B-4EA9-A0A8-7E7DC01F1CF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660B008F-3016-451B-88A2-717D8B6D6E30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648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Cells may span more that one row / column,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here is how: </a:t>
            </a:r>
          </a:p>
        </p:txBody>
      </p:sp>
      <p:grpSp>
        <p:nvGrpSpPr>
          <p:cNvPr id="35849" name="Group 8">
            <a:extLst>
              <a:ext uri="{FF2B5EF4-FFF2-40B4-BE49-F238E27FC236}">
                <a16:creationId xmlns:a16="http://schemas.microsoft.com/office/drawing/2014/main" id="{4A793A1E-AD86-43AD-8EE7-8FD3092CBC16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32038"/>
            <a:ext cx="7786687" cy="2692400"/>
            <a:chOff x="0" y="0"/>
            <a:chExt cx="4905" cy="1696"/>
          </a:xfrm>
        </p:grpSpPr>
        <p:sp>
          <p:nvSpPr>
            <p:cNvPr id="35851" name="AutoShape 9">
              <a:extLst>
                <a:ext uri="{FF2B5EF4-FFF2-40B4-BE49-F238E27FC236}">
                  <a16:creationId xmlns:a16="http://schemas.microsoft.com/office/drawing/2014/main" id="{46392A95-865B-4E8B-AC4E-4E1FFE804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"/>
              <a:ext cx="4905" cy="157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5852" name="Rectangle 10">
              <a:extLst>
                <a:ext uri="{FF2B5EF4-FFF2-40B4-BE49-F238E27FC236}">
                  <a16:creationId xmlns:a16="http://schemas.microsoft.com/office/drawing/2014/main" id="{6EF6B645-BEF6-4DCD-B57D-D7615C66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" y="0"/>
              <a:ext cx="4848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31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colspan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Phones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Muki D.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763-8796-980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763-3746-731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5850" name="Picture 11">
            <a:extLst>
              <a:ext uri="{FF2B5EF4-FFF2-40B4-BE49-F238E27FC236}">
                <a16:creationId xmlns:a16="http://schemas.microsoft.com/office/drawing/2014/main" id="{BEACF1A4-C21D-486B-9707-A0F496AC6D3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571750"/>
            <a:ext cx="2514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FADA6F9F-A418-4C06-9AA0-5A86F445282E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35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A8A32260-F70C-4BA9-A766-2369F0BDDB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BEA7098F-B8D3-4C0E-A392-FEFAD140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5332A303-E331-41CC-A82D-4E11D566A93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</a:t>
            </a:r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DD76E466-4BC0-484D-A599-0854CC09C5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6">
            <a:extLst>
              <a:ext uri="{FF2B5EF4-FFF2-40B4-BE49-F238E27FC236}">
                <a16:creationId xmlns:a16="http://schemas.microsoft.com/office/drawing/2014/main" id="{A9EB53BB-324F-44C6-94D6-9D65133CDF8E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0F9A4034-F451-4A35-879F-2E149652A792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Cells may span more that one row / column,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here is how: </a:t>
            </a:r>
          </a:p>
        </p:txBody>
      </p:sp>
      <p:grpSp>
        <p:nvGrpSpPr>
          <p:cNvPr id="36873" name="Group 8">
            <a:extLst>
              <a:ext uri="{FF2B5EF4-FFF2-40B4-BE49-F238E27FC236}">
                <a16:creationId xmlns:a16="http://schemas.microsoft.com/office/drawing/2014/main" id="{4B545C90-3EB7-4C5B-9495-F164B9B854E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43150"/>
            <a:ext cx="7786687" cy="3098800"/>
            <a:chOff x="0" y="0"/>
            <a:chExt cx="4905" cy="1952"/>
          </a:xfrm>
        </p:grpSpPr>
        <p:sp>
          <p:nvSpPr>
            <p:cNvPr id="36875" name="AutoShape 9">
              <a:extLst>
                <a:ext uri="{FF2B5EF4-FFF2-40B4-BE49-F238E27FC236}">
                  <a16:creationId xmlns:a16="http://schemas.microsoft.com/office/drawing/2014/main" id="{1DC1FC80-2949-4DEC-9764-EF55D46A3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4905" cy="184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6876" name="Rectangle 10">
              <a:extLst>
                <a:ext uri="{FF2B5EF4-FFF2-40B4-BE49-F238E27FC236}">
                  <a16:creationId xmlns:a16="http://schemas.microsoft.com/office/drawing/2014/main" id="{FB7A1474-A0D9-4797-8999-F66FDE19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" y="0"/>
              <a:ext cx="4840" cy="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09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Name: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Puki G.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rowspan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Phones: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th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763-8796-980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763-3746-731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6874" name="Picture 11">
            <a:extLst>
              <a:ext uri="{FF2B5EF4-FFF2-40B4-BE49-F238E27FC236}">
                <a16:creationId xmlns:a16="http://schemas.microsoft.com/office/drawing/2014/main" id="{E316DAC5-3E0A-49D5-BF79-051CCEAB40B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571750"/>
            <a:ext cx="1619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9BFF9BB-DB1D-418A-AEEE-45F54DCA2172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36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7B3F9DDB-FB21-4E8F-8090-FE0258E0E58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1C6F3560-80DF-4175-B869-06569C94E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B60AF67C-466D-4A7B-BB12-F326B3A955B5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Nested Tables</a:t>
            </a:r>
          </a:p>
        </p:txBody>
      </p:sp>
      <p:pic>
        <p:nvPicPr>
          <p:cNvPr id="37894" name="Picture 5">
            <a:extLst>
              <a:ext uri="{FF2B5EF4-FFF2-40B4-BE49-F238E27FC236}">
                <a16:creationId xmlns:a16="http://schemas.microsoft.com/office/drawing/2014/main" id="{E9AAFC5B-6686-4B1A-91C1-6ECDD1DF65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6">
            <a:extLst>
              <a:ext uri="{FF2B5EF4-FFF2-40B4-BE49-F238E27FC236}">
                <a16:creationId xmlns:a16="http://schemas.microsoft.com/office/drawing/2014/main" id="{E7686275-C250-4AB9-A26D-4EB36AA68722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4E9AC32E-33D1-48DD-8AF1-22A9BCF34D92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 may be nested:</a:t>
            </a:r>
          </a:p>
        </p:txBody>
      </p:sp>
      <p:grpSp>
        <p:nvGrpSpPr>
          <p:cNvPr id="37897" name="Group 8">
            <a:extLst>
              <a:ext uri="{FF2B5EF4-FFF2-40B4-BE49-F238E27FC236}">
                <a16:creationId xmlns:a16="http://schemas.microsoft.com/office/drawing/2014/main" id="{90CFD4C6-8A75-4640-BF03-6061A23505D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044700"/>
            <a:ext cx="3714750" cy="3911600"/>
            <a:chOff x="0" y="0"/>
            <a:chExt cx="2340" cy="2464"/>
          </a:xfrm>
        </p:grpSpPr>
        <p:sp>
          <p:nvSpPr>
            <p:cNvPr id="37902" name="AutoShape 9">
              <a:extLst>
                <a:ext uri="{FF2B5EF4-FFF2-40B4-BE49-F238E27FC236}">
                  <a16:creationId xmlns:a16="http://schemas.microsoft.com/office/drawing/2014/main" id="{7AC97E66-85F4-494E-A040-605244F2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"/>
              <a:ext cx="2340" cy="243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7903" name="Rectangle 10">
              <a:extLst>
                <a:ext uri="{FF2B5EF4-FFF2-40B4-BE49-F238E27FC236}">
                  <a16:creationId xmlns:a16="http://schemas.microsoft.com/office/drawing/2014/main" id="{A61F6A88-42F5-464B-9DE9-863DD5632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0"/>
              <a:ext cx="2256" cy="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4610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"6"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caption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Some 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caption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Here is a table: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2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3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4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grpSp>
        <p:nvGrpSpPr>
          <p:cNvPr id="37898" name="Group 11">
            <a:extLst>
              <a:ext uri="{FF2B5EF4-FFF2-40B4-BE49-F238E27FC236}">
                <a16:creationId xmlns:a16="http://schemas.microsoft.com/office/drawing/2014/main" id="{6C6EDFD7-AD05-42C9-9B38-99C9E342C421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3613150"/>
            <a:ext cx="3714750" cy="2489200"/>
            <a:chOff x="0" y="0"/>
            <a:chExt cx="2340" cy="1568"/>
          </a:xfrm>
        </p:grpSpPr>
        <p:sp>
          <p:nvSpPr>
            <p:cNvPr id="37900" name="AutoShape 12">
              <a:extLst>
                <a:ext uri="{FF2B5EF4-FFF2-40B4-BE49-F238E27FC236}">
                  <a16:creationId xmlns:a16="http://schemas.microsoft.com/office/drawing/2014/main" id="{98200248-8B48-4714-BDD8-EE91B976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9"/>
              <a:ext cx="2340" cy="135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7901" name="Rectangle 13">
              <a:extLst>
                <a:ext uri="{FF2B5EF4-FFF2-40B4-BE49-F238E27FC236}">
                  <a16:creationId xmlns:a16="http://schemas.microsoft.com/office/drawing/2014/main" id="{E48E588F-2B35-4AF8-B425-A0ABED9E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" y="0"/>
              <a:ext cx="2296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298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Here is a list: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Cat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Dog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Mouse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li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ul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7899" name="Picture 14">
            <a:extLst>
              <a:ext uri="{FF2B5EF4-FFF2-40B4-BE49-F238E27FC236}">
                <a16:creationId xmlns:a16="http://schemas.microsoft.com/office/drawing/2014/main" id="{0D617085-A957-41D2-B005-76A6C50F837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147888"/>
            <a:ext cx="19621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FEEF6E31-2958-4409-9AFA-6283496A454A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37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478E05C8-8E41-4743-BA26-8116417318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C34EFDB6-1257-437A-A79F-3F90BC9C3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30DA168D-86E5-4B1A-B980-3CFFFADE2A0B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</a:t>
            </a:r>
          </a:p>
        </p:txBody>
      </p:sp>
      <p:pic>
        <p:nvPicPr>
          <p:cNvPr id="38918" name="Picture 5">
            <a:extLst>
              <a:ext uri="{FF2B5EF4-FFF2-40B4-BE49-F238E27FC236}">
                <a16:creationId xmlns:a16="http://schemas.microsoft.com/office/drawing/2014/main" id="{16D0B1F6-229F-44C0-B289-58C3B39F8C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6">
            <a:extLst>
              <a:ext uri="{FF2B5EF4-FFF2-40B4-BE49-F238E27FC236}">
                <a16:creationId xmlns:a16="http://schemas.microsoft.com/office/drawing/2014/main" id="{08194931-D40B-4BCC-A3A9-DA697A0A09F7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C46C98CE-AA30-40C0-817D-4C5A6281FA51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cellpadding to add padding to the cell.</a:t>
            </a:r>
          </a:p>
        </p:txBody>
      </p:sp>
      <p:grpSp>
        <p:nvGrpSpPr>
          <p:cNvPr id="38921" name="Group 8">
            <a:extLst>
              <a:ext uri="{FF2B5EF4-FFF2-40B4-BE49-F238E27FC236}">
                <a16:creationId xmlns:a16="http://schemas.microsoft.com/office/drawing/2014/main" id="{AE8AE85E-0465-41FF-B980-C6E51E0AE8D4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27275"/>
            <a:ext cx="2643187" cy="2489200"/>
            <a:chOff x="0" y="0"/>
            <a:chExt cx="1665" cy="1568"/>
          </a:xfrm>
        </p:grpSpPr>
        <p:sp>
          <p:nvSpPr>
            <p:cNvPr id="38927" name="AutoShape 9">
              <a:extLst>
                <a:ext uri="{FF2B5EF4-FFF2-40B4-BE49-F238E27FC236}">
                  <a16:creationId xmlns:a16="http://schemas.microsoft.com/office/drawing/2014/main" id="{587CB141-5047-466F-B66E-5AA2CD38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"/>
              <a:ext cx="1665" cy="144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8928" name="Rectangle 10">
              <a:extLst>
                <a:ext uri="{FF2B5EF4-FFF2-40B4-BE49-F238E27FC236}">
                  <a16:creationId xmlns:a16="http://schemas.microsoft.com/office/drawing/2014/main" id="{ACADC4D6-049C-4592-A2F1-0E6E18944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0"/>
              <a:ext cx="1616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514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8922" name="Picture 11">
            <a:extLst>
              <a:ext uri="{FF2B5EF4-FFF2-40B4-BE49-F238E27FC236}">
                <a16:creationId xmlns:a16="http://schemas.microsoft.com/office/drawing/2014/main" id="{17A44B61-4B7A-4735-BA0D-1F72E63D31D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071938"/>
            <a:ext cx="419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3" name="Group 12">
            <a:extLst>
              <a:ext uri="{FF2B5EF4-FFF2-40B4-BE49-F238E27FC236}">
                <a16:creationId xmlns:a16="http://schemas.microsoft.com/office/drawing/2014/main" id="{156E8F1C-2BF2-46AF-8BD8-35137D36224F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398713"/>
            <a:ext cx="4500562" cy="2489200"/>
            <a:chOff x="0" y="0"/>
            <a:chExt cx="2835" cy="1568"/>
          </a:xfrm>
        </p:grpSpPr>
        <p:sp>
          <p:nvSpPr>
            <p:cNvPr id="38925" name="AutoShape 13">
              <a:extLst>
                <a:ext uri="{FF2B5EF4-FFF2-40B4-BE49-F238E27FC236}">
                  <a16:creationId xmlns:a16="http://schemas.microsoft.com/office/drawing/2014/main" id="{CE4BBBC5-7A64-4A7E-A433-90878B48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"/>
              <a:ext cx="2835" cy="153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8926" name="Rectangle 14">
              <a:extLst>
                <a:ext uri="{FF2B5EF4-FFF2-40B4-BE49-F238E27FC236}">
                  <a16:creationId xmlns:a16="http://schemas.microsoft.com/office/drawing/2014/main" id="{2C0EBB6E-6F45-4CB4-B14B-EE291EE9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0"/>
              <a:ext cx="2784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44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cellpadding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"10"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8924" name="Picture 15">
            <a:extLst>
              <a:ext uri="{FF2B5EF4-FFF2-40B4-BE49-F238E27FC236}">
                <a16:creationId xmlns:a16="http://schemas.microsoft.com/office/drawing/2014/main" id="{21445BE7-7A64-4867-AE33-E032CF0A15F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857625"/>
            <a:ext cx="7429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C7F9608B-3199-45E6-8EFB-4446AD614C78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38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B8548472-6C20-48DA-A04F-650F581A8F7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>
            <a:extLst>
              <a:ext uri="{FF2B5EF4-FFF2-40B4-BE49-F238E27FC236}">
                <a16:creationId xmlns:a16="http://schemas.microsoft.com/office/drawing/2014/main" id="{3CDEF449-A9B0-4C03-B4F3-D2F477FCC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57915A24-E578-496A-817C-F0C5803A1BF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</a:t>
            </a:r>
          </a:p>
        </p:txBody>
      </p:sp>
      <p:pic>
        <p:nvPicPr>
          <p:cNvPr id="39942" name="Picture 5">
            <a:extLst>
              <a:ext uri="{FF2B5EF4-FFF2-40B4-BE49-F238E27FC236}">
                <a16:creationId xmlns:a16="http://schemas.microsoft.com/office/drawing/2014/main" id="{4FD54BD5-BB58-43B7-8D2C-6C29620515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6">
            <a:extLst>
              <a:ext uri="{FF2B5EF4-FFF2-40B4-BE49-F238E27FC236}">
                <a16:creationId xmlns:a16="http://schemas.microsoft.com/office/drawing/2014/main" id="{D89BA3E2-257B-4357-94B6-BD9839C0232B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1C769B65-6553-40BD-AC55-A2F5BE61EFBA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cellspacing to add space between cells.</a:t>
            </a:r>
          </a:p>
        </p:txBody>
      </p:sp>
      <p:grpSp>
        <p:nvGrpSpPr>
          <p:cNvPr id="39945" name="Group 8">
            <a:extLst>
              <a:ext uri="{FF2B5EF4-FFF2-40B4-BE49-F238E27FC236}">
                <a16:creationId xmlns:a16="http://schemas.microsoft.com/office/drawing/2014/main" id="{F7BF77A7-CD92-4D6D-91BA-1F62A537750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27275"/>
            <a:ext cx="2643187" cy="2489200"/>
            <a:chOff x="0" y="0"/>
            <a:chExt cx="1665" cy="1568"/>
          </a:xfrm>
        </p:grpSpPr>
        <p:sp>
          <p:nvSpPr>
            <p:cNvPr id="39951" name="AutoShape 9">
              <a:extLst>
                <a:ext uri="{FF2B5EF4-FFF2-40B4-BE49-F238E27FC236}">
                  <a16:creationId xmlns:a16="http://schemas.microsoft.com/office/drawing/2014/main" id="{F063CC2C-F57B-4412-B4E7-9B15FE297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"/>
              <a:ext cx="1665" cy="144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952" name="Rectangle 10">
              <a:extLst>
                <a:ext uri="{FF2B5EF4-FFF2-40B4-BE49-F238E27FC236}">
                  <a16:creationId xmlns:a16="http://schemas.microsoft.com/office/drawing/2014/main" id="{B1E40659-3953-4F6C-B518-A67E57D51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0"/>
              <a:ext cx="1616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514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9946" name="Picture 11">
            <a:extLst>
              <a:ext uri="{FF2B5EF4-FFF2-40B4-BE49-F238E27FC236}">
                <a16:creationId xmlns:a16="http://schemas.microsoft.com/office/drawing/2014/main" id="{91FE11F4-03B9-4B09-B91B-C3891A6F034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071938"/>
            <a:ext cx="419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7" name="Group 12">
            <a:extLst>
              <a:ext uri="{FF2B5EF4-FFF2-40B4-BE49-F238E27FC236}">
                <a16:creationId xmlns:a16="http://schemas.microsoft.com/office/drawing/2014/main" id="{EECF6F57-99D0-4231-9150-A3FD97C534E0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398713"/>
            <a:ext cx="4500562" cy="2489200"/>
            <a:chOff x="0" y="0"/>
            <a:chExt cx="2835" cy="1568"/>
          </a:xfrm>
        </p:grpSpPr>
        <p:sp>
          <p:nvSpPr>
            <p:cNvPr id="39949" name="AutoShape 13">
              <a:extLst>
                <a:ext uri="{FF2B5EF4-FFF2-40B4-BE49-F238E27FC236}">
                  <a16:creationId xmlns:a16="http://schemas.microsoft.com/office/drawing/2014/main" id="{BB24C847-862E-4024-B829-A5387CE8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"/>
              <a:ext cx="2835" cy="153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950" name="Rectangle 14">
              <a:extLst>
                <a:ext uri="{FF2B5EF4-FFF2-40B4-BE49-F238E27FC236}">
                  <a16:creationId xmlns:a16="http://schemas.microsoft.com/office/drawing/2014/main" id="{2FA151D0-0B81-45CF-A62D-787136BAD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0"/>
              <a:ext cx="2784" cy="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44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cellspacing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"10"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39948" name="Picture 15">
            <a:extLst>
              <a:ext uri="{FF2B5EF4-FFF2-40B4-BE49-F238E27FC236}">
                <a16:creationId xmlns:a16="http://schemas.microsoft.com/office/drawing/2014/main" id="{7DD128AC-E051-41E7-9681-162EA7866F2B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3929063"/>
            <a:ext cx="666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4DBFD5AF-22F3-4890-A6DF-7FAE1123D563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39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A5D6EC4C-B24B-4726-8277-0A07E91DF7F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>
            <a:extLst>
              <a:ext uri="{FF2B5EF4-FFF2-40B4-BE49-F238E27FC236}">
                <a16:creationId xmlns:a16="http://schemas.microsoft.com/office/drawing/2014/main" id="{95983430-BFFD-4C32-B125-F990368A6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9CE3AAC6-528A-40E0-AE35-4DD2FD356922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Tables – Borders</a:t>
            </a:r>
          </a:p>
        </p:txBody>
      </p:sp>
      <p:pic>
        <p:nvPicPr>
          <p:cNvPr id="40966" name="Picture 5">
            <a:extLst>
              <a:ext uri="{FF2B5EF4-FFF2-40B4-BE49-F238E27FC236}">
                <a16:creationId xmlns:a16="http://schemas.microsoft.com/office/drawing/2014/main" id="{DBA677F0-0943-4679-883A-8C2B11FE7A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6">
            <a:extLst>
              <a:ext uri="{FF2B5EF4-FFF2-40B4-BE49-F238E27FC236}">
                <a16:creationId xmlns:a16="http://schemas.microsoft.com/office/drawing/2014/main" id="{434091A1-F495-4FD2-8054-F003810E66B0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742ABF9E-6C09-43D0-9274-2B5C34CA08A8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Let’s examine different borders styles using the frame attribute:</a:t>
            </a:r>
          </a:p>
        </p:txBody>
      </p:sp>
      <p:grpSp>
        <p:nvGrpSpPr>
          <p:cNvPr id="40969" name="Group 8">
            <a:extLst>
              <a:ext uri="{FF2B5EF4-FFF2-40B4-BE49-F238E27FC236}">
                <a16:creationId xmlns:a16="http://schemas.microsoft.com/office/drawing/2014/main" id="{E12CC571-C9B5-48F1-8EDE-340A90B869B9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419350"/>
            <a:ext cx="3000375" cy="660400"/>
            <a:chOff x="0" y="0"/>
            <a:chExt cx="1890" cy="416"/>
          </a:xfrm>
        </p:grpSpPr>
        <p:sp>
          <p:nvSpPr>
            <p:cNvPr id="40980" name="AutoShape 9">
              <a:extLst>
                <a:ext uri="{FF2B5EF4-FFF2-40B4-BE49-F238E27FC236}">
                  <a16:creationId xmlns:a16="http://schemas.microsoft.com/office/drawing/2014/main" id="{4888E04C-BCC5-45A6-AE5F-589159DD7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1890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0981" name="Rectangle 10">
              <a:extLst>
                <a:ext uri="{FF2B5EF4-FFF2-40B4-BE49-F238E27FC236}">
                  <a16:creationId xmlns:a16="http://schemas.microsoft.com/office/drawing/2014/main" id="{A4B36898-7E1D-4A34-AEE3-5BC791E38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18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93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"border“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40970" name="Picture 11">
            <a:extLst>
              <a:ext uri="{FF2B5EF4-FFF2-40B4-BE49-F238E27FC236}">
                <a16:creationId xmlns:a16="http://schemas.microsoft.com/office/drawing/2014/main" id="{DED5A8F1-B589-4F99-973F-0E8FED04539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2500313"/>
            <a:ext cx="361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12">
            <a:extLst>
              <a:ext uri="{FF2B5EF4-FFF2-40B4-BE49-F238E27FC236}">
                <a16:creationId xmlns:a16="http://schemas.microsoft.com/office/drawing/2014/main" id="{A8B27163-F5C7-4DA2-A336-C043ACF7CE12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990850"/>
            <a:ext cx="3000375" cy="660400"/>
            <a:chOff x="0" y="0"/>
            <a:chExt cx="1890" cy="416"/>
          </a:xfrm>
        </p:grpSpPr>
        <p:sp>
          <p:nvSpPr>
            <p:cNvPr id="40978" name="AutoShape 13">
              <a:extLst>
                <a:ext uri="{FF2B5EF4-FFF2-40B4-BE49-F238E27FC236}">
                  <a16:creationId xmlns:a16="http://schemas.microsoft.com/office/drawing/2014/main" id="{88CBA38E-5F7B-49F9-A1B3-9CBD8C41F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1890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0979" name="Rectangle 14">
              <a:extLst>
                <a:ext uri="{FF2B5EF4-FFF2-40B4-BE49-F238E27FC236}">
                  <a16:creationId xmlns:a16="http://schemas.microsoft.com/office/drawing/2014/main" id="{61033C83-CAC4-4101-8EDC-4BE327CA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18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93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“above“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40972" name="Picture 15">
            <a:extLst>
              <a:ext uri="{FF2B5EF4-FFF2-40B4-BE49-F238E27FC236}">
                <a16:creationId xmlns:a16="http://schemas.microsoft.com/office/drawing/2014/main" id="{44ED46D3-9E6D-4005-9D8C-333C0584B97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3000375"/>
            <a:ext cx="31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3" name="Group 16">
            <a:extLst>
              <a:ext uri="{FF2B5EF4-FFF2-40B4-BE49-F238E27FC236}">
                <a16:creationId xmlns:a16="http://schemas.microsoft.com/office/drawing/2014/main" id="{3DA90660-F2BD-4ED6-A672-256B57380E7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562350"/>
            <a:ext cx="3000375" cy="660400"/>
            <a:chOff x="0" y="0"/>
            <a:chExt cx="1890" cy="416"/>
          </a:xfrm>
        </p:grpSpPr>
        <p:sp>
          <p:nvSpPr>
            <p:cNvPr id="40976" name="AutoShape 17">
              <a:extLst>
                <a:ext uri="{FF2B5EF4-FFF2-40B4-BE49-F238E27FC236}">
                  <a16:creationId xmlns:a16="http://schemas.microsoft.com/office/drawing/2014/main" id="{14D00DAD-1ACD-4EE3-9FB8-BF578CE5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1890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0977" name="Rectangle 18">
              <a:extLst>
                <a:ext uri="{FF2B5EF4-FFF2-40B4-BE49-F238E27FC236}">
                  <a16:creationId xmlns:a16="http://schemas.microsoft.com/office/drawing/2014/main" id="{A85AB6E1-73E1-4A30-9144-80E9F3905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18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935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“hsides“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40974" name="Picture 19">
            <a:extLst>
              <a:ext uri="{FF2B5EF4-FFF2-40B4-BE49-F238E27FC236}">
                <a16:creationId xmlns:a16="http://schemas.microsoft.com/office/drawing/2014/main" id="{7D4FA589-3B42-42EA-B036-6E89DD42A4F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648075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5" name="Rectangle 20">
            <a:extLst>
              <a:ext uri="{FF2B5EF4-FFF2-40B4-BE49-F238E27FC236}">
                <a16:creationId xmlns:a16="http://schemas.microsoft.com/office/drawing/2014/main" id="{572CD328-B69B-4D7A-9B66-5EEABE6137FC}"/>
              </a:ext>
            </a:extLst>
          </p:cNvPr>
          <p:cNvSpPr>
            <a:spLocks/>
          </p:cNvSpPr>
          <p:nvPr/>
        </p:nvSpPr>
        <p:spPr bwMode="auto">
          <a:xfrm>
            <a:off x="642938" y="4357688"/>
            <a:ext cx="8140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...And many more.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Nice, eh? 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Unfortunately, these attributes are shown differently on different browsers, so this is not very useful.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E1D37EBF-7008-4C0E-ACF9-9D4FE25B4E61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40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E5C19ED0-1C98-424C-B058-AF3052A8B5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E063426E-4C68-4C9F-86F5-3025DBDB8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E49A37DF-930A-4DBF-AB9B-321526B83875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Aligning Tables’ Cells</a:t>
            </a:r>
          </a:p>
        </p:txBody>
      </p:sp>
      <p:pic>
        <p:nvPicPr>
          <p:cNvPr id="41990" name="Picture 5">
            <a:extLst>
              <a:ext uri="{FF2B5EF4-FFF2-40B4-BE49-F238E27FC236}">
                <a16:creationId xmlns:a16="http://schemas.microsoft.com/office/drawing/2014/main" id="{48D9CDDE-8E79-480E-88B7-FEBC91E3224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6">
            <a:extLst>
              <a:ext uri="{FF2B5EF4-FFF2-40B4-BE49-F238E27FC236}">
                <a16:creationId xmlns:a16="http://schemas.microsoft.com/office/drawing/2014/main" id="{6C14C7CE-6CD5-4C50-A982-9FF2F8214394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6E4A1752-5219-4152-86B4-2B3ABC1D4655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Aligning may be done for each cell</a:t>
            </a:r>
          </a:p>
        </p:txBody>
      </p:sp>
      <p:grpSp>
        <p:nvGrpSpPr>
          <p:cNvPr id="41993" name="Group 8">
            <a:extLst>
              <a:ext uri="{FF2B5EF4-FFF2-40B4-BE49-F238E27FC236}">
                <a16:creationId xmlns:a16="http://schemas.microsoft.com/office/drawing/2014/main" id="{3A8D0553-1E9D-466F-97AB-880875DED83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43150"/>
            <a:ext cx="7786687" cy="3098800"/>
            <a:chOff x="0" y="0"/>
            <a:chExt cx="4905" cy="1952"/>
          </a:xfrm>
        </p:grpSpPr>
        <p:sp>
          <p:nvSpPr>
            <p:cNvPr id="41995" name="AutoShape 9">
              <a:extLst>
                <a:ext uri="{FF2B5EF4-FFF2-40B4-BE49-F238E27FC236}">
                  <a16:creationId xmlns:a16="http://schemas.microsoft.com/office/drawing/2014/main" id="{02EF94FA-12E2-4B47-B3A9-CE9D138A4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4905" cy="184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1996" name="Rectangle 10">
              <a:extLst>
                <a:ext uri="{FF2B5EF4-FFF2-40B4-BE49-F238E27FC236}">
                  <a16:creationId xmlns:a16="http://schemas.microsoft.com/office/drawing/2014/main" id="{DD82417D-1294-43FB-B447-08EA76A18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" y="0"/>
              <a:ext cx="4840" cy="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09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"cow.jpg"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Cow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align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"right"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200.00$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img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"milk.jpg"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valign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"top"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Milk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td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valign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"bottom"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align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"right"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1.50$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td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41994" name="Picture 11">
            <a:extLst>
              <a:ext uri="{FF2B5EF4-FFF2-40B4-BE49-F238E27FC236}">
                <a16:creationId xmlns:a16="http://schemas.microsoft.com/office/drawing/2014/main" id="{1C4809C0-1E31-410C-AF79-48C3DD3103B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2571750"/>
            <a:ext cx="2381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21DB8851-FEC8-4C2B-9403-FE9E7D13E7E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33F88C66-8D5E-44E3-B70C-26B3B62741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>
            <a:extLst>
              <a:ext uri="{FF2B5EF4-FFF2-40B4-BE49-F238E27FC236}">
                <a16:creationId xmlns:a16="http://schemas.microsoft.com/office/drawing/2014/main" id="{BB05603A-0567-4D23-AA31-464215CA9A9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600200"/>
            <a:ext cx="7775575" cy="5257800"/>
          </a:xfrm>
        </p:spPr>
        <p:txBody>
          <a:bodyPr rIns="132080"/>
          <a:lstStyle/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tags usually come in pairs like &lt;body&gt; and &lt;/body&gt;.</a:t>
            </a:r>
          </a:p>
          <a:p>
            <a:pPr marL="782638" lvl="1" algn="l" eaLnBrk="1" hangingPunct="1">
              <a:buClr>
                <a:srgbClr val="646260"/>
              </a:buClr>
              <a:buFont typeface="Verdana" panose="020B0604030504040204" pitchFamily="34" charset="0"/>
              <a:buChar char="–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these are called opening tag and closing tag respectively.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documents describe web pages.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documents consist of nested HTML elements: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3427BAA-7DDE-4821-AB78-824D138C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42DFEAD8-7FB2-41E1-A741-325058683B60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Syntax</a:t>
            </a:r>
          </a:p>
        </p:txBody>
      </p:sp>
      <p:pic>
        <p:nvPicPr>
          <p:cNvPr id="6151" name="Picture 6">
            <a:extLst>
              <a:ext uri="{FF2B5EF4-FFF2-40B4-BE49-F238E27FC236}">
                <a16:creationId xmlns:a16="http://schemas.microsoft.com/office/drawing/2014/main" id="{3A4D10A5-C408-4920-A5B9-6BF9580D1D1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7">
            <a:extLst>
              <a:ext uri="{FF2B5EF4-FFF2-40B4-BE49-F238E27FC236}">
                <a16:creationId xmlns:a16="http://schemas.microsoft.com/office/drawing/2014/main" id="{83375932-D474-4F4A-8271-6D86E2D596EF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6153" name="Group 8">
            <a:extLst>
              <a:ext uri="{FF2B5EF4-FFF2-40B4-BE49-F238E27FC236}">
                <a16:creationId xmlns:a16="http://schemas.microsoft.com/office/drawing/2014/main" id="{5AB17FA7-9795-4B43-9B9E-A3777222981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335463"/>
            <a:ext cx="5000625" cy="1473200"/>
            <a:chOff x="0" y="0"/>
            <a:chExt cx="3150" cy="928"/>
          </a:xfrm>
        </p:grpSpPr>
        <p:sp>
          <p:nvSpPr>
            <p:cNvPr id="6154" name="AutoShape 9">
              <a:extLst>
                <a:ext uri="{FF2B5EF4-FFF2-40B4-BE49-F238E27FC236}">
                  <a16:creationId xmlns:a16="http://schemas.microsoft.com/office/drawing/2014/main" id="{C925CF36-347B-4019-BF6F-B6E50416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9"/>
              <a:ext cx="3150" cy="81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A825EA11-4B66-4913-9381-C0729306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0"/>
              <a:ext cx="3120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574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My First HTML 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h1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F110EEB5-EDB9-4A12-874D-4896FBA77F0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41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87099286-3E5A-40F8-B225-916CAF529F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>
            <a:extLst>
              <a:ext uri="{FF2B5EF4-FFF2-40B4-BE49-F238E27FC236}">
                <a16:creationId xmlns:a16="http://schemas.microsoft.com/office/drawing/2014/main" id="{F86E203A-CCC3-4A21-BDCC-2AF7E97C3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78C8EFFE-3A3D-489F-A4A3-34218BDF65A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Table Attributes</a:t>
            </a:r>
          </a:p>
        </p:txBody>
      </p:sp>
      <p:pic>
        <p:nvPicPr>
          <p:cNvPr id="43014" name="Picture 5">
            <a:extLst>
              <a:ext uri="{FF2B5EF4-FFF2-40B4-BE49-F238E27FC236}">
                <a16:creationId xmlns:a16="http://schemas.microsoft.com/office/drawing/2014/main" id="{F58E2C20-1BD8-412F-A2E1-B7173B70DFD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6">
            <a:extLst>
              <a:ext uri="{FF2B5EF4-FFF2-40B4-BE49-F238E27FC236}">
                <a16:creationId xmlns:a16="http://schemas.microsoft.com/office/drawing/2014/main" id="{34078834-66D9-45ED-B0C6-DC2DD6E43848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E032C6F6-DA53-48C9-9F5A-E3E90AA5456E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You may want to change the direction of the entire table, this is done using:</a:t>
            </a:r>
          </a:p>
        </p:txBody>
      </p:sp>
      <p:grpSp>
        <p:nvGrpSpPr>
          <p:cNvPr id="43017" name="Group 8">
            <a:extLst>
              <a:ext uri="{FF2B5EF4-FFF2-40B4-BE49-F238E27FC236}">
                <a16:creationId xmlns:a16="http://schemas.microsoft.com/office/drawing/2014/main" id="{EBBFFDB0-3C0D-4F0F-ABDF-0B44DD762233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47913"/>
            <a:ext cx="7786687" cy="660400"/>
            <a:chOff x="0" y="0"/>
            <a:chExt cx="4905" cy="416"/>
          </a:xfrm>
        </p:grpSpPr>
        <p:sp>
          <p:nvSpPr>
            <p:cNvPr id="43028" name="AutoShape 9">
              <a:extLst>
                <a:ext uri="{FF2B5EF4-FFF2-40B4-BE49-F238E27FC236}">
                  <a16:creationId xmlns:a16="http://schemas.microsoft.com/office/drawing/2014/main" id="{2A6BBB6F-6B17-41FD-A5C9-2BE5BA914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4905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3029" name="Rectangle 10">
              <a:extLst>
                <a:ext uri="{FF2B5EF4-FFF2-40B4-BE49-F238E27FC236}">
                  <a16:creationId xmlns:a16="http://schemas.microsoft.com/office/drawing/2014/main" id="{FD4A7883-9411-4538-A7F7-AF0A7EF07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489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342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dir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"rtl“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grpSp>
        <p:nvGrpSpPr>
          <p:cNvPr id="43018" name="Group 11">
            <a:extLst>
              <a:ext uri="{FF2B5EF4-FFF2-40B4-BE49-F238E27FC236}">
                <a16:creationId xmlns:a16="http://schemas.microsoft.com/office/drawing/2014/main" id="{593716A5-1EEC-42A6-89E5-AE39F40999A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562350"/>
            <a:ext cx="8215313" cy="660400"/>
            <a:chOff x="0" y="0"/>
            <a:chExt cx="5175" cy="416"/>
          </a:xfrm>
        </p:grpSpPr>
        <p:sp>
          <p:nvSpPr>
            <p:cNvPr id="43026" name="AutoShape 12">
              <a:extLst>
                <a:ext uri="{FF2B5EF4-FFF2-40B4-BE49-F238E27FC236}">
                  <a16:creationId xmlns:a16="http://schemas.microsoft.com/office/drawing/2014/main" id="{4759A99C-CE71-4DA7-8A08-325F2880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5175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3027" name="Rectangle 13">
              <a:extLst>
                <a:ext uri="{FF2B5EF4-FFF2-40B4-BE49-F238E27FC236}">
                  <a16:creationId xmlns:a16="http://schemas.microsoft.com/office/drawing/2014/main" id="{1A683308-98D5-4132-B285-FED2D716B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1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356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cellspacing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"5"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cellpadding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"5"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bgcolor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"lightgreen"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43019" name="Picture 14">
            <a:extLst>
              <a:ext uri="{FF2B5EF4-FFF2-40B4-BE49-F238E27FC236}">
                <a16:creationId xmlns:a16="http://schemas.microsoft.com/office/drawing/2014/main" id="{1262B621-C71A-4A3A-B183-149F6246BAA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4000500"/>
            <a:ext cx="619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20" name="Group 15">
            <a:extLst>
              <a:ext uri="{FF2B5EF4-FFF2-40B4-BE49-F238E27FC236}">
                <a16:creationId xmlns:a16="http://schemas.microsoft.com/office/drawing/2014/main" id="{5E890C3A-EEE5-43E3-9EF4-B5AC502BF4D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848225"/>
            <a:ext cx="8215312" cy="660400"/>
            <a:chOff x="0" y="0"/>
            <a:chExt cx="5175" cy="416"/>
          </a:xfrm>
        </p:grpSpPr>
        <p:sp>
          <p:nvSpPr>
            <p:cNvPr id="43024" name="AutoShape 16">
              <a:extLst>
                <a:ext uri="{FF2B5EF4-FFF2-40B4-BE49-F238E27FC236}">
                  <a16:creationId xmlns:a16="http://schemas.microsoft.com/office/drawing/2014/main" id="{131557F4-9258-4ABA-8413-05EF4BA4C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"/>
              <a:ext cx="5175" cy="31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C03F47B3-632F-4251-BE7A-BCAADED5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1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356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table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border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cellspacing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"5"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cellpadding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"5"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background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"bg.jpg"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  <p:pic>
        <p:nvPicPr>
          <p:cNvPr id="43021" name="Picture 18">
            <a:extLst>
              <a:ext uri="{FF2B5EF4-FFF2-40B4-BE49-F238E27FC236}">
                <a16:creationId xmlns:a16="http://schemas.microsoft.com/office/drawing/2014/main" id="{6950A00A-FC5B-418A-8104-C1498F4EEE3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286375"/>
            <a:ext cx="600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Rectangle 19">
            <a:extLst>
              <a:ext uri="{FF2B5EF4-FFF2-40B4-BE49-F238E27FC236}">
                <a16:creationId xmlns:a16="http://schemas.microsoft.com/office/drawing/2014/main" id="{93921D57-CAA2-4CDB-AB3F-ACDBED41B124}"/>
              </a:ext>
            </a:extLst>
          </p:cNvPr>
          <p:cNvSpPr>
            <a:spLocks/>
          </p:cNvSpPr>
          <p:nvPr/>
        </p:nvSpPr>
        <p:spPr bwMode="auto">
          <a:xfrm>
            <a:off x="357188" y="3105150"/>
            <a:ext cx="6426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set a background for your table, use:</a:t>
            </a:r>
          </a:p>
        </p:txBody>
      </p:sp>
      <p:sp>
        <p:nvSpPr>
          <p:cNvPr id="43023" name="Rectangle 20">
            <a:extLst>
              <a:ext uri="{FF2B5EF4-FFF2-40B4-BE49-F238E27FC236}">
                <a16:creationId xmlns:a16="http://schemas.microsoft.com/office/drawing/2014/main" id="{17746A88-3672-4EE4-B3A5-F4ADA8CD6930}"/>
              </a:ext>
            </a:extLst>
          </p:cNvPr>
          <p:cNvSpPr>
            <a:spLocks/>
          </p:cNvSpPr>
          <p:nvPr/>
        </p:nvSpPr>
        <p:spPr bwMode="auto">
          <a:xfrm>
            <a:off x="428625" y="4427538"/>
            <a:ext cx="7861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set an image background for your table, use: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9EEFD15C-2D9D-4D6F-94B6-38BA32D4779A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42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969D787B-EC8C-4400-A789-524AA451C2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>
            <a:extLst>
              <a:ext uri="{FF2B5EF4-FFF2-40B4-BE49-F238E27FC236}">
                <a16:creationId xmlns:a16="http://schemas.microsoft.com/office/drawing/2014/main" id="{F0F4593D-C796-4F5A-9E5D-4CC156052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895C3CAD-9765-4066-8847-D00AF8156F30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Entities</a:t>
            </a:r>
          </a:p>
        </p:txBody>
      </p:sp>
      <p:pic>
        <p:nvPicPr>
          <p:cNvPr id="44038" name="Picture 5">
            <a:extLst>
              <a:ext uri="{FF2B5EF4-FFF2-40B4-BE49-F238E27FC236}">
                <a16:creationId xmlns:a16="http://schemas.microsoft.com/office/drawing/2014/main" id="{D5042D2E-4283-4201-BE35-155FED2D7C3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6">
            <a:extLst>
              <a:ext uri="{FF2B5EF4-FFF2-40B4-BE49-F238E27FC236}">
                <a16:creationId xmlns:a16="http://schemas.microsoft.com/office/drawing/2014/main" id="{C0DAA7E0-BBE3-48EB-AF35-2ED78409F43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9C7535F3-FA76-44FA-95D5-5CF0D6505444}"/>
              </a:ext>
            </a:extLst>
          </p:cNvPr>
          <p:cNvSpPr>
            <a:spLocks/>
          </p:cNvSpPr>
          <p:nvPr/>
        </p:nvSpPr>
        <p:spPr bwMode="auto">
          <a:xfrm>
            <a:off x="142875" y="1622425"/>
            <a:ext cx="89281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characters (like &lt;) cannot be placed inside the text 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(the browser might mistake them for tags).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Entities are used to output these special characters.</a:t>
            </a:r>
            <a:endParaRPr lang="en-US"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 example: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&amp;lt;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 the entity code for &lt;.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Entity could be specified using the Entity code or an Entity number: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&amp;#60; 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Entity names are recommended as they are more readable.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However, some Entity names are not supported by all browsers.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D78A6143-D62D-4520-9C7E-A42A9AF05CC9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43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B9AF9257-0346-4233-A80D-F2713CB038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0756A12F-0837-4353-BC3C-3A938271A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B3D079D7-613A-4528-A789-80131D05897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Entities</a:t>
            </a:r>
          </a:p>
        </p:txBody>
      </p:sp>
      <p:pic>
        <p:nvPicPr>
          <p:cNvPr id="45062" name="Picture 5">
            <a:extLst>
              <a:ext uri="{FF2B5EF4-FFF2-40B4-BE49-F238E27FC236}">
                <a16:creationId xmlns:a16="http://schemas.microsoft.com/office/drawing/2014/main" id="{5B066D83-72A7-40E4-BFA1-FE1B95502F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6">
            <a:extLst>
              <a:ext uri="{FF2B5EF4-FFF2-40B4-BE49-F238E27FC236}">
                <a16:creationId xmlns:a16="http://schemas.microsoft.com/office/drawing/2014/main" id="{A20D05C3-BE65-4D75-8229-A46F1C622CCF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BAEDB84-EAC9-4F52-92D3-DA6D56378BF4}"/>
              </a:ext>
            </a:extLst>
          </p:cNvPr>
          <p:cNvSpPr>
            <a:spLocks/>
          </p:cNvSpPr>
          <p:nvPr/>
        </p:nvSpPr>
        <p:spPr bwMode="auto">
          <a:xfrm>
            <a:off x="357188" y="1571625"/>
            <a:ext cx="85010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Here are some commonly used Entities:</a:t>
            </a:r>
          </a:p>
        </p:txBody>
      </p:sp>
      <p:graphicFrame>
        <p:nvGraphicFramePr>
          <p:cNvPr id="46088" name="Group 8">
            <a:extLst>
              <a:ext uri="{FF2B5EF4-FFF2-40B4-BE49-F238E27FC236}">
                <a16:creationId xmlns:a16="http://schemas.microsoft.com/office/drawing/2014/main" id="{0154D064-815F-4D8D-84C6-6A78C6EDF64A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2214563"/>
          <a:ext cx="7786688" cy="3805237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43745735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1048637723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4245350492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338089279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Entity Output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Code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Number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2197"/>
                  </a:ext>
                </a:extLst>
              </a:tr>
              <a:tr h="298450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 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non-breaking space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&amp;nbsp;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&amp;#160;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528429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&lt;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less than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&amp;lt;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&amp;#60;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916713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&gt;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greater than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&amp;gt;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&amp;#62;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856244"/>
                  </a:ext>
                </a:extLst>
              </a:tr>
              <a:tr h="298450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ampersand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&amp;amp;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&amp;#38;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092641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¢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cent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&amp;cent;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&amp;#162;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53010"/>
                  </a:ext>
                </a:extLst>
              </a:tr>
              <a:tr h="298450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£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pound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&amp;pound;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&amp;#163;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693077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¥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yen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&amp;yen;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&amp;#165;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703833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€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euro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&amp;euro;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&amp;#8364;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422888"/>
                  </a:ext>
                </a:extLst>
              </a:tr>
              <a:tr h="298450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§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section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&amp;sect;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&amp;#167;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05881"/>
                  </a:ext>
                </a:extLst>
              </a:tr>
              <a:tr h="296863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©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copyright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&amp;copy;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&amp;#169;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135168"/>
                  </a:ext>
                </a:extLst>
              </a:tr>
              <a:tr h="533400"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®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registered trademark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&amp;reg;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1pPr>
                      <a:lvl2pPr marL="731838" indent="-28575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2pPr>
                      <a:lvl3pPr marL="1131888" indent="-228600" algn="r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3pPr>
                      <a:lvl4pPr marL="15890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4pPr>
                      <a:lvl5pPr marL="2046288" indent="-228600" algn="r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5pPr>
                      <a:lvl6pPr marL="25034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6pPr>
                      <a:lvl7pPr marL="29606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7pPr>
                      <a:lvl8pPr marL="34178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8pPr>
                      <a:lvl9pPr marL="3875088" indent="-228600" algn="r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ヒラギノ角ゴ ProN W3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ヒラギノ角ゴ ProN W3" charset="0"/>
                          <a:sym typeface="Verdana" panose="020B0604030504040204" pitchFamily="34" charset="0"/>
                        </a:rPr>
                        <a:t>&amp;#174;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99116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5B21C78-1C11-4345-A100-F3016422C7CE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44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6A51DA8F-76D4-44DB-87B8-9DF09A5DB94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>
            <a:extLst>
              <a:ext uri="{FF2B5EF4-FFF2-40B4-BE49-F238E27FC236}">
                <a16:creationId xmlns:a16="http://schemas.microsoft.com/office/drawing/2014/main" id="{809EF209-0867-4F9C-A445-6D2337218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485267D6-8D9B-4BF9-A672-E1AECB5F1149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Frame Element</a:t>
            </a:r>
          </a:p>
        </p:txBody>
      </p:sp>
      <p:pic>
        <p:nvPicPr>
          <p:cNvPr id="46086" name="Picture 5">
            <a:extLst>
              <a:ext uri="{FF2B5EF4-FFF2-40B4-BE49-F238E27FC236}">
                <a16:creationId xmlns:a16="http://schemas.microsoft.com/office/drawing/2014/main" id="{0823A8CC-394A-4F7F-97FD-2166F821922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6">
            <a:extLst>
              <a:ext uri="{FF2B5EF4-FFF2-40B4-BE49-F238E27FC236}">
                <a16:creationId xmlns:a16="http://schemas.microsoft.com/office/drawing/2014/main" id="{6A8CA7EE-B113-415D-9DFC-1C94A1A298A9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5BDA8841-9BF6-49E2-86F7-98B28898D9C0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Frames it is possible to display several HTML documents on the same browser window.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the frameset element to declare how the different frames reside on the document.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when using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frameset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you don’t use 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body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element.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the usage of * for stating – the remaining space.</a:t>
            </a:r>
          </a:p>
        </p:txBody>
      </p:sp>
      <p:grpSp>
        <p:nvGrpSpPr>
          <p:cNvPr id="46089" name="Group 8">
            <a:extLst>
              <a:ext uri="{FF2B5EF4-FFF2-40B4-BE49-F238E27FC236}">
                <a16:creationId xmlns:a16="http://schemas.microsoft.com/office/drawing/2014/main" id="{69330688-3DA2-4284-870C-2E091CA8994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4143375"/>
            <a:ext cx="5000625" cy="1911350"/>
            <a:chOff x="0" y="0"/>
            <a:chExt cx="3150" cy="1204"/>
          </a:xfrm>
        </p:grpSpPr>
        <p:sp>
          <p:nvSpPr>
            <p:cNvPr id="46091" name="AutoShape 9">
              <a:extLst>
                <a:ext uri="{FF2B5EF4-FFF2-40B4-BE49-F238E27FC236}">
                  <a16:creationId xmlns:a16="http://schemas.microsoft.com/office/drawing/2014/main" id="{174505D4-A062-4975-A50B-10EFF2DC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50" cy="117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6092" name="Rectangle 10">
              <a:extLst>
                <a:ext uri="{FF2B5EF4-FFF2-40B4-BE49-F238E27FC236}">
                  <a16:creationId xmlns:a16="http://schemas.microsoft.com/office/drawing/2014/main" id="{85A30EF6-BD23-49F5-8117-838135975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20"/>
              <a:ext cx="3112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118" bIns="22860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frameset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rows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"30%,70%"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"frame1.html"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frameset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cols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"25%,*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"frame2.html"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src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"frame3.html"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frameset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frameset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46090" name="Picture 11">
            <a:extLst>
              <a:ext uri="{FF2B5EF4-FFF2-40B4-BE49-F238E27FC236}">
                <a16:creationId xmlns:a16="http://schemas.microsoft.com/office/drawing/2014/main" id="{F6B17F02-580F-4B18-A673-AFA9694D56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40200"/>
            <a:ext cx="32861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86B3B339-3A50-4C4E-A3BB-4DC72C55866D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AD2F3A3D-C379-4412-AE2D-3F92F126544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>
            <a:extLst>
              <a:ext uri="{FF2B5EF4-FFF2-40B4-BE49-F238E27FC236}">
                <a16:creationId xmlns:a16="http://schemas.microsoft.com/office/drawing/2014/main" id="{95A321BB-956A-44AF-83C5-07367672D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C26F8821-67B7-4CF7-BAFC-B02320CC377D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Navigating to Frames</a:t>
            </a:r>
          </a:p>
        </p:txBody>
      </p:sp>
      <p:pic>
        <p:nvPicPr>
          <p:cNvPr id="47110" name="Picture 5">
            <a:extLst>
              <a:ext uri="{FF2B5EF4-FFF2-40B4-BE49-F238E27FC236}">
                <a16:creationId xmlns:a16="http://schemas.microsoft.com/office/drawing/2014/main" id="{5813F251-0754-48F1-B518-4038F635E00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6">
            <a:extLst>
              <a:ext uri="{FF2B5EF4-FFF2-40B4-BE49-F238E27FC236}">
                <a16:creationId xmlns:a16="http://schemas.microsoft.com/office/drawing/2014/main" id="{EAF422CB-58CB-433C-9B9D-44AFE5631E9E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2E114F15-B2BA-4B16-9D2B-62A8B6682BE8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501062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47113" name="Picture 8">
            <a:extLst>
              <a:ext uri="{FF2B5EF4-FFF2-40B4-BE49-F238E27FC236}">
                <a16:creationId xmlns:a16="http://schemas.microsoft.com/office/drawing/2014/main" id="{5CD79B9B-1CE3-411B-844C-111B0AC4E9C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213"/>
            <a:ext cx="5522912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9">
            <a:extLst>
              <a:ext uri="{FF2B5EF4-FFF2-40B4-BE49-F238E27FC236}">
                <a16:creationId xmlns:a16="http://schemas.microsoft.com/office/drawing/2014/main" id="{83FFB10F-78EC-4464-847E-888D9F3B77D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714500"/>
            <a:ext cx="30099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5" name="Group 10">
            <a:extLst>
              <a:ext uri="{FF2B5EF4-FFF2-40B4-BE49-F238E27FC236}">
                <a16:creationId xmlns:a16="http://schemas.microsoft.com/office/drawing/2014/main" id="{E7A22F74-9C99-462C-B7E0-11B61494B9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14750"/>
            <a:ext cx="7072313" cy="1497013"/>
            <a:chOff x="0" y="0"/>
            <a:chExt cx="4455" cy="943"/>
          </a:xfrm>
        </p:grpSpPr>
        <p:sp>
          <p:nvSpPr>
            <p:cNvPr id="47116" name="AutoShape 11">
              <a:extLst>
                <a:ext uri="{FF2B5EF4-FFF2-40B4-BE49-F238E27FC236}">
                  <a16:creationId xmlns:a16="http://schemas.microsoft.com/office/drawing/2014/main" id="{4DB2D49F-5114-48E0-80DF-1431A6390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55" cy="90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7117" name="Rectangle 12">
              <a:extLst>
                <a:ext uri="{FF2B5EF4-FFF2-40B4-BE49-F238E27FC236}">
                  <a16:creationId xmlns:a16="http://schemas.microsoft.com/office/drawing/2014/main" id="{69ACE219-CD33-48DD-B818-64CB01BEE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" y="15"/>
              <a:ext cx="4424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793" bIns="22860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  <a:sym typeface="Courier New Bold" panose="02070609020205020404" pitchFamily="49" charset="0"/>
                </a:rPr>
                <a:t>Navi.html: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 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"frame1.html"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target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"stage"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Frame 1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br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 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"frame2.html"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target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"stage"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Frame 2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br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 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"frame3.html"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target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"stage"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Frame 3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D2391BE0-7B39-41DC-95E5-5EE7650F8125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46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3DA8A6C2-0006-4221-B263-75696F46B6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FCBE08F7-0005-4D03-A1B1-89D95F17F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60426FA6-5CE3-483F-9FA8-462ECBE67C5E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Head Elements</a:t>
            </a: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83098F16-BDC5-4227-965B-A985776A4E9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6">
            <a:extLst>
              <a:ext uri="{FF2B5EF4-FFF2-40B4-BE49-F238E27FC236}">
                <a16:creationId xmlns:a16="http://schemas.microsoft.com/office/drawing/2014/main" id="{3CA4E329-2110-4B22-9974-EDBD078CF5FD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417C685B-22E7-4FE3-8A48-8CF07E611304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Head element contains information about the HTML document: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Keywords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- used by search engines to index and categorize the page.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Content-Type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used by the browser to determine the encoding of the page.</a:t>
            </a:r>
          </a:p>
        </p:txBody>
      </p:sp>
      <p:grpSp>
        <p:nvGrpSpPr>
          <p:cNvPr id="48137" name="Group 8">
            <a:extLst>
              <a:ext uri="{FF2B5EF4-FFF2-40B4-BE49-F238E27FC236}">
                <a16:creationId xmlns:a16="http://schemas.microsoft.com/office/drawing/2014/main" id="{094A34CA-943C-4D4E-9EC7-ED4C560CF11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906838"/>
            <a:ext cx="8715375" cy="1473200"/>
            <a:chOff x="0" y="0"/>
            <a:chExt cx="5490" cy="928"/>
          </a:xfrm>
        </p:grpSpPr>
        <p:sp>
          <p:nvSpPr>
            <p:cNvPr id="48138" name="AutoShape 9">
              <a:extLst>
                <a:ext uri="{FF2B5EF4-FFF2-40B4-BE49-F238E27FC236}">
                  <a16:creationId xmlns:a16="http://schemas.microsoft.com/office/drawing/2014/main" id="{0DBA6421-2906-4043-996E-57A1ACD6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9"/>
              <a:ext cx="5490" cy="81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8139" name="Rectangle 10">
              <a:extLst>
                <a:ext uri="{FF2B5EF4-FFF2-40B4-BE49-F238E27FC236}">
                  <a16:creationId xmlns:a16="http://schemas.microsoft.com/office/drawing/2014/main" id="{C66F7140-23B0-4F76-97A3-AF58BA890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0"/>
              <a:ext cx="5464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011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meta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http-equiv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"Content-Type"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content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"text/html; charset=utf-8"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meta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"title"             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content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"Frogi Pets Shop"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meta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"description"       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content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"The best online pets shop"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meta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"keywords"          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content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"Frogi, Pets, Pets Food, cat, dog"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meta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"language"          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content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"en"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943529A9-B2D5-4502-AD49-9697816BB9D1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47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BBB1E75C-07E8-4AC3-90ED-D5A86C50956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1"/>
          <a:stretch>
            <a:fillRect/>
          </a:stretch>
        </p:blipFill>
        <p:spPr bwMode="auto">
          <a:xfrm>
            <a:off x="3175" y="0"/>
            <a:ext cx="914082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6" name="Group 3">
            <a:extLst>
              <a:ext uri="{FF2B5EF4-FFF2-40B4-BE49-F238E27FC236}">
                <a16:creationId xmlns:a16="http://schemas.microsoft.com/office/drawing/2014/main" id="{196ECDC5-A0F4-4254-B949-93281446F4C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778125"/>
            <a:ext cx="7127875" cy="508000"/>
            <a:chOff x="0" y="0"/>
            <a:chExt cx="4490" cy="320"/>
          </a:xfrm>
        </p:grpSpPr>
        <p:sp>
          <p:nvSpPr>
            <p:cNvPr id="49161" name="AutoShape 4">
              <a:extLst>
                <a:ext uri="{FF2B5EF4-FFF2-40B4-BE49-F238E27FC236}">
                  <a16:creationId xmlns:a16="http://schemas.microsoft.com/office/drawing/2014/main" id="{314C98C2-C354-40B9-BE38-9B9D01ED1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9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9162" name="Rectangle 5">
              <a:extLst>
                <a:ext uri="{FF2B5EF4-FFF2-40B4-BE49-F238E27FC236}">
                  <a16:creationId xmlns:a16="http://schemas.microsoft.com/office/drawing/2014/main" id="{1BE3D30C-18AA-4776-A31A-27DD70B29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10"/>
              <a:ext cx="446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9157" name="Rectangle 6">
            <a:extLst>
              <a:ext uri="{FF2B5EF4-FFF2-40B4-BE49-F238E27FC236}">
                <a16:creationId xmlns:a16="http://schemas.microsoft.com/office/drawing/2014/main" id="{95EB7F1C-68F0-46B6-ADC1-D2418D7CA6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03350" y="1916113"/>
            <a:ext cx="6840538" cy="4941887"/>
          </a:xfrm>
        </p:spPr>
        <p:txBody>
          <a:bodyPr rIns="132080"/>
          <a:lstStyle/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HTML 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Elements and Attributes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  <a:p>
            <a:pPr algn="l" eaLnBrk="1" hangingPunct="1">
              <a:buClr>
                <a:srgbClr val="646260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 to CSS</a:t>
            </a:r>
          </a:p>
        </p:txBody>
      </p:sp>
      <p:pic>
        <p:nvPicPr>
          <p:cNvPr id="49158" name="Picture 7">
            <a:extLst>
              <a:ext uri="{FF2B5EF4-FFF2-40B4-BE49-F238E27FC236}">
                <a16:creationId xmlns:a16="http://schemas.microsoft.com/office/drawing/2014/main" id="{2593C0B7-2ADB-4509-8877-A26BCA0E3E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8">
            <a:extLst>
              <a:ext uri="{FF2B5EF4-FFF2-40B4-BE49-F238E27FC236}">
                <a16:creationId xmlns:a16="http://schemas.microsoft.com/office/drawing/2014/main" id="{28223D8A-8DEC-44C6-BCDD-E95C79242610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DEDA4DA0-BB9E-4D95-97E8-D92DFD8FF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127875" cy="1528763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8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ヒラギノ角ゴ ProN W6" charset="0"/>
              <a:cs typeface="ヒラギノ角ゴ ProN W6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A1A4A253-A2AB-4FF4-BA86-CE4D5FBE6064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48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0C7DFF8D-0B5E-4BE0-A0E0-B677CEC688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>
            <a:extLst>
              <a:ext uri="{FF2B5EF4-FFF2-40B4-BE49-F238E27FC236}">
                <a16:creationId xmlns:a16="http://schemas.microsoft.com/office/drawing/2014/main" id="{52707CE9-AE89-472F-9322-F397FC252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2852CE87-F3B2-48FC-9D47-AF969665ECDC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Input Elements</a:t>
            </a:r>
          </a:p>
        </p:txBody>
      </p:sp>
      <p:pic>
        <p:nvPicPr>
          <p:cNvPr id="50182" name="Picture 5">
            <a:extLst>
              <a:ext uri="{FF2B5EF4-FFF2-40B4-BE49-F238E27FC236}">
                <a16:creationId xmlns:a16="http://schemas.microsoft.com/office/drawing/2014/main" id="{00CF77CB-C9E9-41AD-B77C-C0397F3B575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6">
            <a:extLst>
              <a:ext uri="{FF2B5EF4-FFF2-40B4-BE49-F238E27FC236}">
                <a16:creationId xmlns:a16="http://schemas.microsoft.com/office/drawing/2014/main" id="{E73F456E-5DCD-4689-B758-81FBAE3A5A1B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0184" name="Rectangle 7">
            <a:extLst>
              <a:ext uri="{FF2B5EF4-FFF2-40B4-BE49-F238E27FC236}">
                <a16:creationId xmlns:a16="http://schemas.microsoft.com/office/drawing/2014/main" id="{B665B28B-6480-4ED1-98AE-04095B18287E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Input Elements are used to get data from the user:</a:t>
            </a:r>
          </a:p>
        </p:txBody>
      </p:sp>
      <p:pic>
        <p:nvPicPr>
          <p:cNvPr id="50185" name="Picture 8">
            <a:extLst>
              <a:ext uri="{FF2B5EF4-FFF2-40B4-BE49-F238E27FC236}">
                <a16:creationId xmlns:a16="http://schemas.microsoft.com/office/drawing/2014/main" id="{D433AE58-D7D2-498B-ACDF-D0B3B7A7F3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133600"/>
            <a:ext cx="866775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9">
            <a:extLst>
              <a:ext uri="{FF2B5EF4-FFF2-40B4-BE49-F238E27FC236}">
                <a16:creationId xmlns:a16="http://schemas.microsoft.com/office/drawing/2014/main" id="{2834895E-55D5-40F9-AB82-B32FCDF33B1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428875"/>
            <a:ext cx="2085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0">
            <a:extLst>
              <a:ext uri="{FF2B5EF4-FFF2-40B4-BE49-F238E27FC236}">
                <a16:creationId xmlns:a16="http://schemas.microsoft.com/office/drawing/2014/main" id="{6C2CF1AC-ACCA-4897-8DF1-80930579B97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357688"/>
            <a:ext cx="129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11">
            <a:extLst>
              <a:ext uri="{FF2B5EF4-FFF2-40B4-BE49-F238E27FC236}">
                <a16:creationId xmlns:a16="http://schemas.microsoft.com/office/drawing/2014/main" id="{E8E23E60-BC03-4EFC-B4A3-A254D8E556E4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071813"/>
            <a:ext cx="2143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830CC14E-FC36-4354-B0CD-DF4415232DC7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49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EDACA20E-5BD4-44FE-BD8C-A82D070C71F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>
            <a:extLst>
              <a:ext uri="{FF2B5EF4-FFF2-40B4-BE49-F238E27FC236}">
                <a16:creationId xmlns:a16="http://schemas.microsoft.com/office/drawing/2014/main" id="{DCA28E46-C13A-49CA-B775-65234D704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9BA0A14E-C755-45AD-9244-E6E3AB7F7548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Input Elements</a:t>
            </a:r>
          </a:p>
        </p:txBody>
      </p:sp>
      <p:pic>
        <p:nvPicPr>
          <p:cNvPr id="51206" name="Picture 5">
            <a:extLst>
              <a:ext uri="{FF2B5EF4-FFF2-40B4-BE49-F238E27FC236}">
                <a16:creationId xmlns:a16="http://schemas.microsoft.com/office/drawing/2014/main" id="{DBCD33BF-E8BE-40BC-B9C0-1B569DEE620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6">
            <a:extLst>
              <a:ext uri="{FF2B5EF4-FFF2-40B4-BE49-F238E27FC236}">
                <a16:creationId xmlns:a16="http://schemas.microsoft.com/office/drawing/2014/main" id="{E78E5943-3269-4426-8870-0AD8EC5C2B2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84C91573-0E8D-48D7-95EC-23F1864A1977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More input Elements:</a:t>
            </a:r>
          </a:p>
        </p:txBody>
      </p:sp>
      <p:grpSp>
        <p:nvGrpSpPr>
          <p:cNvPr id="51209" name="Group 8">
            <a:extLst>
              <a:ext uri="{FF2B5EF4-FFF2-40B4-BE49-F238E27FC236}">
                <a16:creationId xmlns:a16="http://schemas.microsoft.com/office/drawing/2014/main" id="{2D98B676-0C8D-4BD3-A9AC-B9BB6AD9EDEE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143125"/>
            <a:ext cx="8786812" cy="3786188"/>
            <a:chOff x="0" y="0"/>
            <a:chExt cx="5535" cy="2385"/>
          </a:xfrm>
        </p:grpSpPr>
        <p:sp>
          <p:nvSpPr>
            <p:cNvPr id="51212" name="AutoShape 9">
              <a:extLst>
                <a:ext uri="{FF2B5EF4-FFF2-40B4-BE49-F238E27FC236}">
                  <a16:creationId xmlns:a16="http://schemas.microsoft.com/office/drawing/2014/main" id="{B09300E9-2992-4ACA-84AB-9BF3DF8E4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535" cy="238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98546829-A2D3-40A3-9AA5-7BA19813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" y="4"/>
              <a:ext cx="5448" cy="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880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"radio"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"gender1"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"m"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checked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"checked"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label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"gender1"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 am a Male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label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"radio"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"gender2"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label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"gender2"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 am a Female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label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fieldset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legend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Pets Policy: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legend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"checkbox"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"dog"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"dog"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label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"dog"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 have a Dog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label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&gt;&lt;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br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endParaRPr lang="en-US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"checkbox"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"cat"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"cat"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checked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"checked"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label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"cat"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 have a Cat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label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fieldset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pic>
        <p:nvPicPr>
          <p:cNvPr id="51210" name="Picture 11">
            <a:extLst>
              <a:ext uri="{FF2B5EF4-FFF2-40B4-BE49-F238E27FC236}">
                <a16:creationId xmlns:a16="http://schemas.microsoft.com/office/drawing/2014/main" id="{D2F69EA5-E9B7-4FFA-8F7C-AF3A53911D2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2786063"/>
            <a:ext cx="115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Picture 12">
            <a:extLst>
              <a:ext uri="{FF2B5EF4-FFF2-40B4-BE49-F238E27FC236}">
                <a16:creationId xmlns:a16="http://schemas.microsoft.com/office/drawing/2014/main" id="{21FB64A3-EFF3-47E9-9A8E-20546B7D02F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4714875"/>
            <a:ext cx="1504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06126352-DECB-46B0-87E8-A8D3DBAE3AE6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0F58B918-9F83-4903-8E1C-92773CE18C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>
            <a:extLst>
              <a:ext uri="{FF2B5EF4-FFF2-40B4-BE49-F238E27FC236}">
                <a16:creationId xmlns:a16="http://schemas.microsoft.com/office/drawing/2014/main" id="{87D2214E-E5C2-4308-8278-31CBD1531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96C72C27-B979-46CA-A810-0739F9186730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Input Elements</a:t>
            </a:r>
          </a:p>
        </p:txBody>
      </p:sp>
      <p:pic>
        <p:nvPicPr>
          <p:cNvPr id="52230" name="Picture 5">
            <a:extLst>
              <a:ext uri="{FF2B5EF4-FFF2-40B4-BE49-F238E27FC236}">
                <a16:creationId xmlns:a16="http://schemas.microsoft.com/office/drawing/2014/main" id="{E963A8F2-D9EB-474B-8BD7-7C45C2CD628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6">
            <a:extLst>
              <a:ext uri="{FF2B5EF4-FFF2-40B4-BE49-F238E27FC236}">
                <a16:creationId xmlns:a16="http://schemas.microsoft.com/office/drawing/2014/main" id="{9B3F7477-E325-44FD-A624-7487139166C3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52232" name="Group 7">
            <a:extLst>
              <a:ext uri="{FF2B5EF4-FFF2-40B4-BE49-F238E27FC236}">
                <a16:creationId xmlns:a16="http://schemas.microsoft.com/office/drawing/2014/main" id="{470BE609-7ECE-47A0-8D7A-E499560D6B3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643063"/>
            <a:ext cx="8643937" cy="1704975"/>
            <a:chOff x="0" y="0"/>
            <a:chExt cx="5445" cy="1074"/>
          </a:xfrm>
        </p:grpSpPr>
        <p:sp>
          <p:nvSpPr>
            <p:cNvPr id="52236" name="AutoShape 8">
              <a:extLst>
                <a:ext uri="{FF2B5EF4-FFF2-40B4-BE49-F238E27FC236}">
                  <a16:creationId xmlns:a16="http://schemas.microsoft.com/office/drawing/2014/main" id="{71829CBF-1D08-4D13-A087-10E2367A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445" cy="1035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2237" name="Rectangle 9">
              <a:extLst>
                <a:ext uri="{FF2B5EF4-FFF2-40B4-BE49-F238E27FC236}">
                  <a16:creationId xmlns:a16="http://schemas.microsoft.com/office/drawing/2014/main" id="{57236ED9-14A3-4F23-B71C-76844995A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" y="18"/>
              <a:ext cx="54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41" bIns="22860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Some words about me: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br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textarea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“desc" 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rows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"3"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cols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"20"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I am interested in...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textarea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"button"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"Push Me"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onclick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"alert('Hello')"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</p:txBody>
        </p:sp>
      </p:grpSp>
      <p:pic>
        <p:nvPicPr>
          <p:cNvPr id="52233" name="Picture 10">
            <a:extLst>
              <a:ext uri="{FF2B5EF4-FFF2-40B4-BE49-F238E27FC236}">
                <a16:creationId xmlns:a16="http://schemas.microsoft.com/office/drawing/2014/main" id="{2F5ED8F1-ACBE-4AFD-99D1-58ADA70FDF2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714500"/>
            <a:ext cx="1819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>
            <a:extLst>
              <a:ext uri="{FF2B5EF4-FFF2-40B4-BE49-F238E27FC236}">
                <a16:creationId xmlns:a16="http://schemas.microsoft.com/office/drawing/2014/main" id="{4FC003D3-0CB1-4437-9D05-5C5AE801DB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2714625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Rectangle 12">
            <a:extLst>
              <a:ext uri="{FF2B5EF4-FFF2-40B4-BE49-F238E27FC236}">
                <a16:creationId xmlns:a16="http://schemas.microsoft.com/office/drawing/2014/main" id="{C77D8AA6-1434-458A-8618-3D0E9307295D}"/>
              </a:ext>
            </a:extLst>
          </p:cNvPr>
          <p:cNvSpPr>
            <a:spLocks/>
          </p:cNvSpPr>
          <p:nvPr/>
        </p:nvSpPr>
        <p:spPr bwMode="auto">
          <a:xfrm>
            <a:off x="285750" y="3500438"/>
            <a:ext cx="84963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Buttons are usually used to activate javascript that creates a dynamic browser-side behavior.</a:t>
            </a:r>
          </a:p>
          <a:p>
            <a:pPr eaLnBrk="1" hangingPunct="1">
              <a:spcBef>
                <a:spcPts val="4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will see much more power from JavaScript later.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commonly used button is one that submits the data from the input Elements to the server. 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leads us to HTML forms.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CE3A9B1-2AF3-44E9-BF93-E4B86618A62E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B3A05ED3-BB7B-423C-B819-01AC2E7D8A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194CC2F-5388-40AC-9602-F592F4EC7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F7FA1BF8-C6E8-40D2-B367-3C6F5DF5B2B2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Basic Example</a:t>
            </a: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56D3E974-EA92-499B-BC5A-A794410ED4E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6">
            <a:extLst>
              <a:ext uri="{FF2B5EF4-FFF2-40B4-BE49-F238E27FC236}">
                <a16:creationId xmlns:a16="http://schemas.microsoft.com/office/drawing/2014/main" id="{D0A9FC98-4C94-42EF-99A5-2CB098F0059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pic>
        <p:nvPicPr>
          <p:cNvPr id="7176" name="Picture 7">
            <a:extLst>
              <a:ext uri="{FF2B5EF4-FFF2-40B4-BE49-F238E27FC236}">
                <a16:creationId xmlns:a16="http://schemas.microsoft.com/office/drawing/2014/main" id="{5FCC09BB-D9FD-413C-A06C-EC7C266B0AA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773238"/>
            <a:ext cx="50228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>
            <a:extLst>
              <a:ext uri="{FF2B5EF4-FFF2-40B4-BE49-F238E27FC236}">
                <a16:creationId xmlns:a16="http://schemas.microsoft.com/office/drawing/2014/main" id="{9F4587D2-B113-4680-B958-60C628C18D3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785938"/>
            <a:ext cx="3429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9">
            <a:extLst>
              <a:ext uri="{FF2B5EF4-FFF2-40B4-BE49-F238E27FC236}">
                <a16:creationId xmlns:a16="http://schemas.microsoft.com/office/drawing/2014/main" id="{8C88771C-6246-499F-B950-D22C7F7A61FF}"/>
              </a:ext>
            </a:extLst>
          </p:cNvPr>
          <p:cNvSpPr>
            <a:spLocks/>
          </p:cNvSpPr>
          <p:nvPr/>
        </p:nvSpPr>
        <p:spPr bwMode="auto">
          <a:xfrm>
            <a:off x="71438" y="4551363"/>
            <a:ext cx="464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&lt;html&gt; describes the web page. 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&lt;body&gt; is the visible page content.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&lt;h1&gt; is displayed as a heading.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&lt;p&gt; is displayed as a paragraph. </a:t>
            </a:r>
          </a:p>
        </p:txBody>
      </p:sp>
      <p:sp>
        <p:nvSpPr>
          <p:cNvPr id="7179" name="Rectangle 10">
            <a:extLst>
              <a:ext uri="{FF2B5EF4-FFF2-40B4-BE49-F238E27FC236}">
                <a16:creationId xmlns:a16="http://schemas.microsoft.com/office/drawing/2014/main" id="{1BF85262-C6D6-465D-ACD5-6D9E2E4FBF87}"/>
              </a:ext>
            </a:extLst>
          </p:cNvPr>
          <p:cNvSpPr>
            <a:spLocks/>
          </p:cNvSpPr>
          <p:nvPr/>
        </p:nvSpPr>
        <p:spPr bwMode="auto">
          <a:xfrm>
            <a:off x="4286250" y="4572000"/>
            <a:ext cx="5219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&lt;head&gt; gives information about the page. 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&lt;title&gt; is the browser’s window title.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517A1A56-4FC0-4697-8352-FE0AC152377B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51</a:t>
            </a:r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7EB6A9C1-BDCC-4DA9-86DF-436942329E1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7B9F84E4-475C-47F3-A50F-55D22C18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54A4CD52-EF5D-4185-8457-AE4D256FF8A5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</p:txBody>
      </p:sp>
      <p:pic>
        <p:nvPicPr>
          <p:cNvPr id="53254" name="Picture 5">
            <a:extLst>
              <a:ext uri="{FF2B5EF4-FFF2-40B4-BE49-F238E27FC236}">
                <a16:creationId xmlns:a16="http://schemas.microsoft.com/office/drawing/2014/main" id="{07E9E7F5-8410-4CE9-9ABD-47BBA08F6BA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6">
            <a:extLst>
              <a:ext uri="{FF2B5EF4-FFF2-40B4-BE49-F238E27FC236}">
                <a16:creationId xmlns:a16="http://schemas.microsoft.com/office/drawing/2014/main" id="{84E789C1-C8F7-418B-8205-87A4AE2039B4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A5E16D01-8853-4DE0-A90F-24202F4DAF90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Form is a logical element, uniting input elements:</a:t>
            </a:r>
          </a:p>
        </p:txBody>
      </p:sp>
      <p:grpSp>
        <p:nvGrpSpPr>
          <p:cNvPr id="53257" name="Group 8">
            <a:extLst>
              <a:ext uri="{FF2B5EF4-FFF2-40B4-BE49-F238E27FC236}">
                <a16:creationId xmlns:a16="http://schemas.microsoft.com/office/drawing/2014/main" id="{9FC3D9C9-016B-4292-A616-5EB51C765AB6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917700"/>
            <a:ext cx="7572375" cy="1879600"/>
            <a:chOff x="0" y="0"/>
            <a:chExt cx="4770" cy="1184"/>
          </a:xfrm>
        </p:grpSpPr>
        <p:sp>
          <p:nvSpPr>
            <p:cNvPr id="53259" name="AutoShape 9">
              <a:extLst>
                <a:ext uri="{FF2B5EF4-FFF2-40B4-BE49-F238E27FC236}">
                  <a16:creationId xmlns:a16="http://schemas.microsoft.com/office/drawing/2014/main" id="{EF13C24D-211D-4AD0-96E2-DA25E7E99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"/>
              <a:ext cx="4770" cy="90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3260" name="Rectangle 10">
              <a:extLst>
                <a:ext uri="{FF2B5EF4-FFF2-40B4-BE49-F238E27FC236}">
                  <a16:creationId xmlns:a16="http://schemas.microsoft.com/office/drawing/2014/main" id="{19516795-5B0C-4EB8-AEF7-B937ADFC7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" y="0"/>
              <a:ext cx="4736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4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action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“processSignup.php"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method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"text"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"fname"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size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"20"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…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"submit"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"Send to Server"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endParaRPr lang="en-US" altLang="en-US" sz="1400">
                <a:solidFill>
                  <a:srgbClr val="008080"/>
                </a:solidFill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53258" name="Rectangle 11">
            <a:extLst>
              <a:ext uri="{FF2B5EF4-FFF2-40B4-BE49-F238E27FC236}">
                <a16:creationId xmlns:a16="http://schemas.microsoft.com/office/drawing/2014/main" id="{DB6BBF22-15DD-4240-9370-4AF26FAB9CD6}"/>
              </a:ext>
            </a:extLst>
          </p:cNvPr>
          <p:cNvSpPr>
            <a:spLocks/>
          </p:cNvSpPr>
          <p:nvPr/>
        </p:nvSpPr>
        <p:spPr bwMode="auto">
          <a:xfrm>
            <a:off x="357188" y="3643313"/>
            <a:ext cx="8496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action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element specifies a URL for a server-side file to process the data sent from the browser.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1D4D8435-26BF-447C-9908-A9EC88FEE6E7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52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0ED4DDED-10DE-411B-8A77-B9C37A78C3C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>
            <a:extLst>
              <a:ext uri="{FF2B5EF4-FFF2-40B4-BE49-F238E27FC236}">
                <a16:creationId xmlns:a16="http://schemas.microsoft.com/office/drawing/2014/main" id="{AA49CE5C-A414-43C6-AC17-25FAA1201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906A9BCD-F9B8-47BB-B0AA-745BD26130BC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</p:txBody>
      </p:sp>
      <p:pic>
        <p:nvPicPr>
          <p:cNvPr id="54278" name="Picture 5">
            <a:extLst>
              <a:ext uri="{FF2B5EF4-FFF2-40B4-BE49-F238E27FC236}">
                <a16:creationId xmlns:a16="http://schemas.microsoft.com/office/drawing/2014/main" id="{DAB3C86C-6B84-401C-B1B3-D161625C455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>
            <a:extLst>
              <a:ext uri="{FF2B5EF4-FFF2-40B4-BE49-F238E27FC236}">
                <a16:creationId xmlns:a16="http://schemas.microsoft.com/office/drawing/2014/main" id="{DAE5E582-4273-4486-B945-7A8745DAE8F7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54280" name="Group 7">
            <a:extLst>
              <a:ext uri="{FF2B5EF4-FFF2-40B4-BE49-F238E27FC236}">
                <a16:creationId xmlns:a16="http://schemas.microsoft.com/office/drawing/2014/main" id="{0188BFBD-603D-4510-8EA0-A9EC4A90ABCE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489075"/>
            <a:ext cx="7572375" cy="1879600"/>
            <a:chOff x="0" y="0"/>
            <a:chExt cx="4770" cy="1184"/>
          </a:xfrm>
        </p:grpSpPr>
        <p:sp>
          <p:nvSpPr>
            <p:cNvPr id="54283" name="AutoShape 8">
              <a:extLst>
                <a:ext uri="{FF2B5EF4-FFF2-40B4-BE49-F238E27FC236}">
                  <a16:creationId xmlns:a16="http://schemas.microsoft.com/office/drawing/2014/main" id="{1C3CBE4E-EB96-4B9A-A4BD-4E05E3670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"/>
              <a:ext cx="4770" cy="90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4284" name="Rectangle 9">
              <a:extLst>
                <a:ext uri="{FF2B5EF4-FFF2-40B4-BE49-F238E27FC236}">
                  <a16:creationId xmlns:a16="http://schemas.microsoft.com/office/drawing/2014/main" id="{F65FAEB1-5852-41A7-9BED-EC6E7BD0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" y="0"/>
              <a:ext cx="4736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47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action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“processSignup.php"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method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"text"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"fname"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size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"20"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…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"submit"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"Send to Server"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endParaRPr lang="en-US" altLang="en-US" sz="1400">
                <a:solidFill>
                  <a:srgbClr val="008080"/>
                </a:solidFill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54281" name="Rectangle 10">
            <a:extLst>
              <a:ext uri="{FF2B5EF4-FFF2-40B4-BE49-F238E27FC236}">
                <a16:creationId xmlns:a16="http://schemas.microsoft.com/office/drawing/2014/main" id="{D6FE659E-201A-4A33-83A8-7DD8F2D1C9C2}"/>
              </a:ext>
            </a:extLst>
          </p:cNvPr>
          <p:cNvSpPr>
            <a:spLocks/>
          </p:cNvSpPr>
          <p:nvPr/>
        </p:nvSpPr>
        <p:spPr bwMode="auto">
          <a:xfrm>
            <a:off x="357188" y="3286125"/>
            <a:ext cx="84963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can be: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data is sent as part of the URL and visible to the user, limited by size (1024 characters).</a:t>
            </a: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post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data is sent hidden as part of the http request, this is the recommended way.</a:t>
            </a:r>
          </a:p>
        </p:txBody>
      </p:sp>
      <p:pic>
        <p:nvPicPr>
          <p:cNvPr id="54282" name="Picture 11">
            <a:extLst>
              <a:ext uri="{FF2B5EF4-FFF2-40B4-BE49-F238E27FC236}">
                <a16:creationId xmlns:a16="http://schemas.microsoft.com/office/drawing/2014/main" id="{8B3DFC05-65BA-4DC2-BED5-D16BAE5901B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429125"/>
            <a:ext cx="421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BC8DD321-E58B-4487-B852-399B2F7430DB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774530D7-1020-40C4-B730-5237E46A05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>
            <a:extLst>
              <a:ext uri="{FF2B5EF4-FFF2-40B4-BE49-F238E27FC236}">
                <a16:creationId xmlns:a16="http://schemas.microsoft.com/office/drawing/2014/main" id="{3152E02C-AAB9-4FB1-AB13-CB064A908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9EB08FC7-8C87-4537-BDD4-2C62D975E71C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</a:t>
            </a:r>
          </a:p>
        </p:txBody>
      </p:sp>
      <p:pic>
        <p:nvPicPr>
          <p:cNvPr id="55302" name="Picture 5">
            <a:extLst>
              <a:ext uri="{FF2B5EF4-FFF2-40B4-BE49-F238E27FC236}">
                <a16:creationId xmlns:a16="http://schemas.microsoft.com/office/drawing/2014/main" id="{3C2921D4-C58F-44CC-ABB6-7934CB5D02D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6">
            <a:extLst>
              <a:ext uri="{FF2B5EF4-FFF2-40B4-BE49-F238E27FC236}">
                <a16:creationId xmlns:a16="http://schemas.microsoft.com/office/drawing/2014/main" id="{ECED4601-534E-4361-9F3A-5BFCAB3EBC72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74E7BC7F-2175-4B86-8766-AA86FAF14E15}"/>
              </a:ext>
            </a:extLst>
          </p:cNvPr>
          <p:cNvSpPr>
            <a:spLocks/>
          </p:cNvSpPr>
          <p:nvPr/>
        </p:nvSpPr>
        <p:spPr bwMode="auto">
          <a:xfrm>
            <a:off x="214313" y="1428750"/>
            <a:ext cx="8496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Let’s put it all together:</a:t>
            </a:r>
          </a:p>
        </p:txBody>
      </p:sp>
      <p:pic>
        <p:nvPicPr>
          <p:cNvPr id="55305" name="Picture 8">
            <a:extLst>
              <a:ext uri="{FF2B5EF4-FFF2-40B4-BE49-F238E27FC236}">
                <a16:creationId xmlns:a16="http://schemas.microsoft.com/office/drawing/2014/main" id="{2292C3B7-9837-46A5-91B5-6B4370F0221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33563"/>
            <a:ext cx="33718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Rectangle 9">
            <a:extLst>
              <a:ext uri="{FF2B5EF4-FFF2-40B4-BE49-F238E27FC236}">
                <a16:creationId xmlns:a16="http://schemas.microsoft.com/office/drawing/2014/main" id="{386F501B-C516-4F19-88ED-7CEFE1905311}"/>
              </a:ext>
            </a:extLst>
          </p:cNvPr>
          <p:cNvSpPr>
            <a:spLocks/>
          </p:cNvSpPr>
          <p:nvPr/>
        </p:nvSpPr>
        <p:spPr bwMode="auto">
          <a:xfrm>
            <a:off x="3714750" y="1928813"/>
            <a:ext cx="5283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u="sng">
                <a:solidFill>
                  <a:srgbClr val="009999"/>
                </a:solidFill>
                <a:latin typeface="Verdana" panose="020B0604030504040204" pitchFamily="34" charset="0"/>
                <a:sym typeface="Verdana" panose="020B0604030504040204" pitchFamily="34" charset="0"/>
                <a:hlinkClick r:id="rId5"/>
              </a:rPr>
              <a:t>http://www.mydomain.com/processSignup.php</a:t>
            </a:r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?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fname=Ronaldo&amp;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Pass=poli&amp;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country=Mexico&amp;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gender=m&amp;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cat=on&amp;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desc=I+am+interested+in+musica</a:t>
            </a:r>
          </a:p>
        </p:txBody>
      </p:sp>
      <p:sp>
        <p:nvSpPr>
          <p:cNvPr id="55307" name="Rectangle 10">
            <a:hlinkClick r:id="rId6"/>
            <a:extLst>
              <a:ext uri="{FF2B5EF4-FFF2-40B4-BE49-F238E27FC236}">
                <a16:creationId xmlns:a16="http://schemas.microsoft.com/office/drawing/2014/main" id="{4AEFF16C-70BB-48B1-A2CC-B80340BF6771}"/>
              </a:ext>
            </a:extLst>
          </p:cNvPr>
          <p:cNvSpPr>
            <a:spLocks/>
          </p:cNvSpPr>
          <p:nvPr/>
        </p:nvSpPr>
        <p:spPr bwMode="auto">
          <a:xfrm>
            <a:off x="155575" y="-579438"/>
            <a:ext cx="1162050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55308" name="Picture 11">
            <a:extLst>
              <a:ext uri="{FF2B5EF4-FFF2-40B4-BE49-F238E27FC236}">
                <a16:creationId xmlns:a16="http://schemas.microsoft.com/office/drawing/2014/main" id="{63FF1E2E-E8AE-403B-8FCE-96D7E113A441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71938"/>
            <a:ext cx="19065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Rectangle 12">
            <a:extLst>
              <a:ext uri="{FF2B5EF4-FFF2-40B4-BE49-F238E27FC236}">
                <a16:creationId xmlns:a16="http://schemas.microsoft.com/office/drawing/2014/main" id="{4872C1A8-5300-4CCB-989A-9DFB51A90FBF}"/>
              </a:ext>
            </a:extLst>
          </p:cNvPr>
          <p:cNvSpPr>
            <a:spLocks/>
          </p:cNvSpPr>
          <p:nvPr/>
        </p:nvSpPr>
        <p:spPr bwMode="auto">
          <a:xfrm>
            <a:off x="6000750" y="5000625"/>
            <a:ext cx="2857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Server side code will process the parameters, save to DB and redirect to the next page.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A49C03E8-40A0-48E7-B9DF-E5B27A2238F5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54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DBC0F34E-D6F9-4A52-9D14-A40E23FD96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8D114F6E-77FC-44AE-939D-EF20D0937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D042A81B-F2E1-4043-9604-D973D954DF93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Form Hidden Elements</a:t>
            </a:r>
          </a:p>
        </p:txBody>
      </p:sp>
      <p:pic>
        <p:nvPicPr>
          <p:cNvPr id="56326" name="Picture 5">
            <a:extLst>
              <a:ext uri="{FF2B5EF4-FFF2-40B4-BE49-F238E27FC236}">
                <a16:creationId xmlns:a16="http://schemas.microsoft.com/office/drawing/2014/main" id="{D5BBCE72-1DFA-4447-81D4-14D133A8BA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Rectangle 6">
            <a:extLst>
              <a:ext uri="{FF2B5EF4-FFF2-40B4-BE49-F238E27FC236}">
                <a16:creationId xmlns:a16="http://schemas.microsoft.com/office/drawing/2014/main" id="{B7FDB9D8-D561-4316-A6BC-CE0CBB05B8BB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AC191D5D-9D25-44EE-AB71-4A1F9AB28782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Hidden input elements are not shown to the user.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These are very useful when sending information from the server to the browser and back. Examine the following form:</a:t>
            </a:r>
          </a:p>
        </p:txBody>
      </p:sp>
      <p:grpSp>
        <p:nvGrpSpPr>
          <p:cNvPr id="56329" name="Group 8">
            <a:extLst>
              <a:ext uri="{FF2B5EF4-FFF2-40B4-BE49-F238E27FC236}">
                <a16:creationId xmlns:a16="http://schemas.microsoft.com/office/drawing/2014/main" id="{35287DDE-30D4-4040-819B-32D4DB719B56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917825"/>
            <a:ext cx="8072437" cy="1879600"/>
            <a:chOff x="0" y="0"/>
            <a:chExt cx="5085" cy="1184"/>
          </a:xfrm>
        </p:grpSpPr>
        <p:sp>
          <p:nvSpPr>
            <p:cNvPr id="56331" name="AutoShape 9">
              <a:extLst>
                <a:ext uri="{FF2B5EF4-FFF2-40B4-BE49-F238E27FC236}">
                  <a16:creationId xmlns:a16="http://schemas.microsoft.com/office/drawing/2014/main" id="{4DCBC788-8A95-47D9-81D5-409A29F02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"/>
              <a:ext cx="5085" cy="90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6332" name="Rectangle 10">
              <a:extLst>
                <a:ext uri="{FF2B5EF4-FFF2-40B4-BE49-F238E27FC236}">
                  <a16:creationId xmlns:a16="http://schemas.microsoft.com/office/drawing/2014/main" id="{3B22D4F8-E3C1-4824-8409-88FBC93D4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" y="0"/>
              <a:ext cx="5056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893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action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“processSignup.php"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method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"get"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“hidden"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name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“timestampFromServer"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“112341433"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   …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   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input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type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"submit" </a:t>
              </a:r>
              <a:r>
                <a:rPr lang="en-US" altLang="en-US" sz="1400">
                  <a:solidFill>
                    <a:srgbClr val="7F00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value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"Send to Server" 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/&gt;</a:t>
              </a:r>
            </a:p>
            <a:p>
              <a:pPr eaLnBrk="1" hangingPunct="1"/>
              <a:endParaRPr lang="en-US" altLang="en-US" sz="1400">
                <a:solidFill>
                  <a:srgbClr val="008080"/>
                </a:solidFill>
                <a:latin typeface="Courier New Italic" panose="02070409020205090404" pitchFamily="49" charset="0"/>
                <a:cs typeface="Courier New Italic" panose="02070409020205090404" pitchFamily="49" charset="0"/>
                <a:sym typeface="Courier New Italic" panose="0207040902020509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form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56330" name="Rectangle 11">
            <a:extLst>
              <a:ext uri="{FF2B5EF4-FFF2-40B4-BE49-F238E27FC236}">
                <a16:creationId xmlns:a16="http://schemas.microsoft.com/office/drawing/2014/main" id="{F07EF1EC-09F1-4182-83FE-A28FE723453F}"/>
              </a:ext>
            </a:extLst>
          </p:cNvPr>
          <p:cNvSpPr>
            <a:spLocks/>
          </p:cNvSpPr>
          <p:nvPr/>
        </p:nvSpPr>
        <p:spPr bwMode="auto">
          <a:xfrm>
            <a:off x="428625" y="4622800"/>
            <a:ext cx="84963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the form gets submitted, the server-side code may check the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timestampFromServer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parameter to figure out how much time it took the user to fill the form.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B2022D57-EA04-470E-A4E8-5F57624FC3DC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66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213B6CC4-4480-459B-9177-7784FCD5B2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>
            <a:extLst>
              <a:ext uri="{FF2B5EF4-FFF2-40B4-BE49-F238E27FC236}">
                <a16:creationId xmlns:a16="http://schemas.microsoft.com/office/drawing/2014/main" id="{87C655C0-212F-495C-9972-ACFFF231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436522BC-6B98-4D48-8C6E-F0BB8CE1427A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Summary</a:t>
            </a:r>
          </a:p>
        </p:txBody>
      </p:sp>
      <p:pic>
        <p:nvPicPr>
          <p:cNvPr id="57350" name="Picture 5">
            <a:extLst>
              <a:ext uri="{FF2B5EF4-FFF2-40B4-BE49-F238E27FC236}">
                <a16:creationId xmlns:a16="http://schemas.microsoft.com/office/drawing/2014/main" id="{406EF89C-84D4-4E23-89C0-DE81EE27DE8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Rectangle 6">
            <a:extLst>
              <a:ext uri="{FF2B5EF4-FFF2-40B4-BE49-F238E27FC236}">
                <a16:creationId xmlns:a16="http://schemas.microsoft.com/office/drawing/2014/main" id="{AEB8EB6C-2ED8-4735-A6BA-CB93C7C546E6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sp>
        <p:nvSpPr>
          <p:cNvPr id="57352" name="Rectangle 7">
            <a:extLst>
              <a:ext uri="{FF2B5EF4-FFF2-40B4-BE49-F238E27FC236}">
                <a16:creationId xmlns:a16="http://schemas.microsoft.com/office/drawing/2014/main" id="{E1C38FFB-1421-41F4-86AF-3D0978FA7F79}"/>
              </a:ext>
            </a:extLst>
          </p:cNvPr>
          <p:cNvSpPr>
            <a:spLocks/>
          </p:cNvSpPr>
          <p:nvPr/>
        </p:nvSpPr>
        <p:spPr bwMode="auto">
          <a:xfrm>
            <a:off x="357188" y="1622425"/>
            <a:ext cx="8496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is a markup language used to describe a web page.</a:t>
            </a:r>
          </a:p>
          <a:p>
            <a:pPr eaLnBrk="1" hangingPunct="1">
              <a:spcBef>
                <a:spcPts val="538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Forms are used to send data from the user to the server. Server side code is required to handle the sent data.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C218630-F7CC-4DA2-B42A-2AAF04C017EE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6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ACB11E4A-462D-475D-B751-B7C05723549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2066CC4-EC06-4846-949D-A2530F6C7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AF0056F1-3D37-4976-B2EE-AFE991639817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HTML is the Browser’s “Mother-Tongue”</a:t>
            </a:r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50A728F3-7AD9-49AA-8B5F-573D238B96A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6">
            <a:extLst>
              <a:ext uri="{FF2B5EF4-FFF2-40B4-BE49-F238E27FC236}">
                <a16:creationId xmlns:a16="http://schemas.microsoft.com/office/drawing/2014/main" id="{E306A314-00EE-422A-92DA-274C9FB01474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pic>
        <p:nvPicPr>
          <p:cNvPr id="8200" name="Picture 7">
            <a:extLst>
              <a:ext uri="{FF2B5EF4-FFF2-40B4-BE49-F238E27FC236}">
                <a16:creationId xmlns:a16="http://schemas.microsoft.com/office/drawing/2014/main" id="{A75E4054-A3BC-48BA-9084-B0D26508ED1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70088"/>
            <a:ext cx="65913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3A25F416-179F-455F-A390-C16D182C751F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7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D0ED4903-5823-497A-8934-B9872B27F6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ACAC839-24D1-48A1-879B-434CEDEE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5A1431ED-F614-47D8-A8B8-261D6C6C6082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Headings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8DFD8339-9D25-49E9-8EF2-391D4E68410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807FFD05-CA59-4A43-8770-236AAB1A41E5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63A75684-6601-4AA4-9E79-7BF9E25822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773238"/>
            <a:ext cx="5456237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8">
            <a:extLst>
              <a:ext uri="{FF2B5EF4-FFF2-40B4-BE49-F238E27FC236}">
                <a16:creationId xmlns:a16="http://schemas.microsoft.com/office/drawing/2014/main" id="{923EC362-EDF5-4771-94E5-E415F6123F91}"/>
              </a:ext>
            </a:extLst>
          </p:cNvPr>
          <p:cNvSpPr>
            <a:spLocks/>
          </p:cNvSpPr>
          <p:nvPr/>
        </p:nvSpPr>
        <p:spPr bwMode="auto">
          <a:xfrm>
            <a:off x="71438" y="4337050"/>
            <a:ext cx="5791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These are the headers provided in HTML.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Browsers automatically add an empty line before and after headings.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will see later that we can change the way they look.</a:t>
            </a:r>
          </a:p>
        </p:txBody>
      </p:sp>
      <p:pic>
        <p:nvPicPr>
          <p:cNvPr id="9226" name="Picture 9">
            <a:extLst>
              <a:ext uri="{FF2B5EF4-FFF2-40B4-BE49-F238E27FC236}">
                <a16:creationId xmlns:a16="http://schemas.microsoft.com/office/drawing/2014/main" id="{51CAEB32-355C-438B-91F7-30A30D546D0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714500"/>
            <a:ext cx="31146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A2128B2-31B8-4111-ACA3-ADCECA81E7B8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8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B842C0BB-BC64-4B6B-9596-8DD46DF678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C21B416-6642-4215-B68A-A41FB537B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3AB883E-9D69-47CA-B411-1C5C3DB08660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Paragraphs</a:t>
            </a:r>
          </a:p>
        </p:txBody>
      </p:sp>
      <p:pic>
        <p:nvPicPr>
          <p:cNvPr id="10246" name="Picture 5">
            <a:extLst>
              <a:ext uri="{FF2B5EF4-FFF2-40B4-BE49-F238E27FC236}">
                <a16:creationId xmlns:a16="http://schemas.microsoft.com/office/drawing/2014/main" id="{EE28AA9E-ABF2-4AF3-B401-411156E0655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6">
            <a:extLst>
              <a:ext uri="{FF2B5EF4-FFF2-40B4-BE49-F238E27FC236}">
                <a16:creationId xmlns:a16="http://schemas.microsoft.com/office/drawing/2014/main" id="{EAAD5AC0-6D18-4E2E-A5CD-4F0E71F4512F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10248" name="Group 7">
            <a:extLst>
              <a:ext uri="{FF2B5EF4-FFF2-40B4-BE49-F238E27FC236}">
                <a16:creationId xmlns:a16="http://schemas.microsoft.com/office/drawing/2014/main" id="{7D44A85B-14C1-4184-818F-A6D01C8582F3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785938"/>
            <a:ext cx="4572000" cy="2428875"/>
            <a:chOff x="0" y="0"/>
            <a:chExt cx="2880" cy="1530"/>
          </a:xfrm>
        </p:grpSpPr>
        <p:sp>
          <p:nvSpPr>
            <p:cNvPr id="10251" name="AutoShape 8">
              <a:extLst>
                <a:ext uri="{FF2B5EF4-FFF2-40B4-BE49-F238E27FC236}">
                  <a16:creationId xmlns:a16="http://schemas.microsoft.com/office/drawing/2014/main" id="{7597FD04-02B3-47CE-B6B3-5E39F5FF9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80" cy="153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0252" name="Rectangle 9">
              <a:extLst>
                <a:ext uri="{FF2B5EF4-FFF2-40B4-BE49-F238E27FC236}">
                  <a16:creationId xmlns:a16="http://schemas.microsoft.com/office/drawing/2014/main" id="{871322D5-342F-4023-95AB-E380F559A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45"/>
              <a:ext cx="282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6480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This is a paragraph.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This is a paragraph.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This is a paragraph.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p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10249" name="Rectangle 10">
            <a:extLst>
              <a:ext uri="{FF2B5EF4-FFF2-40B4-BE49-F238E27FC236}">
                <a16:creationId xmlns:a16="http://schemas.microsoft.com/office/drawing/2014/main" id="{6B677B54-7549-4D31-B777-4C02BD3F9516}"/>
              </a:ext>
            </a:extLst>
          </p:cNvPr>
          <p:cNvSpPr>
            <a:spLocks/>
          </p:cNvSpPr>
          <p:nvPr/>
        </p:nvSpPr>
        <p:spPr bwMode="auto">
          <a:xfrm>
            <a:off x="71438" y="4551363"/>
            <a:ext cx="7353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Paragraphs imply a line break and a space from other elements.</a:t>
            </a:r>
          </a:p>
        </p:txBody>
      </p:sp>
      <p:pic>
        <p:nvPicPr>
          <p:cNvPr id="10250" name="Picture 11">
            <a:extLst>
              <a:ext uri="{FF2B5EF4-FFF2-40B4-BE49-F238E27FC236}">
                <a16:creationId xmlns:a16="http://schemas.microsoft.com/office/drawing/2014/main" id="{AEE7B338-0A7C-474B-A1FE-534C7B121F7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785938"/>
            <a:ext cx="31146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B1C03332-844C-437B-9AFC-1114613901E0}"/>
              </a:ext>
            </a:extLst>
          </p:cNvPr>
          <p:cNvSpPr>
            <a:spLocks/>
          </p:cNvSpPr>
          <p:nvPr/>
        </p:nvSpPr>
        <p:spPr bwMode="auto">
          <a:xfrm>
            <a:off x="3563938" y="6237288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9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847BC911-0F80-469B-8D6E-5EC6B6C650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2"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11E214A-FAAD-47EA-93F8-880C50526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499350" cy="606425"/>
          </a:xfrm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rIns="132080"/>
          <a:lstStyle/>
          <a:p>
            <a:pPr marL="84138" algn="l" eaLnBrk="1" hangingPunct="1">
              <a:defRPr/>
            </a:pPr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HTML</a:t>
            </a:r>
            <a:endParaRPr lang="en-US" altLang="en-US" sz="2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B5C5ADD-69A8-423A-9FF7-5523ED0FD985}"/>
              </a:ext>
            </a:extLst>
          </p:cNvPr>
          <p:cNvSpPr>
            <a:spLocks/>
          </p:cNvSpPr>
          <p:nvPr/>
        </p:nvSpPr>
        <p:spPr bwMode="auto">
          <a:xfrm>
            <a:off x="1169988" y="9906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Links</a:t>
            </a:r>
          </a:p>
        </p:txBody>
      </p:sp>
      <p:pic>
        <p:nvPicPr>
          <p:cNvPr id="11270" name="Picture 5">
            <a:extLst>
              <a:ext uri="{FF2B5EF4-FFF2-40B4-BE49-F238E27FC236}">
                <a16:creationId xmlns:a16="http://schemas.microsoft.com/office/drawing/2014/main" id="{ECBA5C2E-4E5C-4097-95F8-C785CF4843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6">
            <a:extLst>
              <a:ext uri="{FF2B5EF4-FFF2-40B4-BE49-F238E27FC236}">
                <a16:creationId xmlns:a16="http://schemas.microsoft.com/office/drawing/2014/main" id="{6DE40F1D-66B1-4879-9179-2EE0C787AB77}"/>
              </a:ext>
            </a:extLst>
          </p:cNvPr>
          <p:cNvSpPr>
            <a:spLocks/>
          </p:cNvSpPr>
          <p:nvPr/>
        </p:nvSpPr>
        <p:spPr bwMode="auto">
          <a:xfrm>
            <a:off x="6372225" y="6308725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2009 trainologic LTD</a:t>
            </a:r>
          </a:p>
        </p:txBody>
      </p:sp>
      <p:grpSp>
        <p:nvGrpSpPr>
          <p:cNvPr id="11272" name="Group 7">
            <a:extLst>
              <a:ext uri="{FF2B5EF4-FFF2-40B4-BE49-F238E27FC236}">
                <a16:creationId xmlns:a16="http://schemas.microsoft.com/office/drawing/2014/main" id="{3C269FA7-5AD3-487C-A1F9-60F35615A2B1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643063"/>
            <a:ext cx="6500812" cy="2428875"/>
            <a:chOff x="0" y="0"/>
            <a:chExt cx="4095" cy="1530"/>
          </a:xfrm>
        </p:grpSpPr>
        <p:sp>
          <p:nvSpPr>
            <p:cNvPr id="11275" name="AutoShape 8">
              <a:extLst>
                <a:ext uri="{FF2B5EF4-FFF2-40B4-BE49-F238E27FC236}">
                  <a16:creationId xmlns:a16="http://schemas.microsoft.com/office/drawing/2014/main" id="{5725C137-C65E-4114-B3C4-FF19BB88A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95" cy="1530"/>
            </a:xfrm>
            <a:prstGeom prst="roundRect">
              <a:avLst>
                <a:gd name="adj" fmla="val 5972"/>
              </a:avLst>
            </a:prstGeom>
            <a:gradFill rotWithShape="0"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5400000" scaled="1"/>
            </a:gradFill>
            <a:ln w="12700">
              <a:solidFill>
                <a:srgbClr val="7F7F7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1276" name="Rectangle 9">
              <a:extLst>
                <a:ext uri="{FF2B5EF4-FFF2-40B4-BE49-F238E27FC236}">
                  <a16:creationId xmlns:a16="http://schemas.microsoft.com/office/drawing/2014/main" id="{6806DF74-12D3-4CFB-A619-9F2FD267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" y="109"/>
              <a:ext cx="4040" cy="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7109" bIns="2286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Check out this web site: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a </a:t>
              </a:r>
              <a:r>
                <a:rPr lang="en-US" altLang="en-US" sz="1400">
                  <a:solidFill>
                    <a:srgbClr val="7F00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href</a:t>
              </a:r>
              <a:r>
                <a:rPr lang="en-US" altLang="en-US" sz="14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=</a:t>
              </a:r>
              <a:r>
                <a:rPr lang="en-US" altLang="en-US" sz="1400">
                  <a:solidFill>
                    <a:srgbClr val="2A00F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"http://www.trainologic.com"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  <a:r>
                <a:rPr lang="en-US" altLang="en-US" sz="1400">
                  <a:solidFill>
                    <a:schemeClr val="tx1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Trainologic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a</a:t>
              </a:r>
              <a:r>
                <a:rPr lang="en-US" altLang="en-US" sz="1400">
                  <a:solidFill>
                    <a:srgbClr val="008080"/>
                  </a:solidFill>
                  <a:latin typeface="Courier New Italic" panose="02070409020205090404" pitchFamily="49" charset="0"/>
                  <a:cs typeface="Courier New Italic" panose="02070409020205090404" pitchFamily="49" charset="0"/>
                  <a:sym typeface="Courier New Italic" panose="02070409020205090404" pitchFamily="49" charset="0"/>
                </a:rPr>
                <a:t>&gt;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body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  <a:p>
              <a:pPr eaLnBrk="1" hangingPunct="1"/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&lt;/</a:t>
              </a:r>
              <a:r>
                <a:rPr lang="en-US" altLang="en-US" sz="1400">
                  <a:solidFill>
                    <a:srgbClr val="3F7F7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html</a:t>
              </a:r>
              <a:r>
                <a:rPr lang="en-US" altLang="en-US" sz="1400">
                  <a:solidFill>
                    <a:srgbClr val="00808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0A24EADF-AAB9-4E33-9DDA-7314323571F4}"/>
              </a:ext>
            </a:extLst>
          </p:cNvPr>
          <p:cNvSpPr>
            <a:spLocks/>
          </p:cNvSpPr>
          <p:nvPr/>
        </p:nvSpPr>
        <p:spPr bwMode="auto">
          <a:xfrm>
            <a:off x="71438" y="4551363"/>
            <a:ext cx="8280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Links allow us to navigate in the web.</a:t>
            </a:r>
          </a:p>
          <a:p>
            <a:pPr eaLnBrk="1" hangingPunct="1">
              <a:spcBef>
                <a:spcPts val="375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the link address is provided as an attribute, we will talk about attributes shortly.</a:t>
            </a:r>
          </a:p>
        </p:txBody>
      </p:sp>
      <p:pic>
        <p:nvPicPr>
          <p:cNvPr id="11274" name="Picture 11">
            <a:extLst>
              <a:ext uri="{FF2B5EF4-FFF2-40B4-BE49-F238E27FC236}">
                <a16:creationId xmlns:a16="http://schemas.microsoft.com/office/drawing/2014/main" id="{A3767150-E234-4169-8765-DBE9979D64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57375"/>
            <a:ext cx="2809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HTML_JS">
  <a:themeElements>
    <a:clrScheme name="HTML_J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ML_J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N W3" charset="0"/>
            <a:cs typeface="ヒラギノ角ゴ ProN W3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N W3" charset="0"/>
            <a:cs typeface="ヒラギノ角ゴ ProN W3" charset="0"/>
            <a:sym typeface="Arial" panose="020B0604020202020204" pitchFamily="34" charset="0"/>
          </a:defRPr>
        </a:defPPr>
      </a:lstStyle>
    </a:lnDef>
  </a:objectDefaults>
  <a:extraClrSchemeLst>
    <a:extraClrScheme>
      <a:clrScheme name="HTML_J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TML_JS - No Graphics">
  <a:themeElements>
    <a:clrScheme name="HTML_JS - No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ML_JS - No Graphic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N W3" charset="0"/>
            <a:cs typeface="ヒラギノ角ゴ ProN W3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N W3" charset="0"/>
            <a:cs typeface="ヒラギノ角ゴ ProN W3" charset="0"/>
            <a:sym typeface="Arial" panose="020B0604020202020204" pitchFamily="34" charset="0"/>
          </a:defRPr>
        </a:defPPr>
      </a:lstStyle>
    </a:lnDef>
  </a:objectDefaults>
  <a:extraClrSchemeLst>
    <a:extraClrScheme>
      <a:clrScheme name="HTML_JS - No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4104</Words>
  <Characters>0</Characters>
  <Application>Microsoft Office PowerPoint</Application>
  <PresentationFormat>On-screen Show (4:3)</PresentationFormat>
  <Lines>0</Lines>
  <Paragraphs>734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ヒラギノ角ゴ ProN W3</vt:lpstr>
      <vt:lpstr>Calibri</vt:lpstr>
      <vt:lpstr>Verdana</vt:lpstr>
      <vt:lpstr>ヒラギノ角ゴ ProN W6</vt:lpstr>
      <vt:lpstr>Courier New</vt:lpstr>
      <vt:lpstr>Courier New Italic</vt:lpstr>
      <vt:lpstr>Courier New Bold</vt:lpstr>
      <vt:lpstr>HTML_JS</vt:lpstr>
      <vt:lpstr>HTML_JS - No Graphics</vt:lpstr>
      <vt:lpstr>PowerPoint Presentation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yaron</dc:creator>
  <cp:keywords/>
  <dc:description/>
  <cp:lastModifiedBy>Ori Calvo</cp:lastModifiedBy>
  <cp:revision>1</cp:revision>
  <dcterms:modified xsi:type="dcterms:W3CDTF">2018-04-21T20:53:37Z</dcterms:modified>
</cp:coreProperties>
</file>