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4"/>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2" r:id="rId20"/>
    <p:sldId id="290" r:id="rId21"/>
    <p:sldId id="320" r:id="rId22"/>
    <p:sldId id="321" r:id="rId23"/>
    <p:sldId id="322" r:id="rId24"/>
    <p:sldId id="324" r:id="rId25"/>
    <p:sldId id="323" r:id="rId26"/>
    <p:sldId id="283" r:id="rId27"/>
    <p:sldId id="284" r:id="rId28"/>
    <p:sldId id="285" r:id="rId29"/>
    <p:sldId id="286" r:id="rId30"/>
    <p:sldId id="287" r:id="rId31"/>
    <p:sldId id="288" r:id="rId32"/>
    <p:sldId id="289" r:id="rId33"/>
    <p:sldId id="293" r:id="rId34"/>
    <p:sldId id="345" r:id="rId35"/>
    <p:sldId id="325" r:id="rId36"/>
    <p:sldId id="326" r:id="rId37"/>
    <p:sldId id="327" r:id="rId38"/>
    <p:sldId id="328" r:id="rId39"/>
    <p:sldId id="294" r:id="rId40"/>
    <p:sldId id="292" r:id="rId41"/>
    <p:sldId id="295" r:id="rId42"/>
    <p:sldId id="296" r:id="rId43"/>
    <p:sldId id="297" r:id="rId44"/>
    <p:sldId id="298" r:id="rId45"/>
    <p:sldId id="291" r:id="rId46"/>
    <p:sldId id="299" r:id="rId47"/>
    <p:sldId id="300" r:id="rId48"/>
    <p:sldId id="301" r:id="rId49"/>
    <p:sldId id="302" r:id="rId50"/>
    <p:sldId id="303" r:id="rId51"/>
    <p:sldId id="304" r:id="rId52"/>
    <p:sldId id="305" r:id="rId53"/>
    <p:sldId id="306" r:id="rId54"/>
    <p:sldId id="307" r:id="rId55"/>
    <p:sldId id="314" r:id="rId56"/>
    <p:sldId id="315" r:id="rId57"/>
    <p:sldId id="316" r:id="rId58"/>
    <p:sldId id="308" r:id="rId59"/>
    <p:sldId id="309" r:id="rId60"/>
    <p:sldId id="310" r:id="rId61"/>
    <p:sldId id="311" r:id="rId62"/>
    <p:sldId id="312" r:id="rId63"/>
    <p:sldId id="313" r:id="rId64"/>
    <p:sldId id="318" r:id="rId65"/>
    <p:sldId id="317" r:id="rId66"/>
    <p:sldId id="319" r:id="rId67"/>
    <p:sldId id="329" r:id="rId68"/>
    <p:sldId id="330" r:id="rId69"/>
    <p:sldId id="332" r:id="rId70"/>
    <p:sldId id="333" r:id="rId71"/>
    <p:sldId id="335" r:id="rId72"/>
    <p:sldId id="334" r:id="rId73"/>
    <p:sldId id="336" r:id="rId74"/>
    <p:sldId id="331" r:id="rId75"/>
    <p:sldId id="337" r:id="rId76"/>
    <p:sldId id="338" r:id="rId77"/>
    <p:sldId id="339" r:id="rId78"/>
    <p:sldId id="340" r:id="rId79"/>
    <p:sldId id="342" r:id="rId80"/>
    <p:sldId id="341" r:id="rId81"/>
    <p:sldId id="343" r:id="rId82"/>
    <p:sldId id="34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54AD8-4036-4336-B73D-9C86368B4B1D}" type="datetimeFigureOut">
              <a:rPr lang="en-US" smtClean="0"/>
              <a:pPr/>
              <a:t>14/12/2014</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11ADC0-9FC2-40D1-A32D-9C7A7E6FED7F}" type="slidenum">
              <a:rPr lang="en-US" smtClean="0"/>
              <a:pPr/>
              <a:t>‹#›</a:t>
            </a:fld>
            <a:endParaRPr lang="en-US"/>
          </a:p>
        </p:txBody>
      </p:sp>
    </p:spTree>
    <p:extLst>
      <p:ext uri="{BB962C8B-B14F-4D97-AF65-F5344CB8AC3E}">
        <p14:creationId xmlns:p14="http://schemas.microsoft.com/office/powerpoint/2010/main" val="398187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11ADC0-9FC2-40D1-A32D-9C7A7E6FED7F}" type="slidenum">
              <a:rPr lang="en-US" smtClean="0"/>
              <a:pPr/>
              <a:t>1</a:t>
            </a:fld>
            <a:endParaRPr lang="en-US"/>
          </a:p>
        </p:txBody>
      </p:sp>
    </p:spTree>
    <p:extLst>
      <p:ext uri="{BB962C8B-B14F-4D97-AF65-F5344CB8AC3E}">
        <p14:creationId xmlns:p14="http://schemas.microsoft.com/office/powerpoint/2010/main" val="223348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hapter Titl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smtClean="0"/>
              <a:t>Basic CSS</a:t>
            </a:r>
          </a:p>
        </p:txBody>
      </p:sp>
      <p:sp>
        <p:nvSpPr>
          <p:cNvPr id="53251" name="Page Number 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Page </a:t>
            </a:r>
            <a:fld id="{34AAC3C3-2A90-451A-A109-E9A9AD290CE8}" type="slidenum">
              <a:rPr lang="en-GB" altLang="en-US" sz="1200"/>
              <a:pPr/>
              <a:t>19</a:t>
            </a:fld>
            <a:endParaRPr lang="en-GB" altLang="en-US" sz="1200"/>
          </a:p>
        </p:txBody>
      </p:sp>
      <p:sp>
        <p:nvSpPr>
          <p:cNvPr id="53252" name="Rectangle 22"/>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smtClean="0"/>
              <a:t>QACSSXHTML_v1.0</a:t>
            </a:r>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The hyphen-separated attribute value selector</a:t>
            </a:r>
          </a:p>
          <a:p>
            <a:r>
              <a:rPr lang="en-GB" altLang="en-US" smtClean="0">
                <a:latin typeface="Lucida Console" panose="020B0609040504020204" pitchFamily="49" charset="0"/>
              </a:rPr>
              <a:t>element[attribute|="value"]</a:t>
            </a:r>
            <a:endParaRPr lang="en-GB" altLang="en-US" smtClean="0"/>
          </a:p>
          <a:p>
            <a:r>
              <a:rPr lang="en-GB" altLang="en-US" smtClean="0"/>
              <a:t>strictly only matches when the value is on the left-hand side of the hyphen.  This selector was added to the specification for use with the language attribute </a:t>
            </a:r>
          </a:p>
          <a:p>
            <a:r>
              <a:rPr lang="en-GB" altLang="en-US" smtClean="0">
                <a:latin typeface="Lucida Console" panose="020B0609040504020204" pitchFamily="49" charset="0"/>
              </a:rPr>
              <a:t>lang="country-code"</a:t>
            </a:r>
          </a:p>
          <a:p>
            <a:r>
              <a:rPr lang="en-GB" altLang="en-US" smtClean="0"/>
              <a:t>so the selector</a:t>
            </a:r>
          </a:p>
          <a:p>
            <a:r>
              <a:rPr lang="en-GB" altLang="en-US" smtClean="0">
                <a:latin typeface="Lucida Console" panose="020B0609040504020204" pitchFamily="49" charset="0"/>
              </a:rPr>
              <a:t>*[lang|="en"]</a:t>
            </a:r>
            <a:endParaRPr lang="en-GB" altLang="en-US" smtClean="0"/>
          </a:p>
          <a:p>
            <a:r>
              <a:rPr lang="en-GB" altLang="en-US" smtClean="0"/>
              <a:t>would match all elements with a language attribute of en, en-GB, en-US, etc.</a:t>
            </a:r>
          </a:p>
          <a:p>
            <a:endParaRPr lang="en-GB" altLang="en-US" smtClean="0"/>
          </a:p>
        </p:txBody>
      </p:sp>
    </p:spTree>
    <p:extLst>
      <p:ext uri="{BB962C8B-B14F-4D97-AF65-F5344CB8AC3E}">
        <p14:creationId xmlns:p14="http://schemas.microsoft.com/office/powerpoint/2010/main" val="196282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hapter Titl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smtClean="0"/>
              <a:t>Basic CSS</a:t>
            </a:r>
          </a:p>
        </p:txBody>
      </p:sp>
      <p:sp>
        <p:nvSpPr>
          <p:cNvPr id="74755" name="Page Number 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Page </a:t>
            </a:r>
            <a:fld id="{47638827-785A-4831-85F7-2C8F8031B679}" type="slidenum">
              <a:rPr lang="en-GB" altLang="en-US" sz="1200"/>
              <a:pPr/>
              <a:t>20</a:t>
            </a:fld>
            <a:endParaRPr lang="en-GB" altLang="en-US" sz="1200"/>
          </a:p>
        </p:txBody>
      </p:sp>
      <p:sp>
        <p:nvSpPr>
          <p:cNvPr id="74756" name="Rectangle 22"/>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smtClean="0"/>
              <a:t>QACSSXHTML_v1.0</a:t>
            </a: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93567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hapter Titl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smtClean="0"/>
              <a:t>CSS and positioning</a:t>
            </a:r>
          </a:p>
        </p:txBody>
      </p:sp>
      <p:sp>
        <p:nvSpPr>
          <p:cNvPr id="31747" name="Page Number 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Page </a:t>
            </a:r>
            <a:fld id="{E13691A7-16C6-47B9-9283-B212A8E68DE6}" type="slidenum">
              <a:rPr lang="en-GB" altLang="en-US" sz="1200"/>
              <a:pPr/>
              <a:t>33</a:t>
            </a:fld>
            <a:endParaRPr lang="en-GB" altLang="en-US" sz="1200"/>
          </a:p>
        </p:txBody>
      </p:sp>
      <p:sp>
        <p:nvSpPr>
          <p:cNvPr id="31748" name="Rectangle 22"/>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smtClean="0"/>
              <a:t>QACSSXHTML_v1.0</a:t>
            </a:r>
          </a:p>
        </p:txBody>
      </p:sp>
      <p:sp>
        <p:nvSpPr>
          <p:cNvPr id="3174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739775">
              <a:tabLst/>
            </a:pPr>
            <a:r>
              <a:rPr lang="en-GB" altLang="en-US" smtClean="0"/>
              <a:t>To enable the dynamic positioning of CSS layers with script it is necessary to explicitly set the CSS position declaration to relative, absolute or fixed.</a:t>
            </a:r>
          </a:p>
          <a:p>
            <a:pPr defTabSz="739775">
              <a:tabLst/>
            </a:pPr>
            <a:r>
              <a:rPr lang="en-GB" altLang="en-US" smtClean="0"/>
              <a:t>What is it that we are setting the position of?  When a browser displays a Web document, it displays the content in invisible boxes, using the CSS 2 Box Model.  If we don't specify the position of marked up content then the browsers lays out the information according to its in-built default style sheet .  If CSS styles have been specified then it is these styles are used instead of the default style.</a:t>
            </a:r>
          </a:p>
          <a:p>
            <a:pPr defTabSz="739775">
              <a:tabLst/>
            </a:pPr>
            <a:r>
              <a:rPr lang="en-GB" altLang="en-US" smtClean="0"/>
              <a:t>When dealing with Web documents, HTML tags generally fall into one of two categories.  They are either </a:t>
            </a:r>
            <a:r>
              <a:rPr lang="en-GB" altLang="en-US" b="1" smtClean="0"/>
              <a:t>inline</a:t>
            </a:r>
            <a:r>
              <a:rPr lang="en-GB" altLang="en-US" smtClean="0"/>
              <a:t> elements or </a:t>
            </a:r>
            <a:r>
              <a:rPr lang="en-GB" altLang="en-US" b="1" smtClean="0"/>
              <a:t>block</a:t>
            </a:r>
            <a:r>
              <a:rPr lang="en-GB" altLang="en-US" smtClean="0"/>
              <a:t> elements.</a:t>
            </a:r>
          </a:p>
          <a:p>
            <a:pPr defTabSz="739775">
              <a:buFontTx/>
              <a:buChar char="•"/>
              <a:tabLst/>
            </a:pPr>
            <a:r>
              <a:rPr lang="en-GB" altLang="en-US" smtClean="0"/>
              <a:t>Block elements can contain other block elements and inline elements.  </a:t>
            </a:r>
          </a:p>
          <a:p>
            <a:pPr defTabSz="739775">
              <a:buFontTx/>
              <a:buChar char="•"/>
              <a:tabLst/>
            </a:pPr>
            <a:r>
              <a:rPr lang="en-GB" altLang="en-US" smtClean="0"/>
              <a:t>Inline elements can contain other inline elements but are not allowed to contain block elements. </a:t>
            </a:r>
          </a:p>
          <a:p>
            <a:pPr defTabSz="739775">
              <a:tabLst/>
            </a:pPr>
            <a:r>
              <a:rPr lang="en-GB" altLang="en-US" smtClean="0"/>
              <a:t>Although a browser may display your page if these rules are not followed, problems may arise when dynamically altering the properties of CSS layers.  To avoid this, make use of the W3C HTML and CSS validation services.</a:t>
            </a:r>
          </a:p>
          <a:p>
            <a:pPr defTabSz="739775">
              <a:buFontTx/>
              <a:buChar char="•"/>
              <a:tabLst/>
            </a:pPr>
            <a:r>
              <a:rPr lang="en-GB" altLang="en-US" smtClean="0"/>
              <a:t>HTML	http://validator.w3.org/</a:t>
            </a:r>
          </a:p>
          <a:p>
            <a:pPr defTabSz="739775">
              <a:buFontTx/>
              <a:buChar char="•"/>
              <a:tabLst/>
            </a:pPr>
            <a:r>
              <a:rPr lang="en-GB" altLang="en-US" smtClean="0"/>
              <a:t>CSS	http://jigsaw.w3.org/css-validator/</a:t>
            </a:r>
          </a:p>
          <a:p>
            <a:pPr defTabSz="739775">
              <a:tabLst/>
            </a:pPr>
            <a:r>
              <a:rPr lang="en-GB" altLang="en-US" smtClean="0"/>
              <a:t>Use these services often when you first start to use CSS because a small error in your CSS or HTML can give problems that are hard to track down otherwise.</a:t>
            </a:r>
          </a:p>
          <a:p>
            <a:pPr defTabSz="739775">
              <a:tabLst/>
            </a:pPr>
            <a:endParaRPr lang="en-GB" altLang="en-US" smtClean="0"/>
          </a:p>
          <a:p>
            <a:pPr defTabSz="739775">
              <a:tabLst/>
            </a:pPr>
            <a:r>
              <a:rPr lang="en-GB" altLang="en-US" smtClean="0"/>
              <a:t>Netscape 4 uses a different model for positioning.  Its layers are window objects.</a:t>
            </a:r>
          </a:p>
          <a:p>
            <a:pPr defTabSz="739775">
              <a:tabLst/>
            </a:pPr>
            <a:endParaRPr lang="en-GB" altLang="en-US" smtClean="0"/>
          </a:p>
        </p:txBody>
      </p:sp>
      <p:sp>
        <p:nvSpPr>
          <p:cNvPr id="31750" name="Rectangle 3"/>
          <p:cNvSpPr>
            <a:spLocks noGrp="1" noRot="1" noChangeAspect="1" noChangeArrowheads="1" noTextEdit="1"/>
          </p:cNvSpPr>
          <p:nvPr>
            <p:ph type="sldImg"/>
          </p:nvPr>
        </p:nvSpPr>
        <p:spPr>
          <a:xfrm>
            <a:off x="776288" y="717550"/>
            <a:ext cx="5272087" cy="3952875"/>
          </a:xfrm>
          <a:ln/>
        </p:spPr>
      </p:sp>
    </p:spTree>
    <p:extLst>
      <p:ext uri="{BB962C8B-B14F-4D97-AF65-F5344CB8AC3E}">
        <p14:creationId xmlns:p14="http://schemas.microsoft.com/office/powerpoint/2010/main" val="121684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 2014 Ori Calvo</a:t>
            </a:r>
            <a:endParaRPr lang="en-US"/>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smtClean="0"/>
              <a:t>© 2014 Ori Calvo</a:t>
            </a:r>
            <a:endParaRPr lang="en-US"/>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smtClean="0"/>
              <a:t>© 2014 Ori Calvo</a:t>
            </a:r>
            <a:endParaRPr lang="en-US"/>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smtClean="0"/>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7864" y="0"/>
            <a:ext cx="1586136" cy="365125"/>
          </a:xfrm>
        </p:spPr>
        <p:txBody>
          <a:bodyPr/>
          <a:lstStyle>
            <a:lvl1pPr algn="ctr">
              <a:defRPr/>
            </a:lvl1pPr>
          </a:lstStyle>
          <a:p>
            <a:r>
              <a:rPr lang="en-US" smtClean="0"/>
              <a:t>© 2014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מספר שקופית 28"/>
          <p:cNvSpPr txBox="1">
            <a:spLocks/>
          </p:cNvSpPr>
          <p:nvPr userDrawn="1"/>
        </p:nvSpPr>
        <p:spPr>
          <a:xfrm>
            <a:off x="8244408"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smtClean="0"/>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smtClean="0"/>
              <a:t>© 2014 Ori Calvo</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smtClean="0"/>
              <a:t>© 2014 Ori Calvo</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smtClean="0"/>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smtClean="0"/>
              <a:t>© 2014 Ori Calvo</a:t>
            </a:r>
            <a:endParaRPr lang="en-US"/>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smtClean="0"/>
              <a:t>© 2014 Ori Calvo</a:t>
            </a:r>
            <a:endParaRPr lang="en-US"/>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smtClean="0"/>
              <a:t>© 2014 Ori Calvo</a:t>
            </a:r>
            <a:endParaRPr lang="en-US"/>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smtClean="0"/>
              <a:t>© 2014 Ori Calvo</a:t>
            </a:r>
            <a:endParaRPr lang="en-US"/>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smtClean="0"/>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smtClean="0"/>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smtClean="0"/>
              <a:t>© 2014 Ori Calvo</a:t>
            </a:r>
            <a:endParaRPr lang="en-US"/>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smtClean="0"/>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 2014 Ori Calvo</a:t>
            </a:r>
            <a:endParaRPr lang="en-US"/>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r>
              <a:rPr lang="en-US" sz="5400" dirty="0" smtClean="0"/>
              <a:t>CSS </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p:cNvSpPr>
            <a:spLocks noGrp="1"/>
          </p:cNvSpPr>
          <p:nvPr>
            <p:ph sz="quarter" idx="1"/>
          </p:nvPr>
        </p:nvSpPr>
        <p:spPr/>
        <p:txBody>
          <a:bodyPr/>
          <a:lstStyle/>
          <a:p>
            <a:r>
              <a:rPr lang="en-US" dirty="0" smtClean="0"/>
              <a:t>One </a:t>
            </a:r>
            <a:r>
              <a:rPr lang="en-US" dirty="0" err="1" smtClean="0"/>
              <a:t>stylesheet</a:t>
            </a:r>
            <a:r>
              <a:rPr lang="en-US" dirty="0" smtClean="0"/>
              <a:t> file may import other </a:t>
            </a:r>
            <a:r>
              <a:rPr lang="en-US" dirty="0" err="1" smtClean="0"/>
              <a:t>stylesheet</a:t>
            </a:r>
            <a:endParaRPr lang="en-US" dirty="0" smtClean="0"/>
          </a:p>
          <a:p>
            <a:r>
              <a:rPr lang="en-US" dirty="0" smtClean="0"/>
              <a:t>Nice from maintenance aspect</a:t>
            </a:r>
          </a:p>
          <a:p>
            <a:r>
              <a:rPr lang="en-US" dirty="0" smtClean="0"/>
              <a:t>Bad for performance</a:t>
            </a:r>
          </a:p>
          <a:p>
            <a:pPr lvl="1"/>
            <a:r>
              <a:rPr lang="en-US" dirty="0" smtClean="0"/>
              <a:t>Browser need to issue another HTTP request</a:t>
            </a:r>
            <a:endParaRPr lang="en-US" dirty="0"/>
          </a:p>
        </p:txBody>
      </p:sp>
      <p:sp>
        <p:nvSpPr>
          <p:cNvPr id="6" name="Rectangle 1"/>
          <p:cNvSpPr>
            <a:spLocks noChangeArrowheads="1"/>
          </p:cNvSpPr>
          <p:nvPr/>
        </p:nvSpPr>
        <p:spPr bwMode="auto">
          <a:xfrm>
            <a:off x="3195188" y="4221088"/>
            <a:ext cx="2988319" cy="1938992"/>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("Second.css")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#footer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border-top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0.85em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28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p:cNvSpPr>
            <a:spLocks noGrp="1"/>
          </p:cNvSpPr>
          <p:nvPr>
            <p:ph sz="quarter" idx="1"/>
          </p:nvPr>
        </p:nvSpPr>
        <p:spPr/>
        <p:txBody>
          <a:bodyPr/>
          <a:lstStyle/>
          <a:p>
            <a:r>
              <a:rPr lang="en-US" dirty="0" smtClean="0"/>
              <a:t>Style declarations cascade down to elements from many origins</a:t>
            </a:r>
          </a:p>
          <a:p>
            <a:r>
              <a:rPr lang="en-US" dirty="0" smtClean="0"/>
              <a:t>The cascade combines</a:t>
            </a:r>
          </a:p>
          <a:p>
            <a:pPr lvl="1"/>
            <a:r>
              <a:rPr lang="en-US" dirty="0" smtClean="0"/>
              <a:t>Importance</a:t>
            </a:r>
          </a:p>
          <a:p>
            <a:pPr lvl="1"/>
            <a:r>
              <a:rPr lang="en-US" dirty="0" smtClean="0"/>
              <a:t>Origin</a:t>
            </a:r>
          </a:p>
          <a:p>
            <a:pPr lvl="1"/>
            <a:r>
              <a:rPr lang="en-US" dirty="0" smtClean="0"/>
              <a:t>Specificity</a:t>
            </a:r>
          </a:p>
          <a:p>
            <a:pPr lvl="1"/>
            <a:r>
              <a:rPr lang="en-US" dirty="0" smtClean="0"/>
              <a:t>Order</a:t>
            </a:r>
          </a:p>
          <a:p>
            <a:r>
              <a:rPr lang="en-US" dirty="0"/>
              <a:t>D</a:t>
            </a:r>
            <a:r>
              <a:rPr lang="en-US" dirty="0" smtClean="0"/>
              <a:t>ecides which declaration should be applied to any given element</a:t>
            </a:r>
            <a:endParaRPr lang="en-US" dirty="0"/>
          </a:p>
        </p:txBody>
      </p:sp>
    </p:spTree>
    <p:extLst>
      <p:ext uri="{BB962C8B-B14F-4D97-AF65-F5344CB8AC3E}">
        <p14:creationId xmlns:p14="http://schemas.microsoft.com/office/powerpoint/2010/main" val="266491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Rules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5" name="Content Placeholder 4"/>
          <p:cNvSpPr>
            <a:spLocks noGrp="1"/>
          </p:cNvSpPr>
          <p:nvPr>
            <p:ph sz="quarter" idx="1"/>
          </p:nvPr>
        </p:nvSpPr>
        <p:spPr/>
        <p:txBody>
          <a:bodyPr/>
          <a:lstStyle/>
          <a:p>
            <a:r>
              <a:rPr lang="en-US" dirty="0" smtClean="0"/>
              <a:t>A rule consist of two parts</a:t>
            </a:r>
          </a:p>
          <a:p>
            <a:pPr lvl="1"/>
            <a:r>
              <a:rPr lang="en-US" dirty="0" smtClean="0"/>
              <a:t>Selector</a:t>
            </a:r>
          </a:p>
          <a:p>
            <a:pPr lvl="1"/>
            <a:r>
              <a:rPr lang="en-US" dirty="0" smtClean="0"/>
              <a:t>List of styles in the form of property: value;</a:t>
            </a:r>
          </a:p>
          <a:p>
            <a:pPr lvl="1"/>
            <a:endParaRPr lang="en-US" dirty="0"/>
          </a:p>
          <a:p>
            <a:pPr lvl="1"/>
            <a:endParaRPr lang="en-US" dirty="0" smtClean="0"/>
          </a:p>
          <a:p>
            <a:pPr lvl="1"/>
            <a:endParaRPr lang="en-US" dirty="0"/>
          </a:p>
          <a:p>
            <a:r>
              <a:rPr lang="en-US" dirty="0" smtClean="0"/>
              <a:t>Writing high quality CSS files is all about building the right selector with the right styling</a:t>
            </a:r>
          </a:p>
          <a:p>
            <a:endParaRPr lang="en-US" dirty="0" smtClean="0"/>
          </a:p>
          <a:p>
            <a:endParaRPr lang="en-US" dirty="0"/>
          </a:p>
        </p:txBody>
      </p:sp>
      <p:sp>
        <p:nvSpPr>
          <p:cNvPr id="6" name="Rectangle 1"/>
          <p:cNvSpPr>
            <a:spLocks noChangeArrowheads="1"/>
          </p:cNvSpPr>
          <p:nvPr/>
        </p:nvSpPr>
        <p:spPr bwMode="auto">
          <a:xfrm>
            <a:off x="3195188" y="3340268"/>
            <a:ext cx="2988319"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#footer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border-top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0.85em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p:cNvSpPr>
            <a:spLocks noGrp="1"/>
          </p:cNvSpPr>
          <p:nvPr>
            <p:ph sz="quarter" idx="1"/>
          </p:nvPr>
        </p:nvSpPr>
        <p:spPr/>
        <p:txBody>
          <a:bodyPr/>
          <a:lstStyle/>
          <a:p>
            <a:r>
              <a:rPr lang="en-US" dirty="0" smtClean="0"/>
              <a:t>Can be seen as a specification on its own</a:t>
            </a:r>
          </a:p>
          <a:p>
            <a:r>
              <a:rPr lang="en-US" dirty="0" smtClean="0"/>
              <a:t>An expression based language which allows the developer to select one or more elements</a:t>
            </a:r>
          </a:p>
          <a:p>
            <a:r>
              <a:rPr lang="en-US" dirty="0" smtClean="0"/>
              <a:t>Can be applied to any XML based document</a:t>
            </a:r>
          </a:p>
          <a:p>
            <a:r>
              <a:rPr lang="en-US" dirty="0" smtClean="0"/>
              <a:t>Don’t we have </a:t>
            </a:r>
            <a:r>
              <a:rPr lang="en-US" dirty="0" err="1" smtClean="0"/>
              <a:t>XPath</a:t>
            </a:r>
            <a:r>
              <a:rPr lang="en-US" dirty="0" smtClean="0"/>
              <a:t> ?</a:t>
            </a:r>
          </a:p>
          <a:p>
            <a:pPr lvl="1"/>
            <a:r>
              <a:rPr lang="en-US" dirty="0" smtClean="0"/>
              <a:t>CSS usually performs better</a:t>
            </a:r>
          </a:p>
          <a:p>
            <a:pPr lvl="1"/>
            <a:r>
              <a:rPr lang="en-US" dirty="0" smtClean="0"/>
              <a:t>CSS is less powerful</a:t>
            </a:r>
          </a:p>
          <a:p>
            <a:pPr lvl="1"/>
            <a:r>
              <a:rPr lang="en-US" dirty="0" smtClean="0"/>
              <a:t>CSS was born before </a:t>
            </a:r>
            <a:r>
              <a:rPr lang="en-US" dirty="0" err="1" smtClean="0"/>
              <a:t>XPath</a:t>
            </a:r>
            <a:endParaRPr lang="en-US" dirty="0"/>
          </a:p>
        </p:txBody>
      </p:sp>
    </p:spTree>
    <p:extLst>
      <p:ext uri="{BB962C8B-B14F-4D97-AF65-F5344CB8AC3E}">
        <p14:creationId xmlns:p14="http://schemas.microsoft.com/office/powerpoint/2010/main" val="149744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Selectors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p:cNvSpPr>
            <a:spLocks noGrp="1"/>
          </p:cNvSpPr>
          <p:nvPr>
            <p:ph sz="quarter" idx="1"/>
          </p:nvPr>
        </p:nvSpPr>
        <p:spPr/>
        <p:txBody>
          <a:bodyPr/>
          <a:lstStyle/>
          <a:p>
            <a:r>
              <a:rPr lang="en-US" dirty="0" smtClean="0"/>
              <a:t>All tags of particular type</a:t>
            </a:r>
          </a:p>
          <a:p>
            <a:endParaRPr lang="en-US" dirty="0"/>
          </a:p>
          <a:p>
            <a:endParaRPr lang="en-US" dirty="0" smtClean="0"/>
          </a:p>
          <a:p>
            <a:endParaRPr lang="en-US" dirty="0" smtClean="0"/>
          </a:p>
          <a:p>
            <a:r>
              <a:rPr lang="en-US" dirty="0" smtClean="0"/>
              <a:t>The universal selector</a:t>
            </a:r>
          </a:p>
          <a:p>
            <a:endParaRPr lang="en-US" dirty="0"/>
          </a:p>
          <a:p>
            <a:pPr marL="0" indent="0">
              <a:buNone/>
            </a:pPr>
            <a:endParaRPr lang="en-US" dirty="0" smtClean="0"/>
          </a:p>
        </p:txBody>
      </p:sp>
      <p:sp>
        <p:nvSpPr>
          <p:cNvPr id="6" name="Rectangle 1"/>
          <p:cNvSpPr>
            <a:spLocks noChangeArrowheads="1"/>
          </p:cNvSpPr>
          <p:nvPr/>
        </p:nvSpPr>
        <p:spPr bwMode="auto">
          <a:xfrm>
            <a:off x="3789903" y="2276872"/>
            <a:ext cx="1798890"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border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none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535025" y="4365104"/>
            <a:ext cx="2308645"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font-family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Tahoma</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821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smtClean="0"/>
              <a:t>From HTML perspective </a:t>
            </a:r>
            <a:r>
              <a:rPr lang="en-US" dirty="0" smtClean="0">
                <a:solidFill>
                  <a:srgbClr val="FF0000"/>
                </a:solidFill>
              </a:rPr>
              <a:t>id</a:t>
            </a:r>
            <a:r>
              <a:rPr lang="en-US" dirty="0" smtClean="0"/>
              <a:t> </a:t>
            </a:r>
            <a:r>
              <a:rPr lang="en-US" dirty="0"/>
              <a:t>a</a:t>
            </a:r>
            <a:r>
              <a:rPr lang="en-US" dirty="0" smtClean="0"/>
              <a:t>ttribute must be unique cross all elements</a:t>
            </a:r>
          </a:p>
          <a:p>
            <a:r>
              <a:rPr lang="en-US" dirty="0" smtClean="0"/>
              <a:t>From CSS perspective this is not a limitation</a:t>
            </a:r>
          </a:p>
          <a:p>
            <a:r>
              <a:rPr lang="en-US" dirty="0" smtClean="0"/>
              <a:t>ID selector may return more than one element</a:t>
            </a:r>
          </a:p>
          <a:p>
            <a:endParaRPr lang="en-US" dirty="0"/>
          </a:p>
          <a:p>
            <a:endParaRPr lang="en-US" dirty="0" smtClean="0"/>
          </a:p>
          <a:p>
            <a:r>
              <a:rPr lang="en-US" dirty="0" smtClean="0"/>
              <a:t>Still, it is not common to set the same ID to different elements</a:t>
            </a:r>
          </a:p>
          <a:p>
            <a:r>
              <a:rPr lang="en-US" dirty="0" smtClean="0"/>
              <a:t>Thus, we need a different way to treat multiple element in the same way … See next slide</a:t>
            </a:r>
            <a:endParaRPr lang="en-US" dirty="0"/>
          </a:p>
        </p:txBody>
      </p:sp>
      <p:sp>
        <p:nvSpPr>
          <p:cNvPr id="6" name="Rectangle 3"/>
          <p:cNvSpPr>
            <a:spLocks noChangeArrowheads="1"/>
          </p:cNvSpPr>
          <p:nvPr/>
        </p:nvSpPr>
        <p:spPr bwMode="auto">
          <a:xfrm>
            <a:off x="3704943" y="3429000"/>
            <a:ext cx="196880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7325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Selector</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p:cNvSpPr>
            <a:spLocks noGrp="1"/>
          </p:cNvSpPr>
          <p:nvPr>
            <p:ph sz="quarter" idx="1"/>
          </p:nvPr>
        </p:nvSpPr>
        <p:spPr/>
        <p:txBody>
          <a:bodyPr/>
          <a:lstStyle/>
          <a:p>
            <a:r>
              <a:rPr lang="en-US" dirty="0" smtClean="0"/>
              <a:t>HTML element can be associated with zero or more CSS classes</a:t>
            </a:r>
          </a:p>
          <a:p>
            <a:endParaRPr lang="en-US" dirty="0"/>
          </a:p>
          <a:p>
            <a:r>
              <a:rPr lang="en-US" dirty="0" smtClean="0"/>
              <a:t>All elements with a specified class can be selected using the dot syntax</a:t>
            </a:r>
          </a:p>
          <a:p>
            <a:endParaRPr lang="en-US" dirty="0"/>
          </a:p>
          <a:p>
            <a:endParaRPr lang="en-US" dirty="0" smtClean="0"/>
          </a:p>
          <a:p>
            <a:r>
              <a:rPr lang="en-US" dirty="0" smtClean="0"/>
              <a:t>Can select elements with multiple classes</a:t>
            </a:r>
          </a:p>
          <a:p>
            <a:endParaRPr lang="en-US" dirty="0"/>
          </a:p>
          <a:p>
            <a:endParaRPr lang="en-US" dirty="0"/>
          </a:p>
        </p:txBody>
      </p:sp>
      <p:sp>
        <p:nvSpPr>
          <p:cNvPr id="6" name="Rectangle 1"/>
          <p:cNvSpPr>
            <a:spLocks noChangeArrowheads="1"/>
          </p:cNvSpPr>
          <p:nvPr/>
        </p:nvSpPr>
        <p:spPr bwMode="auto">
          <a:xfrm>
            <a:off x="2005760" y="2708920"/>
            <a:ext cx="5367175"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="button1"</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="btn btn-large"&gt;</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Button 1</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47422" y="4217794"/>
            <a:ext cx="188384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-large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704941" y="5742441"/>
            <a:ext cx="196880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btn.btn</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-large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405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Selectors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5" name="Content Placeholder 4"/>
          <p:cNvSpPr>
            <a:spLocks noGrp="1"/>
          </p:cNvSpPr>
          <p:nvPr>
            <p:ph sz="quarter" idx="1"/>
          </p:nvPr>
        </p:nvSpPr>
        <p:spPr/>
        <p:txBody>
          <a:bodyPr/>
          <a:lstStyle/>
          <a:p>
            <a:r>
              <a:rPr lang="en-US" dirty="0" smtClean="0"/>
              <a:t>Select all links that are descendants of a div</a:t>
            </a:r>
          </a:p>
          <a:p>
            <a:endParaRPr lang="en-US" dirty="0"/>
          </a:p>
          <a:p>
            <a:endParaRPr lang="en-US" dirty="0" smtClean="0"/>
          </a:p>
          <a:p>
            <a:r>
              <a:rPr lang="en-US" dirty="0" smtClean="0"/>
              <a:t>Select all links that are direct children of a div</a:t>
            </a:r>
          </a:p>
          <a:p>
            <a:endParaRPr lang="en-US" dirty="0"/>
          </a:p>
          <a:p>
            <a:endParaRPr lang="en-US" dirty="0" smtClean="0"/>
          </a:p>
          <a:p>
            <a:r>
              <a:rPr lang="en-US" dirty="0" smtClean="0"/>
              <a:t>Following sibling (not previous)</a:t>
            </a:r>
          </a:p>
          <a:p>
            <a:pPr marL="365760" lvl="1" indent="0">
              <a:buNone/>
            </a:pPr>
            <a:endParaRPr lang="en-US" dirty="0" smtClean="0"/>
          </a:p>
          <a:p>
            <a:endParaRPr lang="en-US" dirty="0"/>
          </a:p>
        </p:txBody>
      </p:sp>
      <p:sp>
        <p:nvSpPr>
          <p:cNvPr id="6" name="Rectangle 1"/>
          <p:cNvSpPr>
            <a:spLocks noChangeArrowheads="1"/>
          </p:cNvSpPr>
          <p:nvPr/>
        </p:nvSpPr>
        <p:spPr bwMode="auto">
          <a:xfrm>
            <a:off x="3874862" y="2350621"/>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32382" y="3848100"/>
            <a:ext cx="1713931"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874861" y="5449669"/>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0232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Sibling Selector</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5" name="Content Placeholder 4"/>
          <p:cNvSpPr>
            <a:spLocks noGrp="1"/>
          </p:cNvSpPr>
          <p:nvPr>
            <p:ph sz="quarter" idx="1"/>
          </p:nvPr>
        </p:nvSpPr>
        <p:spPr>
          <a:xfrm>
            <a:off x="612648" y="1600200"/>
            <a:ext cx="8153400" cy="4925144"/>
          </a:xfrm>
        </p:spPr>
        <p:txBody>
          <a:bodyPr/>
          <a:lstStyle/>
          <a:p>
            <a:r>
              <a:rPr lang="en-US" dirty="0" smtClean="0"/>
              <a:t>+ selects only immediate element that is following the left side of the operand</a:t>
            </a:r>
          </a:p>
          <a:p>
            <a:r>
              <a:rPr lang="en-US" dirty="0" smtClean="0"/>
              <a:t>Below selector does not match the second button</a:t>
            </a:r>
          </a:p>
          <a:p>
            <a:pPr marL="0" indent="0">
              <a:buNone/>
            </a:pPr>
            <a:endParaRPr lang="en-US" dirty="0" smtClean="0"/>
          </a:p>
          <a:p>
            <a:endParaRPr lang="en-US" dirty="0" smtClean="0"/>
          </a:p>
          <a:p>
            <a:r>
              <a:rPr lang="en-US" dirty="0" smtClean="0"/>
              <a:t>~ does the magic</a:t>
            </a:r>
          </a:p>
          <a:p>
            <a:endParaRPr lang="en-US" dirty="0"/>
          </a:p>
          <a:p>
            <a:endParaRPr lang="en-US" dirty="0" smtClean="0"/>
          </a:p>
          <a:p>
            <a:r>
              <a:rPr lang="en-US" dirty="0" smtClean="0"/>
              <a:t>There is no “previous sibling” selector in CSS</a:t>
            </a:r>
          </a:p>
          <a:p>
            <a:endParaRPr lang="en-US" dirty="0"/>
          </a:p>
        </p:txBody>
      </p:sp>
      <p:sp>
        <p:nvSpPr>
          <p:cNvPr id="6" name="Rectangle 1"/>
          <p:cNvSpPr>
            <a:spLocks noChangeArrowheads="1"/>
          </p:cNvSpPr>
          <p:nvPr/>
        </p:nvSpPr>
        <p:spPr bwMode="auto">
          <a:xfrm>
            <a:off x="2051720" y="3356992"/>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644008" y="3356992"/>
            <a:ext cx="2393604"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Button 1</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Button 2</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874862" y="4941168"/>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866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title"/>
          </p:nvPr>
        </p:nvSpPr>
        <p:spPr/>
        <p:txBody>
          <a:bodyPr/>
          <a:lstStyle/>
          <a:p>
            <a:r>
              <a:rPr lang="en-GB" altLang="en-US" smtClean="0"/>
              <a:t>Attribute selectors</a:t>
            </a:r>
          </a:p>
        </p:txBody>
      </p:sp>
      <p:sp>
        <p:nvSpPr>
          <p:cNvPr id="22531" name="Rectangle 8"/>
          <p:cNvSpPr>
            <a:spLocks noGrp="1" noChangeArrowheads="1"/>
          </p:cNvSpPr>
          <p:nvPr>
            <p:ph type="body" idx="1"/>
          </p:nvPr>
        </p:nvSpPr>
        <p:spPr/>
        <p:txBody>
          <a:bodyPr>
            <a:normAutofit/>
          </a:bodyPr>
          <a:lstStyle/>
          <a:p>
            <a:r>
              <a:rPr lang="en-US" altLang="en-US" dirty="0" smtClean="0"/>
              <a:t>Select element if a certain attribute is present</a:t>
            </a:r>
          </a:p>
          <a:p>
            <a:pPr lvl="2"/>
            <a:r>
              <a:rPr lang="en-US" altLang="en-US" dirty="0" smtClean="0"/>
              <a:t>Regardless of whether the attribute has a value</a:t>
            </a:r>
          </a:p>
          <a:p>
            <a:pPr lvl="2"/>
            <a:endParaRPr lang="en-US" altLang="en-US" dirty="0" smtClean="0"/>
          </a:p>
          <a:p>
            <a:pPr lvl="1">
              <a:buFontTx/>
              <a:buNone/>
            </a:pPr>
            <a:endParaRPr lang="en-US" altLang="en-US" dirty="0" smtClean="0"/>
          </a:p>
          <a:p>
            <a:r>
              <a:rPr lang="en-US" altLang="en-US" dirty="0" smtClean="0"/>
              <a:t>Check for an attribute's value</a:t>
            </a:r>
          </a:p>
          <a:p>
            <a:pPr lvl="2"/>
            <a:endParaRPr lang="en-US" altLang="en-US" dirty="0" smtClean="0"/>
          </a:p>
          <a:p>
            <a:pPr lvl="1">
              <a:buFontTx/>
              <a:buNone/>
            </a:pPr>
            <a:endParaRPr lang="en-US" altLang="en-US" dirty="0" smtClean="0"/>
          </a:p>
          <a:p>
            <a:r>
              <a:rPr lang="en-US" altLang="en-US" dirty="0" smtClean="0"/>
              <a:t>Check for an attribute's partial value</a:t>
            </a:r>
          </a:p>
          <a:p>
            <a:pPr lvl="2"/>
            <a:r>
              <a:rPr lang="en-US" altLang="en-US" dirty="0" smtClean="0"/>
              <a:t>use ~=  for space separated, use |= for hyphen-separated</a:t>
            </a:r>
          </a:p>
        </p:txBody>
      </p:sp>
      <p:sp>
        <p:nvSpPr>
          <p:cNvPr id="22532" name="Text Box 4"/>
          <p:cNvSpPr txBox="1">
            <a:spLocks noChangeArrowheads="1"/>
          </p:cNvSpPr>
          <p:nvPr/>
        </p:nvSpPr>
        <p:spPr bwMode="auto">
          <a:xfrm>
            <a:off x="1412180" y="2597150"/>
            <a:ext cx="6161087" cy="831850"/>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lvl1pPr defTabSz="739775">
              <a:defRPr sz="1000">
                <a:solidFill>
                  <a:schemeClr val="tx1"/>
                </a:solidFill>
                <a:latin typeface="Arial" panose="020B0604020202020204" pitchFamily="34" charset="0"/>
              </a:defRPr>
            </a:lvl1pPr>
            <a:lvl2pPr marL="742950" indent="-285750" defTabSz="739775">
              <a:defRPr sz="1000">
                <a:solidFill>
                  <a:schemeClr val="tx1"/>
                </a:solidFill>
                <a:latin typeface="Arial" panose="020B0604020202020204" pitchFamily="34" charset="0"/>
              </a:defRPr>
            </a:lvl2pPr>
            <a:lvl3pPr marL="1143000" indent="-228600" defTabSz="739775">
              <a:defRPr sz="1000">
                <a:solidFill>
                  <a:schemeClr val="tx1"/>
                </a:solidFill>
                <a:latin typeface="Arial" panose="020B0604020202020204" pitchFamily="34" charset="0"/>
              </a:defRPr>
            </a:lvl3pPr>
            <a:lvl4pPr marL="1600200" indent="-228600" defTabSz="739775">
              <a:defRPr sz="1000">
                <a:solidFill>
                  <a:schemeClr val="tx1"/>
                </a:solidFill>
                <a:latin typeface="Arial" panose="020B0604020202020204" pitchFamily="34" charset="0"/>
              </a:defRPr>
            </a:lvl4pPr>
            <a:lvl5pPr marL="2057400" indent="-228600" defTabSz="739775">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US" altLang="en-US" sz="1600">
                <a:latin typeface="Lucida Console" panose="020B0609040504020204" pitchFamily="49" charset="0"/>
              </a:rPr>
              <a:t>&lt;style type="text/css"&gt;</a:t>
            </a:r>
          </a:p>
          <a:p>
            <a:pPr>
              <a:spcBef>
                <a:spcPct val="0"/>
              </a:spcBef>
            </a:pPr>
            <a:r>
              <a:rPr lang="en-US" altLang="en-US" sz="1600">
                <a:latin typeface="Lucida Console" panose="020B0609040504020204" pitchFamily="49" charset="0"/>
              </a:rPr>
              <a:t>   a[href] {color: blue;}</a:t>
            </a:r>
          </a:p>
          <a:p>
            <a:pPr>
              <a:spcBef>
                <a:spcPct val="0"/>
              </a:spcBef>
            </a:pPr>
            <a:r>
              <a:rPr lang="en-US" altLang="en-US" sz="1600">
                <a:latin typeface="Lucida Console" panose="020B0609040504020204" pitchFamily="49" charset="0"/>
              </a:rPr>
              <a:t>&lt;/style&gt;</a:t>
            </a:r>
          </a:p>
        </p:txBody>
      </p:sp>
      <p:sp>
        <p:nvSpPr>
          <p:cNvPr id="22533" name="Text Box 5"/>
          <p:cNvSpPr txBox="1">
            <a:spLocks noChangeArrowheads="1"/>
          </p:cNvSpPr>
          <p:nvPr/>
        </p:nvSpPr>
        <p:spPr bwMode="auto">
          <a:xfrm>
            <a:off x="1412182" y="3946327"/>
            <a:ext cx="6161087" cy="830262"/>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lvl1pPr defTabSz="739775">
              <a:defRPr sz="1000">
                <a:solidFill>
                  <a:schemeClr val="tx1"/>
                </a:solidFill>
                <a:latin typeface="Arial" panose="020B0604020202020204" pitchFamily="34" charset="0"/>
              </a:defRPr>
            </a:lvl1pPr>
            <a:lvl2pPr marL="742950" indent="-285750" defTabSz="739775">
              <a:defRPr sz="1000">
                <a:solidFill>
                  <a:schemeClr val="tx1"/>
                </a:solidFill>
                <a:latin typeface="Arial" panose="020B0604020202020204" pitchFamily="34" charset="0"/>
              </a:defRPr>
            </a:lvl2pPr>
            <a:lvl3pPr marL="1143000" indent="-228600" defTabSz="739775">
              <a:defRPr sz="1000">
                <a:solidFill>
                  <a:schemeClr val="tx1"/>
                </a:solidFill>
                <a:latin typeface="Arial" panose="020B0604020202020204" pitchFamily="34" charset="0"/>
              </a:defRPr>
            </a:lvl3pPr>
            <a:lvl4pPr marL="1600200" indent="-228600" defTabSz="739775">
              <a:defRPr sz="1000">
                <a:solidFill>
                  <a:schemeClr val="tx1"/>
                </a:solidFill>
                <a:latin typeface="Arial" panose="020B0604020202020204" pitchFamily="34" charset="0"/>
              </a:defRPr>
            </a:lvl4pPr>
            <a:lvl5pPr marL="2057400" indent="-228600" defTabSz="739775">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US" altLang="en-US" sz="1600">
                <a:latin typeface="Lucida Console" panose="020B0609040504020204" pitchFamily="49" charset="0"/>
              </a:rPr>
              <a:t>&lt;style type="text/css"&gt;</a:t>
            </a:r>
          </a:p>
          <a:p>
            <a:pPr>
              <a:spcBef>
                <a:spcPct val="0"/>
              </a:spcBef>
            </a:pPr>
            <a:r>
              <a:rPr lang="en-US" altLang="en-US" sz="1600">
                <a:latin typeface="Lucida Console" panose="020B0609040504020204" pitchFamily="49" charset="0"/>
              </a:rPr>
              <a:t>   img[src="spacer.gif"] {width: 5px;}</a:t>
            </a:r>
          </a:p>
          <a:p>
            <a:pPr>
              <a:spcBef>
                <a:spcPct val="0"/>
              </a:spcBef>
            </a:pPr>
            <a:r>
              <a:rPr lang="en-US" altLang="en-US" sz="1600">
                <a:latin typeface="Lucida Console" panose="020B0609040504020204" pitchFamily="49" charset="0"/>
              </a:rPr>
              <a:t>&lt;/style&gt;</a:t>
            </a:r>
          </a:p>
        </p:txBody>
      </p:sp>
      <p:sp>
        <p:nvSpPr>
          <p:cNvPr id="22534" name="Text Box 6"/>
          <p:cNvSpPr txBox="1">
            <a:spLocks noChangeArrowheads="1"/>
          </p:cNvSpPr>
          <p:nvPr/>
        </p:nvSpPr>
        <p:spPr bwMode="auto">
          <a:xfrm>
            <a:off x="1412181" y="5815900"/>
            <a:ext cx="6161087" cy="831850"/>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a:t>&lt;style type="text/css"&gt;</a:t>
            </a:r>
          </a:p>
          <a:p>
            <a:r>
              <a:rPr lang="en-US" altLang="en-US"/>
              <a:t>   table[title~="important"] {width: 100%;}</a:t>
            </a:r>
          </a:p>
          <a:p>
            <a:r>
              <a:rPr lang="en-US" altLang="en-US"/>
              <a:t>&lt;/style&gt;</a:t>
            </a:r>
          </a:p>
        </p:txBody>
      </p:sp>
    </p:spTree>
    <p:extLst>
      <p:ext uri="{BB962C8B-B14F-4D97-AF65-F5344CB8AC3E}">
        <p14:creationId xmlns:p14="http://schemas.microsoft.com/office/powerpoint/2010/main" val="435225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p:txBody>
          <a:bodyPr/>
          <a:lstStyle/>
          <a:p>
            <a:r>
              <a:rPr lang="en-US" dirty="0" smtClean="0"/>
              <a:t>Understand major CSS concepts</a:t>
            </a:r>
          </a:p>
          <a:p>
            <a:r>
              <a:rPr lang="en-US" dirty="0" smtClean="0"/>
              <a:t>See real life CSS samples</a:t>
            </a:r>
          </a:p>
          <a:p>
            <a:r>
              <a:rPr lang="en-US" dirty="0" smtClean="0"/>
              <a:t>Present common issues and fix them</a:t>
            </a:r>
            <a:endParaRPr lang="en-US" dirty="0"/>
          </a:p>
        </p:txBody>
      </p:sp>
    </p:spTree>
    <p:extLst>
      <p:ext uri="{BB962C8B-B14F-4D97-AF65-F5344CB8AC3E}">
        <p14:creationId xmlns:p14="http://schemas.microsoft.com/office/powerpoint/2010/main" val="3066976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p>
            <a:r>
              <a:rPr lang="en-GB" altLang="en-US" dirty="0" smtClean="0"/>
              <a:t>More attribute selectors</a:t>
            </a:r>
          </a:p>
        </p:txBody>
      </p:sp>
      <p:sp>
        <p:nvSpPr>
          <p:cNvPr id="37891" name="Rectangle 8"/>
          <p:cNvSpPr>
            <a:spLocks noGrp="1" noChangeArrowheads="1"/>
          </p:cNvSpPr>
          <p:nvPr>
            <p:ph type="body" idx="1"/>
          </p:nvPr>
        </p:nvSpPr>
        <p:spPr/>
        <p:txBody>
          <a:bodyPr>
            <a:normAutofit/>
          </a:bodyPr>
          <a:lstStyle/>
          <a:p>
            <a:r>
              <a:rPr lang="en-US" altLang="en-US" dirty="0" smtClean="0"/>
              <a:t>Check for an attribute beginning with a value</a:t>
            </a:r>
          </a:p>
          <a:p>
            <a:pPr lvl="1"/>
            <a:endParaRPr lang="en-US" altLang="en-US" dirty="0"/>
          </a:p>
          <a:p>
            <a:pPr lvl="1"/>
            <a:endParaRPr lang="en-US" altLang="en-US" dirty="0" smtClean="0"/>
          </a:p>
          <a:p>
            <a:r>
              <a:rPr lang="en-US" altLang="en-US" dirty="0" smtClean="0"/>
              <a:t>Check for an attribute ending with a value</a:t>
            </a:r>
          </a:p>
          <a:p>
            <a:pPr marL="365760" lvl="1" indent="0">
              <a:buNone/>
            </a:pPr>
            <a:endParaRPr lang="en-US" altLang="en-US" dirty="0" smtClean="0"/>
          </a:p>
          <a:p>
            <a:pPr lvl="1"/>
            <a:endParaRPr lang="en-US" altLang="en-US" dirty="0" smtClean="0"/>
          </a:p>
          <a:p>
            <a:r>
              <a:rPr lang="en-US" altLang="en-US" dirty="0" smtClean="0"/>
              <a:t>Check for an attribute's partial value</a:t>
            </a:r>
          </a:p>
          <a:p>
            <a:pPr lvl="2"/>
            <a:endParaRPr lang="en-US" altLang="en-US" dirty="0" smtClean="0">
              <a:latin typeface="Lucida Console" panose="020B0609040504020204" pitchFamily="49" charset="0"/>
            </a:endParaRPr>
          </a:p>
        </p:txBody>
      </p:sp>
      <p:sp>
        <p:nvSpPr>
          <p:cNvPr id="37892" name="Text Box 4"/>
          <p:cNvSpPr txBox="1">
            <a:spLocks noChangeArrowheads="1"/>
          </p:cNvSpPr>
          <p:nvPr/>
        </p:nvSpPr>
        <p:spPr bwMode="auto">
          <a:xfrm>
            <a:off x="1331640" y="5152939"/>
            <a:ext cx="6161087" cy="830262"/>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dirty="0"/>
              <a:t>&lt;style type="text/</a:t>
            </a:r>
            <a:r>
              <a:rPr lang="en-US" altLang="en-US" dirty="0" err="1"/>
              <a:t>css</a:t>
            </a:r>
            <a:r>
              <a:rPr lang="en-US" altLang="en-US" dirty="0"/>
              <a:t>"&gt;</a:t>
            </a:r>
          </a:p>
          <a:p>
            <a:r>
              <a:rPr lang="en-US" altLang="en-US" dirty="0"/>
              <a:t>   table[title*="important"] {width: 100%;}</a:t>
            </a:r>
          </a:p>
          <a:p>
            <a:r>
              <a:rPr lang="en-US" altLang="en-US" dirty="0"/>
              <a:t>&lt;/style&gt;</a:t>
            </a:r>
          </a:p>
        </p:txBody>
      </p:sp>
      <p:sp>
        <p:nvSpPr>
          <p:cNvPr id="37893" name="Text Box 5"/>
          <p:cNvSpPr txBox="1">
            <a:spLocks noChangeArrowheads="1"/>
          </p:cNvSpPr>
          <p:nvPr/>
        </p:nvSpPr>
        <p:spPr bwMode="auto">
          <a:xfrm>
            <a:off x="1336846" y="3639791"/>
            <a:ext cx="6161087" cy="830263"/>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dirty="0"/>
              <a:t>&lt;style type="text/</a:t>
            </a:r>
            <a:r>
              <a:rPr lang="en-US" altLang="en-US" dirty="0" err="1"/>
              <a:t>css</a:t>
            </a:r>
            <a:r>
              <a:rPr lang="en-US" altLang="en-US" dirty="0"/>
              <a:t>"&gt;</a:t>
            </a:r>
          </a:p>
          <a:p>
            <a:r>
              <a:rPr lang="en-US" altLang="en-US" dirty="0"/>
              <a:t>   table[title$="important"] {width: 100%;}</a:t>
            </a:r>
          </a:p>
          <a:p>
            <a:r>
              <a:rPr lang="en-US" altLang="en-US" dirty="0"/>
              <a:t>&lt;/style&gt;</a:t>
            </a:r>
          </a:p>
        </p:txBody>
      </p:sp>
      <p:sp>
        <p:nvSpPr>
          <p:cNvPr id="37894" name="Text Box 6"/>
          <p:cNvSpPr txBox="1">
            <a:spLocks noChangeArrowheads="1"/>
          </p:cNvSpPr>
          <p:nvPr/>
        </p:nvSpPr>
        <p:spPr bwMode="auto">
          <a:xfrm>
            <a:off x="1331640" y="2204864"/>
            <a:ext cx="6161087" cy="830263"/>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dirty="0"/>
              <a:t>&lt;style type="text/</a:t>
            </a:r>
            <a:r>
              <a:rPr lang="en-US" altLang="en-US" dirty="0" err="1"/>
              <a:t>css</a:t>
            </a:r>
            <a:r>
              <a:rPr lang="en-US" altLang="en-US" dirty="0"/>
              <a:t>"&gt;</a:t>
            </a:r>
          </a:p>
          <a:p>
            <a:r>
              <a:rPr lang="en-US" altLang="en-US" dirty="0"/>
              <a:t>   table[title^="important"] {width: 100%;}</a:t>
            </a:r>
          </a:p>
          <a:p>
            <a:r>
              <a:rPr lang="en-US" altLang="en-US" dirty="0"/>
              <a:t>&lt;/style&gt;</a:t>
            </a:r>
          </a:p>
        </p:txBody>
      </p:sp>
    </p:spTree>
    <p:extLst>
      <p:ext uri="{BB962C8B-B14F-4D97-AF65-F5344CB8AC3E}">
        <p14:creationId xmlns:p14="http://schemas.microsoft.com/office/powerpoint/2010/main" val="3687417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Class Selectors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5" name="Content Placeholder 4"/>
          <p:cNvSpPr>
            <a:spLocks noGrp="1"/>
          </p:cNvSpPr>
          <p:nvPr>
            <p:ph sz="quarter" idx="1"/>
          </p:nvPr>
        </p:nvSpPr>
        <p:spPr/>
        <p:txBody>
          <a:bodyPr/>
          <a:lstStyle/>
          <a:p>
            <a:r>
              <a:rPr lang="en-US" dirty="0" smtClean="0"/>
              <a:t>Selectors with a colon preceding them</a:t>
            </a:r>
          </a:p>
          <a:p>
            <a:r>
              <a:rPr lang="en-US" dirty="0" smtClean="0"/>
              <a:t>The most known sample is the A pseudo classes</a:t>
            </a:r>
          </a:p>
          <a:p>
            <a:endParaRPr lang="en-US" dirty="0"/>
          </a:p>
          <a:p>
            <a:endParaRPr lang="en-US" dirty="0" smtClean="0"/>
          </a:p>
          <a:p>
            <a:endParaRPr lang="en-US" dirty="0"/>
          </a:p>
          <a:p>
            <a:r>
              <a:rPr lang="en-US" dirty="0" smtClean="0"/>
              <a:t>Order is important</a:t>
            </a:r>
          </a:p>
          <a:p>
            <a:pPr lvl="1"/>
            <a:r>
              <a:rPr lang="en-US" dirty="0" smtClean="0"/>
              <a:t>All pseudo classes are of the same specificity level</a:t>
            </a:r>
          </a:p>
          <a:p>
            <a:pPr lvl="1"/>
            <a:r>
              <a:rPr lang="en-US" dirty="0" smtClean="0"/>
              <a:t>Therefore, last wins</a:t>
            </a:r>
            <a:endParaRPr lang="en-US" dirty="0"/>
          </a:p>
        </p:txBody>
      </p:sp>
      <p:sp>
        <p:nvSpPr>
          <p:cNvPr id="6" name="Rectangle 1"/>
          <p:cNvSpPr>
            <a:spLocks noChangeArrowheads="1"/>
          </p:cNvSpPr>
          <p:nvPr/>
        </p:nvSpPr>
        <p:spPr bwMode="auto">
          <a:xfrm>
            <a:off x="3789903" y="2780928"/>
            <a:ext cx="1798890"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a:visited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a:active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1850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Pseudo Class Selectors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p:cNvSpPr>
            <a:spLocks noGrp="1"/>
          </p:cNvSpPr>
          <p:nvPr>
            <p:ph sz="quarter" idx="1"/>
          </p:nvPr>
        </p:nvSpPr>
        <p:spPr/>
        <p:txBody>
          <a:bodyPr/>
          <a:lstStyle/>
          <a:p>
            <a:r>
              <a:rPr lang="en-US" dirty="0" smtClean="0">
                <a:solidFill>
                  <a:srgbClr val="FF0000"/>
                </a:solidFill>
              </a:rPr>
              <a:t>first-child</a:t>
            </a:r>
            <a:r>
              <a:rPr lang="en-US" dirty="0" smtClean="0"/>
              <a:t>: The first element within a parent</a:t>
            </a:r>
          </a:p>
          <a:p>
            <a:r>
              <a:rPr lang="en-US" dirty="0" smtClean="0">
                <a:solidFill>
                  <a:srgbClr val="FF0000"/>
                </a:solidFill>
              </a:rPr>
              <a:t>first-of-type</a:t>
            </a:r>
            <a:r>
              <a:rPr lang="en-US" dirty="0" smtClean="0"/>
              <a:t>: The first element of a specific type</a:t>
            </a:r>
          </a:p>
          <a:p>
            <a:pPr lvl="1"/>
            <a:r>
              <a:rPr lang="en-US" dirty="0" smtClean="0"/>
              <a:t>Allows you to select the first IMG inside a DIV even when the IMG is not the first child</a:t>
            </a:r>
            <a:endParaRPr lang="en-US" dirty="0"/>
          </a:p>
        </p:txBody>
      </p:sp>
      <p:sp>
        <p:nvSpPr>
          <p:cNvPr id="6" name="Rectangle 1"/>
          <p:cNvSpPr>
            <a:spLocks noChangeArrowheads="1"/>
          </p:cNvSpPr>
          <p:nvPr/>
        </p:nvSpPr>
        <p:spPr bwMode="auto">
          <a:xfrm>
            <a:off x="5334234" y="3988221"/>
            <a:ext cx="2648482"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button:first-child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button:first-of-type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691680" y="3988221"/>
            <a:ext cx="2563522"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7441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Element Selectors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5" name="Content Placeholder 4"/>
          <p:cNvSpPr>
            <a:spLocks noGrp="1"/>
          </p:cNvSpPr>
          <p:nvPr>
            <p:ph sz="quarter" idx="1"/>
          </p:nvPr>
        </p:nvSpPr>
        <p:spPr/>
        <p:txBody>
          <a:bodyPr>
            <a:normAutofit lnSpcReduction="10000"/>
          </a:bodyPr>
          <a:lstStyle/>
          <a:p>
            <a:r>
              <a:rPr lang="en-US" dirty="0" smtClean="0"/>
              <a:t>Select “unreal” element that does not exist on the page</a:t>
            </a:r>
          </a:p>
          <a:p>
            <a:r>
              <a:rPr lang="en-US" dirty="0" smtClean="0"/>
              <a:t>Are used to inject content without modifying the HTML … Didn’t we say separation of concerns?</a:t>
            </a:r>
          </a:p>
          <a:p>
            <a:r>
              <a:rPr lang="en-US" dirty="0" smtClean="0">
                <a:solidFill>
                  <a:srgbClr val="FF0000"/>
                </a:solidFill>
              </a:rPr>
              <a:t>::before</a:t>
            </a:r>
            <a:r>
              <a:rPr lang="en-US" dirty="0" smtClean="0"/>
              <a:t> – Creates a pseudo-element that is the first child of the element matched</a:t>
            </a:r>
          </a:p>
          <a:p>
            <a:r>
              <a:rPr lang="en-US" dirty="0" smtClean="0">
                <a:solidFill>
                  <a:srgbClr val="FF0000"/>
                </a:solidFill>
              </a:rPr>
              <a:t>::after</a:t>
            </a:r>
          </a:p>
          <a:p>
            <a:r>
              <a:rPr lang="en-US" dirty="0" smtClean="0">
                <a:solidFill>
                  <a:srgbClr val="FF0000"/>
                </a:solidFill>
              </a:rPr>
              <a:t>::first-letter</a:t>
            </a:r>
          </a:p>
          <a:p>
            <a:r>
              <a:rPr lang="en-US" dirty="0" smtClean="0">
                <a:solidFill>
                  <a:srgbClr val="FF0000"/>
                </a:solidFill>
              </a:rPr>
              <a:t>::first-line</a:t>
            </a:r>
          </a:p>
        </p:txBody>
      </p:sp>
    </p:spTree>
    <p:extLst>
      <p:ext uri="{BB962C8B-B14F-4D97-AF65-F5344CB8AC3E}">
        <p14:creationId xmlns:p14="http://schemas.microsoft.com/office/powerpoint/2010/main" val="686383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2 vs. CSS 3</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p:cNvSpPr>
            <a:spLocks noGrp="1"/>
          </p:cNvSpPr>
          <p:nvPr>
            <p:ph sz="quarter" idx="1"/>
          </p:nvPr>
        </p:nvSpPr>
        <p:spPr/>
        <p:txBody>
          <a:bodyPr/>
          <a:lstStyle/>
          <a:p>
            <a:r>
              <a:rPr lang="en-US" dirty="0" smtClean="0"/>
              <a:t>CSS 2</a:t>
            </a:r>
          </a:p>
          <a:p>
            <a:pPr lvl="1"/>
            <a:r>
              <a:rPr lang="en-US" dirty="0" smtClean="0"/>
              <a:t>Both pseudo class and pseudo element use colon “:”</a:t>
            </a:r>
          </a:p>
          <a:p>
            <a:r>
              <a:rPr lang="en-US" dirty="0" smtClean="0"/>
              <a:t>CSS 3</a:t>
            </a:r>
          </a:p>
          <a:p>
            <a:pPr lvl="1"/>
            <a:r>
              <a:rPr lang="en-US" dirty="0" smtClean="0"/>
              <a:t>Pseudo class uses colon “:”</a:t>
            </a:r>
          </a:p>
          <a:p>
            <a:pPr lvl="1"/>
            <a:r>
              <a:rPr lang="en-US" dirty="0" smtClean="0"/>
              <a:t>Pseudo element uses double colon “::”</a:t>
            </a:r>
          </a:p>
          <a:p>
            <a:pPr lvl="1"/>
            <a:r>
              <a:rPr lang="en-US" dirty="0" smtClean="0"/>
              <a:t>Motivation is to distinguish the twos</a:t>
            </a:r>
          </a:p>
          <a:p>
            <a:r>
              <a:rPr lang="en-US" dirty="0" smtClean="0"/>
              <a:t>Most browser support both</a:t>
            </a:r>
            <a:endParaRPr lang="en-US" dirty="0"/>
          </a:p>
        </p:txBody>
      </p:sp>
    </p:spTree>
    <p:extLst>
      <p:ext uri="{BB962C8B-B14F-4D97-AF65-F5344CB8AC3E}">
        <p14:creationId xmlns:p14="http://schemas.microsoft.com/office/powerpoint/2010/main" val="91000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Icons using CSS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p:cNvSpPr>
            <a:spLocks noGrp="1"/>
          </p:cNvSpPr>
          <p:nvPr>
            <p:ph sz="quarter" idx="1"/>
          </p:nvPr>
        </p:nvSpPr>
        <p:spPr/>
        <p:txBody>
          <a:bodyPr/>
          <a:lstStyle/>
          <a:p>
            <a:r>
              <a:rPr lang="en-US" dirty="0" smtClean="0"/>
              <a:t>Is an icon content or styling ?</a:t>
            </a:r>
          </a:p>
          <a:p>
            <a:r>
              <a:rPr lang="en-US" dirty="0" smtClean="0"/>
              <a:t>Using pseudo-element we can add an icon without modifying the HTML</a:t>
            </a:r>
            <a:endParaRPr lang="en-US" dirty="0"/>
          </a:p>
        </p:txBody>
      </p:sp>
      <p:sp>
        <p:nvSpPr>
          <p:cNvPr id="6" name="Rectangle 2"/>
          <p:cNvSpPr>
            <a:spLocks noChangeArrowheads="1"/>
          </p:cNvSpPr>
          <p:nvPr/>
        </p:nvSpPr>
        <p:spPr bwMode="auto">
          <a:xfrm>
            <a:off x="5076056" y="3558523"/>
            <a:ext cx="2648482" cy="230832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li:before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li.css:before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(CSS3.ico)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li.html:before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(HTML.ico)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475656" y="3558523"/>
            <a:ext cx="2393604" cy="156966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ul</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Ori</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Roni</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ul</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6183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p:cNvSpPr>
            <a:spLocks noGrp="1"/>
          </p:cNvSpPr>
          <p:nvPr>
            <p:ph sz="quarter" idx="1"/>
          </p:nvPr>
        </p:nvSpPr>
        <p:spPr/>
        <p:txBody>
          <a:bodyPr>
            <a:normAutofit/>
          </a:bodyPr>
          <a:lstStyle/>
          <a:p>
            <a:r>
              <a:rPr lang="en-US" dirty="0" smtClean="0"/>
              <a:t>Assuming the following markup</a:t>
            </a:r>
          </a:p>
          <a:p>
            <a:endParaRPr lang="en-US" dirty="0" smtClean="0"/>
          </a:p>
          <a:p>
            <a:endParaRPr lang="en-US" dirty="0" smtClean="0"/>
          </a:p>
          <a:p>
            <a:r>
              <a:rPr lang="en-US" dirty="0" smtClean="0"/>
              <a:t>And the following selectors</a:t>
            </a:r>
          </a:p>
          <a:p>
            <a:endParaRPr lang="en-US" dirty="0"/>
          </a:p>
          <a:p>
            <a:endParaRPr lang="en-US" dirty="0" smtClean="0"/>
          </a:p>
          <a:p>
            <a:endParaRPr lang="en-US" dirty="0"/>
          </a:p>
          <a:p>
            <a:r>
              <a:rPr lang="en-US" dirty="0" smtClean="0"/>
              <a:t>Who wins ?</a:t>
            </a:r>
            <a:endParaRPr lang="en-US" dirty="0"/>
          </a:p>
        </p:txBody>
      </p:sp>
      <p:sp>
        <p:nvSpPr>
          <p:cNvPr id="6" name="Rectangle 1"/>
          <p:cNvSpPr>
            <a:spLocks noChangeArrowheads="1"/>
          </p:cNvSpPr>
          <p:nvPr/>
        </p:nvSpPr>
        <p:spPr bwMode="auto">
          <a:xfrm>
            <a:off x="2897832" y="2350621"/>
            <a:ext cx="358303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89903" y="3867022"/>
            <a:ext cx="1798890"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170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 – Formal Definition</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smtClean="0"/>
              <a:t>Count the number of ID selectors (=a)</a:t>
            </a:r>
          </a:p>
          <a:p>
            <a:r>
              <a:rPr lang="en-US" dirty="0" smtClean="0"/>
              <a:t>Count the number of class selectors, attribute selectors, pseudo-class  (=b)</a:t>
            </a:r>
          </a:p>
          <a:p>
            <a:r>
              <a:rPr lang="en-US" dirty="0" smtClean="0"/>
              <a:t>Count the number of type selectors and pseudo-element (=c)</a:t>
            </a:r>
          </a:p>
          <a:p>
            <a:r>
              <a:rPr lang="en-US" dirty="0" smtClean="0"/>
              <a:t>Ignore the universal selector</a:t>
            </a:r>
          </a:p>
          <a:p>
            <a:r>
              <a:rPr lang="en-US" dirty="0" smtClean="0"/>
              <a:t>Selectors inside negation are counted as usual. The negation itself does not count</a:t>
            </a:r>
          </a:p>
          <a:p>
            <a:r>
              <a:rPr lang="en-US" dirty="0" smtClean="0"/>
              <a:t>Concatenate the three number a-b-c</a:t>
            </a:r>
          </a:p>
          <a:p>
            <a:pPr lvl="1"/>
            <a:r>
              <a:rPr lang="en-US" dirty="0" smtClean="0"/>
              <a:t>Assuming a number system with a large base</a:t>
            </a:r>
            <a:endParaRPr lang="en-US" dirty="0"/>
          </a:p>
        </p:txBody>
      </p:sp>
    </p:spTree>
    <p:extLst>
      <p:ext uri="{BB962C8B-B14F-4D97-AF65-F5344CB8AC3E}">
        <p14:creationId xmlns:p14="http://schemas.microsoft.com/office/powerpoint/2010/main" val="1132579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 - Samples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p:cNvSpPr>
            <a:spLocks noGrp="1"/>
          </p:cNvSpPr>
          <p:nvPr>
            <p:ph sz="quarter" idx="1"/>
          </p:nvPr>
        </p:nvSpPr>
        <p:spPr/>
        <p:txBody>
          <a:bodyPr>
            <a:normAutofit lnSpcReduction="10000"/>
          </a:bodyPr>
          <a:lstStyle/>
          <a:p>
            <a:r>
              <a:rPr lang="en-US" dirty="0" smtClean="0"/>
              <a:t>                 </a:t>
            </a:r>
            <a:r>
              <a:rPr lang="en-US" dirty="0">
                <a:sym typeface="Wingdings" panose="05000000000000000000" pitchFamily="2" charset="2"/>
              </a:rPr>
              <a:t></a:t>
            </a:r>
            <a:r>
              <a:rPr lang="en-US" dirty="0" smtClean="0"/>
              <a:t> 2</a:t>
            </a:r>
          </a:p>
          <a:p>
            <a:endParaRPr lang="en-US" dirty="0"/>
          </a:p>
          <a:p>
            <a:r>
              <a:rPr lang="en-US" dirty="0"/>
              <a:t> </a:t>
            </a:r>
            <a:r>
              <a:rPr lang="en-US" dirty="0" smtClean="0"/>
              <a:t>                </a:t>
            </a:r>
            <a:r>
              <a:rPr lang="en-US" dirty="0" smtClean="0">
                <a:sym typeface="Wingdings" panose="05000000000000000000" pitchFamily="2" charset="2"/>
              </a:rPr>
              <a:t></a:t>
            </a:r>
            <a:r>
              <a:rPr lang="en-US" dirty="0" smtClean="0"/>
              <a:t> 10</a:t>
            </a:r>
          </a:p>
          <a:p>
            <a:endParaRPr lang="en-US" dirty="0" smtClean="0"/>
          </a:p>
          <a:p>
            <a:r>
              <a:rPr lang="en-US" dirty="0" smtClean="0"/>
              <a:t>                         </a:t>
            </a:r>
            <a:r>
              <a:rPr lang="en-US" dirty="0">
                <a:sym typeface="Wingdings" panose="05000000000000000000" pitchFamily="2" charset="2"/>
              </a:rPr>
              <a:t></a:t>
            </a:r>
            <a:r>
              <a:rPr lang="en-US" dirty="0"/>
              <a:t> </a:t>
            </a:r>
            <a:r>
              <a:rPr lang="en-US" dirty="0" smtClean="0"/>
              <a:t>111</a:t>
            </a:r>
            <a:endParaRPr lang="en-US" dirty="0"/>
          </a:p>
          <a:p>
            <a:endParaRPr lang="en-US" dirty="0" smtClean="0"/>
          </a:p>
          <a:p>
            <a:r>
              <a:rPr lang="en-US" dirty="0" smtClean="0"/>
              <a:t>Inline style is always stronger</a:t>
            </a:r>
          </a:p>
          <a:p>
            <a:r>
              <a:rPr lang="en-US" dirty="0" smtClean="0"/>
              <a:t>In case of two selectors with same specificity the later wins</a:t>
            </a:r>
            <a:endParaRPr lang="en-US" dirty="0"/>
          </a:p>
        </p:txBody>
      </p:sp>
      <p:sp>
        <p:nvSpPr>
          <p:cNvPr id="6" name="Rectangle 1"/>
          <p:cNvSpPr>
            <a:spLocks noChangeArrowheads="1"/>
          </p:cNvSpPr>
          <p:nvPr/>
        </p:nvSpPr>
        <p:spPr bwMode="auto">
          <a:xfrm>
            <a:off x="971600" y="1600200"/>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971600" y="2627531"/>
            <a:ext cx="1713931"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966407" y="3654862"/>
            <a:ext cx="2478564"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progressbar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text-decoration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none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3695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p:cNvSpPr>
            <a:spLocks noGrp="1"/>
          </p:cNvSpPr>
          <p:nvPr>
            <p:ph sz="quarter" idx="1"/>
          </p:nvPr>
        </p:nvSpPr>
        <p:spPr/>
        <p:txBody>
          <a:bodyPr/>
          <a:lstStyle/>
          <a:p>
            <a:r>
              <a:rPr lang="en-US" dirty="0" smtClean="0"/>
              <a:t>Style rule annotated with </a:t>
            </a:r>
            <a:r>
              <a:rPr lang="en-US" dirty="0" smtClean="0">
                <a:solidFill>
                  <a:srgbClr val="FF0000"/>
                </a:solidFill>
              </a:rPr>
              <a:t>!important </a:t>
            </a:r>
            <a:r>
              <a:rPr lang="en-US" dirty="0" smtClean="0"/>
              <a:t>is more specific than any other selectors</a:t>
            </a:r>
          </a:p>
          <a:p>
            <a:pPr lvl="1"/>
            <a:r>
              <a:rPr lang="en-US" dirty="0" smtClean="0"/>
              <a:t>Even inline rule </a:t>
            </a:r>
            <a:r>
              <a:rPr lang="en-US" dirty="0" smtClean="0">
                <a:sym typeface="Wingdings" panose="05000000000000000000" pitchFamily="2" charset="2"/>
              </a:rPr>
              <a:t></a:t>
            </a:r>
            <a:endParaRPr lang="en-US" dirty="0" smtClean="0"/>
          </a:p>
          <a:p>
            <a:r>
              <a:rPr lang="en-US" dirty="0" smtClean="0"/>
              <a:t>Is considered bad practice</a:t>
            </a:r>
          </a:p>
          <a:p>
            <a:pPr lvl="1"/>
            <a:r>
              <a:rPr lang="en-US" dirty="0" smtClean="0"/>
              <a:t>Hard to maintain</a:t>
            </a:r>
          </a:p>
          <a:p>
            <a:pPr lvl="1"/>
            <a:endParaRPr lang="en-US" dirty="0"/>
          </a:p>
          <a:p>
            <a:pPr marL="365760" lvl="1" indent="0">
              <a:buNone/>
            </a:pPr>
            <a:endParaRPr lang="en-US" dirty="0"/>
          </a:p>
          <a:p>
            <a:r>
              <a:rPr lang="en-US" dirty="0" smtClean="0"/>
              <a:t>In case of multiple !important styles </a:t>
            </a:r>
            <a:r>
              <a:rPr lang="en-US" dirty="0" smtClean="0">
                <a:sym typeface="Wingdings" panose="05000000000000000000" pitchFamily="2" charset="2"/>
              </a:rPr>
              <a:t> Later wins</a:t>
            </a:r>
            <a:endParaRPr lang="en-US" dirty="0"/>
          </a:p>
        </p:txBody>
      </p:sp>
      <p:sp>
        <p:nvSpPr>
          <p:cNvPr id="6" name="Rectangle 1"/>
          <p:cNvSpPr>
            <a:spLocks noChangeArrowheads="1"/>
          </p:cNvSpPr>
          <p:nvPr/>
        </p:nvSpPr>
        <p:spPr bwMode="auto">
          <a:xfrm>
            <a:off x="1175159" y="4199020"/>
            <a:ext cx="4092787"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style</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Button 1</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796136" y="3645024"/>
            <a:ext cx="2648482"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65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Three</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p:cNvSpPr>
            <a:spLocks noGrp="1"/>
          </p:cNvSpPr>
          <p:nvPr>
            <p:ph sz="quarter" idx="1"/>
          </p:nvPr>
        </p:nvSpPr>
        <p:spPr/>
        <p:txBody>
          <a:bodyPr>
            <a:normAutofit/>
          </a:bodyPr>
          <a:lstStyle/>
          <a:p>
            <a:r>
              <a:rPr lang="en-US" dirty="0" smtClean="0"/>
              <a:t>The three major aspects of every web application</a:t>
            </a:r>
          </a:p>
          <a:p>
            <a:pPr lvl="1"/>
            <a:r>
              <a:rPr lang="en-US" dirty="0" smtClean="0"/>
              <a:t>Content</a:t>
            </a:r>
          </a:p>
          <a:p>
            <a:pPr lvl="1"/>
            <a:r>
              <a:rPr lang="en-US" dirty="0" smtClean="0"/>
              <a:t>Logic</a:t>
            </a:r>
          </a:p>
          <a:p>
            <a:pPr lvl="1"/>
            <a:r>
              <a:rPr lang="en-US" dirty="0" smtClean="0"/>
              <a:t>Styling</a:t>
            </a:r>
          </a:p>
          <a:p>
            <a:r>
              <a:rPr lang="en-US" dirty="0" smtClean="0"/>
              <a:t>Each aspect should be defined separately and independently to allow ease of maintenance</a:t>
            </a:r>
          </a:p>
          <a:p>
            <a:pPr lvl="1"/>
            <a:r>
              <a:rPr lang="en-US" dirty="0" smtClean="0"/>
              <a:t>HTML</a:t>
            </a:r>
          </a:p>
          <a:p>
            <a:pPr lvl="1"/>
            <a:r>
              <a:rPr lang="en-US" dirty="0" smtClean="0"/>
              <a:t>Java Script</a:t>
            </a:r>
          </a:p>
          <a:p>
            <a:pPr lvl="1"/>
            <a:r>
              <a:rPr lang="en-US" dirty="0" smtClean="0"/>
              <a:t>CSS</a:t>
            </a:r>
            <a:endParaRPr lang="en-US" dirty="0"/>
          </a:p>
        </p:txBody>
      </p:sp>
    </p:spTree>
    <p:extLst>
      <p:ext uri="{BB962C8B-B14F-4D97-AF65-F5344CB8AC3E}">
        <p14:creationId xmlns:p14="http://schemas.microsoft.com/office/powerpoint/2010/main" val="835938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selector is ignored ?</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5" name="Content Placeholder 4"/>
          <p:cNvSpPr>
            <a:spLocks noGrp="1"/>
          </p:cNvSpPr>
          <p:nvPr>
            <p:ph sz="quarter" idx="1"/>
          </p:nvPr>
        </p:nvSpPr>
        <p:spPr/>
        <p:txBody>
          <a:bodyPr>
            <a:normAutofit/>
          </a:bodyPr>
          <a:lstStyle/>
          <a:p>
            <a:r>
              <a:rPr lang="en-US" dirty="0" smtClean="0"/>
              <a:t>Consider following Markup</a:t>
            </a:r>
          </a:p>
          <a:p>
            <a:endParaRPr lang="en-US" dirty="0"/>
          </a:p>
          <a:p>
            <a:endParaRPr lang="en-US" dirty="0" smtClean="0"/>
          </a:p>
          <a:p>
            <a:endParaRPr lang="en-US" dirty="0"/>
          </a:p>
          <a:p>
            <a:r>
              <a:rPr lang="en-US" dirty="0" smtClean="0"/>
              <a:t>And the following rules</a:t>
            </a:r>
          </a:p>
          <a:p>
            <a:endParaRPr lang="en-US" dirty="0"/>
          </a:p>
          <a:p>
            <a:endParaRPr lang="en-US" dirty="0" smtClean="0"/>
          </a:p>
          <a:p>
            <a:r>
              <a:rPr lang="en-US" dirty="0" smtClean="0"/>
              <a:t>What is wrong ?</a:t>
            </a:r>
            <a:endParaRPr lang="en-US" dirty="0"/>
          </a:p>
        </p:txBody>
      </p:sp>
      <p:sp>
        <p:nvSpPr>
          <p:cNvPr id="6" name="Rectangle 1"/>
          <p:cNvSpPr>
            <a:spLocks noChangeArrowheads="1"/>
          </p:cNvSpPr>
          <p:nvPr/>
        </p:nvSpPr>
        <p:spPr bwMode="auto">
          <a:xfrm>
            <a:off x="3535025" y="2492896"/>
            <a:ext cx="2308645"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Hello</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47422" y="4509120"/>
            <a:ext cx="188384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8419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HTML</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5" name="Content Placeholder 4"/>
          <p:cNvSpPr>
            <a:spLocks noGrp="1"/>
          </p:cNvSpPr>
          <p:nvPr>
            <p:ph sz="quarter" idx="1"/>
          </p:nvPr>
        </p:nvSpPr>
        <p:spPr/>
        <p:txBody>
          <a:bodyPr/>
          <a:lstStyle/>
          <a:p>
            <a:r>
              <a:rPr lang="en-US" dirty="0" smtClean="0"/>
              <a:t>According to the HTML specification P tag can only contain inline elements</a:t>
            </a:r>
          </a:p>
          <a:p>
            <a:r>
              <a:rPr lang="en-US" dirty="0" smtClean="0"/>
              <a:t>When browser encounters DIV inside P it assumes that the DIV element is a sibling and therefore “closes” the P tag</a:t>
            </a:r>
          </a:p>
          <a:p>
            <a:endParaRPr lang="en-US" dirty="0"/>
          </a:p>
          <a:p>
            <a:endParaRPr lang="en-US" dirty="0" smtClean="0"/>
          </a:p>
          <a:p>
            <a:r>
              <a:rPr lang="en-US" dirty="0" smtClean="0"/>
              <a:t>The following rule DOES match</a:t>
            </a:r>
          </a:p>
        </p:txBody>
      </p:sp>
      <p:sp>
        <p:nvSpPr>
          <p:cNvPr id="6" name="Rectangle 1"/>
          <p:cNvSpPr>
            <a:spLocks noChangeArrowheads="1"/>
          </p:cNvSpPr>
          <p:nvPr/>
        </p:nvSpPr>
        <p:spPr bwMode="auto">
          <a:xfrm>
            <a:off x="3704943" y="4033527"/>
            <a:ext cx="1968809"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Hello</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04943" y="5772834"/>
            <a:ext cx="196880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9048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5" name="Content Placeholder 4"/>
          <p:cNvSpPr>
            <a:spLocks noGrp="1"/>
          </p:cNvSpPr>
          <p:nvPr>
            <p:ph sz="quarter" idx="1"/>
          </p:nvPr>
        </p:nvSpPr>
        <p:spPr/>
        <p:txBody>
          <a:bodyPr/>
          <a:lstStyle/>
          <a:p>
            <a:r>
              <a:rPr lang="en-US" dirty="0" smtClean="0"/>
              <a:t>Some styles are inherited from parent element</a:t>
            </a:r>
          </a:p>
          <a:p>
            <a:pPr lvl="1"/>
            <a:r>
              <a:rPr lang="en-US" dirty="0" smtClean="0"/>
              <a:t>font-size, color, background-color</a:t>
            </a:r>
          </a:p>
          <a:p>
            <a:r>
              <a:rPr lang="en-US" dirty="0" smtClean="0"/>
              <a:t>Other styles can be set by the designer to be inherited</a:t>
            </a:r>
          </a:p>
          <a:p>
            <a:endParaRPr lang="en-US" dirty="0"/>
          </a:p>
          <a:p>
            <a:endParaRPr lang="en-US" dirty="0" smtClean="0"/>
          </a:p>
          <a:p>
            <a:r>
              <a:rPr lang="en-US" dirty="0" smtClean="0"/>
              <a:t>The inheritance rule is weak</a:t>
            </a:r>
          </a:p>
          <a:p>
            <a:pPr lvl="1"/>
            <a:r>
              <a:rPr lang="en-US" dirty="0" smtClean="0"/>
              <a:t>Every new definition overrides it</a:t>
            </a:r>
            <a:endParaRPr lang="en-US" dirty="0"/>
          </a:p>
        </p:txBody>
      </p:sp>
      <p:sp>
        <p:nvSpPr>
          <p:cNvPr id="6" name="Rectangle 1"/>
          <p:cNvSpPr>
            <a:spLocks noChangeArrowheads="1"/>
          </p:cNvSpPr>
          <p:nvPr/>
        </p:nvSpPr>
        <p:spPr bwMode="auto">
          <a:xfrm>
            <a:off x="3407587" y="3717032"/>
            <a:ext cx="256352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inherit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6388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r>
              <a:rPr lang="en-GB" altLang="en-US" smtClean="0"/>
              <a:t>The CSS box model</a:t>
            </a:r>
          </a:p>
        </p:txBody>
      </p:sp>
      <p:sp>
        <p:nvSpPr>
          <p:cNvPr id="5123" name="Rectangle 6"/>
          <p:cNvSpPr>
            <a:spLocks noGrp="1" noChangeArrowheads="1"/>
          </p:cNvSpPr>
          <p:nvPr>
            <p:ph type="body" idx="1"/>
          </p:nvPr>
        </p:nvSpPr>
        <p:spPr/>
        <p:txBody>
          <a:bodyPr>
            <a:normAutofit fontScale="92500"/>
          </a:bodyPr>
          <a:lstStyle/>
          <a:p>
            <a:r>
              <a:rPr lang="en-GB" altLang="en-US" dirty="0" smtClean="0"/>
              <a:t>Every element is treated as a box</a:t>
            </a:r>
          </a:p>
          <a:p>
            <a:r>
              <a:rPr lang="en-GB" altLang="en-US" dirty="0" smtClean="0"/>
              <a:t>A box consists of</a:t>
            </a:r>
          </a:p>
          <a:p>
            <a:pPr lvl="1"/>
            <a:r>
              <a:rPr lang="en-GB" altLang="en-US" dirty="0" smtClean="0"/>
              <a:t>Content</a:t>
            </a:r>
          </a:p>
          <a:p>
            <a:pPr lvl="1"/>
            <a:r>
              <a:rPr lang="en-GB" altLang="en-US" dirty="0" smtClean="0"/>
              <a:t>Padding</a:t>
            </a:r>
          </a:p>
          <a:p>
            <a:pPr lvl="1"/>
            <a:r>
              <a:rPr lang="en-GB" altLang="en-US" dirty="0" smtClean="0"/>
              <a:t>Border</a:t>
            </a:r>
          </a:p>
          <a:p>
            <a:pPr lvl="1"/>
            <a:r>
              <a:rPr lang="en-GB" altLang="en-US" dirty="0" smtClean="0"/>
              <a:t>Margin</a:t>
            </a:r>
          </a:p>
          <a:p>
            <a:r>
              <a:rPr lang="en-GB" altLang="en-US" dirty="0" smtClean="0"/>
              <a:t>Margin vs. padding</a:t>
            </a:r>
          </a:p>
          <a:p>
            <a:pPr lvl="1"/>
            <a:r>
              <a:rPr lang="en-GB" altLang="en-US" dirty="0" smtClean="0"/>
              <a:t>The margin takes the colour of the container's background</a:t>
            </a:r>
          </a:p>
          <a:p>
            <a:pPr lvl="1"/>
            <a:r>
              <a:rPr lang="en-GB" altLang="en-US" dirty="0" smtClean="0"/>
              <a:t>The padding takes the colour of the content's background</a:t>
            </a:r>
          </a:p>
        </p:txBody>
      </p:sp>
      <p:pic>
        <p:nvPicPr>
          <p:cNvPr id="5124" name="Picture 4" descr="GordonBarss diagram1"/>
          <p:cNvPicPr>
            <a:picLocks noChangeAspect="1" noChangeArrowheads="1"/>
          </p:cNvPicPr>
          <p:nvPr/>
        </p:nvPicPr>
        <p:blipFill>
          <a:blip r:embed="rId3">
            <a:extLst>
              <a:ext uri="{28A0092B-C50C-407E-A947-70E740481C1C}">
                <a14:useLocalDpi xmlns:a14="http://schemas.microsoft.com/office/drawing/2010/main" val="0"/>
              </a:ext>
            </a:extLst>
          </a:blip>
          <a:srcRect b="19510"/>
          <a:stretch>
            <a:fillRect/>
          </a:stretch>
        </p:blipFill>
        <p:spPr bwMode="auto">
          <a:xfrm>
            <a:off x="4355976" y="2132856"/>
            <a:ext cx="372123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527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p:cNvSpPr>
            <a:spLocks noGrp="1"/>
          </p:cNvSpPr>
          <p:nvPr>
            <p:ph sz="quarter" idx="1"/>
          </p:nvPr>
        </p:nvSpPr>
        <p:spPr/>
        <p:txBody>
          <a:bodyPr/>
          <a:lstStyle/>
          <a:p>
            <a:r>
              <a:rPr lang="en-US" dirty="0" smtClean="0"/>
              <a:t>The total width that an element occupies is the addition of content, padding and </a:t>
            </a:r>
            <a:r>
              <a:rPr lang="en-US" dirty="0" smtClean="0"/>
              <a:t>border</a:t>
            </a:r>
            <a:endParaRPr lang="en-US" dirty="0" smtClean="0"/>
          </a:p>
          <a:p>
            <a:r>
              <a:rPr lang="en-US" dirty="0" smtClean="0"/>
              <a:t>Setting element’s width using CSS only effect the content width, not the total width</a:t>
            </a:r>
          </a:p>
          <a:p>
            <a:r>
              <a:rPr lang="en-US" dirty="0" smtClean="0"/>
              <a:t>Usually, this behavior breaks our design</a:t>
            </a:r>
          </a:p>
          <a:p>
            <a:pPr lvl="1"/>
            <a:r>
              <a:rPr lang="en-US" dirty="0" smtClean="0"/>
              <a:t>See next slide</a:t>
            </a:r>
            <a:endParaRPr lang="en-US" dirty="0"/>
          </a:p>
        </p:txBody>
      </p:sp>
    </p:spTree>
    <p:extLst>
      <p:ext uri="{BB962C8B-B14F-4D97-AF65-F5344CB8AC3E}">
        <p14:creationId xmlns:p14="http://schemas.microsoft.com/office/powerpoint/2010/main" val="4065076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IE right ?</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p:cNvSpPr>
            <a:spLocks noGrp="1"/>
          </p:cNvSpPr>
          <p:nvPr>
            <p:ph sz="quarter" idx="1"/>
          </p:nvPr>
        </p:nvSpPr>
        <p:spPr/>
        <p:txBody>
          <a:bodyPr/>
          <a:lstStyle/>
          <a:p>
            <a:r>
              <a:rPr lang="en-US" dirty="0" smtClean="0"/>
              <a:t>Suppose we have two child elements that are exactly filling their parent element</a:t>
            </a:r>
          </a:p>
          <a:p>
            <a:endParaRPr lang="en-US" dirty="0"/>
          </a:p>
          <a:p>
            <a:endParaRPr lang="en-US" dirty="0" smtClean="0"/>
          </a:p>
          <a:p>
            <a:endParaRPr lang="en-US" dirty="0"/>
          </a:p>
          <a:p>
            <a:r>
              <a:rPr lang="en-US" dirty="0" smtClean="0"/>
              <a:t>We want to add border when mouse is hovering</a:t>
            </a:r>
          </a:p>
          <a:p>
            <a:pPr lvl="1"/>
            <a:r>
              <a:rPr lang="en-US" dirty="0" smtClean="0"/>
              <a:t>The extra border pushes the second element to the next line</a:t>
            </a:r>
            <a:endParaRPr lang="en-US" dirty="0"/>
          </a:p>
        </p:txBody>
      </p:sp>
      <p:sp>
        <p:nvSpPr>
          <p:cNvPr id="6" name="Rectangle 1"/>
          <p:cNvSpPr>
            <a:spLocks noChangeArrowheads="1"/>
          </p:cNvSpPr>
          <p:nvPr/>
        </p:nvSpPr>
        <p:spPr bwMode="auto">
          <a:xfrm>
            <a:off x="395536" y="2676976"/>
            <a:ext cx="341311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 child1"&gt;&lt;/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 child2"&gt;&lt;/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202104" y="2676976"/>
            <a:ext cx="2733441"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7316383" y="2551874"/>
            <a:ext cx="1435480" cy="817599"/>
          </a:xfrm>
          <a:prstGeom prst="rect">
            <a:avLst/>
          </a:prstGeom>
        </p:spPr>
      </p:pic>
      <p:sp>
        <p:nvSpPr>
          <p:cNvPr id="9" name="Rectangle 3"/>
          <p:cNvSpPr>
            <a:spLocks noChangeArrowheads="1"/>
          </p:cNvSpPr>
          <p:nvPr/>
        </p:nvSpPr>
        <p:spPr bwMode="auto">
          <a:xfrm>
            <a:off x="2339752" y="5664891"/>
            <a:ext cx="264848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child:hover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border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5568824" y="5109403"/>
            <a:ext cx="947392" cy="1702457"/>
          </a:xfrm>
          <a:prstGeom prst="rect">
            <a:avLst/>
          </a:prstGeom>
        </p:spPr>
      </p:pic>
    </p:spTree>
    <p:extLst>
      <p:ext uri="{BB962C8B-B14F-4D97-AF65-F5344CB8AC3E}">
        <p14:creationId xmlns:p14="http://schemas.microsoft.com/office/powerpoint/2010/main" val="1482018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box-sizing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5" name="Content Placeholder 4"/>
          <p:cNvSpPr>
            <a:spLocks noGrp="1"/>
          </p:cNvSpPr>
          <p:nvPr>
            <p:ph sz="quarter" idx="1"/>
          </p:nvPr>
        </p:nvSpPr>
        <p:spPr/>
        <p:txBody>
          <a:bodyPr>
            <a:normAutofit/>
          </a:bodyPr>
          <a:lstStyle/>
          <a:p>
            <a:r>
              <a:rPr lang="en-US" dirty="0"/>
              <a:t>By default CSS width means content width</a:t>
            </a:r>
            <a:endParaRPr lang="en-US" dirty="0" smtClean="0">
              <a:solidFill>
                <a:srgbClr val="FF0000"/>
              </a:solidFill>
            </a:endParaRPr>
          </a:p>
          <a:p>
            <a:r>
              <a:rPr lang="en-US" dirty="0" smtClean="0">
                <a:solidFill>
                  <a:srgbClr val="FF0000"/>
                </a:solidFill>
              </a:rPr>
              <a:t>box-sizing</a:t>
            </a:r>
            <a:r>
              <a:rPr lang="en-US" dirty="0" smtClean="0"/>
              <a:t> changes the box model</a:t>
            </a:r>
          </a:p>
          <a:p>
            <a:r>
              <a:rPr lang="en-US" dirty="0" smtClean="0"/>
              <a:t>When box-sizing is </a:t>
            </a:r>
            <a:r>
              <a:rPr lang="en-US" dirty="0" smtClean="0">
                <a:solidFill>
                  <a:srgbClr val="FF0000"/>
                </a:solidFill>
              </a:rPr>
              <a:t>border-box</a:t>
            </a:r>
            <a:r>
              <a:rPr lang="en-US" dirty="0" smtClean="0"/>
              <a:t> the CSS width means </a:t>
            </a:r>
            <a:r>
              <a:rPr lang="en-US" dirty="0" err="1" smtClean="0"/>
              <a:t>content+padding+border</a:t>
            </a:r>
            <a:endParaRPr lang="en-US" dirty="0" smtClean="0"/>
          </a:p>
          <a:p>
            <a:endParaRPr lang="en-US" dirty="0"/>
          </a:p>
          <a:p>
            <a:endParaRPr lang="en-US" dirty="0" smtClean="0"/>
          </a:p>
          <a:p>
            <a:endParaRPr lang="en-US" dirty="0"/>
          </a:p>
          <a:p>
            <a:r>
              <a:rPr lang="en-US" dirty="0" smtClean="0"/>
              <a:t>Other supported values: content-box, padding-box</a:t>
            </a:r>
            <a:endParaRPr lang="en-US" dirty="0"/>
          </a:p>
        </p:txBody>
      </p:sp>
      <p:sp>
        <p:nvSpPr>
          <p:cNvPr id="6" name="Rectangle 1"/>
          <p:cNvSpPr>
            <a:spLocks noChangeArrowheads="1"/>
          </p:cNvSpPr>
          <p:nvPr/>
        </p:nvSpPr>
        <p:spPr bwMode="auto">
          <a:xfrm>
            <a:off x="1403648" y="3848100"/>
            <a:ext cx="264848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float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box-sizing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border-box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294508" y="3741740"/>
            <a:ext cx="2229161" cy="1286054"/>
          </a:xfrm>
          <a:prstGeom prst="rect">
            <a:avLst/>
          </a:prstGeom>
        </p:spPr>
      </p:pic>
    </p:spTree>
    <p:extLst>
      <p:ext uri="{BB962C8B-B14F-4D97-AF65-F5344CB8AC3E}">
        <p14:creationId xmlns:p14="http://schemas.microsoft.com/office/powerpoint/2010/main" val="3099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p:cNvSpPr>
            <a:spLocks noGrp="1"/>
          </p:cNvSpPr>
          <p:nvPr>
            <p:ph sz="quarter" idx="1"/>
          </p:nvPr>
        </p:nvSpPr>
        <p:spPr/>
        <p:txBody>
          <a:bodyPr/>
          <a:lstStyle/>
          <a:p>
            <a:r>
              <a:rPr lang="en-US" dirty="0" smtClean="0"/>
              <a:t>Continuing our previous example</a:t>
            </a:r>
          </a:p>
          <a:p>
            <a:r>
              <a:rPr lang="en-US" dirty="0" smtClean="0"/>
              <a:t>It would be </a:t>
            </a:r>
            <a:r>
              <a:rPr lang="en-US" dirty="0" smtClean="0"/>
              <a:t>nicer </a:t>
            </a:r>
            <a:r>
              <a:rPr lang="en-US" dirty="0" smtClean="0"/>
              <a:t>if the border appears around the element and not inside it</a:t>
            </a:r>
          </a:p>
          <a:p>
            <a:pPr lvl="1"/>
            <a:r>
              <a:rPr lang="en-US" dirty="0" smtClean="0"/>
              <a:t>Thus element remains the same size</a:t>
            </a:r>
          </a:p>
          <a:p>
            <a:pPr lvl="1"/>
            <a:r>
              <a:rPr lang="en-US" dirty="0" smtClean="0"/>
              <a:t>Sibling elements should not be effected</a:t>
            </a:r>
          </a:p>
          <a:p>
            <a:pPr lvl="1"/>
            <a:endParaRPr lang="en-US" dirty="0"/>
          </a:p>
          <a:p>
            <a:pPr lvl="1"/>
            <a:endParaRPr lang="en-US" dirty="0" smtClean="0"/>
          </a:p>
          <a:p>
            <a:pPr lvl="1"/>
            <a:endParaRPr lang="en-US" dirty="0"/>
          </a:p>
          <a:p>
            <a:r>
              <a:rPr lang="en-US" dirty="0" smtClean="0"/>
              <a:t>Why position relative ?</a:t>
            </a:r>
          </a:p>
        </p:txBody>
      </p:sp>
      <p:sp>
        <p:nvSpPr>
          <p:cNvPr id="6" name="Rectangle 1"/>
          <p:cNvSpPr>
            <a:spLocks noChangeArrowheads="1"/>
          </p:cNvSpPr>
          <p:nvPr/>
        </p:nvSpPr>
        <p:spPr bwMode="auto">
          <a:xfrm>
            <a:off x="1187624" y="4293096"/>
            <a:ext cx="2733441"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child:hover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outline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4px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860032" y="4094146"/>
            <a:ext cx="2248214" cy="1228896"/>
          </a:xfrm>
          <a:prstGeom prst="rect">
            <a:avLst/>
          </a:prstGeom>
        </p:spPr>
      </p:pic>
    </p:spTree>
    <p:extLst>
      <p:ext uri="{BB962C8B-B14F-4D97-AF65-F5344CB8AC3E}">
        <p14:creationId xmlns:p14="http://schemas.microsoft.com/office/powerpoint/2010/main" val="3543780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Colliding Margin</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5" name="Content Placeholder 4"/>
          <p:cNvSpPr>
            <a:spLocks noGrp="1"/>
          </p:cNvSpPr>
          <p:nvPr>
            <p:ph sz="quarter" idx="1"/>
          </p:nvPr>
        </p:nvSpPr>
        <p:spPr/>
        <p:txBody>
          <a:bodyPr/>
          <a:lstStyle/>
          <a:p>
            <a:r>
              <a:rPr lang="en-US" dirty="0" smtClean="0"/>
              <a:t>Two plus two doesn’t always equal four</a:t>
            </a:r>
          </a:p>
          <a:p>
            <a:r>
              <a:rPr lang="en-US" dirty="0" smtClean="0"/>
              <a:t>When bottom margin of one element touches the top margin of another</a:t>
            </a:r>
          </a:p>
          <a:p>
            <a:r>
              <a:rPr lang="en-US" dirty="0" smtClean="0"/>
              <a:t>The browser applies the larger of the two</a:t>
            </a:r>
            <a:endParaRPr lang="en-US" dirty="0"/>
          </a:p>
        </p:txBody>
      </p:sp>
      <p:sp>
        <p:nvSpPr>
          <p:cNvPr id="6" name="Rectangle 1"/>
          <p:cNvSpPr>
            <a:spLocks noChangeArrowheads="1"/>
          </p:cNvSpPr>
          <p:nvPr/>
        </p:nvSpPr>
        <p:spPr bwMode="auto">
          <a:xfrm>
            <a:off x="1619672" y="3833941"/>
            <a:ext cx="2478564" cy="46166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="block1"&gt;&lt;/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="block2"&gt;&lt;/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860032" y="3848100"/>
            <a:ext cx="2478564" cy="2123658"/>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.block1</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margin-bottom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.block2</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margin-top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759240" y="4676606"/>
            <a:ext cx="2338996" cy="896066"/>
          </a:xfrm>
          <a:prstGeom prst="rect">
            <a:avLst/>
          </a:prstGeom>
        </p:spPr>
      </p:pic>
    </p:spTree>
    <p:extLst>
      <p:ext uri="{BB962C8B-B14F-4D97-AF65-F5344CB8AC3E}">
        <p14:creationId xmlns:p14="http://schemas.microsoft.com/office/powerpoint/2010/main" val="2432985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with the flow</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p:cNvSpPr>
            <a:spLocks noGrp="1"/>
          </p:cNvSpPr>
          <p:nvPr>
            <p:ph sz="quarter" idx="1"/>
          </p:nvPr>
        </p:nvSpPr>
        <p:spPr/>
        <p:txBody>
          <a:bodyPr/>
          <a:lstStyle/>
          <a:p>
            <a:r>
              <a:rPr lang="en-US" dirty="0" smtClean="0"/>
              <a:t>HTML tags act much like text in a word-processing program</a:t>
            </a:r>
          </a:p>
          <a:p>
            <a:pPr lvl="1"/>
            <a:r>
              <a:rPr lang="en-US" dirty="0" smtClean="0"/>
              <a:t>Tags are </a:t>
            </a:r>
            <a:r>
              <a:rPr lang="en-US" dirty="0"/>
              <a:t>f</a:t>
            </a:r>
            <a:r>
              <a:rPr lang="en-US" dirty="0" smtClean="0"/>
              <a:t>illing the entire width of a page and flowing from top to bottom</a:t>
            </a:r>
          </a:p>
          <a:p>
            <a:r>
              <a:rPr lang="en-US" dirty="0" smtClean="0"/>
              <a:t>Each box flows one after the other</a:t>
            </a:r>
          </a:p>
          <a:p>
            <a:pPr lvl="1"/>
            <a:r>
              <a:rPr lang="en-US" dirty="0" smtClean="0"/>
              <a:t>Except special boxes</a:t>
            </a:r>
          </a:p>
          <a:p>
            <a:r>
              <a:rPr lang="en-US" dirty="0" smtClean="0"/>
              <a:t>Many problems can be solved by flowing with the flow …</a:t>
            </a:r>
            <a:endParaRPr lang="en-US" dirty="0"/>
          </a:p>
        </p:txBody>
      </p:sp>
    </p:spTree>
    <p:extLst>
      <p:ext uri="{BB962C8B-B14F-4D97-AF65-F5344CB8AC3E}">
        <p14:creationId xmlns:p14="http://schemas.microsoft.com/office/powerpoint/2010/main" val="257674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5" name="Content Placeholder 4"/>
          <p:cNvSpPr>
            <a:spLocks noGrp="1"/>
          </p:cNvSpPr>
          <p:nvPr>
            <p:ph sz="quarter" idx="1"/>
          </p:nvPr>
        </p:nvSpPr>
        <p:spPr/>
        <p:txBody>
          <a:bodyPr/>
          <a:lstStyle/>
          <a:p>
            <a:r>
              <a:rPr lang="en-US" dirty="0" smtClean="0"/>
              <a:t>Allow for separation of content from styling</a:t>
            </a:r>
          </a:p>
          <a:p>
            <a:r>
              <a:rPr lang="en-US" dirty="0" smtClean="0"/>
              <a:t>Markup page content</a:t>
            </a:r>
          </a:p>
          <a:p>
            <a:endParaRPr lang="en-US" dirty="0" smtClean="0"/>
          </a:p>
          <a:p>
            <a:endParaRPr lang="en-US" dirty="0"/>
          </a:p>
          <a:p>
            <a:pPr marL="0" indent="0">
              <a:buNone/>
            </a:pPr>
            <a:endParaRPr lang="en-US" dirty="0"/>
          </a:p>
          <a:p>
            <a:r>
              <a:rPr lang="en-US" dirty="0" smtClean="0"/>
              <a:t>Then apply style to it</a:t>
            </a:r>
            <a:endParaRPr lang="en-US" dirty="0"/>
          </a:p>
        </p:txBody>
      </p:sp>
      <p:sp>
        <p:nvSpPr>
          <p:cNvPr id="6" name="Rectangle 1"/>
          <p:cNvSpPr>
            <a:spLocks noChangeArrowheads="1"/>
          </p:cNvSpPr>
          <p:nvPr/>
        </p:nvSpPr>
        <p:spPr bwMode="auto">
          <a:xfrm>
            <a:off x="3218432" y="2708920"/>
            <a:ext cx="2941831" cy="1477328"/>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xmlns</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="http://www.w3.org/1999/xhtml"&gt;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id</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="header"&gt;&lt;/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id</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="body"&gt;&lt;/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id</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="footer"&gt;&lt;/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539032" y="5013176"/>
            <a:ext cx="2300630"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#header</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#footer</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border-top</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1px</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solid</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black</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0.85em</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4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vs. Block element</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40</a:t>
            </a:fld>
            <a:endParaRPr lang="en-US"/>
          </a:p>
        </p:txBody>
      </p:sp>
      <p:sp>
        <p:nvSpPr>
          <p:cNvPr id="5" name="Content Placeholder 4"/>
          <p:cNvSpPr>
            <a:spLocks noGrp="1"/>
          </p:cNvSpPr>
          <p:nvPr>
            <p:ph sz="quarter" idx="1"/>
          </p:nvPr>
        </p:nvSpPr>
        <p:spPr/>
        <p:txBody>
          <a:bodyPr/>
          <a:lstStyle/>
          <a:p>
            <a:r>
              <a:rPr lang="en-US" dirty="0" smtClean="0"/>
              <a:t>Not all boxes are alike</a:t>
            </a:r>
          </a:p>
          <a:p>
            <a:r>
              <a:rPr lang="en-US" dirty="0" smtClean="0"/>
              <a:t>Two different types</a:t>
            </a:r>
          </a:p>
          <a:p>
            <a:pPr lvl="1"/>
            <a:r>
              <a:rPr lang="en-US" dirty="0" smtClean="0"/>
              <a:t>Block</a:t>
            </a:r>
          </a:p>
          <a:p>
            <a:pPr lvl="1"/>
            <a:r>
              <a:rPr lang="en-US" dirty="0" smtClean="0"/>
              <a:t>Inline</a:t>
            </a:r>
          </a:p>
          <a:p>
            <a:r>
              <a:rPr lang="en-US" dirty="0" smtClean="0"/>
              <a:t>Block element creates a break before and after it</a:t>
            </a:r>
          </a:p>
          <a:p>
            <a:pPr lvl="1"/>
            <a:r>
              <a:rPr lang="en-US" dirty="0" smtClean="0"/>
              <a:t>For example, P tag</a:t>
            </a:r>
          </a:p>
          <a:p>
            <a:r>
              <a:rPr lang="en-US" dirty="0" smtClean="0"/>
              <a:t>Inline element appears on the same line as the content and tags beside them</a:t>
            </a:r>
          </a:p>
          <a:p>
            <a:endParaRPr lang="en-US" dirty="0" smtClean="0"/>
          </a:p>
          <a:p>
            <a:endParaRPr lang="en-US" dirty="0"/>
          </a:p>
        </p:txBody>
      </p:sp>
    </p:spTree>
    <p:extLst>
      <p:ext uri="{BB962C8B-B14F-4D97-AF65-F5344CB8AC3E}">
        <p14:creationId xmlns:p14="http://schemas.microsoft.com/office/powerpoint/2010/main" val="2034576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Element’s Padding &amp; Margin</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41</a:t>
            </a:fld>
            <a:endParaRPr lang="en-US"/>
          </a:p>
        </p:txBody>
      </p:sp>
      <p:sp>
        <p:nvSpPr>
          <p:cNvPr id="5" name="Content Placeholder 4"/>
          <p:cNvSpPr>
            <a:spLocks noGrp="1"/>
          </p:cNvSpPr>
          <p:nvPr>
            <p:ph sz="quarter" idx="1"/>
          </p:nvPr>
        </p:nvSpPr>
        <p:spPr/>
        <p:txBody>
          <a:bodyPr/>
          <a:lstStyle/>
          <a:p>
            <a:r>
              <a:rPr lang="en-US" dirty="0" smtClean="0"/>
              <a:t>Assuming following markup &amp; CSS</a:t>
            </a:r>
          </a:p>
          <a:p>
            <a:endParaRPr lang="en-US" dirty="0"/>
          </a:p>
          <a:p>
            <a:endParaRPr lang="en-US" dirty="0" smtClean="0"/>
          </a:p>
          <a:p>
            <a:endParaRPr lang="en-US" dirty="0"/>
          </a:p>
          <a:p>
            <a:r>
              <a:rPr lang="en-US" dirty="0" smtClean="0"/>
              <a:t>The result is surprising</a:t>
            </a:r>
          </a:p>
          <a:p>
            <a:endParaRPr lang="en-US" dirty="0"/>
          </a:p>
          <a:p>
            <a:endParaRPr lang="en-US" dirty="0" smtClean="0"/>
          </a:p>
          <a:p>
            <a:endParaRPr lang="en-US" dirty="0"/>
          </a:p>
        </p:txBody>
      </p:sp>
      <p:sp>
        <p:nvSpPr>
          <p:cNvPr id="6" name="Rectangle 1"/>
          <p:cNvSpPr>
            <a:spLocks noChangeArrowheads="1"/>
          </p:cNvSpPr>
          <p:nvPr/>
        </p:nvSpPr>
        <p:spPr bwMode="auto">
          <a:xfrm>
            <a:off x="683568" y="2348880"/>
            <a:ext cx="460254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Hello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="labe1"&gt;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Inline Element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lang="en-US" altLang="en-US" sz="1200" dirty="0">
                <a:solidFill>
                  <a:srgbClr val="000000"/>
                </a:solidFill>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How are you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14050" y="2348880"/>
            <a:ext cx="2563522"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.label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699205" y="4365104"/>
            <a:ext cx="2114845" cy="981212"/>
          </a:xfrm>
          <a:prstGeom prst="rect">
            <a:avLst/>
          </a:prstGeom>
        </p:spPr>
      </p:pic>
    </p:spTree>
    <p:extLst>
      <p:ext uri="{BB962C8B-B14F-4D97-AF65-F5344CB8AC3E}">
        <p14:creationId xmlns:p14="http://schemas.microsoft.com/office/powerpoint/2010/main" val="2658211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Element’s Padding &amp; Margin</a:t>
            </a:r>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42</a:t>
            </a:fld>
            <a:endParaRPr lang="en-US"/>
          </a:p>
        </p:txBody>
      </p:sp>
      <p:sp>
        <p:nvSpPr>
          <p:cNvPr id="5" name="Content Placeholder 4"/>
          <p:cNvSpPr>
            <a:spLocks noGrp="1"/>
          </p:cNvSpPr>
          <p:nvPr>
            <p:ph sz="quarter" idx="1"/>
          </p:nvPr>
        </p:nvSpPr>
        <p:spPr/>
        <p:txBody>
          <a:bodyPr/>
          <a:lstStyle/>
          <a:p>
            <a:r>
              <a:rPr lang="en-US" dirty="0" smtClean="0"/>
              <a:t>Vertical padding and margin have no effect on sibling elements</a:t>
            </a:r>
          </a:p>
          <a:p>
            <a:r>
              <a:rPr lang="en-US" dirty="0" smtClean="0"/>
              <a:t>Horizontal padding and margin are honored</a:t>
            </a:r>
          </a:p>
          <a:p>
            <a:r>
              <a:rPr lang="en-US" dirty="0" smtClean="0"/>
              <a:t>You can change the element display style to </a:t>
            </a:r>
            <a:r>
              <a:rPr lang="en-US" dirty="0" smtClean="0">
                <a:solidFill>
                  <a:srgbClr val="FF0000"/>
                </a:solidFill>
              </a:rPr>
              <a:t>inline-block</a:t>
            </a:r>
            <a:endParaRPr lang="en-US" dirty="0">
              <a:solidFill>
                <a:srgbClr val="FF0000"/>
              </a:solidFill>
            </a:endParaRPr>
          </a:p>
        </p:txBody>
      </p:sp>
      <p:sp>
        <p:nvSpPr>
          <p:cNvPr id="6" name="Rectangle 1"/>
          <p:cNvSpPr>
            <a:spLocks noChangeArrowheads="1"/>
          </p:cNvSpPr>
          <p:nvPr/>
        </p:nvSpPr>
        <p:spPr bwMode="auto">
          <a:xfrm>
            <a:off x="1691680" y="4581128"/>
            <a:ext cx="256352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.label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8024" y="4581128"/>
            <a:ext cx="2000529" cy="1114581"/>
          </a:xfrm>
          <a:prstGeom prst="rect">
            <a:avLst/>
          </a:prstGeom>
        </p:spPr>
      </p:pic>
    </p:spTree>
    <p:extLst>
      <p:ext uri="{BB962C8B-B14F-4D97-AF65-F5344CB8AC3E}">
        <p14:creationId xmlns:p14="http://schemas.microsoft.com/office/powerpoint/2010/main" val="3547027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Element’s </a:t>
            </a:r>
            <a:r>
              <a:rPr lang="en-US" dirty="0" smtClean="0"/>
              <a:t>Height &amp; Width</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43</a:t>
            </a:fld>
            <a:endParaRPr lang="en-US"/>
          </a:p>
        </p:txBody>
      </p:sp>
      <p:sp>
        <p:nvSpPr>
          <p:cNvPr id="5" name="Content Placeholder 4"/>
          <p:cNvSpPr>
            <a:spLocks noGrp="1"/>
          </p:cNvSpPr>
          <p:nvPr>
            <p:ph sz="quarter" idx="1"/>
          </p:nvPr>
        </p:nvSpPr>
        <p:spPr/>
        <p:txBody>
          <a:bodyPr>
            <a:normAutofit lnSpcReduction="10000"/>
          </a:bodyPr>
          <a:lstStyle/>
          <a:p>
            <a:r>
              <a:rPr lang="en-US" dirty="0" smtClean="0"/>
              <a:t>Height and width are completely ignored !!!</a:t>
            </a:r>
          </a:p>
          <a:p>
            <a:endParaRPr lang="en-US" dirty="0"/>
          </a:p>
          <a:p>
            <a:endParaRPr lang="en-US" dirty="0" smtClean="0"/>
          </a:p>
          <a:p>
            <a:endParaRPr lang="en-US" dirty="0"/>
          </a:p>
          <a:p>
            <a:r>
              <a:rPr lang="en-US" dirty="0" smtClean="0"/>
              <a:t>Width and height are determined according to the element’s content</a:t>
            </a:r>
          </a:p>
          <a:p>
            <a:endParaRPr lang="en-US" dirty="0"/>
          </a:p>
          <a:p>
            <a:endParaRPr lang="en-US" dirty="0" smtClean="0"/>
          </a:p>
          <a:p>
            <a:r>
              <a:rPr lang="en-US" dirty="0" smtClean="0"/>
              <a:t>Solution: Again, move to </a:t>
            </a:r>
            <a:r>
              <a:rPr lang="en-US" dirty="0" smtClean="0">
                <a:solidFill>
                  <a:srgbClr val="FF0000"/>
                </a:solidFill>
              </a:rPr>
              <a:t>inline-block</a:t>
            </a:r>
            <a:endParaRPr lang="en-US" dirty="0">
              <a:solidFill>
                <a:srgbClr val="FF0000"/>
              </a:solidFill>
            </a:endParaRPr>
          </a:p>
        </p:txBody>
      </p:sp>
      <p:sp>
        <p:nvSpPr>
          <p:cNvPr id="6" name="Rectangle 1"/>
          <p:cNvSpPr>
            <a:spLocks noChangeArrowheads="1"/>
          </p:cNvSpPr>
          <p:nvPr/>
        </p:nvSpPr>
        <p:spPr bwMode="auto">
          <a:xfrm>
            <a:off x="6183284" y="2396368"/>
            <a:ext cx="256352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.label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200px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200px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755576" y="2378005"/>
            <a:ext cx="5112297"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Hello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="label"&gt;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Inline Element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How are you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563888" y="4581128"/>
            <a:ext cx="1695687" cy="895475"/>
          </a:xfrm>
          <a:prstGeom prst="rect">
            <a:avLst/>
          </a:prstGeom>
        </p:spPr>
      </p:pic>
    </p:spTree>
    <p:extLst>
      <p:ext uri="{BB962C8B-B14F-4D97-AF65-F5344CB8AC3E}">
        <p14:creationId xmlns:p14="http://schemas.microsoft.com/office/powerpoint/2010/main" val="235234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inline-block Element</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44</a:t>
            </a:fld>
            <a:endParaRPr lang="en-US"/>
          </a:p>
        </p:txBody>
      </p:sp>
      <p:sp>
        <p:nvSpPr>
          <p:cNvPr id="5" name="Content Placeholder 4"/>
          <p:cNvSpPr>
            <a:spLocks noGrp="1"/>
          </p:cNvSpPr>
          <p:nvPr>
            <p:ph sz="quarter" idx="1"/>
          </p:nvPr>
        </p:nvSpPr>
        <p:spPr/>
        <p:txBody>
          <a:bodyPr/>
          <a:lstStyle/>
          <a:p>
            <a:r>
              <a:rPr lang="en-US" dirty="0" smtClean="0"/>
              <a:t>From parent perspective inline-block element is just like a plain inline element</a:t>
            </a:r>
          </a:p>
          <a:p>
            <a:pPr lvl="1"/>
            <a:r>
              <a:rPr lang="en-US" dirty="0" smtClean="0"/>
              <a:t>Flows from left to right</a:t>
            </a:r>
          </a:p>
          <a:p>
            <a:pPr lvl="1"/>
            <a:r>
              <a:rPr lang="en-US" dirty="0" smtClean="0"/>
              <a:t>The margin &amp; padding are taken into account</a:t>
            </a:r>
          </a:p>
          <a:p>
            <a:r>
              <a:rPr lang="en-US" dirty="0" smtClean="0"/>
              <a:t>However, the element itself feels like a block</a:t>
            </a:r>
          </a:p>
          <a:p>
            <a:pPr lvl="1"/>
            <a:r>
              <a:rPr lang="en-US" dirty="0" smtClean="0"/>
              <a:t>By default width and height are set according to content</a:t>
            </a:r>
          </a:p>
          <a:p>
            <a:pPr lvl="1"/>
            <a:r>
              <a:rPr lang="en-US" dirty="0" smtClean="0"/>
              <a:t>Or you can change them to other values</a:t>
            </a:r>
          </a:p>
          <a:p>
            <a:pPr lvl="1"/>
            <a:endParaRPr lang="en-US" dirty="0"/>
          </a:p>
        </p:txBody>
      </p:sp>
    </p:spTree>
    <p:extLst>
      <p:ext uri="{BB962C8B-B14F-4D97-AF65-F5344CB8AC3E}">
        <p14:creationId xmlns:p14="http://schemas.microsoft.com/office/powerpoint/2010/main" val="4205411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Box</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45</a:t>
            </a:fld>
            <a:endParaRPr lang="en-US"/>
          </a:p>
        </p:txBody>
      </p:sp>
      <p:sp>
        <p:nvSpPr>
          <p:cNvPr id="5" name="Content Placeholder 4"/>
          <p:cNvSpPr>
            <a:spLocks noGrp="1"/>
          </p:cNvSpPr>
          <p:nvPr>
            <p:ph sz="quarter" idx="1"/>
          </p:nvPr>
        </p:nvSpPr>
        <p:spPr/>
        <p:txBody>
          <a:bodyPr/>
          <a:lstStyle/>
          <a:p>
            <a:r>
              <a:rPr lang="en-US" dirty="0" smtClean="0"/>
              <a:t>Inline elements are arranged inside a virtual line space</a:t>
            </a:r>
          </a:p>
          <a:p>
            <a:r>
              <a:rPr lang="en-US" dirty="0" smtClean="0"/>
              <a:t>CSS defines a set of rules to determine the position of an element inside the line</a:t>
            </a:r>
          </a:p>
          <a:p>
            <a:pPr lvl="1"/>
            <a:r>
              <a:rPr lang="en-US" dirty="0" smtClean="0"/>
              <a:t>Horizontal positioning is straightforward</a:t>
            </a:r>
          </a:p>
          <a:p>
            <a:pPr lvl="1"/>
            <a:r>
              <a:rPr lang="en-US" dirty="0" smtClean="0"/>
              <a:t>Vertical positioning is tricky</a:t>
            </a:r>
          </a:p>
          <a:p>
            <a:endParaRPr lang="en-US" dirty="0" smtClean="0"/>
          </a:p>
        </p:txBody>
      </p:sp>
    </p:spTree>
    <p:extLst>
      <p:ext uri="{BB962C8B-B14F-4D97-AF65-F5344CB8AC3E}">
        <p14:creationId xmlns:p14="http://schemas.microsoft.com/office/powerpoint/2010/main" val="3958159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Line’s Baseline</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46</a:t>
            </a:fld>
            <a:endParaRPr lang="en-US"/>
          </a:p>
        </p:txBody>
      </p:sp>
      <p:sp>
        <p:nvSpPr>
          <p:cNvPr id="5" name="Content Placeholder 4"/>
          <p:cNvSpPr>
            <a:spLocks noGrp="1"/>
          </p:cNvSpPr>
          <p:nvPr>
            <p:ph sz="quarter" idx="1"/>
          </p:nvPr>
        </p:nvSpPr>
        <p:spPr/>
        <p:txBody>
          <a:bodyPr/>
          <a:lstStyle/>
          <a:p>
            <a:r>
              <a:rPr lang="en-US" dirty="0" smtClean="0"/>
              <a:t>By default all inline element are positioned according to the line’s baseline</a:t>
            </a:r>
            <a:endParaRPr lang="en-US" dirty="0"/>
          </a:p>
        </p:txBody>
      </p:sp>
      <p:sp>
        <p:nvSpPr>
          <p:cNvPr id="7" name="Rectangle 1"/>
          <p:cNvSpPr>
            <a:spLocks noChangeArrowheads="1"/>
          </p:cNvSpPr>
          <p:nvPr/>
        </p:nvSpPr>
        <p:spPr bwMode="auto">
          <a:xfrm>
            <a:off x="993439" y="3190909"/>
            <a:ext cx="3498073"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="line"&gt;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="label1"&gt;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&amp;#xC4g</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4828625" y="2636912"/>
            <a:ext cx="2648482" cy="1754326"/>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.line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4em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.label1</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0.5em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2051720" y="4653136"/>
            <a:ext cx="3791497" cy="1020568"/>
          </a:xfrm>
          <a:prstGeom prst="rect">
            <a:avLst/>
          </a:prstGeom>
        </p:spPr>
      </p:pic>
    </p:spTree>
    <p:extLst>
      <p:ext uri="{BB962C8B-B14F-4D97-AF65-F5344CB8AC3E}">
        <p14:creationId xmlns:p14="http://schemas.microsoft.com/office/powerpoint/2010/main" val="1858350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the baseline ?</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47</a:t>
            </a:fld>
            <a:endParaRPr lang="en-US"/>
          </a:p>
        </p:txBody>
      </p:sp>
      <p:sp>
        <p:nvSpPr>
          <p:cNvPr id="5" name="Content Placeholder 4"/>
          <p:cNvSpPr>
            <a:spLocks noGrp="1"/>
          </p:cNvSpPr>
          <p:nvPr>
            <p:ph sz="quarter" idx="1"/>
          </p:nvPr>
        </p:nvSpPr>
        <p:spPr/>
        <p:txBody>
          <a:bodyPr/>
          <a:lstStyle/>
          <a:p>
            <a:r>
              <a:rPr lang="en-US" dirty="0" smtClean="0"/>
              <a:t>This is the tricky part</a:t>
            </a:r>
          </a:p>
          <a:p>
            <a:r>
              <a:rPr lang="en-US" dirty="0" smtClean="0"/>
              <a:t>Officially, the line’s baseline is the position where a non styled “x” (lowercase) is located</a:t>
            </a:r>
          </a:p>
          <a:p>
            <a:r>
              <a:rPr lang="en-US" dirty="0" smtClean="0"/>
              <a:t>However, there are many factors that effect the position of the baseline</a:t>
            </a:r>
          </a:p>
          <a:p>
            <a:pPr lvl="1"/>
            <a:r>
              <a:rPr lang="en-US" dirty="0" smtClean="0"/>
              <a:t>Font</a:t>
            </a:r>
          </a:p>
          <a:p>
            <a:pPr lvl="1"/>
            <a:r>
              <a:rPr lang="en-US" dirty="0" smtClean="0"/>
              <a:t>Minimization of the line height</a:t>
            </a:r>
          </a:p>
          <a:p>
            <a:pPr lvl="1"/>
            <a:r>
              <a:rPr lang="en-US" dirty="0" smtClean="0"/>
              <a:t>Elements inside the line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696566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vertical_align</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48</a:t>
            </a:fld>
            <a:endParaRPr lang="en-US"/>
          </a:p>
        </p:txBody>
      </p:sp>
      <p:sp>
        <p:nvSpPr>
          <p:cNvPr id="5" name="Content Placeholder 4"/>
          <p:cNvSpPr>
            <a:spLocks noGrp="1"/>
          </p:cNvSpPr>
          <p:nvPr>
            <p:ph sz="quarter" idx="1"/>
          </p:nvPr>
        </p:nvSpPr>
        <p:spPr/>
        <p:txBody>
          <a:bodyPr/>
          <a:lstStyle/>
          <a:p>
            <a:r>
              <a:rPr lang="en-US" dirty="0" smtClean="0"/>
              <a:t>Effects only inline elements</a:t>
            </a:r>
          </a:p>
          <a:p>
            <a:r>
              <a:rPr lang="en-US" dirty="0" smtClean="0"/>
              <a:t>Determines the vertical position of an element relative to the line</a:t>
            </a:r>
          </a:p>
          <a:p>
            <a:r>
              <a:rPr lang="en-US" dirty="0" smtClean="0"/>
              <a:t>Supports</a:t>
            </a:r>
          </a:p>
          <a:p>
            <a:pPr lvl="1"/>
            <a:r>
              <a:rPr lang="en-US" dirty="0" smtClean="0"/>
              <a:t>baseline (default)</a:t>
            </a:r>
          </a:p>
          <a:p>
            <a:pPr lvl="1"/>
            <a:r>
              <a:rPr lang="en-US" dirty="0" smtClean="0"/>
              <a:t>bottom/top</a:t>
            </a:r>
          </a:p>
          <a:p>
            <a:pPr lvl="1"/>
            <a:r>
              <a:rPr lang="en-US" dirty="0" smtClean="0"/>
              <a:t>middle</a:t>
            </a:r>
          </a:p>
          <a:p>
            <a:pPr lvl="1"/>
            <a:r>
              <a:rPr lang="en-US" dirty="0" smtClean="0"/>
              <a:t>sub/super</a:t>
            </a:r>
          </a:p>
          <a:p>
            <a:pPr lvl="1"/>
            <a:r>
              <a:rPr lang="en-US" dirty="0" smtClean="0"/>
              <a:t>text-top/text-bottom</a:t>
            </a:r>
            <a:endParaRPr lang="en-US" dirty="0"/>
          </a:p>
        </p:txBody>
      </p:sp>
    </p:spTree>
    <p:extLst>
      <p:ext uri="{BB962C8B-B14F-4D97-AF65-F5344CB8AC3E}">
        <p14:creationId xmlns:p14="http://schemas.microsoft.com/office/powerpoint/2010/main" val="2722818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 an Icon</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49</a:t>
            </a:fld>
            <a:endParaRPr lang="en-US"/>
          </a:p>
        </p:txBody>
      </p:sp>
      <p:sp>
        <p:nvSpPr>
          <p:cNvPr id="5" name="Content Placeholder 4"/>
          <p:cNvSpPr>
            <a:spLocks noGrp="1"/>
          </p:cNvSpPr>
          <p:nvPr>
            <p:ph sz="quarter" idx="1"/>
          </p:nvPr>
        </p:nvSpPr>
        <p:spPr/>
        <p:txBody>
          <a:bodyPr/>
          <a:lstStyle/>
          <a:p>
            <a:r>
              <a:rPr lang="en-US" dirty="0" smtClean="0"/>
              <a:t>You want to attach a small icon with a line of text</a:t>
            </a:r>
          </a:p>
          <a:p>
            <a:pPr lvl="1"/>
            <a:endParaRPr lang="en-US" dirty="0" smtClean="0"/>
          </a:p>
          <a:p>
            <a:pPr lvl="1"/>
            <a:endParaRPr lang="en-US" dirty="0"/>
          </a:p>
          <a:p>
            <a:r>
              <a:rPr lang="en-US" dirty="0" smtClean="0"/>
              <a:t>The icon is not vertically centered</a:t>
            </a:r>
          </a:p>
          <a:p>
            <a:r>
              <a:rPr lang="en-US" dirty="0" smtClean="0"/>
              <a:t>Let’s use </a:t>
            </a:r>
            <a:r>
              <a:rPr lang="en-US" dirty="0" err="1" smtClean="0"/>
              <a:t>vertical_align</a:t>
            </a:r>
            <a:endParaRPr lang="en-US" dirty="0" smtClean="0"/>
          </a:p>
          <a:p>
            <a:endParaRPr lang="en-US" dirty="0"/>
          </a:p>
          <a:p>
            <a:endParaRPr lang="en-US" dirty="0" smtClean="0"/>
          </a:p>
          <a:p>
            <a:r>
              <a:rPr lang="en-US" dirty="0" err="1" smtClean="0"/>
              <a:t>Ooops</a:t>
            </a:r>
            <a:r>
              <a:rPr lang="en-US" dirty="0" smtClean="0"/>
              <a:t> … worse</a:t>
            </a:r>
          </a:p>
        </p:txBody>
      </p:sp>
      <p:sp>
        <p:nvSpPr>
          <p:cNvPr id="6" name="Rectangle 1"/>
          <p:cNvSpPr>
            <a:spLocks noChangeArrowheads="1"/>
          </p:cNvSpPr>
          <p:nvPr/>
        </p:nvSpPr>
        <p:spPr bwMode="auto">
          <a:xfrm>
            <a:off x="683568" y="2204864"/>
            <a:ext cx="5027338"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="line"&gt;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="icon"&gt;&lt;/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="label1"&gt;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Very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very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long text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6012160" y="2420888"/>
            <a:ext cx="2626060" cy="446356"/>
          </a:xfrm>
          <a:prstGeom prst="rect">
            <a:avLst/>
          </a:prstGeom>
        </p:spPr>
      </p:pic>
      <p:sp>
        <p:nvSpPr>
          <p:cNvPr id="10" name="Rectangle 3"/>
          <p:cNvSpPr>
            <a:spLocks noChangeArrowheads="1"/>
          </p:cNvSpPr>
          <p:nvPr/>
        </p:nvSpPr>
        <p:spPr bwMode="auto">
          <a:xfrm>
            <a:off x="1548116" y="4231574"/>
            <a:ext cx="247856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.icon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smtClean="0">
                <a:solidFill>
                  <a:srgbClr val="000000"/>
                </a:solidFill>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4330763" y="4426370"/>
            <a:ext cx="3362794" cy="447737"/>
          </a:xfrm>
          <a:prstGeom prst="rect">
            <a:avLst/>
          </a:prstGeom>
        </p:spPr>
      </p:pic>
    </p:spTree>
    <p:extLst>
      <p:ext uri="{BB962C8B-B14F-4D97-AF65-F5344CB8AC3E}">
        <p14:creationId xmlns:p14="http://schemas.microsoft.com/office/powerpoint/2010/main" val="22579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Versions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p:cNvSpPr>
            <a:spLocks noGrp="1"/>
          </p:cNvSpPr>
          <p:nvPr>
            <p:ph sz="quarter" idx="1"/>
          </p:nvPr>
        </p:nvSpPr>
        <p:spPr/>
        <p:txBody>
          <a:bodyPr>
            <a:normAutofit lnSpcReduction="10000"/>
          </a:bodyPr>
          <a:lstStyle/>
          <a:p>
            <a:r>
              <a:rPr lang="en-US" dirty="0" smtClean="0"/>
              <a:t>CSS 1.0</a:t>
            </a:r>
          </a:p>
          <a:p>
            <a:pPr lvl="1"/>
            <a:r>
              <a:rPr lang="en-US" dirty="0" smtClean="0"/>
              <a:t>Visual styles</a:t>
            </a:r>
          </a:p>
          <a:p>
            <a:pPr lvl="1"/>
            <a:r>
              <a:rPr lang="en-US" dirty="0" smtClean="0"/>
              <a:t>Layout</a:t>
            </a:r>
          </a:p>
          <a:p>
            <a:r>
              <a:rPr lang="en-US" dirty="0" smtClean="0"/>
              <a:t>CSS 2.1</a:t>
            </a:r>
          </a:p>
          <a:p>
            <a:pPr lvl="1"/>
            <a:r>
              <a:rPr lang="en-US" dirty="0" smtClean="0"/>
              <a:t>Positioning</a:t>
            </a:r>
          </a:p>
          <a:p>
            <a:r>
              <a:rPr lang="en-US" dirty="0" smtClean="0"/>
              <a:t>CSS 3.0</a:t>
            </a:r>
          </a:p>
          <a:p>
            <a:pPr lvl="1"/>
            <a:r>
              <a:rPr lang="en-US" dirty="0" smtClean="0"/>
              <a:t>Transform</a:t>
            </a:r>
          </a:p>
          <a:p>
            <a:pPr lvl="1"/>
            <a:r>
              <a:rPr lang="en-US" dirty="0" smtClean="0"/>
              <a:t>Animation</a:t>
            </a:r>
          </a:p>
          <a:p>
            <a:pPr lvl="1"/>
            <a:r>
              <a:rPr lang="en-US" dirty="0" smtClean="0"/>
              <a:t>Media Query (View Port)</a:t>
            </a:r>
          </a:p>
          <a:p>
            <a:pPr lvl="1"/>
            <a:r>
              <a:rPr lang="en-US" dirty="0" smtClean="0"/>
              <a:t>Much more …</a:t>
            </a:r>
            <a:endParaRPr lang="en-US" dirty="0"/>
          </a:p>
        </p:txBody>
      </p:sp>
    </p:spTree>
    <p:extLst>
      <p:ext uri="{BB962C8B-B14F-4D97-AF65-F5344CB8AC3E}">
        <p14:creationId xmlns:p14="http://schemas.microsoft.com/office/powerpoint/2010/main" val="4189495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vertical_align</a:t>
            </a:r>
            <a:r>
              <a:rPr lang="en-US" dirty="0" smtClean="0"/>
              <a:t> middle</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50</a:t>
            </a:fld>
            <a:endParaRPr lang="en-US"/>
          </a:p>
        </p:txBody>
      </p:sp>
      <p:sp>
        <p:nvSpPr>
          <p:cNvPr id="5" name="Content Placeholder 4"/>
          <p:cNvSpPr>
            <a:spLocks noGrp="1"/>
          </p:cNvSpPr>
          <p:nvPr>
            <p:ph sz="quarter" idx="1"/>
          </p:nvPr>
        </p:nvSpPr>
        <p:spPr/>
        <p:txBody>
          <a:bodyPr/>
          <a:lstStyle/>
          <a:p>
            <a:r>
              <a:rPr lang="en-US" dirty="0" smtClean="0"/>
              <a:t>middle is relative to the line’s baseline </a:t>
            </a:r>
            <a:r>
              <a:rPr lang="en-US" dirty="0" smtClean="0">
                <a:sym typeface="Wingdings" panose="05000000000000000000" pitchFamily="2" charset="2"/>
              </a:rPr>
              <a:t></a:t>
            </a:r>
            <a:endParaRPr lang="en-US" dirty="0" smtClean="0"/>
          </a:p>
          <a:p>
            <a:pPr lvl="1"/>
            <a:r>
              <a:rPr lang="en-US" dirty="0" smtClean="0"/>
              <a:t>Not </a:t>
            </a:r>
            <a:r>
              <a:rPr lang="en-US" dirty="0" smtClean="0"/>
              <a:t>to the line vertical center point</a:t>
            </a:r>
          </a:p>
          <a:p>
            <a:r>
              <a:rPr lang="en-US" dirty="0" smtClean="0"/>
              <a:t>How can we change the location of the baseline ?</a:t>
            </a:r>
          </a:p>
          <a:p>
            <a:pPr lvl="1"/>
            <a:r>
              <a:rPr lang="en-US" dirty="0" smtClean="0"/>
              <a:t>The trick is to define an element that its height equals to the line’s height</a:t>
            </a:r>
          </a:p>
          <a:p>
            <a:pPr lvl="1"/>
            <a:r>
              <a:rPr lang="en-US" dirty="0" smtClean="0"/>
              <a:t>Then set its vertical align property to middle</a:t>
            </a:r>
          </a:p>
          <a:p>
            <a:pPr lvl="1"/>
            <a:r>
              <a:rPr lang="en-US" dirty="0" smtClean="0"/>
              <a:t>Since the element cannot be moved inside the line (too tall) the browser moves the baseline (Wow …)</a:t>
            </a:r>
            <a:endParaRPr lang="en-US" dirty="0"/>
          </a:p>
        </p:txBody>
      </p:sp>
    </p:spTree>
    <p:extLst>
      <p:ext uri="{BB962C8B-B14F-4D97-AF65-F5344CB8AC3E}">
        <p14:creationId xmlns:p14="http://schemas.microsoft.com/office/powerpoint/2010/main" val="2566138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vertical_align</a:t>
            </a:r>
            <a:r>
              <a:rPr lang="en-US" dirty="0" smtClean="0"/>
              <a:t> middle</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51</a:t>
            </a:fld>
            <a:endParaRPr lang="en-US"/>
          </a:p>
        </p:txBody>
      </p:sp>
      <p:sp>
        <p:nvSpPr>
          <p:cNvPr id="5" name="Content Placeholder 4"/>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Most designers are surprised that changing </a:t>
            </a:r>
            <a:r>
              <a:rPr lang="en-US" dirty="0" smtClean="0">
                <a:solidFill>
                  <a:srgbClr val="FF0000"/>
                </a:solidFill>
              </a:rPr>
              <a:t>.label1</a:t>
            </a:r>
            <a:r>
              <a:rPr lang="en-US" dirty="0" smtClean="0"/>
              <a:t> </a:t>
            </a:r>
            <a:r>
              <a:rPr lang="en-US" dirty="0" err="1" smtClean="0"/>
              <a:t>vertical_align</a:t>
            </a:r>
            <a:r>
              <a:rPr lang="en-US" dirty="0" smtClean="0"/>
              <a:t> property actually effects the </a:t>
            </a:r>
            <a:r>
              <a:rPr lang="en-US" dirty="0" smtClean="0">
                <a:solidFill>
                  <a:srgbClr val="FF0000"/>
                </a:solidFill>
              </a:rPr>
              <a:t>.icon</a:t>
            </a:r>
            <a:r>
              <a:rPr lang="en-US" dirty="0" smtClean="0"/>
              <a:t> position</a:t>
            </a:r>
            <a:endParaRPr lang="en-US" dirty="0"/>
          </a:p>
        </p:txBody>
      </p:sp>
      <p:sp>
        <p:nvSpPr>
          <p:cNvPr id="6" name="Rectangle 1"/>
          <p:cNvSpPr>
            <a:spLocks noChangeArrowheads="1"/>
          </p:cNvSpPr>
          <p:nvPr/>
        </p:nvSpPr>
        <p:spPr bwMode="auto">
          <a:xfrm>
            <a:off x="1403648" y="1700808"/>
            <a:ext cx="2648482" cy="230832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.icon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16px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16px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.label1</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572000" y="2626338"/>
            <a:ext cx="3305636" cy="457264"/>
          </a:xfrm>
          <a:prstGeom prst="rect">
            <a:avLst/>
          </a:prstGeom>
        </p:spPr>
      </p:pic>
    </p:spTree>
    <p:extLst>
      <p:ext uri="{BB962C8B-B14F-4D97-AF65-F5344CB8AC3E}">
        <p14:creationId xmlns:p14="http://schemas.microsoft.com/office/powerpoint/2010/main" val="201515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Centering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52</a:t>
            </a:fld>
            <a:endParaRPr lang="en-US"/>
          </a:p>
        </p:txBody>
      </p:sp>
      <p:sp>
        <p:nvSpPr>
          <p:cNvPr id="5" name="Content Placeholder 4"/>
          <p:cNvSpPr>
            <a:spLocks noGrp="1"/>
          </p:cNvSpPr>
          <p:nvPr>
            <p:ph sz="quarter" idx="1"/>
          </p:nvPr>
        </p:nvSpPr>
        <p:spPr/>
        <p:txBody>
          <a:bodyPr/>
          <a:lstStyle/>
          <a:p>
            <a:r>
              <a:rPr lang="en-US" dirty="0" smtClean="0"/>
              <a:t>Can the </a:t>
            </a:r>
            <a:r>
              <a:rPr lang="en-US" dirty="0" err="1" smtClean="0">
                <a:solidFill>
                  <a:srgbClr val="FF0000"/>
                </a:solidFill>
              </a:rPr>
              <a:t>vertical_align</a:t>
            </a:r>
            <a:r>
              <a:rPr lang="en-US" dirty="0" smtClean="0"/>
              <a:t> be used to implement a general vertical centering of an element ?</a:t>
            </a:r>
          </a:p>
          <a:p>
            <a:r>
              <a:rPr lang="en-US" dirty="0" smtClean="0"/>
              <a:t>Only if</a:t>
            </a:r>
          </a:p>
          <a:p>
            <a:pPr lvl="1"/>
            <a:r>
              <a:rPr lang="en-US" dirty="0" smtClean="0"/>
              <a:t>Parent consists of one line</a:t>
            </a:r>
          </a:p>
          <a:p>
            <a:pPr lvl="1"/>
            <a:r>
              <a:rPr lang="en-US" dirty="0" smtClean="0"/>
              <a:t>Child is inline element</a:t>
            </a:r>
          </a:p>
          <a:p>
            <a:pPr lvl="1"/>
            <a:r>
              <a:rPr lang="en-US" dirty="0" smtClean="0"/>
              <a:t>The line’s baseline is located at the center point</a:t>
            </a:r>
          </a:p>
          <a:p>
            <a:r>
              <a:rPr lang="en-US" dirty="0" smtClean="0"/>
              <a:t>The last requirement is difficult</a:t>
            </a:r>
          </a:p>
          <a:p>
            <a:pPr lvl="1"/>
            <a:r>
              <a:rPr lang="en-US" dirty="0" smtClean="0"/>
              <a:t>However, we can inject a pseudo element with 100% and </a:t>
            </a:r>
            <a:r>
              <a:rPr lang="en-US" dirty="0" err="1" smtClean="0"/>
              <a:t>vertical_align</a:t>
            </a:r>
            <a:r>
              <a:rPr lang="en-US" dirty="0" smtClean="0"/>
              <a:t> middle</a:t>
            </a:r>
            <a:endParaRPr lang="en-US" dirty="0"/>
          </a:p>
        </p:txBody>
      </p:sp>
    </p:spTree>
    <p:extLst>
      <p:ext uri="{BB962C8B-B14F-4D97-AF65-F5344CB8AC3E}">
        <p14:creationId xmlns:p14="http://schemas.microsoft.com/office/powerpoint/2010/main" val="3621643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p:cNvSpPr txBox="1">
            <a:spLocks/>
          </p:cNvSpPr>
          <p:nvPr/>
        </p:nvSpPr>
        <p:spPr>
          <a:xfrm>
            <a:off x="765048" y="1752600"/>
            <a:ext cx="8153400" cy="44958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Works even if parent and child heights are of unknown value</a:t>
            </a:r>
            <a:endParaRPr lang="en-US" dirty="0"/>
          </a:p>
        </p:txBody>
      </p:sp>
      <p:sp>
        <p:nvSpPr>
          <p:cNvPr id="2" name="Title 1"/>
          <p:cNvSpPr>
            <a:spLocks noGrp="1"/>
          </p:cNvSpPr>
          <p:nvPr>
            <p:ph type="title"/>
          </p:nvPr>
        </p:nvSpPr>
        <p:spPr/>
        <p:txBody>
          <a:bodyPr/>
          <a:lstStyle/>
          <a:p>
            <a:r>
              <a:rPr lang="en-US" dirty="0" smtClean="0"/>
              <a:t>Vertical Centering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53</a:t>
            </a:fld>
            <a:endParaRPr lang="en-US"/>
          </a:p>
        </p:txBody>
      </p:sp>
      <p:sp>
        <p:nvSpPr>
          <p:cNvPr id="6" name="Rectangle 1"/>
          <p:cNvSpPr>
            <a:spLocks noChangeArrowheads="1"/>
          </p:cNvSpPr>
          <p:nvPr/>
        </p:nvSpPr>
        <p:spPr bwMode="auto">
          <a:xfrm>
            <a:off x="971600" y="1772816"/>
            <a:ext cx="2818400"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826344" y="1772816"/>
            <a:ext cx="2903359" cy="323165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parent:after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187624" y="2795604"/>
            <a:ext cx="2016224" cy="2022035"/>
          </a:xfrm>
          <a:prstGeom prst="rect">
            <a:avLst/>
          </a:prstGeom>
        </p:spPr>
      </p:pic>
    </p:spTree>
    <p:extLst>
      <p:ext uri="{BB962C8B-B14F-4D97-AF65-F5344CB8AC3E}">
        <p14:creationId xmlns:p14="http://schemas.microsoft.com/office/powerpoint/2010/main" val="3191204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Centering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54</a:t>
            </a:fld>
            <a:endParaRPr lang="en-US"/>
          </a:p>
        </p:txBody>
      </p:sp>
      <p:sp>
        <p:nvSpPr>
          <p:cNvPr id="5" name="Content Placeholder 4"/>
          <p:cNvSpPr>
            <a:spLocks noGrp="1"/>
          </p:cNvSpPr>
          <p:nvPr>
            <p:ph sz="quarter" idx="1"/>
          </p:nvPr>
        </p:nvSpPr>
        <p:spPr/>
        <p:txBody>
          <a:bodyPr/>
          <a:lstStyle/>
          <a:p>
            <a:r>
              <a:rPr lang="en-US" dirty="0" smtClean="0"/>
              <a:t>What if parent consists of two or more lines ?</a:t>
            </a:r>
          </a:p>
          <a:p>
            <a:r>
              <a:rPr lang="en-US" dirty="0" smtClean="0"/>
              <a:t>Use transform (CSS3)</a:t>
            </a:r>
            <a:endParaRPr lang="en-US" dirty="0"/>
          </a:p>
        </p:txBody>
      </p:sp>
      <p:sp>
        <p:nvSpPr>
          <p:cNvPr id="6" name="Rectangle 1"/>
          <p:cNvSpPr>
            <a:spLocks noChangeArrowheads="1"/>
          </p:cNvSpPr>
          <p:nvPr/>
        </p:nvSpPr>
        <p:spPr bwMode="auto">
          <a:xfrm>
            <a:off x="4907120" y="2420888"/>
            <a:ext cx="3413114" cy="323165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text-align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center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transform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translate(-50%,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827584" y="3645024"/>
            <a:ext cx="3286584" cy="2676899"/>
          </a:xfrm>
          <a:prstGeom prst="rect">
            <a:avLst/>
          </a:prstGeom>
        </p:spPr>
      </p:pic>
    </p:spTree>
    <p:extLst>
      <p:ext uri="{BB962C8B-B14F-4D97-AF65-F5344CB8AC3E}">
        <p14:creationId xmlns:p14="http://schemas.microsoft.com/office/powerpoint/2010/main" val="6823402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55</a:t>
            </a:fld>
            <a:endParaRPr lang="en-US"/>
          </a:p>
        </p:txBody>
      </p:sp>
      <p:sp>
        <p:nvSpPr>
          <p:cNvPr id="5" name="Content Placeholder 4"/>
          <p:cNvSpPr>
            <a:spLocks noGrp="1"/>
          </p:cNvSpPr>
          <p:nvPr>
            <p:ph sz="quarter" idx="1"/>
          </p:nvPr>
        </p:nvSpPr>
        <p:spPr/>
        <p:txBody>
          <a:bodyPr/>
          <a:lstStyle/>
          <a:p>
            <a:r>
              <a:rPr lang="en-US" dirty="0" smtClean="0"/>
              <a:t>Inline element is treated as a single word</a:t>
            </a:r>
          </a:p>
          <a:p>
            <a:r>
              <a:rPr lang="en-US" dirty="0" smtClean="0"/>
              <a:t>When a line has no more space, the next element is pushed to a new line</a:t>
            </a:r>
          </a:p>
          <a:p>
            <a:r>
              <a:rPr lang="en-US" dirty="0" smtClean="0"/>
              <a:t>New line might overflows its container (vertically)</a:t>
            </a:r>
          </a:p>
        </p:txBody>
      </p:sp>
      <p:sp>
        <p:nvSpPr>
          <p:cNvPr id="6" name="Rectangle 1"/>
          <p:cNvSpPr>
            <a:spLocks noChangeArrowheads="1"/>
          </p:cNvSpPr>
          <p:nvPr/>
        </p:nvSpPr>
        <p:spPr bwMode="auto">
          <a:xfrm>
            <a:off x="1133168" y="3848100"/>
            <a:ext cx="392286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Text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5436096" y="3848100"/>
            <a:ext cx="256352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7</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2</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2051720" y="5048429"/>
            <a:ext cx="2514951" cy="1305107"/>
          </a:xfrm>
          <a:prstGeom prst="rect">
            <a:avLst/>
          </a:prstGeom>
        </p:spPr>
      </p:pic>
    </p:spTree>
    <p:extLst>
      <p:ext uri="{BB962C8B-B14F-4D97-AF65-F5344CB8AC3E}">
        <p14:creationId xmlns:p14="http://schemas.microsoft.com/office/powerpoint/2010/main" val="406352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white-space: </a:t>
            </a:r>
            <a:r>
              <a:rPr lang="en-US" dirty="0" err="1" smtClean="0"/>
              <a:t>nowrap</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56</a:t>
            </a:fld>
            <a:endParaRPr lang="en-US"/>
          </a:p>
        </p:txBody>
      </p:sp>
      <p:sp>
        <p:nvSpPr>
          <p:cNvPr id="5" name="Content Placeholder 4"/>
          <p:cNvSpPr>
            <a:spLocks noGrp="1"/>
          </p:cNvSpPr>
          <p:nvPr>
            <p:ph sz="quarter" idx="1"/>
          </p:nvPr>
        </p:nvSpPr>
        <p:spPr/>
        <p:txBody>
          <a:bodyPr/>
          <a:lstStyle/>
          <a:p>
            <a:r>
              <a:rPr lang="en-US" dirty="0" smtClean="0"/>
              <a:t>You can prevent element wrapping by setting </a:t>
            </a:r>
            <a:r>
              <a:rPr lang="en-US" dirty="0" smtClean="0">
                <a:solidFill>
                  <a:srgbClr val="FF0000"/>
                </a:solidFill>
              </a:rPr>
              <a:t>white-space </a:t>
            </a:r>
            <a:r>
              <a:rPr lang="en-US" dirty="0" smtClean="0"/>
              <a:t>to </a:t>
            </a:r>
            <a:r>
              <a:rPr lang="en-US" dirty="0" err="1" smtClean="0">
                <a:solidFill>
                  <a:srgbClr val="FF0000"/>
                </a:solidFill>
              </a:rPr>
              <a:t>nowrap</a:t>
            </a:r>
            <a:endParaRPr lang="en-US" dirty="0">
              <a:solidFill>
                <a:srgbClr val="FF0000"/>
              </a:solidFill>
            </a:endParaRPr>
          </a:p>
        </p:txBody>
      </p:sp>
      <p:sp>
        <p:nvSpPr>
          <p:cNvPr id="6" name="Rectangle 1"/>
          <p:cNvSpPr>
            <a:spLocks noChangeArrowheads="1"/>
          </p:cNvSpPr>
          <p:nvPr/>
        </p:nvSpPr>
        <p:spPr bwMode="auto">
          <a:xfrm>
            <a:off x="1115616" y="3052117"/>
            <a:ext cx="392286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Text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436096" y="3052117"/>
            <a:ext cx="2563522"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7</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2</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smtClean="0">
                <a:solidFill>
                  <a:srgbClr val="000000"/>
                </a:solidFill>
                <a:latin typeface="Consolas" panose="020B0609020204030204" pitchFamily="49" charset="0"/>
                <a:cs typeface="Consolas" panose="020B0609020204030204" pitchFamily="49" charset="0"/>
              </a:rPr>
              <a:t>    </a:t>
            </a:r>
            <a:r>
              <a:rPr lang="en-US" altLang="en-US" sz="1200" dirty="0" smtClean="0">
                <a:solidFill>
                  <a:srgbClr val="FF0000"/>
                </a:solidFill>
                <a:latin typeface="Consolas" panose="020B0609020204030204" pitchFamily="49" charset="0"/>
                <a:cs typeface="Consolas" panose="020B0609020204030204" pitchFamily="49" charset="0"/>
              </a:rPr>
              <a:t>white-space</a:t>
            </a:r>
            <a:r>
              <a:rPr lang="en-US" altLang="en-US" sz="1200" dirty="0" smtClean="0">
                <a:solidFill>
                  <a:srgbClr val="000000"/>
                </a:solidFill>
                <a:latin typeface="Consolas" panose="020B0609020204030204" pitchFamily="49" charset="0"/>
                <a:cs typeface="Consolas" panose="020B0609020204030204" pitchFamily="49" charset="0"/>
              </a:rPr>
              <a:t>:</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err="1" smtClean="0">
                <a:solidFill>
                  <a:srgbClr val="0000FF"/>
                </a:solidFill>
                <a:latin typeface="Consolas" panose="020B0609020204030204" pitchFamily="49" charset="0"/>
                <a:cs typeface="Consolas" panose="020B0609020204030204" pitchFamily="49" charset="0"/>
              </a:rPr>
              <a:t>nowrap</a:t>
            </a:r>
            <a:r>
              <a:rPr lang="en-US" altLang="en-US" sz="1200" dirty="0" smtClean="0">
                <a:solidFill>
                  <a:srgbClr val="000000"/>
                </a:solidFill>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259632" y="4941168"/>
            <a:ext cx="4601217" cy="1000265"/>
          </a:xfrm>
          <a:prstGeom prst="rect">
            <a:avLst/>
          </a:prstGeom>
        </p:spPr>
      </p:pic>
    </p:spTree>
    <p:extLst>
      <p:ext uri="{BB962C8B-B14F-4D97-AF65-F5344CB8AC3E}">
        <p14:creationId xmlns:p14="http://schemas.microsoft.com/office/powerpoint/2010/main" val="4017461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overflow</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57</a:t>
            </a:fld>
            <a:endParaRPr lang="en-US"/>
          </a:p>
        </p:txBody>
      </p:sp>
      <p:sp>
        <p:nvSpPr>
          <p:cNvPr id="5" name="Content Placeholder 4"/>
          <p:cNvSpPr>
            <a:spLocks noGrp="1"/>
          </p:cNvSpPr>
          <p:nvPr>
            <p:ph sz="quarter" idx="1"/>
          </p:nvPr>
        </p:nvSpPr>
        <p:spPr/>
        <p:txBody>
          <a:bodyPr/>
          <a:lstStyle/>
          <a:p>
            <a:r>
              <a:rPr lang="en-US" dirty="0" smtClean="0"/>
              <a:t>By default the overflow content is visible</a:t>
            </a:r>
          </a:p>
          <a:p>
            <a:r>
              <a:rPr lang="en-US" dirty="0" smtClean="0"/>
              <a:t>Can configure parent’s </a:t>
            </a:r>
            <a:r>
              <a:rPr lang="en-US" dirty="0" smtClean="0">
                <a:solidFill>
                  <a:srgbClr val="FF0000"/>
                </a:solidFill>
              </a:rPr>
              <a:t>overflow</a:t>
            </a:r>
            <a:r>
              <a:rPr lang="en-US" dirty="0" smtClean="0"/>
              <a:t> style to</a:t>
            </a:r>
          </a:p>
          <a:p>
            <a:pPr lvl="1"/>
            <a:r>
              <a:rPr lang="en-US" dirty="0" smtClean="0">
                <a:solidFill>
                  <a:srgbClr val="FF0000"/>
                </a:solidFill>
              </a:rPr>
              <a:t>hidden</a:t>
            </a:r>
            <a:r>
              <a:rPr lang="en-US" dirty="0" smtClean="0"/>
              <a:t> - Hide the overflow content</a:t>
            </a:r>
          </a:p>
          <a:p>
            <a:pPr lvl="1"/>
            <a:r>
              <a:rPr lang="en-US" dirty="0" smtClean="0">
                <a:solidFill>
                  <a:srgbClr val="FF0000"/>
                </a:solidFill>
              </a:rPr>
              <a:t>scroll</a:t>
            </a:r>
            <a:r>
              <a:rPr lang="en-US" dirty="0" smtClean="0"/>
              <a:t> – Always display a scrollbar</a:t>
            </a:r>
          </a:p>
          <a:p>
            <a:pPr lvl="1"/>
            <a:r>
              <a:rPr lang="en-US" dirty="0" smtClean="0">
                <a:solidFill>
                  <a:srgbClr val="FF0000"/>
                </a:solidFill>
              </a:rPr>
              <a:t>auto</a:t>
            </a:r>
            <a:r>
              <a:rPr lang="en-US" dirty="0" smtClean="0"/>
              <a:t> – Display a scrollbar only if overflow exists</a:t>
            </a:r>
            <a:endParaRPr lang="en-US" dirty="0"/>
          </a:p>
        </p:txBody>
      </p:sp>
      <p:sp>
        <p:nvSpPr>
          <p:cNvPr id="6" name="Rectangle 1"/>
          <p:cNvSpPr>
            <a:spLocks noChangeArrowheads="1"/>
          </p:cNvSpPr>
          <p:nvPr/>
        </p:nvSpPr>
        <p:spPr bwMode="auto">
          <a:xfrm>
            <a:off x="1403648" y="4631681"/>
            <a:ext cx="2478564" cy="156966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7em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white-space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nowrap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overflow-x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auto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932040" y="4775697"/>
            <a:ext cx="2400635" cy="943107"/>
          </a:xfrm>
          <a:prstGeom prst="rect">
            <a:avLst/>
          </a:prstGeom>
        </p:spPr>
      </p:pic>
    </p:spTree>
    <p:extLst>
      <p:ext uri="{BB962C8B-B14F-4D97-AF65-F5344CB8AC3E}">
        <p14:creationId xmlns:p14="http://schemas.microsoft.com/office/powerpoint/2010/main" val="270410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Exact filling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58</a:t>
            </a:fld>
            <a:endParaRPr lang="en-US"/>
          </a:p>
        </p:txBody>
      </p:sp>
      <p:sp>
        <p:nvSpPr>
          <p:cNvPr id="5" name="Content Placeholder 4"/>
          <p:cNvSpPr>
            <a:spLocks noGrp="1"/>
          </p:cNvSpPr>
          <p:nvPr>
            <p:ph sz="quarter" idx="1"/>
          </p:nvPr>
        </p:nvSpPr>
        <p:spPr/>
        <p:txBody>
          <a:bodyPr/>
          <a:lstStyle/>
          <a:p>
            <a:r>
              <a:rPr lang="en-US" dirty="0" smtClean="0"/>
              <a:t>Suppose we have two child elements that need to </a:t>
            </a:r>
            <a:r>
              <a:rPr lang="en-US" b="1" u="sng" dirty="0" smtClean="0"/>
              <a:t>exactly</a:t>
            </a:r>
            <a:r>
              <a:rPr lang="en-US" dirty="0" smtClean="0"/>
              <a:t> fill their parent</a:t>
            </a:r>
          </a:p>
          <a:p>
            <a:endParaRPr lang="en-US" dirty="0"/>
          </a:p>
          <a:p>
            <a:endParaRPr lang="en-US" dirty="0" smtClean="0"/>
          </a:p>
          <a:p>
            <a:endParaRPr lang="en-US" dirty="0"/>
          </a:p>
          <a:p>
            <a:endParaRPr lang="en-US" dirty="0" smtClean="0"/>
          </a:p>
          <a:p>
            <a:r>
              <a:rPr lang="en-US" dirty="0" smtClean="0"/>
              <a:t>The result is surprising</a:t>
            </a:r>
            <a:endParaRPr lang="en-US" dirty="0"/>
          </a:p>
        </p:txBody>
      </p:sp>
      <p:sp>
        <p:nvSpPr>
          <p:cNvPr id="6" name="Rectangle 1"/>
          <p:cNvSpPr>
            <a:spLocks noChangeArrowheads="1"/>
          </p:cNvSpPr>
          <p:nvPr/>
        </p:nvSpPr>
        <p:spPr bwMode="auto">
          <a:xfrm>
            <a:off x="3237668" y="2721114"/>
            <a:ext cx="2441694" cy="707886"/>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="child1"&gt;&lt;/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="child2"&gt;&lt;/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827584" y="3717033"/>
            <a:ext cx="2089033" cy="86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507026" y="3717032"/>
            <a:ext cx="2230098" cy="86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green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100px</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356386" y="3717032"/>
            <a:ext cx="2159566" cy="86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100px</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5292080" y="5023048"/>
            <a:ext cx="1615259" cy="1587409"/>
          </a:xfrm>
          <a:prstGeom prst="rect">
            <a:avLst/>
          </a:prstGeom>
        </p:spPr>
      </p:pic>
    </p:spTree>
    <p:extLst>
      <p:ext uri="{BB962C8B-B14F-4D97-AF65-F5344CB8AC3E}">
        <p14:creationId xmlns:p14="http://schemas.microsoft.com/office/powerpoint/2010/main" val="3569614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means block</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59</a:t>
            </a:fld>
            <a:endParaRPr lang="en-US"/>
          </a:p>
        </p:txBody>
      </p:sp>
      <p:sp>
        <p:nvSpPr>
          <p:cNvPr id="5" name="Content Placeholder 4"/>
          <p:cNvSpPr>
            <a:spLocks noGrp="1"/>
          </p:cNvSpPr>
          <p:nvPr>
            <p:ph sz="quarter" idx="1"/>
          </p:nvPr>
        </p:nvSpPr>
        <p:spPr/>
        <p:txBody>
          <a:bodyPr>
            <a:normAutofit lnSpcReduction="10000"/>
          </a:bodyPr>
          <a:lstStyle/>
          <a:p>
            <a:r>
              <a:rPr lang="en-US" dirty="0" smtClean="0"/>
              <a:t>A block element </a:t>
            </a:r>
            <a:r>
              <a:rPr lang="en-US" dirty="0"/>
              <a:t>b</a:t>
            </a:r>
            <a:r>
              <a:rPr lang="en-US" dirty="0" smtClean="0"/>
              <a:t>reaks the line</a:t>
            </a:r>
          </a:p>
          <a:p>
            <a:r>
              <a:rPr lang="en-US" dirty="0" smtClean="0"/>
              <a:t>Following element are moved to next line</a:t>
            </a:r>
          </a:p>
          <a:p>
            <a:r>
              <a:rPr lang="en-US" dirty="0" smtClean="0"/>
              <a:t>Setting a width for the block element has no effect on the line breaking</a:t>
            </a:r>
          </a:p>
          <a:p>
            <a:r>
              <a:rPr lang="en-US" dirty="0" smtClean="0"/>
              <a:t>Change child DIVs to inline-block</a:t>
            </a:r>
          </a:p>
          <a:p>
            <a:endParaRPr lang="en-US" dirty="0"/>
          </a:p>
          <a:p>
            <a:endParaRPr lang="en-US" dirty="0" smtClean="0"/>
          </a:p>
          <a:p>
            <a:endParaRPr lang="en-US" dirty="0"/>
          </a:p>
          <a:p>
            <a:r>
              <a:rPr lang="en-US" dirty="0" err="1" smtClean="0"/>
              <a:t>Ooops</a:t>
            </a:r>
            <a:r>
              <a:rPr lang="en-US" dirty="0" smtClean="0"/>
              <a:t> … why is that ?</a:t>
            </a:r>
            <a:endParaRPr lang="en-US" dirty="0"/>
          </a:p>
        </p:txBody>
      </p:sp>
      <p:sp>
        <p:nvSpPr>
          <p:cNvPr id="6" name="Rectangle 1"/>
          <p:cNvSpPr>
            <a:spLocks noChangeArrowheads="1"/>
          </p:cNvSpPr>
          <p:nvPr/>
        </p:nvSpPr>
        <p:spPr bwMode="auto">
          <a:xfrm>
            <a:off x="1889615" y="4365104"/>
            <a:ext cx="256352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1200" dirty="0" err="1" smtClean="0">
                <a:solidFill>
                  <a:srgbClr val="800000"/>
                </a:solidFill>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8024" y="4005064"/>
            <a:ext cx="1497280" cy="1584176"/>
          </a:xfrm>
          <a:prstGeom prst="rect">
            <a:avLst/>
          </a:prstGeom>
        </p:spPr>
      </p:pic>
    </p:spTree>
    <p:extLst>
      <p:ext uri="{BB962C8B-B14F-4D97-AF65-F5344CB8AC3E}">
        <p14:creationId xmlns:p14="http://schemas.microsoft.com/office/powerpoint/2010/main" val="305246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Stylesheet</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5" name="Content Placeholder 4"/>
          <p:cNvSpPr>
            <a:spLocks noGrp="1"/>
          </p:cNvSpPr>
          <p:nvPr>
            <p:ph sz="quarter" idx="1"/>
          </p:nvPr>
        </p:nvSpPr>
        <p:spPr/>
        <p:txBody>
          <a:bodyPr/>
          <a:lstStyle/>
          <a:p>
            <a:r>
              <a:rPr lang="en-US" dirty="0" smtClean="0"/>
              <a:t>Styles can be applied to a page in different ways</a:t>
            </a:r>
          </a:p>
          <a:p>
            <a:pPr lvl="1"/>
            <a:r>
              <a:rPr lang="en-US" dirty="0" smtClean="0"/>
              <a:t>Link</a:t>
            </a:r>
          </a:p>
          <a:p>
            <a:pPr lvl="1"/>
            <a:r>
              <a:rPr lang="en-US" dirty="0" smtClean="0"/>
              <a:t>Import</a:t>
            </a:r>
          </a:p>
          <a:p>
            <a:pPr lvl="1"/>
            <a:r>
              <a:rPr lang="en-US" dirty="0" smtClean="0"/>
              <a:t>Embedded</a:t>
            </a:r>
          </a:p>
          <a:p>
            <a:pPr lvl="1"/>
            <a:r>
              <a:rPr lang="en-US" dirty="0" smtClean="0"/>
              <a:t>In line</a:t>
            </a:r>
          </a:p>
          <a:p>
            <a:r>
              <a:rPr lang="en-US" dirty="0" smtClean="0"/>
              <a:t>Link is the preferred way</a:t>
            </a:r>
          </a:p>
          <a:p>
            <a:pPr lvl="1"/>
            <a:r>
              <a:rPr lang="en-US" dirty="0" smtClean="0"/>
              <a:t>Separation of concerns</a:t>
            </a:r>
          </a:p>
          <a:p>
            <a:pPr lvl="1"/>
            <a:r>
              <a:rPr lang="en-US" dirty="0" smtClean="0"/>
              <a:t>Caching</a:t>
            </a:r>
            <a:endParaRPr lang="en-US" dirty="0"/>
          </a:p>
        </p:txBody>
      </p:sp>
    </p:spTree>
    <p:extLst>
      <p:ext uri="{BB962C8B-B14F-4D97-AF65-F5344CB8AC3E}">
        <p14:creationId xmlns:p14="http://schemas.microsoft.com/office/powerpoint/2010/main" val="3556923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Space</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60</a:t>
            </a:fld>
            <a:endParaRPr lang="en-US"/>
          </a:p>
        </p:txBody>
      </p:sp>
      <p:sp>
        <p:nvSpPr>
          <p:cNvPr id="5" name="Content Placeholder 4"/>
          <p:cNvSpPr>
            <a:spLocks noGrp="1"/>
          </p:cNvSpPr>
          <p:nvPr>
            <p:ph sz="quarter" idx="1"/>
          </p:nvPr>
        </p:nvSpPr>
        <p:spPr/>
        <p:txBody>
          <a:bodyPr/>
          <a:lstStyle/>
          <a:p>
            <a:r>
              <a:rPr lang="en-US" dirty="0" smtClean="0"/>
              <a:t>There is no difference between one white space and multiple white space characters</a:t>
            </a:r>
          </a:p>
          <a:p>
            <a:r>
              <a:rPr lang="en-US" dirty="0" smtClean="0"/>
              <a:t>However, one white space character does occupy some space (0.25em)</a:t>
            </a:r>
          </a:p>
        </p:txBody>
      </p:sp>
      <p:sp>
        <p:nvSpPr>
          <p:cNvPr id="6" name="Rectangle 1"/>
          <p:cNvSpPr>
            <a:spLocks noChangeArrowheads="1"/>
          </p:cNvSpPr>
          <p:nvPr/>
        </p:nvSpPr>
        <p:spPr bwMode="auto">
          <a:xfrm>
            <a:off x="612648" y="3966154"/>
            <a:ext cx="5027338" cy="646331"/>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="child1"&gt;&lt;/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="child2"&gt;&lt;/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68144" y="3781489"/>
            <a:ext cx="3073277"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="child1"&gt;&lt;/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6400"/>
                </a:solidFill>
                <a:effectLst/>
                <a:latin typeface="Consolas" panose="020B0609020204030204" pitchFamily="49" charset="0"/>
                <a:cs typeface="Consolas" panose="020B0609020204030204" pitchFamily="49" charset="0"/>
              </a:rPr>
              <a:t>&lt;!—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6400"/>
                </a:solidFill>
                <a:effectLst/>
                <a:latin typeface="Consolas" panose="020B0609020204030204" pitchFamily="49" charset="0"/>
                <a:cs typeface="Consolas" panose="020B0609020204030204" pitchFamily="49" charset="0"/>
              </a:rPr>
              <a:t>     --&gt;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="child2"&gt;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3541425" y="5038116"/>
            <a:ext cx="2295845" cy="1343212"/>
          </a:xfrm>
          <a:prstGeom prst="rect">
            <a:avLst/>
          </a:prstGeom>
        </p:spPr>
      </p:pic>
    </p:spTree>
    <p:extLst>
      <p:ext uri="{BB962C8B-B14F-4D97-AF65-F5344CB8AC3E}">
        <p14:creationId xmlns:p14="http://schemas.microsoft.com/office/powerpoint/2010/main" val="3306332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font-size</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61</a:t>
            </a:fld>
            <a:endParaRPr lang="en-US"/>
          </a:p>
        </p:txBody>
      </p:sp>
      <p:sp>
        <p:nvSpPr>
          <p:cNvPr id="5" name="Content Placeholder 4"/>
          <p:cNvSpPr>
            <a:spLocks noGrp="1"/>
          </p:cNvSpPr>
          <p:nvPr>
            <p:ph sz="quarter" idx="1"/>
          </p:nvPr>
        </p:nvSpPr>
        <p:spPr/>
        <p:txBody>
          <a:bodyPr/>
          <a:lstStyle/>
          <a:p>
            <a:r>
              <a:rPr lang="en-US" dirty="0" smtClean="0"/>
              <a:t>Previous problem can be solved by zeroing the font-size</a:t>
            </a:r>
          </a:p>
          <a:p>
            <a:r>
              <a:rPr lang="en-US" dirty="0" smtClean="0"/>
              <a:t>However, remember that font-size is inherited to child elements</a:t>
            </a:r>
          </a:p>
          <a:p>
            <a:r>
              <a:rPr lang="en-US" dirty="0" smtClean="0"/>
              <a:t>Therefore, you may need to “restore” the font-size for child elements</a:t>
            </a:r>
            <a:endParaRPr lang="en-US" dirty="0"/>
          </a:p>
        </p:txBody>
      </p:sp>
      <p:sp>
        <p:nvSpPr>
          <p:cNvPr id="6" name="Rectangle 1"/>
          <p:cNvSpPr>
            <a:spLocks noChangeArrowheads="1"/>
          </p:cNvSpPr>
          <p:nvPr/>
        </p:nvSpPr>
        <p:spPr bwMode="auto">
          <a:xfrm>
            <a:off x="1907704" y="4802668"/>
            <a:ext cx="2478564"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200px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148064" y="4731227"/>
            <a:ext cx="2295845" cy="1343212"/>
          </a:xfrm>
          <a:prstGeom prst="rect">
            <a:avLst/>
          </a:prstGeom>
        </p:spPr>
      </p:pic>
    </p:spTree>
    <p:extLst>
      <p:ext uri="{BB962C8B-B14F-4D97-AF65-F5344CB8AC3E}">
        <p14:creationId xmlns:p14="http://schemas.microsoft.com/office/powerpoint/2010/main" val="234372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62</a:t>
            </a:fld>
            <a:endParaRPr lang="en-US"/>
          </a:p>
        </p:txBody>
      </p:sp>
      <p:sp>
        <p:nvSpPr>
          <p:cNvPr id="5" name="Content Placeholder 4"/>
          <p:cNvSpPr>
            <a:spLocks noGrp="1"/>
          </p:cNvSpPr>
          <p:nvPr>
            <p:ph sz="quarter" idx="1"/>
          </p:nvPr>
        </p:nvSpPr>
        <p:spPr/>
        <p:txBody>
          <a:bodyPr/>
          <a:lstStyle/>
          <a:p>
            <a:r>
              <a:rPr lang="en-US" dirty="0" smtClean="0"/>
              <a:t>Floating can solve our problem too</a:t>
            </a:r>
          </a:p>
          <a:p>
            <a:endParaRPr lang="en-US" dirty="0"/>
          </a:p>
          <a:p>
            <a:endParaRPr lang="en-US" dirty="0" smtClean="0"/>
          </a:p>
          <a:p>
            <a:endParaRPr lang="en-US" dirty="0"/>
          </a:p>
          <a:p>
            <a:r>
              <a:rPr lang="en-US" dirty="0" smtClean="0"/>
              <a:t>However, float has side effects that must be considered</a:t>
            </a:r>
          </a:p>
          <a:p>
            <a:pPr lvl="1"/>
            <a:r>
              <a:rPr lang="en-US" dirty="0" smtClean="0"/>
              <a:t>See next slides for more details</a:t>
            </a:r>
            <a:endParaRPr lang="en-US" dirty="0"/>
          </a:p>
        </p:txBody>
      </p:sp>
      <p:sp>
        <p:nvSpPr>
          <p:cNvPr id="6" name="Rectangle 1"/>
          <p:cNvSpPr>
            <a:spLocks noChangeArrowheads="1"/>
          </p:cNvSpPr>
          <p:nvPr/>
        </p:nvSpPr>
        <p:spPr bwMode="auto">
          <a:xfrm>
            <a:off x="1691680" y="2492896"/>
            <a:ext cx="1798890"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float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427984" y="2329121"/>
            <a:ext cx="2295845" cy="1343212"/>
          </a:xfrm>
          <a:prstGeom prst="rect">
            <a:avLst/>
          </a:prstGeom>
        </p:spPr>
      </p:pic>
    </p:spTree>
    <p:extLst>
      <p:ext uri="{BB962C8B-B14F-4D97-AF65-F5344CB8AC3E}">
        <p14:creationId xmlns:p14="http://schemas.microsoft.com/office/powerpoint/2010/main" val="889206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 Float First</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63</a:t>
            </a:fld>
            <a:endParaRPr lang="en-US"/>
          </a:p>
        </p:txBody>
      </p:sp>
      <p:sp>
        <p:nvSpPr>
          <p:cNvPr id="5" name="Content Placeholder 4"/>
          <p:cNvSpPr>
            <a:spLocks noGrp="1"/>
          </p:cNvSpPr>
          <p:nvPr>
            <p:ph sz="quarter" idx="1"/>
          </p:nvPr>
        </p:nvSpPr>
        <p:spPr/>
        <p:txBody>
          <a:bodyPr/>
          <a:lstStyle/>
          <a:p>
            <a:r>
              <a:rPr lang="en-US" dirty="0" smtClean="0"/>
              <a:t>Floated element must come before the content itself</a:t>
            </a:r>
          </a:p>
          <a:p>
            <a:endParaRPr lang="en-US" dirty="0"/>
          </a:p>
          <a:p>
            <a:endParaRPr lang="en-US" dirty="0" smtClean="0"/>
          </a:p>
          <a:p>
            <a:endParaRPr lang="en-US" dirty="0" smtClean="0"/>
          </a:p>
          <a:p>
            <a:r>
              <a:rPr lang="en-US" dirty="0" smtClean="0"/>
              <a:t>Not following the rule creates strange layout</a:t>
            </a:r>
            <a:endParaRPr lang="en-US" dirty="0"/>
          </a:p>
        </p:txBody>
      </p:sp>
      <p:sp>
        <p:nvSpPr>
          <p:cNvPr id="6" name="Rectangle 1"/>
          <p:cNvSpPr>
            <a:spLocks noChangeArrowheads="1"/>
          </p:cNvSpPr>
          <p:nvPr/>
        </p:nvSpPr>
        <p:spPr bwMode="auto">
          <a:xfrm>
            <a:off x="1115616" y="2233988"/>
            <a:ext cx="366799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FF"/>
                </a:solidFill>
                <a:latin typeface="Consolas" panose="020B0609020204030204" pitchFamily="49" charset="0"/>
                <a:cs typeface="Consolas" panose="020B0609020204030204" pitchFamily="49" charset="0"/>
              </a:rPr>
              <a:t> </a:t>
            </a:r>
            <a:r>
              <a:rPr lang="en-US" altLang="en-US" sz="1200" dirty="0" smtClean="0">
                <a:solidFill>
                  <a:srgbClr val="0000FF"/>
                </a:solidFill>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Text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220072" y="2383852"/>
            <a:ext cx="3305636" cy="1362265"/>
          </a:xfrm>
          <a:prstGeom prst="rect">
            <a:avLst/>
          </a:prstGeom>
        </p:spPr>
      </p:pic>
      <p:sp>
        <p:nvSpPr>
          <p:cNvPr id="8" name="Rectangle 2"/>
          <p:cNvSpPr>
            <a:spLocks noChangeArrowheads="1"/>
          </p:cNvSpPr>
          <p:nvPr/>
        </p:nvSpPr>
        <p:spPr bwMode="auto">
          <a:xfrm>
            <a:off x="1127056" y="4437112"/>
            <a:ext cx="3752950"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Text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a:t>
            </a:r>
            <a:endPar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538124" y="4365104"/>
            <a:ext cx="2905530" cy="1609950"/>
          </a:xfrm>
          <a:prstGeom prst="rect">
            <a:avLst/>
          </a:prstGeom>
        </p:spPr>
      </p:pic>
    </p:spTree>
    <p:extLst>
      <p:ext uri="{BB962C8B-B14F-4D97-AF65-F5344CB8AC3E}">
        <p14:creationId xmlns:p14="http://schemas.microsoft.com/office/powerpoint/2010/main" val="1231226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 Collapsing Height</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64</a:t>
            </a:fld>
            <a:endParaRPr lang="en-US"/>
          </a:p>
        </p:txBody>
      </p:sp>
      <p:sp>
        <p:nvSpPr>
          <p:cNvPr id="5" name="Content Placeholder 4"/>
          <p:cNvSpPr>
            <a:spLocks noGrp="1"/>
          </p:cNvSpPr>
          <p:nvPr>
            <p:ph sz="quarter" idx="1"/>
          </p:nvPr>
        </p:nvSpPr>
        <p:spPr/>
        <p:txBody>
          <a:bodyPr/>
          <a:lstStyle/>
          <a:p>
            <a:r>
              <a:rPr lang="en-US" dirty="0" smtClean="0"/>
              <a:t>A block parent with only floated children has no height </a:t>
            </a:r>
          </a:p>
          <a:p>
            <a:endParaRPr lang="en-US" dirty="0"/>
          </a:p>
          <a:p>
            <a:endParaRPr lang="en-US" dirty="0" smtClean="0"/>
          </a:p>
          <a:p>
            <a:pPr marL="0" indent="0">
              <a:buNone/>
            </a:pPr>
            <a:endParaRPr lang="en-US" dirty="0" smtClean="0"/>
          </a:p>
          <a:p>
            <a:r>
              <a:rPr lang="en-US" dirty="0" smtClean="0"/>
              <a:t>Can fix that with overflow: hidden</a:t>
            </a:r>
            <a:endParaRPr lang="en-US" dirty="0"/>
          </a:p>
        </p:txBody>
      </p:sp>
      <p:sp>
        <p:nvSpPr>
          <p:cNvPr id="6" name="Rectangle 1"/>
          <p:cNvSpPr>
            <a:spLocks noChangeArrowheads="1"/>
          </p:cNvSpPr>
          <p:nvPr/>
        </p:nvSpPr>
        <p:spPr bwMode="auto">
          <a:xfrm>
            <a:off x="395536" y="2616587"/>
            <a:ext cx="366799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355976" y="2616587"/>
            <a:ext cx="162897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float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249323" y="2616587"/>
            <a:ext cx="247856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198512" y="3573016"/>
            <a:ext cx="1971950" cy="619211"/>
          </a:xfrm>
          <a:prstGeom prst="rect">
            <a:avLst/>
          </a:prstGeom>
        </p:spPr>
      </p:pic>
      <p:sp>
        <p:nvSpPr>
          <p:cNvPr id="10" name="Rectangle 4"/>
          <p:cNvSpPr>
            <a:spLocks noChangeArrowheads="1"/>
          </p:cNvSpPr>
          <p:nvPr/>
        </p:nvSpPr>
        <p:spPr bwMode="auto">
          <a:xfrm>
            <a:off x="1877412" y="4912568"/>
            <a:ext cx="2478564"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overflow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hidden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4889906" y="5013176"/>
            <a:ext cx="2267266" cy="714475"/>
          </a:xfrm>
          <a:prstGeom prst="rect">
            <a:avLst/>
          </a:prstGeom>
        </p:spPr>
      </p:pic>
    </p:spTree>
    <p:extLst>
      <p:ext uri="{BB962C8B-B14F-4D97-AF65-F5344CB8AC3E}">
        <p14:creationId xmlns:p14="http://schemas.microsoft.com/office/powerpoint/2010/main" val="40508184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 Border and Background</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65</a:t>
            </a:fld>
            <a:endParaRPr lang="en-US"/>
          </a:p>
        </p:txBody>
      </p:sp>
      <p:sp>
        <p:nvSpPr>
          <p:cNvPr id="5" name="Content Placeholder 4"/>
          <p:cNvSpPr>
            <a:spLocks noGrp="1"/>
          </p:cNvSpPr>
          <p:nvPr>
            <p:ph sz="quarter" idx="1"/>
          </p:nvPr>
        </p:nvSpPr>
        <p:spPr/>
        <p:txBody>
          <a:bodyPr/>
          <a:lstStyle/>
          <a:p>
            <a:r>
              <a:rPr lang="en-US" dirty="0" smtClean="0"/>
              <a:t>Text wraps around floating elements</a:t>
            </a:r>
          </a:p>
          <a:p>
            <a:r>
              <a:rPr lang="en-US" dirty="0" smtClean="0"/>
              <a:t>Border and background do not </a:t>
            </a:r>
          </a:p>
          <a:p>
            <a:endParaRPr lang="en-US" dirty="0"/>
          </a:p>
          <a:p>
            <a:endParaRPr lang="en-US" dirty="0" smtClean="0"/>
          </a:p>
          <a:p>
            <a:endParaRPr lang="en-US" dirty="0"/>
          </a:p>
          <a:p>
            <a:endParaRPr lang="en-US" dirty="0" smtClean="0"/>
          </a:p>
          <a:p>
            <a:r>
              <a:rPr lang="en-US" dirty="0" smtClean="0"/>
              <a:t>Can fix that with overflow: hidden (again …)</a:t>
            </a:r>
            <a:endParaRPr lang="en-US" dirty="0"/>
          </a:p>
        </p:txBody>
      </p:sp>
      <p:sp>
        <p:nvSpPr>
          <p:cNvPr id="6" name="Rectangle 1"/>
          <p:cNvSpPr>
            <a:spLocks noChangeArrowheads="1"/>
          </p:cNvSpPr>
          <p:nvPr/>
        </p:nvSpPr>
        <p:spPr bwMode="auto">
          <a:xfrm>
            <a:off x="1043608" y="2786271"/>
            <a:ext cx="3493264" cy="195438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="view"&gt;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="floated"&gt;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Floated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floated</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floated</a:t>
            </a:r>
            <a:endPar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="header"&gt;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Header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header</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header</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header</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header</a:t>
            </a:r>
            <a:endPar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="title"&gt;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Title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312478" y="2786271"/>
            <a:ext cx="3286584" cy="985975"/>
          </a:xfrm>
          <a:prstGeom prst="rect">
            <a:avLst/>
          </a:prstGeom>
        </p:spPr>
      </p:pic>
      <p:sp>
        <p:nvSpPr>
          <p:cNvPr id="8" name="Rectangle 2"/>
          <p:cNvSpPr>
            <a:spLocks noChangeArrowheads="1"/>
          </p:cNvSpPr>
          <p:nvPr/>
        </p:nvSpPr>
        <p:spPr bwMode="auto">
          <a:xfrm>
            <a:off x="2339752" y="5340931"/>
            <a:ext cx="1806905" cy="116955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.header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overflow</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hidden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overflow</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hidden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4860032" y="5451772"/>
            <a:ext cx="3053189" cy="947870"/>
          </a:xfrm>
          <a:prstGeom prst="rect">
            <a:avLst/>
          </a:prstGeom>
        </p:spPr>
      </p:pic>
    </p:spTree>
    <p:extLst>
      <p:ext uri="{BB962C8B-B14F-4D97-AF65-F5344CB8AC3E}">
        <p14:creationId xmlns:p14="http://schemas.microsoft.com/office/powerpoint/2010/main" val="38127034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the Float</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66</a:t>
            </a:fld>
            <a:endParaRPr lang="en-US"/>
          </a:p>
        </p:txBody>
      </p:sp>
      <p:sp>
        <p:nvSpPr>
          <p:cNvPr id="5" name="Content Placeholder 4"/>
          <p:cNvSpPr>
            <a:spLocks noGrp="1"/>
          </p:cNvSpPr>
          <p:nvPr>
            <p:ph sz="quarter" idx="1"/>
          </p:nvPr>
        </p:nvSpPr>
        <p:spPr/>
        <p:txBody>
          <a:bodyPr/>
          <a:lstStyle/>
          <a:p>
            <a:r>
              <a:rPr lang="en-US" dirty="0" smtClean="0"/>
              <a:t>Floating elements sit one after the other (horizontal ordering)</a:t>
            </a:r>
          </a:p>
          <a:p>
            <a:endParaRPr lang="en-US" dirty="0"/>
          </a:p>
          <a:p>
            <a:pPr marL="0" indent="0">
              <a:buNone/>
            </a:pPr>
            <a:endParaRPr lang="en-US" dirty="0"/>
          </a:p>
          <a:p>
            <a:r>
              <a:rPr lang="en-US" dirty="0" smtClean="0"/>
              <a:t>What if we want the floating elements to sit one below the other</a:t>
            </a:r>
          </a:p>
        </p:txBody>
      </p:sp>
      <p:pic>
        <p:nvPicPr>
          <p:cNvPr id="6" name="Picture 5"/>
          <p:cNvPicPr>
            <a:picLocks noChangeAspect="1"/>
          </p:cNvPicPr>
          <p:nvPr/>
        </p:nvPicPr>
        <p:blipFill>
          <a:blip r:embed="rId2"/>
          <a:stretch>
            <a:fillRect/>
          </a:stretch>
        </p:blipFill>
        <p:spPr>
          <a:xfrm>
            <a:off x="3275856" y="2204864"/>
            <a:ext cx="2016224" cy="1451563"/>
          </a:xfrm>
          <a:prstGeom prst="rect">
            <a:avLst/>
          </a:prstGeom>
        </p:spPr>
      </p:pic>
      <p:sp>
        <p:nvSpPr>
          <p:cNvPr id="7" name="Rectangle 1"/>
          <p:cNvSpPr>
            <a:spLocks noChangeArrowheads="1"/>
          </p:cNvSpPr>
          <p:nvPr/>
        </p:nvSpPr>
        <p:spPr bwMode="auto">
          <a:xfrm>
            <a:off x="1259632" y="4920843"/>
            <a:ext cx="1713931"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clear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4689348" y="4269252"/>
            <a:ext cx="2528006" cy="2134177"/>
          </a:xfrm>
          <a:prstGeom prst="rect">
            <a:avLst/>
          </a:prstGeom>
        </p:spPr>
      </p:pic>
    </p:spTree>
    <p:extLst>
      <p:ext uri="{BB962C8B-B14F-4D97-AF65-F5344CB8AC3E}">
        <p14:creationId xmlns:p14="http://schemas.microsoft.com/office/powerpoint/2010/main" val="36512068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67</a:t>
            </a:fld>
            <a:endParaRPr lang="en-US"/>
          </a:p>
        </p:txBody>
      </p:sp>
      <p:sp>
        <p:nvSpPr>
          <p:cNvPr id="5" name="Content Placeholder 4"/>
          <p:cNvSpPr>
            <a:spLocks noGrp="1"/>
          </p:cNvSpPr>
          <p:nvPr>
            <p:ph sz="quarter" idx="1"/>
          </p:nvPr>
        </p:nvSpPr>
        <p:spPr/>
        <p:txBody>
          <a:bodyPr/>
          <a:lstStyle/>
          <a:p>
            <a:r>
              <a:rPr lang="en-US" dirty="0" smtClean="0"/>
              <a:t>CSS offers four types of positioning</a:t>
            </a:r>
          </a:p>
          <a:p>
            <a:pPr lvl="1"/>
            <a:r>
              <a:rPr lang="en-US" dirty="0" smtClean="0"/>
              <a:t>Static – The default behavior</a:t>
            </a:r>
          </a:p>
          <a:p>
            <a:pPr lvl="1"/>
            <a:r>
              <a:rPr lang="en-US" dirty="0" smtClean="0"/>
              <a:t>Absolute</a:t>
            </a:r>
          </a:p>
          <a:p>
            <a:pPr lvl="1"/>
            <a:r>
              <a:rPr lang="en-US" dirty="0" smtClean="0"/>
              <a:t>Relative</a:t>
            </a:r>
          </a:p>
          <a:p>
            <a:pPr lvl="1"/>
            <a:r>
              <a:rPr lang="en-US" dirty="0" smtClean="0"/>
              <a:t>Fixed</a:t>
            </a:r>
          </a:p>
          <a:p>
            <a:r>
              <a:rPr lang="en-US" dirty="0" smtClean="0"/>
              <a:t>Remember our moto: “Go with the flow”</a:t>
            </a:r>
            <a:endParaRPr lang="en-US" dirty="0"/>
          </a:p>
        </p:txBody>
      </p:sp>
    </p:spTree>
    <p:extLst>
      <p:ext uri="{BB962C8B-B14F-4D97-AF65-F5344CB8AC3E}">
        <p14:creationId xmlns:p14="http://schemas.microsoft.com/office/powerpoint/2010/main" val="3897024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Positioning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68</a:t>
            </a:fld>
            <a:endParaRPr lang="en-US"/>
          </a:p>
        </p:txBody>
      </p:sp>
      <p:sp>
        <p:nvSpPr>
          <p:cNvPr id="5" name="Content Placeholder 4"/>
          <p:cNvSpPr>
            <a:spLocks noGrp="1"/>
          </p:cNvSpPr>
          <p:nvPr>
            <p:ph sz="quarter" idx="1"/>
          </p:nvPr>
        </p:nvSpPr>
        <p:spPr>
          <a:xfrm>
            <a:off x="612648" y="1600200"/>
            <a:ext cx="8153400" cy="4853136"/>
          </a:xfrm>
          <a:effectLst/>
        </p:spPr>
        <p:txBody>
          <a:bodyPr>
            <a:normAutofit/>
          </a:bodyPr>
          <a:lstStyle/>
          <a:p>
            <a:r>
              <a:rPr lang="en-US" dirty="0" smtClean="0"/>
              <a:t>Position an element relative to the boundaries of its closest positioned ancestor</a:t>
            </a:r>
          </a:p>
          <a:p>
            <a:pPr lvl="1"/>
            <a:r>
              <a:rPr lang="en-US" dirty="0" smtClean="0"/>
              <a:t>Positioned ancestor = parent element with non default position style</a:t>
            </a:r>
          </a:p>
          <a:p>
            <a:pPr lvl="1"/>
            <a:endParaRPr lang="en-US" dirty="0"/>
          </a:p>
          <a:p>
            <a:pPr lvl="1"/>
            <a:endParaRPr lang="en-US" dirty="0" smtClean="0"/>
          </a:p>
          <a:p>
            <a:pPr lvl="1"/>
            <a:endParaRPr lang="en-US" dirty="0"/>
          </a:p>
          <a:p>
            <a:r>
              <a:rPr lang="en-US" dirty="0" smtClean="0"/>
              <a:t>The .child element has no positioned </a:t>
            </a:r>
            <a:br>
              <a:rPr lang="en-US" dirty="0" smtClean="0"/>
            </a:br>
            <a:r>
              <a:rPr lang="en-US" dirty="0" smtClean="0"/>
              <a:t>ancestor and therefore is positioned</a:t>
            </a:r>
            <a:br>
              <a:rPr lang="en-US" dirty="0" smtClean="0"/>
            </a:br>
            <a:r>
              <a:rPr lang="en-US" dirty="0" smtClean="0"/>
              <a:t>relative to the window</a:t>
            </a:r>
          </a:p>
          <a:p>
            <a:pPr lvl="1"/>
            <a:endParaRPr lang="en-US" dirty="0"/>
          </a:p>
          <a:p>
            <a:pPr lvl="1"/>
            <a:endParaRPr lang="en-US" dirty="0" smtClean="0"/>
          </a:p>
          <a:p>
            <a:pPr lvl="1"/>
            <a:endParaRPr lang="en-US" dirty="0"/>
          </a:p>
          <a:p>
            <a:pPr lvl="1"/>
            <a:endParaRPr lang="en-US" dirty="0"/>
          </a:p>
        </p:txBody>
      </p:sp>
      <p:sp>
        <p:nvSpPr>
          <p:cNvPr id="6" name="Rectangle 1"/>
          <p:cNvSpPr>
            <a:spLocks noChangeArrowheads="1"/>
          </p:cNvSpPr>
          <p:nvPr/>
        </p:nvSpPr>
        <p:spPr bwMode="auto">
          <a:xfrm>
            <a:off x="934579" y="3661202"/>
            <a:ext cx="2223686" cy="83099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605604" y="3384202"/>
            <a:ext cx="2478564"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smtClean="0">
                <a:solidFill>
                  <a:srgbClr val="000000"/>
                </a:solidFill>
                <a:latin typeface="Consolas" panose="020B0609020204030204" pitchFamily="49" charset="0"/>
                <a:cs typeface="Consolas" panose="020B0609020204030204" pitchFamily="49" charset="0"/>
              </a:rPr>
              <a:t>    </a:t>
            </a:r>
            <a:r>
              <a:rPr lang="en-US" altLang="en-US" sz="1200" dirty="0" smtClean="0">
                <a:solidFill>
                  <a:srgbClr val="FF0000"/>
                </a:solidFill>
                <a:latin typeface="Consolas" panose="020B0609020204030204" pitchFamily="49" charset="0"/>
                <a:cs typeface="Consolas" panose="020B0609020204030204" pitchFamily="49" charset="0"/>
              </a:rPr>
              <a:t>top</a:t>
            </a:r>
            <a:r>
              <a:rPr lang="en-US" altLang="en-US" sz="1200" dirty="0" smtClean="0">
                <a:solidFill>
                  <a:srgbClr val="000000"/>
                </a:solidFill>
                <a:latin typeface="Consolas" panose="020B0609020204030204" pitchFamily="49" charset="0"/>
                <a:cs typeface="Consolas" panose="020B0609020204030204" pitchFamily="49" charset="0"/>
              </a:rPr>
              <a:t>:</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0</a:t>
            </a:r>
            <a:r>
              <a:rPr lang="en-US" altLang="en-US" sz="1200" dirty="0" smtClean="0">
                <a:solidFill>
                  <a:srgbClr val="000000"/>
                </a:solidFill>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6539486" y="3356992"/>
            <a:ext cx="2036755" cy="2972869"/>
          </a:xfrm>
          <a:prstGeom prst="rect">
            <a:avLst/>
          </a:prstGeom>
        </p:spPr>
      </p:pic>
    </p:spTree>
    <p:extLst>
      <p:ext uri="{BB962C8B-B14F-4D97-AF65-F5344CB8AC3E}">
        <p14:creationId xmlns:p14="http://schemas.microsoft.com/office/powerpoint/2010/main" val="3550096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Positioning</a:t>
            </a:r>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69</a:t>
            </a:fld>
            <a:endParaRPr lang="en-US"/>
          </a:p>
        </p:txBody>
      </p:sp>
      <p:sp>
        <p:nvSpPr>
          <p:cNvPr id="5" name="Content Placeholder 4"/>
          <p:cNvSpPr>
            <a:spLocks noGrp="1"/>
          </p:cNvSpPr>
          <p:nvPr>
            <p:ph sz="quarter" idx="1"/>
          </p:nvPr>
        </p:nvSpPr>
        <p:spPr/>
        <p:txBody>
          <a:bodyPr/>
          <a:lstStyle/>
          <a:p>
            <a:r>
              <a:rPr lang="en-US" dirty="0" smtClean="0"/>
              <a:t>Common scenario is to position an element relatively to its parent while keeping the parent in the exact location</a:t>
            </a:r>
          </a:p>
          <a:p>
            <a:r>
              <a:rPr lang="en-US" dirty="0" smtClean="0"/>
              <a:t>Solution: Use </a:t>
            </a:r>
            <a:r>
              <a:rPr lang="en-US" dirty="0" smtClean="0">
                <a:solidFill>
                  <a:srgbClr val="FF0000"/>
                </a:solidFill>
              </a:rPr>
              <a:t>relative</a:t>
            </a:r>
            <a:r>
              <a:rPr lang="en-US" dirty="0" smtClean="0"/>
              <a:t> positioning</a:t>
            </a:r>
            <a:endParaRPr lang="en-US" dirty="0"/>
          </a:p>
        </p:txBody>
      </p:sp>
      <p:sp>
        <p:nvSpPr>
          <p:cNvPr id="6" name="Rectangle 1"/>
          <p:cNvSpPr>
            <a:spLocks noChangeArrowheads="1"/>
          </p:cNvSpPr>
          <p:nvPr/>
        </p:nvSpPr>
        <p:spPr bwMode="auto">
          <a:xfrm>
            <a:off x="2051720" y="3848100"/>
            <a:ext cx="2478564"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292080" y="3717032"/>
            <a:ext cx="1974193" cy="1974193"/>
          </a:xfrm>
          <a:prstGeom prst="rect">
            <a:avLst/>
          </a:prstGeom>
        </p:spPr>
      </p:pic>
    </p:spTree>
    <p:extLst>
      <p:ext uri="{BB962C8B-B14F-4D97-AF65-F5344CB8AC3E}">
        <p14:creationId xmlns:p14="http://schemas.microsoft.com/office/powerpoint/2010/main" val="99200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a Style sheet</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5" name="Content Placeholder 4"/>
          <p:cNvSpPr>
            <a:spLocks noGrp="1"/>
          </p:cNvSpPr>
          <p:nvPr>
            <p:ph sz="quarter" idx="1"/>
          </p:nvPr>
        </p:nvSpPr>
        <p:spPr/>
        <p:txBody>
          <a:bodyPr/>
          <a:lstStyle/>
          <a:p>
            <a:r>
              <a:rPr lang="en-US" dirty="0" smtClean="0"/>
              <a:t>Use </a:t>
            </a:r>
            <a:r>
              <a:rPr lang="en-US" dirty="0" smtClean="0">
                <a:solidFill>
                  <a:srgbClr val="FF0000"/>
                </a:solidFill>
              </a:rPr>
              <a:t>link </a:t>
            </a:r>
            <a:r>
              <a:rPr lang="en-US" dirty="0" smtClean="0"/>
              <a:t>element</a:t>
            </a:r>
          </a:p>
          <a:p>
            <a:endParaRPr lang="en-US" dirty="0" smtClean="0"/>
          </a:p>
          <a:p>
            <a:r>
              <a:rPr lang="en-US" dirty="0" smtClean="0"/>
              <a:t>Browser must download the CSS file before continue rendering the page</a:t>
            </a:r>
          </a:p>
          <a:p>
            <a:pPr lvl="1"/>
            <a:r>
              <a:rPr lang="en-US" dirty="0" smtClean="0"/>
              <a:t>Therefore, CSS links are usually located inside the HEAD element</a:t>
            </a:r>
          </a:p>
          <a:p>
            <a:pPr lvl="1"/>
            <a:r>
              <a:rPr lang="en-US" dirty="0" smtClean="0"/>
              <a:t>The HTML automatically being rendered with the correct styling</a:t>
            </a:r>
          </a:p>
          <a:p>
            <a:r>
              <a:rPr lang="en-US" dirty="0" smtClean="0"/>
              <a:t>HTML5 allows you to drop the type attribute</a:t>
            </a:r>
            <a:endParaRPr lang="en-US" dirty="0"/>
          </a:p>
        </p:txBody>
      </p:sp>
      <p:sp>
        <p:nvSpPr>
          <p:cNvPr id="6" name="Rectangle 1"/>
          <p:cNvSpPr>
            <a:spLocks noChangeArrowheads="1"/>
          </p:cNvSpPr>
          <p:nvPr/>
        </p:nvSpPr>
        <p:spPr bwMode="auto">
          <a:xfrm>
            <a:off x="2133199" y="2276872"/>
            <a:ext cx="5112297"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smtClean="0">
                <a:ln>
                  <a:noFill/>
                </a:ln>
                <a:solidFill>
                  <a:srgbClr val="800000"/>
                </a:solidFill>
                <a:effectLst/>
                <a:latin typeface="Consolas" panose="020B0609020204030204" pitchFamily="49" charset="0"/>
                <a:cs typeface="Consolas" panose="020B0609020204030204" pitchFamily="49" charset="0"/>
              </a:rPr>
              <a:t>link</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rel</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href</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="Site.css"</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type</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="text/css"</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812872" y="6096000"/>
            <a:ext cx="3752950"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smtClean="0">
                <a:ln>
                  <a:noFill/>
                </a:ln>
                <a:solidFill>
                  <a:srgbClr val="800000"/>
                </a:solidFill>
                <a:effectLst/>
                <a:latin typeface="Consolas" panose="020B0609020204030204" pitchFamily="49" charset="0"/>
                <a:cs typeface="Consolas" panose="020B0609020204030204" pitchFamily="49" charset="0"/>
              </a:rPr>
              <a:t>link</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rel</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href</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="Site.css"</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6580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Position: bottom &amp; right</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70</a:t>
            </a:fld>
            <a:endParaRPr lang="en-US"/>
          </a:p>
        </p:txBody>
      </p:sp>
      <p:sp>
        <p:nvSpPr>
          <p:cNvPr id="5" name="Content Placeholder 4"/>
          <p:cNvSpPr>
            <a:spLocks noGrp="1"/>
          </p:cNvSpPr>
          <p:nvPr>
            <p:ph sz="quarter" idx="1"/>
          </p:nvPr>
        </p:nvSpPr>
        <p:spPr/>
        <p:txBody>
          <a:bodyPr/>
          <a:lstStyle/>
          <a:p>
            <a:r>
              <a:rPr lang="en-US" dirty="0" smtClean="0"/>
              <a:t>Absolute positioning using top and left is straightforward</a:t>
            </a:r>
          </a:p>
          <a:p>
            <a:r>
              <a:rPr lang="en-US" dirty="0" smtClean="0"/>
              <a:t>However, what does it mean absolute position with </a:t>
            </a:r>
            <a:r>
              <a:rPr lang="en-US" dirty="0" smtClean="0"/>
              <a:t>bottom equal </a:t>
            </a:r>
            <a:r>
              <a:rPr lang="en-US" dirty="0" smtClean="0"/>
              <a:t>5px ?</a:t>
            </a:r>
          </a:p>
          <a:p>
            <a:r>
              <a:rPr lang="en-US" dirty="0" smtClean="0"/>
              <a:t>Answer: The bottom edge of the child element should be located 5px above the bottom edge of the parent</a:t>
            </a:r>
            <a:endParaRPr lang="en-US" dirty="0"/>
          </a:p>
        </p:txBody>
      </p:sp>
      <p:pic>
        <p:nvPicPr>
          <p:cNvPr id="7" name="Picture 6"/>
          <p:cNvPicPr>
            <a:picLocks noChangeAspect="1"/>
          </p:cNvPicPr>
          <p:nvPr/>
        </p:nvPicPr>
        <p:blipFill>
          <a:blip r:embed="rId2"/>
          <a:stretch>
            <a:fillRect/>
          </a:stretch>
        </p:blipFill>
        <p:spPr>
          <a:xfrm>
            <a:off x="3850039" y="4653136"/>
            <a:ext cx="1678618" cy="1628442"/>
          </a:xfrm>
          <a:prstGeom prst="rect">
            <a:avLst/>
          </a:prstGeom>
        </p:spPr>
      </p:pic>
    </p:spTree>
    <p:extLst>
      <p:ext uri="{BB962C8B-B14F-4D97-AF65-F5344CB8AC3E}">
        <p14:creationId xmlns:p14="http://schemas.microsoft.com/office/powerpoint/2010/main" val="19231162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Position: Docking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71</a:t>
            </a:fld>
            <a:endParaRPr lang="en-US"/>
          </a:p>
        </p:txBody>
      </p:sp>
      <p:sp>
        <p:nvSpPr>
          <p:cNvPr id="5" name="Content Placeholder 4"/>
          <p:cNvSpPr>
            <a:spLocks noGrp="1"/>
          </p:cNvSpPr>
          <p:nvPr>
            <p:ph sz="quarter" idx="1"/>
          </p:nvPr>
        </p:nvSpPr>
        <p:spPr/>
        <p:txBody>
          <a:bodyPr/>
          <a:lstStyle/>
          <a:p>
            <a:r>
              <a:rPr lang="en-US" dirty="0" smtClean="0"/>
              <a:t>Absolute positioning can be used to dock an element</a:t>
            </a:r>
          </a:p>
          <a:p>
            <a:r>
              <a:rPr lang="en-US" dirty="0" smtClean="0"/>
              <a:t>For example, bottom docking</a:t>
            </a:r>
            <a:endParaRPr lang="en-US" dirty="0"/>
          </a:p>
        </p:txBody>
      </p:sp>
      <p:sp>
        <p:nvSpPr>
          <p:cNvPr id="6" name="Rectangle 1"/>
          <p:cNvSpPr>
            <a:spLocks noChangeArrowheads="1"/>
          </p:cNvSpPr>
          <p:nvPr/>
        </p:nvSpPr>
        <p:spPr bwMode="auto">
          <a:xfrm>
            <a:off x="1691680" y="3345786"/>
            <a:ext cx="3243196"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 dock-bottom"&gt;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11061" y="2492896"/>
            <a:ext cx="2563522" cy="341632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.dock-bottom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right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bottom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311237" y="4509120"/>
            <a:ext cx="1801236" cy="1796274"/>
          </a:xfrm>
          <a:prstGeom prst="rect">
            <a:avLst/>
          </a:prstGeom>
        </p:spPr>
      </p:pic>
    </p:spTree>
    <p:extLst>
      <p:ext uri="{BB962C8B-B14F-4D97-AF65-F5344CB8AC3E}">
        <p14:creationId xmlns:p14="http://schemas.microsoft.com/office/powerpoint/2010/main" val="5977965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Absolution Position: Out of flow</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72</a:t>
            </a:fld>
            <a:endParaRPr lang="en-US"/>
          </a:p>
        </p:txBody>
      </p:sp>
      <p:sp>
        <p:nvSpPr>
          <p:cNvPr id="5" name="Content Placeholder 4"/>
          <p:cNvSpPr>
            <a:spLocks noGrp="1"/>
          </p:cNvSpPr>
          <p:nvPr>
            <p:ph sz="quarter" idx="1"/>
          </p:nvPr>
        </p:nvSpPr>
        <p:spPr/>
        <p:txBody>
          <a:bodyPr/>
          <a:lstStyle/>
          <a:p>
            <a:r>
              <a:rPr lang="en-US" dirty="0" smtClean="0"/>
              <a:t>Absolute positioned element is out of the normal document flow</a:t>
            </a:r>
          </a:p>
          <a:p>
            <a:r>
              <a:rPr lang="en-US" dirty="0" smtClean="0"/>
              <a:t>As if all other elements don’t know that the element exist</a:t>
            </a:r>
          </a:p>
          <a:p>
            <a:endParaRPr lang="en-US" dirty="0" smtClean="0"/>
          </a:p>
          <a:p>
            <a:endParaRPr lang="en-US" dirty="0"/>
          </a:p>
          <a:p>
            <a:r>
              <a:rPr lang="en-US" dirty="0" smtClean="0"/>
              <a:t>Now, lets add position: absolute</a:t>
            </a:r>
          </a:p>
          <a:p>
            <a:endParaRPr lang="en-US" dirty="0"/>
          </a:p>
        </p:txBody>
      </p:sp>
      <p:sp>
        <p:nvSpPr>
          <p:cNvPr id="6" name="Rectangle 1"/>
          <p:cNvSpPr>
            <a:spLocks noChangeArrowheads="1"/>
          </p:cNvSpPr>
          <p:nvPr/>
        </p:nvSpPr>
        <p:spPr bwMode="auto">
          <a:xfrm>
            <a:off x="1403648" y="3645022"/>
            <a:ext cx="3073277"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="child1 child"&gt;&lt;/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="child2 child"&gt;&lt;/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="child3 child"&gt;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331640" y="5301208"/>
            <a:ext cx="247856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1200" dirty="0" smtClean="0">
                <a:solidFill>
                  <a:srgbClr val="FF0000"/>
                </a:solidFill>
                <a:latin typeface="Consolas" panose="020B0609020204030204" pitchFamily="49" charset="0"/>
                <a:cs typeface="Consolas" panose="020B0609020204030204" pitchFamily="49" charset="0"/>
              </a:rPr>
              <a:t>     position</a:t>
            </a:r>
            <a:r>
              <a:rPr lang="en-US" altLang="en-US" sz="1200" dirty="0" smtClean="0">
                <a:solidFill>
                  <a:srgbClr val="000000"/>
                </a:solidFill>
                <a:latin typeface="Consolas" panose="020B0609020204030204" pitchFamily="49" charset="0"/>
                <a:cs typeface="Consolas" panose="020B0609020204030204" pitchFamily="49" charset="0"/>
              </a:rPr>
              <a:t>:</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smtClean="0">
                <a:solidFill>
                  <a:srgbClr val="0000FF"/>
                </a:solidFill>
                <a:latin typeface="Consolas" panose="020B0609020204030204" pitchFamily="49" charset="0"/>
                <a:cs typeface="Consolas" panose="020B0609020204030204" pitchFamily="49" charset="0"/>
              </a:rPr>
              <a:t>absolute</a:t>
            </a:r>
            <a:r>
              <a:rPr lang="en-US" altLang="en-US" sz="1200" dirty="0" smtClean="0">
                <a:solidFill>
                  <a:srgbClr val="000000"/>
                </a:solidFill>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5508104" y="3444813"/>
            <a:ext cx="2685596" cy="1046748"/>
          </a:xfrm>
          <a:prstGeom prst="rect">
            <a:avLst/>
          </a:prstGeom>
        </p:spPr>
      </p:pic>
      <p:pic>
        <p:nvPicPr>
          <p:cNvPr id="10" name="Picture 9"/>
          <p:cNvPicPr>
            <a:picLocks noChangeAspect="1"/>
          </p:cNvPicPr>
          <p:nvPr/>
        </p:nvPicPr>
        <p:blipFill>
          <a:blip r:embed="rId3"/>
          <a:stretch>
            <a:fillRect/>
          </a:stretch>
        </p:blipFill>
        <p:spPr>
          <a:xfrm>
            <a:off x="5851932" y="5181441"/>
            <a:ext cx="1997939" cy="1070529"/>
          </a:xfrm>
          <a:prstGeom prst="rect">
            <a:avLst/>
          </a:prstGeom>
        </p:spPr>
      </p:pic>
    </p:spTree>
    <p:extLst>
      <p:ext uri="{BB962C8B-B14F-4D97-AF65-F5344CB8AC3E}">
        <p14:creationId xmlns:p14="http://schemas.microsoft.com/office/powerpoint/2010/main" val="5563981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Position</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73</a:t>
            </a:fld>
            <a:endParaRPr lang="en-US"/>
          </a:p>
        </p:txBody>
      </p:sp>
      <p:sp>
        <p:nvSpPr>
          <p:cNvPr id="5" name="Content Placeholder 4"/>
          <p:cNvSpPr>
            <a:spLocks noGrp="1"/>
          </p:cNvSpPr>
          <p:nvPr>
            <p:ph sz="quarter" idx="1"/>
          </p:nvPr>
        </p:nvSpPr>
        <p:spPr/>
        <p:txBody>
          <a:bodyPr/>
          <a:lstStyle/>
          <a:p>
            <a:r>
              <a:rPr lang="en-US" dirty="0"/>
              <a:t>Position an element relative to the boundaries of </a:t>
            </a:r>
            <a:r>
              <a:rPr lang="en-US" dirty="0" smtClean="0"/>
              <a:t>the window</a:t>
            </a:r>
          </a:p>
          <a:p>
            <a:r>
              <a:rPr lang="en-US" dirty="0" smtClean="0"/>
              <a:t>Beside the different parent it behaves the same as absolute positioning</a:t>
            </a:r>
          </a:p>
          <a:p>
            <a:pPr lvl="1"/>
            <a:r>
              <a:rPr lang="en-US" dirty="0" smtClean="0"/>
              <a:t>Out of flow</a:t>
            </a:r>
            <a:endParaRPr lang="en-US" dirty="0"/>
          </a:p>
        </p:txBody>
      </p:sp>
      <p:pic>
        <p:nvPicPr>
          <p:cNvPr id="6" name="Picture 5"/>
          <p:cNvPicPr>
            <a:picLocks noChangeAspect="1"/>
          </p:cNvPicPr>
          <p:nvPr/>
        </p:nvPicPr>
        <p:blipFill>
          <a:blip r:embed="rId2"/>
          <a:stretch>
            <a:fillRect/>
          </a:stretch>
        </p:blipFill>
        <p:spPr>
          <a:xfrm>
            <a:off x="4135631" y="3717032"/>
            <a:ext cx="4376997" cy="2952328"/>
          </a:xfrm>
          <a:prstGeom prst="rect">
            <a:avLst/>
          </a:prstGeom>
        </p:spPr>
      </p:pic>
      <p:sp>
        <p:nvSpPr>
          <p:cNvPr id="7" name="Rectangle 1"/>
          <p:cNvSpPr>
            <a:spLocks noChangeArrowheads="1"/>
          </p:cNvSpPr>
          <p:nvPr/>
        </p:nvSpPr>
        <p:spPr bwMode="auto">
          <a:xfrm>
            <a:off x="1403648" y="4293096"/>
            <a:ext cx="2478564" cy="1938992"/>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.status-bar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fixed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line-height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right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bottom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text-align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center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3086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Position</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74</a:t>
            </a:fld>
            <a:endParaRPr lang="en-US"/>
          </a:p>
        </p:txBody>
      </p:sp>
      <p:sp>
        <p:nvSpPr>
          <p:cNvPr id="5" name="Content Placeholder 4"/>
          <p:cNvSpPr>
            <a:spLocks noGrp="1"/>
          </p:cNvSpPr>
          <p:nvPr>
            <p:ph sz="quarter" idx="1"/>
          </p:nvPr>
        </p:nvSpPr>
        <p:spPr/>
        <p:txBody>
          <a:bodyPr/>
          <a:lstStyle/>
          <a:p>
            <a:r>
              <a:rPr lang="en-US" dirty="0" smtClean="0"/>
              <a:t>Position an element relative to itself</a:t>
            </a:r>
          </a:p>
          <a:p>
            <a:pPr lvl="1"/>
            <a:r>
              <a:rPr lang="en-US" dirty="0" smtClean="0"/>
              <a:t>Are you serious ?</a:t>
            </a:r>
          </a:p>
          <a:p>
            <a:r>
              <a:rPr lang="en-US" dirty="0" smtClean="0"/>
              <a:t>Actually, very useful</a:t>
            </a:r>
          </a:p>
          <a:p>
            <a:pPr lvl="1"/>
            <a:r>
              <a:rPr lang="en-US" dirty="0" smtClean="0"/>
              <a:t>Relative positioned element + left: 5px </a:t>
            </a:r>
            <a:r>
              <a:rPr lang="en-US" dirty="0" smtClean="0">
                <a:sym typeface="Wingdings" panose="05000000000000000000" pitchFamily="2" charset="2"/>
              </a:rPr>
              <a:t></a:t>
            </a:r>
            <a:r>
              <a:rPr lang="en-US" dirty="0" smtClean="0"/>
              <a:t> move 5px to the right while keeping all other elements untouched</a:t>
            </a:r>
            <a:endParaRPr lang="en-US" dirty="0"/>
          </a:p>
        </p:txBody>
      </p:sp>
      <p:sp>
        <p:nvSpPr>
          <p:cNvPr id="6" name="Rectangle 1"/>
          <p:cNvSpPr>
            <a:spLocks noChangeArrowheads="1"/>
          </p:cNvSpPr>
          <p:nvPr/>
        </p:nvSpPr>
        <p:spPr bwMode="auto">
          <a:xfrm>
            <a:off x="1684788" y="4172163"/>
            <a:ext cx="2723823" cy="60016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="child1 child"&gt;&lt;/</a:t>
            </a:r>
            <a:r>
              <a:rPr kumimoji="0" lang="en-US" altLang="en-US" sz="1100" b="0" i="0" u="none" strike="noStrike" cap="none" normalizeH="0" baseline="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="child2 child"&gt;&lt;/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="child3 child"&gt;&lt;/</a:t>
            </a: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932040" y="3979654"/>
            <a:ext cx="2339102" cy="246221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5em</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5em</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display</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float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left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.child2</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relative</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left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10px</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top</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10px</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466903" y="5033253"/>
            <a:ext cx="2610882" cy="1062747"/>
          </a:xfrm>
          <a:prstGeom prst="rect">
            <a:avLst/>
          </a:prstGeom>
        </p:spPr>
      </p:pic>
    </p:spTree>
    <p:extLst>
      <p:ext uri="{BB962C8B-B14F-4D97-AF65-F5344CB8AC3E}">
        <p14:creationId xmlns:p14="http://schemas.microsoft.com/office/powerpoint/2010/main" val="22073501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z-index</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75</a:t>
            </a:fld>
            <a:endParaRPr lang="en-US"/>
          </a:p>
        </p:txBody>
      </p:sp>
      <p:sp>
        <p:nvSpPr>
          <p:cNvPr id="5" name="Content Placeholder 4"/>
          <p:cNvSpPr>
            <a:spLocks noGrp="1"/>
          </p:cNvSpPr>
          <p:nvPr>
            <p:ph sz="quarter" idx="1"/>
          </p:nvPr>
        </p:nvSpPr>
        <p:spPr/>
        <p:txBody>
          <a:bodyPr/>
          <a:lstStyle/>
          <a:p>
            <a:r>
              <a:rPr lang="en-US" dirty="0" smtClean="0"/>
              <a:t>Absolute positioned elements might overflow each other</a:t>
            </a:r>
          </a:p>
          <a:p>
            <a:r>
              <a:rPr lang="en-US" dirty="0" smtClean="0"/>
              <a:t>By default, the later absolute positioned element has higher z-index priority</a:t>
            </a:r>
            <a:endParaRPr lang="en-US" dirty="0"/>
          </a:p>
        </p:txBody>
      </p:sp>
      <p:sp>
        <p:nvSpPr>
          <p:cNvPr id="6" name="Rectangle 1"/>
          <p:cNvSpPr>
            <a:spLocks noChangeArrowheads="1"/>
          </p:cNvSpPr>
          <p:nvPr/>
        </p:nvSpPr>
        <p:spPr bwMode="auto">
          <a:xfrm>
            <a:off x="1331640" y="3717032"/>
            <a:ext cx="2988319" cy="46166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 child1"&gt;&lt;/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 child2"&gt;&lt;/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292080" y="3245346"/>
            <a:ext cx="2733441" cy="323165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892594" y="4457418"/>
            <a:ext cx="2057687" cy="2019582"/>
          </a:xfrm>
          <a:prstGeom prst="rect">
            <a:avLst/>
          </a:prstGeom>
        </p:spPr>
      </p:pic>
    </p:spTree>
    <p:extLst>
      <p:ext uri="{BB962C8B-B14F-4D97-AF65-F5344CB8AC3E}">
        <p14:creationId xmlns:p14="http://schemas.microsoft.com/office/powerpoint/2010/main" val="36488348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Units</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76</a:t>
            </a:fld>
            <a:endParaRPr lang="en-US"/>
          </a:p>
        </p:txBody>
      </p:sp>
      <p:sp>
        <p:nvSpPr>
          <p:cNvPr id="5" name="Content Placeholder 4"/>
          <p:cNvSpPr>
            <a:spLocks noGrp="1"/>
          </p:cNvSpPr>
          <p:nvPr>
            <p:ph sz="quarter" idx="1"/>
          </p:nvPr>
        </p:nvSpPr>
        <p:spPr>
          <a:xfrm>
            <a:off x="612648" y="1600200"/>
            <a:ext cx="8153400" cy="4925144"/>
          </a:xfrm>
        </p:spPr>
        <p:txBody>
          <a:bodyPr>
            <a:normAutofit/>
          </a:bodyPr>
          <a:lstStyle/>
          <a:p>
            <a:r>
              <a:rPr lang="en-US" dirty="0" smtClean="0"/>
              <a:t>So many options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You probably need only three: </a:t>
            </a:r>
            <a:r>
              <a:rPr lang="en-US" dirty="0" err="1" smtClean="0"/>
              <a:t>em</a:t>
            </a:r>
            <a:r>
              <a:rPr lang="en-US" dirty="0" smtClean="0"/>
              <a:t>, rem, </a:t>
            </a:r>
            <a:r>
              <a:rPr lang="en-US" dirty="0" err="1" smtClean="0"/>
              <a:t>px</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76865485"/>
              </p:ext>
            </p:extLst>
          </p:nvPr>
        </p:nvGraphicFramePr>
        <p:xfrm>
          <a:off x="1691680" y="2204864"/>
          <a:ext cx="6096000" cy="3505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Type</a:t>
                      </a:r>
                      <a:endParaRPr lang="en-US" dirty="0"/>
                    </a:p>
                  </a:txBody>
                  <a:tcPr/>
                </a:tc>
                <a:tc>
                  <a:txBody>
                    <a:bodyPr/>
                    <a:lstStyle/>
                    <a:p>
                      <a:endParaRPr lang="en-US"/>
                    </a:p>
                  </a:txBody>
                  <a:tcPr/>
                </a:tc>
                <a:tc>
                  <a:txBody>
                    <a:bodyPr/>
                    <a:lstStyle/>
                    <a:p>
                      <a:r>
                        <a:rPr lang="en-US" dirty="0" smtClean="0"/>
                        <a:t>Type</a:t>
                      </a:r>
                      <a:endParaRPr lang="en-US" dirty="0"/>
                    </a:p>
                  </a:txBody>
                  <a:tcPr/>
                </a:tc>
                <a:tc>
                  <a:txBody>
                    <a:bodyPr/>
                    <a:lstStyle/>
                    <a:p>
                      <a:endParaRPr lang="en-US"/>
                    </a:p>
                  </a:txBody>
                  <a:tcPr/>
                </a:tc>
              </a:tr>
              <a:tr h="370840">
                <a:tc>
                  <a:txBody>
                    <a:bodyPr/>
                    <a:lstStyle/>
                    <a:p>
                      <a:r>
                        <a:rPr lang="en-US" dirty="0" err="1" smtClean="0"/>
                        <a:t>px</a:t>
                      </a:r>
                      <a:endParaRPr lang="en-US" dirty="0"/>
                    </a:p>
                  </a:txBody>
                  <a:tcPr/>
                </a:tc>
                <a:tc>
                  <a:txBody>
                    <a:bodyPr/>
                    <a:lstStyle/>
                    <a:p>
                      <a:r>
                        <a:rPr lang="en-US" dirty="0" smtClean="0"/>
                        <a:t>Pixel</a:t>
                      </a:r>
                      <a:endParaRPr lang="en-US" dirty="0"/>
                    </a:p>
                  </a:txBody>
                  <a:tcPr/>
                </a:tc>
                <a:tc>
                  <a:txBody>
                    <a:bodyPr/>
                    <a:lstStyle/>
                    <a:p>
                      <a:r>
                        <a:rPr lang="en-US" dirty="0" smtClean="0"/>
                        <a:t>pc</a:t>
                      </a:r>
                      <a:endParaRPr lang="en-US" dirty="0"/>
                    </a:p>
                  </a:txBody>
                  <a:tcPr/>
                </a:tc>
                <a:tc>
                  <a:txBody>
                    <a:bodyPr/>
                    <a:lstStyle/>
                    <a:p>
                      <a:r>
                        <a:rPr lang="en-US" dirty="0" smtClean="0"/>
                        <a:t>12pt</a:t>
                      </a:r>
                      <a:endParaRPr lang="en-US" dirty="0"/>
                    </a:p>
                  </a:txBody>
                  <a:tcPr/>
                </a:tc>
              </a:tr>
              <a:tr h="370840">
                <a:tc>
                  <a:txBody>
                    <a:bodyPr/>
                    <a:lstStyle/>
                    <a:p>
                      <a:r>
                        <a:rPr lang="en-US" dirty="0" smtClean="0"/>
                        <a:t>in</a:t>
                      </a:r>
                      <a:endParaRPr lang="en-US" dirty="0"/>
                    </a:p>
                  </a:txBody>
                  <a:tcPr/>
                </a:tc>
                <a:tc>
                  <a:txBody>
                    <a:bodyPr/>
                    <a:lstStyle/>
                    <a:p>
                      <a:r>
                        <a:rPr lang="en-US" dirty="0" smtClean="0"/>
                        <a:t>Inch</a:t>
                      </a:r>
                      <a:endParaRPr lang="en-US" dirty="0"/>
                    </a:p>
                  </a:txBody>
                  <a:tcPr/>
                </a:tc>
                <a:tc>
                  <a:txBody>
                    <a:bodyPr/>
                    <a:lstStyle/>
                    <a:p>
                      <a:r>
                        <a:rPr lang="en-US" dirty="0" smtClean="0"/>
                        <a:t>ex</a:t>
                      </a:r>
                      <a:endParaRPr lang="en-US" dirty="0"/>
                    </a:p>
                  </a:txBody>
                  <a:tcPr/>
                </a:tc>
                <a:tc>
                  <a:txBody>
                    <a:bodyPr/>
                    <a:lstStyle/>
                    <a:p>
                      <a:r>
                        <a:rPr lang="en-US" dirty="0" smtClean="0"/>
                        <a:t>Relative</a:t>
                      </a:r>
                      <a:r>
                        <a:rPr lang="en-US" baseline="0" dirty="0" smtClean="0"/>
                        <a:t> to “x”</a:t>
                      </a:r>
                      <a:endParaRPr lang="en-US" dirty="0"/>
                    </a:p>
                  </a:txBody>
                  <a:tcPr/>
                </a:tc>
              </a:tr>
              <a:tr h="370840">
                <a:tc>
                  <a:txBody>
                    <a:bodyPr/>
                    <a:lstStyle/>
                    <a:p>
                      <a:r>
                        <a:rPr lang="en-US" dirty="0" smtClean="0"/>
                        <a:t>cm</a:t>
                      </a:r>
                      <a:endParaRPr lang="en-US" dirty="0"/>
                    </a:p>
                  </a:txBody>
                  <a:tcPr/>
                </a:tc>
                <a:tc>
                  <a:txBody>
                    <a:bodyPr/>
                    <a:lstStyle/>
                    <a:p>
                      <a:r>
                        <a:rPr lang="en-US" dirty="0" smtClean="0"/>
                        <a:t>Centimeter</a:t>
                      </a:r>
                      <a:endParaRPr lang="en-US" dirty="0"/>
                    </a:p>
                  </a:txBody>
                  <a:tcPr/>
                </a:tc>
                <a:tc>
                  <a:txBody>
                    <a:bodyPr/>
                    <a:lstStyle/>
                    <a:p>
                      <a:r>
                        <a:rPr lang="en-US" dirty="0" err="1" smtClean="0"/>
                        <a:t>ch</a:t>
                      </a:r>
                      <a:endParaRPr lang="en-US" dirty="0"/>
                    </a:p>
                  </a:txBody>
                  <a:tcPr/>
                </a:tc>
                <a:tc>
                  <a:txBody>
                    <a:bodyPr/>
                    <a:lstStyle/>
                    <a:p>
                      <a:r>
                        <a:rPr lang="en-US" dirty="0" smtClean="0"/>
                        <a:t>Relative to “0”</a:t>
                      </a:r>
                      <a:endParaRPr lang="en-US" dirty="0"/>
                    </a:p>
                  </a:txBody>
                  <a:tcPr/>
                </a:tc>
              </a:tr>
              <a:tr h="370840">
                <a:tc>
                  <a:txBody>
                    <a:bodyPr/>
                    <a:lstStyle/>
                    <a:p>
                      <a:r>
                        <a:rPr lang="en-US" dirty="0" smtClean="0"/>
                        <a:t>mm</a:t>
                      </a:r>
                      <a:endParaRPr lang="en-US" dirty="0"/>
                    </a:p>
                  </a:txBody>
                  <a:tcPr/>
                </a:tc>
                <a:tc>
                  <a:txBody>
                    <a:bodyPr/>
                    <a:lstStyle/>
                    <a:p>
                      <a:r>
                        <a:rPr lang="en-US" dirty="0" smtClean="0"/>
                        <a:t>Millimeter</a:t>
                      </a:r>
                      <a:endParaRPr lang="en-US" dirty="0"/>
                    </a:p>
                  </a:txBody>
                  <a:tcPr/>
                </a:tc>
                <a:tc>
                  <a:txBody>
                    <a:bodyPr/>
                    <a:lstStyle/>
                    <a:p>
                      <a:r>
                        <a:rPr lang="en-US" dirty="0" err="1" smtClean="0"/>
                        <a:t>vw</a:t>
                      </a:r>
                      <a:r>
                        <a:rPr lang="en-US" dirty="0" smtClean="0"/>
                        <a:t>/</a:t>
                      </a:r>
                      <a:r>
                        <a:rPr lang="en-US" dirty="0" err="1" smtClean="0"/>
                        <a:t>vh</a:t>
                      </a:r>
                      <a:r>
                        <a:rPr lang="en-US" dirty="0" smtClean="0"/>
                        <a:t>/</a:t>
                      </a:r>
                      <a:r>
                        <a:rPr lang="en-US" dirty="0" err="1" smtClean="0"/>
                        <a:t>vmin</a:t>
                      </a:r>
                      <a:r>
                        <a:rPr lang="en-US" dirty="0" smtClean="0"/>
                        <a:t>/</a:t>
                      </a:r>
                      <a:r>
                        <a:rPr lang="en-US" dirty="0" err="1" smtClean="0"/>
                        <a:t>vmax</a:t>
                      </a:r>
                      <a:endParaRPr lang="en-US" dirty="0"/>
                    </a:p>
                  </a:txBody>
                  <a:tcPr/>
                </a:tc>
                <a:tc>
                  <a:txBody>
                    <a:bodyPr/>
                    <a:lstStyle/>
                    <a:p>
                      <a:r>
                        <a:rPr lang="en-US" dirty="0" smtClean="0"/>
                        <a:t>Relative to</a:t>
                      </a:r>
                      <a:r>
                        <a:rPr lang="en-US" baseline="0" dirty="0" smtClean="0"/>
                        <a:t> view port</a:t>
                      </a:r>
                      <a:endParaRPr lang="en-US" dirty="0"/>
                    </a:p>
                  </a:txBody>
                  <a:tcPr/>
                </a:tc>
              </a:tr>
              <a:tr h="370840">
                <a:tc>
                  <a:txBody>
                    <a:bodyPr/>
                    <a:lstStyle/>
                    <a:p>
                      <a:r>
                        <a:rPr lang="en-US" dirty="0" err="1" smtClean="0"/>
                        <a:t>em</a:t>
                      </a:r>
                      <a:endParaRPr lang="en-US" dirty="0"/>
                    </a:p>
                  </a:txBody>
                  <a:tcPr/>
                </a:tc>
                <a:tc>
                  <a:txBody>
                    <a:bodyPr/>
                    <a:lstStyle/>
                    <a:p>
                      <a:r>
                        <a:rPr lang="en-US" dirty="0" smtClean="0"/>
                        <a:t>Relative</a:t>
                      </a:r>
                      <a:r>
                        <a:rPr lang="en-US" baseline="0" dirty="0" smtClean="0"/>
                        <a:t> to font-size</a:t>
                      </a:r>
                      <a:endParaRPr lang="en-US" dirty="0"/>
                    </a:p>
                  </a:txBody>
                  <a:tcPr/>
                </a:tc>
                <a:tc>
                  <a:txBody>
                    <a:bodyPr/>
                    <a:lstStyle/>
                    <a:p>
                      <a:r>
                        <a:rPr lang="en-US" dirty="0" smtClean="0"/>
                        <a:t>%</a:t>
                      </a:r>
                      <a:endParaRPr lang="en-US" dirty="0"/>
                    </a:p>
                  </a:txBody>
                  <a:tcPr/>
                </a:tc>
                <a:tc>
                  <a:txBody>
                    <a:bodyPr/>
                    <a:lstStyle/>
                    <a:p>
                      <a:r>
                        <a:rPr lang="en-US" dirty="0" smtClean="0"/>
                        <a:t>Like </a:t>
                      </a:r>
                      <a:r>
                        <a:rPr lang="en-US" dirty="0" err="1" smtClean="0"/>
                        <a:t>em</a:t>
                      </a:r>
                      <a:endParaRPr lang="en-US" dirty="0"/>
                    </a:p>
                  </a:txBody>
                  <a:tcPr/>
                </a:tc>
              </a:tr>
              <a:tr h="370840">
                <a:tc>
                  <a:txBody>
                    <a:bodyPr/>
                    <a:lstStyle/>
                    <a:p>
                      <a:r>
                        <a:rPr lang="en-US" dirty="0" smtClean="0"/>
                        <a:t>rem</a:t>
                      </a:r>
                      <a:endParaRPr lang="en-US" dirty="0"/>
                    </a:p>
                  </a:txBody>
                  <a:tcPr/>
                </a:tc>
                <a:tc>
                  <a:txBody>
                    <a:bodyPr/>
                    <a:lstStyle/>
                    <a:p>
                      <a:r>
                        <a:rPr lang="en-US" dirty="0" smtClean="0"/>
                        <a:t>Root</a:t>
                      </a:r>
                      <a:r>
                        <a:rPr lang="en-US" baseline="0" dirty="0" smtClean="0"/>
                        <a:t> </a:t>
                      </a:r>
                      <a:r>
                        <a:rPr lang="en-US" baseline="0" dirty="0" err="1" smtClean="0"/>
                        <a:t>em</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err="1" smtClean="0"/>
                        <a:t>pt</a:t>
                      </a:r>
                      <a:endParaRPr lang="en-US" dirty="0"/>
                    </a:p>
                  </a:txBody>
                  <a:tcPr/>
                </a:tc>
                <a:tc>
                  <a:txBody>
                    <a:bodyPr/>
                    <a:lstStyle/>
                    <a:p>
                      <a:r>
                        <a:rPr lang="en-US" dirty="0" smtClean="0"/>
                        <a:t>1/72 inch</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869147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Pixel unit - </a:t>
            </a:r>
            <a:r>
              <a:rPr lang="en-US" dirty="0" err="1" smtClean="0"/>
              <a:t>px</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77</a:t>
            </a:fld>
            <a:endParaRPr lang="en-US"/>
          </a:p>
        </p:txBody>
      </p:sp>
      <p:sp>
        <p:nvSpPr>
          <p:cNvPr id="5" name="Content Placeholder 4"/>
          <p:cNvSpPr>
            <a:spLocks noGrp="1"/>
          </p:cNvSpPr>
          <p:nvPr>
            <p:ph sz="quarter" idx="1"/>
          </p:nvPr>
        </p:nvSpPr>
        <p:spPr/>
        <p:txBody>
          <a:bodyPr/>
          <a:lstStyle/>
          <a:p>
            <a:r>
              <a:rPr lang="en-US" dirty="0" err="1" smtClean="0"/>
              <a:t>px</a:t>
            </a:r>
            <a:r>
              <a:rPr lang="en-US" dirty="0" smtClean="0"/>
              <a:t> is easily understood</a:t>
            </a:r>
          </a:p>
          <a:p>
            <a:r>
              <a:rPr lang="en-US" dirty="0" smtClean="0"/>
              <a:t>Parent size has no effect</a:t>
            </a:r>
          </a:p>
          <a:p>
            <a:r>
              <a:rPr lang="en-US" dirty="0" smtClean="0"/>
              <a:t>Browser </a:t>
            </a:r>
            <a:r>
              <a:rPr lang="en-US" dirty="0"/>
              <a:t>z</a:t>
            </a:r>
            <a:r>
              <a:rPr lang="en-US" dirty="0" smtClean="0"/>
              <a:t>oom may effect </a:t>
            </a:r>
          </a:p>
          <a:p>
            <a:r>
              <a:rPr lang="en-US" dirty="0" smtClean="0"/>
              <a:t>Be aware, that 1 CSS pixel does not necessary means 1 hardware pixel</a:t>
            </a:r>
          </a:p>
          <a:p>
            <a:pPr lvl="1"/>
            <a:r>
              <a:rPr lang="en-US" dirty="0" smtClean="0"/>
              <a:t>Apple Retina and other modern monitors</a:t>
            </a:r>
          </a:p>
          <a:p>
            <a:r>
              <a:rPr lang="en-US" dirty="0" smtClean="0"/>
              <a:t>Most of the time using </a:t>
            </a:r>
            <a:r>
              <a:rPr lang="en-US" dirty="0" err="1" smtClean="0"/>
              <a:t>px</a:t>
            </a:r>
            <a:r>
              <a:rPr lang="en-US" dirty="0" smtClean="0"/>
              <a:t> is not convenient</a:t>
            </a:r>
          </a:p>
          <a:p>
            <a:pPr lvl="1"/>
            <a:r>
              <a:rPr lang="en-US" dirty="0" smtClean="0"/>
              <a:t>You probably want to change parent size and accept all children to adjust accordingly</a:t>
            </a:r>
            <a:endParaRPr lang="en-US" dirty="0"/>
          </a:p>
        </p:txBody>
      </p:sp>
    </p:spTree>
    <p:extLst>
      <p:ext uri="{BB962C8B-B14F-4D97-AF65-F5344CB8AC3E}">
        <p14:creationId xmlns:p14="http://schemas.microsoft.com/office/powerpoint/2010/main" val="36352210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 unit - EM</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78</a:t>
            </a:fld>
            <a:endParaRPr lang="en-US"/>
          </a:p>
        </p:txBody>
      </p:sp>
      <p:sp>
        <p:nvSpPr>
          <p:cNvPr id="5" name="Content Placeholder 4"/>
          <p:cNvSpPr>
            <a:spLocks noGrp="1"/>
          </p:cNvSpPr>
          <p:nvPr>
            <p:ph sz="quarter" idx="1"/>
          </p:nvPr>
        </p:nvSpPr>
        <p:spPr/>
        <p:txBody>
          <a:bodyPr/>
          <a:lstStyle/>
          <a:p>
            <a:r>
              <a:rPr lang="en-US" dirty="0" smtClean="0"/>
              <a:t>EM means the size of the M letter (printing world)</a:t>
            </a:r>
          </a:p>
          <a:p>
            <a:r>
              <a:rPr lang="en-US" dirty="0" smtClean="0"/>
              <a:t>Inside the CSS world 1em means the size of the base font</a:t>
            </a:r>
          </a:p>
          <a:p>
            <a:pPr lvl="1"/>
            <a:r>
              <a:rPr lang="en-US" dirty="0" smtClean="0"/>
              <a:t>By default is 16px (most browsers)</a:t>
            </a:r>
          </a:p>
          <a:p>
            <a:r>
              <a:rPr lang="en-US" dirty="0" smtClean="0"/>
              <a:t>Changing font family has no effect</a:t>
            </a:r>
          </a:p>
          <a:p>
            <a:r>
              <a:rPr lang="en-US" dirty="0" err="1" smtClean="0"/>
              <a:t>em</a:t>
            </a:r>
            <a:r>
              <a:rPr lang="en-US" dirty="0" smtClean="0"/>
              <a:t> is a relative unit</a:t>
            </a:r>
          </a:p>
          <a:p>
            <a:pPr lvl="1"/>
            <a:r>
              <a:rPr lang="en-US" dirty="0" smtClean="0"/>
              <a:t>Changing parent’s font-size effects children</a:t>
            </a:r>
            <a:endParaRPr lang="en-US" dirty="0"/>
          </a:p>
        </p:txBody>
      </p:sp>
    </p:spTree>
    <p:extLst>
      <p:ext uri="{BB962C8B-B14F-4D97-AF65-F5344CB8AC3E}">
        <p14:creationId xmlns:p14="http://schemas.microsoft.com/office/powerpoint/2010/main" val="5571901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a:t>
            </a:r>
            <a:r>
              <a:rPr lang="en-US" dirty="0" smtClean="0"/>
              <a:t> vs. </a:t>
            </a:r>
            <a:r>
              <a:rPr lang="en-US" dirty="0" err="1" smtClean="0"/>
              <a:t>px</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79</a:t>
            </a:fld>
            <a:endParaRPr lang="en-US"/>
          </a:p>
        </p:txBody>
      </p:sp>
      <p:sp>
        <p:nvSpPr>
          <p:cNvPr id="5" name="Content Placeholder 4"/>
          <p:cNvSpPr>
            <a:spLocks noGrp="1"/>
          </p:cNvSpPr>
          <p:nvPr>
            <p:ph sz="quarter" idx="1"/>
          </p:nvPr>
        </p:nvSpPr>
        <p:spPr/>
        <p:txBody>
          <a:bodyPr/>
          <a:lstStyle/>
          <a:p>
            <a:r>
              <a:rPr lang="en-US" dirty="0" smtClean="0"/>
              <a:t>1em = 16px</a:t>
            </a:r>
          </a:p>
          <a:p>
            <a:endParaRPr lang="en-US" dirty="0"/>
          </a:p>
          <a:p>
            <a:endParaRPr lang="en-US" dirty="0" smtClean="0"/>
          </a:p>
          <a:p>
            <a:endParaRPr lang="en-US" dirty="0" smtClean="0"/>
          </a:p>
          <a:p>
            <a:endParaRPr lang="en-US" dirty="0" smtClean="0"/>
          </a:p>
          <a:p>
            <a:r>
              <a:rPr lang="en-US" dirty="0" smtClean="0"/>
              <a:t>When changing parent font-size</a:t>
            </a:r>
            <a:endParaRPr lang="en-US" dirty="0"/>
          </a:p>
        </p:txBody>
      </p:sp>
      <p:sp>
        <p:nvSpPr>
          <p:cNvPr id="6" name="Rectangle 1"/>
          <p:cNvSpPr>
            <a:spLocks noChangeArrowheads="1"/>
          </p:cNvSpPr>
          <p:nvPr/>
        </p:nvSpPr>
        <p:spPr bwMode="auto">
          <a:xfrm>
            <a:off x="963999" y="2206343"/>
            <a:ext cx="3498073"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 child1"&gt;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 child2"&gt;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7420941" y="2180148"/>
            <a:ext cx="895475" cy="743054"/>
          </a:xfrm>
          <a:prstGeom prst="rect">
            <a:avLst/>
          </a:prstGeom>
        </p:spPr>
      </p:pic>
      <p:sp>
        <p:nvSpPr>
          <p:cNvPr id="8" name="Rectangle 2"/>
          <p:cNvSpPr>
            <a:spLocks noChangeArrowheads="1"/>
          </p:cNvSpPr>
          <p:nvPr/>
        </p:nvSpPr>
        <p:spPr bwMode="auto">
          <a:xfrm>
            <a:off x="2610496" y="5258012"/>
            <a:ext cx="2053767"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32px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4875727" y="4975634"/>
            <a:ext cx="2000529" cy="1333686"/>
          </a:xfrm>
          <a:prstGeom prst="rect">
            <a:avLst/>
          </a:prstGeom>
        </p:spPr>
      </p:pic>
      <p:sp>
        <p:nvSpPr>
          <p:cNvPr id="10" name="Rectangle 3"/>
          <p:cNvSpPr>
            <a:spLocks noChangeArrowheads="1"/>
          </p:cNvSpPr>
          <p:nvPr/>
        </p:nvSpPr>
        <p:spPr bwMode="auto">
          <a:xfrm>
            <a:off x="4917542" y="2206343"/>
            <a:ext cx="2053767"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32px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17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 </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5" name="Content Placeholder 4"/>
          <p:cNvSpPr>
            <a:spLocks noGrp="1"/>
          </p:cNvSpPr>
          <p:nvPr>
            <p:ph sz="quarter" idx="1"/>
          </p:nvPr>
        </p:nvSpPr>
        <p:spPr>
          <a:xfrm>
            <a:off x="612648" y="1600200"/>
            <a:ext cx="8153400" cy="4925144"/>
          </a:xfrm>
        </p:spPr>
        <p:txBody>
          <a:bodyPr>
            <a:normAutofit lnSpcReduction="10000"/>
          </a:bodyPr>
          <a:lstStyle/>
          <a:p>
            <a:r>
              <a:rPr lang="en-US" dirty="0" smtClean="0"/>
              <a:t>Styling instructions are embedded directly inside the HTML</a:t>
            </a:r>
          </a:p>
          <a:p>
            <a:pPr lvl="1"/>
            <a:r>
              <a:rPr lang="en-US" dirty="0" smtClean="0"/>
              <a:t>Faster HTML rendering since browser does not send another HTTP request</a:t>
            </a:r>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Can remove the type attribute when running under HTML5 compatible browser</a:t>
            </a:r>
            <a:endParaRPr lang="en-US" dirty="0"/>
          </a:p>
        </p:txBody>
      </p:sp>
      <p:sp>
        <p:nvSpPr>
          <p:cNvPr id="6" name="Rectangle 1"/>
          <p:cNvSpPr>
            <a:spLocks noChangeArrowheads="1"/>
          </p:cNvSpPr>
          <p:nvPr/>
        </p:nvSpPr>
        <p:spPr bwMode="auto">
          <a:xfrm>
            <a:off x="3151106" y="3284984"/>
            <a:ext cx="3076483" cy="209288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style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#header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#footer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border-top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1px</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solid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black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0.85em</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style</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0411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Root EM - rem</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80</a:t>
            </a:fld>
            <a:endParaRPr lang="en-US"/>
          </a:p>
        </p:txBody>
      </p:sp>
      <p:sp>
        <p:nvSpPr>
          <p:cNvPr id="5" name="Content Placeholder 4"/>
          <p:cNvSpPr>
            <a:spLocks noGrp="1"/>
          </p:cNvSpPr>
          <p:nvPr>
            <p:ph sz="quarter" idx="1"/>
          </p:nvPr>
        </p:nvSpPr>
        <p:spPr/>
        <p:txBody>
          <a:bodyPr/>
          <a:lstStyle/>
          <a:p>
            <a:r>
              <a:rPr lang="en-US" dirty="0" smtClean="0"/>
              <a:t>Size is relative to the HTML tag’s font-size and not to the parent</a:t>
            </a:r>
          </a:p>
          <a:p>
            <a:pPr marL="0" indent="0">
              <a:buNone/>
            </a:pPr>
            <a:r>
              <a:rPr lang="en-US" dirty="0" smtClean="0"/>
              <a:t> </a:t>
            </a:r>
          </a:p>
        </p:txBody>
      </p:sp>
      <p:sp>
        <p:nvSpPr>
          <p:cNvPr id="6" name="Rectangle 1"/>
          <p:cNvSpPr>
            <a:spLocks noChangeArrowheads="1"/>
          </p:cNvSpPr>
          <p:nvPr/>
        </p:nvSpPr>
        <p:spPr bwMode="auto">
          <a:xfrm>
            <a:off x="1063139" y="2970937"/>
            <a:ext cx="2308645" cy="1754326"/>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Parent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Child1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="child2"&gt;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Child2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90111" y="2852936"/>
            <a:ext cx="1968809" cy="2123658"/>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2rem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6377247" y="3114553"/>
            <a:ext cx="1867161" cy="1600423"/>
          </a:xfrm>
          <a:prstGeom prst="rect">
            <a:avLst/>
          </a:prstGeom>
        </p:spPr>
      </p:pic>
    </p:spTree>
    <p:extLst>
      <p:ext uri="{BB962C8B-B14F-4D97-AF65-F5344CB8AC3E}">
        <p14:creationId xmlns:p14="http://schemas.microsoft.com/office/powerpoint/2010/main" val="9719495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unit is the best ?</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81</a:t>
            </a:fld>
            <a:endParaRPr lang="en-US"/>
          </a:p>
        </p:txBody>
      </p:sp>
      <p:sp>
        <p:nvSpPr>
          <p:cNvPr id="5" name="Content Placeholder 4"/>
          <p:cNvSpPr>
            <a:spLocks noGrp="1"/>
          </p:cNvSpPr>
          <p:nvPr>
            <p:ph sz="quarter" idx="1"/>
          </p:nvPr>
        </p:nvSpPr>
        <p:spPr/>
        <p:txBody>
          <a:bodyPr/>
          <a:lstStyle/>
          <a:p>
            <a:r>
              <a:rPr lang="en-US" dirty="0" smtClean="0"/>
              <a:t>Depends (like always …)</a:t>
            </a:r>
          </a:p>
          <a:p>
            <a:r>
              <a:rPr lang="en-US" dirty="0" smtClean="0"/>
              <a:t>Most of the time you should use </a:t>
            </a:r>
            <a:r>
              <a:rPr lang="en-US" dirty="0" err="1" smtClean="0">
                <a:solidFill>
                  <a:srgbClr val="FF0000"/>
                </a:solidFill>
              </a:rPr>
              <a:t>em</a:t>
            </a:r>
            <a:endParaRPr lang="en-US" dirty="0" smtClean="0">
              <a:solidFill>
                <a:srgbClr val="FF0000"/>
              </a:solidFill>
            </a:endParaRPr>
          </a:p>
          <a:p>
            <a:r>
              <a:rPr lang="en-US" dirty="0" smtClean="0"/>
              <a:t>Use </a:t>
            </a:r>
            <a:r>
              <a:rPr lang="en-US" dirty="0" smtClean="0">
                <a:solidFill>
                  <a:srgbClr val="FF0000"/>
                </a:solidFill>
              </a:rPr>
              <a:t>rem</a:t>
            </a:r>
            <a:r>
              <a:rPr lang="en-US" dirty="0" smtClean="0"/>
              <a:t> for padding &amp; margin</a:t>
            </a:r>
          </a:p>
          <a:p>
            <a:r>
              <a:rPr lang="en-US" dirty="0" smtClean="0"/>
              <a:t>Use </a:t>
            </a:r>
            <a:r>
              <a:rPr lang="en-US" dirty="0" err="1" smtClean="0">
                <a:solidFill>
                  <a:srgbClr val="FF0000"/>
                </a:solidFill>
              </a:rPr>
              <a:t>px</a:t>
            </a:r>
            <a:r>
              <a:rPr lang="en-US" dirty="0" smtClean="0">
                <a:solidFill>
                  <a:srgbClr val="FF0000"/>
                </a:solidFill>
              </a:rPr>
              <a:t> </a:t>
            </a:r>
            <a:r>
              <a:rPr lang="en-US" dirty="0" smtClean="0"/>
              <a:t>for border</a:t>
            </a:r>
            <a:endParaRPr lang="en-US" dirty="0"/>
          </a:p>
        </p:txBody>
      </p:sp>
    </p:spTree>
    <p:extLst>
      <p:ext uri="{BB962C8B-B14F-4D97-AF65-F5344CB8AC3E}">
        <p14:creationId xmlns:p14="http://schemas.microsoft.com/office/powerpoint/2010/main" val="34577289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82</a:t>
            </a:fld>
            <a:endParaRPr lang="en-US"/>
          </a:p>
        </p:txBody>
      </p:sp>
      <p:sp>
        <p:nvSpPr>
          <p:cNvPr id="5" name="Content Placeholder 4"/>
          <p:cNvSpPr>
            <a:spLocks noGrp="1"/>
          </p:cNvSpPr>
          <p:nvPr>
            <p:ph sz="quarter" idx="1"/>
          </p:nvPr>
        </p:nvSpPr>
        <p:spPr/>
        <p:txBody>
          <a:bodyPr/>
          <a:lstStyle/>
          <a:p>
            <a:r>
              <a:rPr lang="en-US" dirty="0" smtClean="0"/>
              <a:t>Mastering CSS is not easy</a:t>
            </a:r>
          </a:p>
          <a:p>
            <a:r>
              <a:rPr lang="en-US" dirty="0" smtClean="0"/>
              <a:t>Web Designer is a profession</a:t>
            </a:r>
          </a:p>
          <a:p>
            <a:r>
              <a:rPr lang="en-US" dirty="0" smtClean="0"/>
              <a:t>Can greatly improve your skills by </a:t>
            </a:r>
            <a:r>
              <a:rPr lang="en-US" dirty="0" err="1" smtClean="0"/>
              <a:t>understading</a:t>
            </a:r>
            <a:r>
              <a:rPr lang="en-US" dirty="0" smtClean="0"/>
              <a:t> some major CSS concepts</a:t>
            </a:r>
          </a:p>
          <a:p>
            <a:pPr lvl="1"/>
            <a:r>
              <a:rPr lang="en-US" dirty="0" smtClean="0"/>
              <a:t>Box model</a:t>
            </a:r>
          </a:p>
          <a:p>
            <a:pPr lvl="1"/>
            <a:r>
              <a:rPr lang="en-US" dirty="0" smtClean="0"/>
              <a:t>Inline vs. block element</a:t>
            </a:r>
          </a:p>
          <a:p>
            <a:pPr lvl="1"/>
            <a:r>
              <a:rPr lang="en-US" dirty="0" smtClean="0"/>
              <a:t>Line box</a:t>
            </a:r>
          </a:p>
          <a:p>
            <a:pPr lvl="1"/>
            <a:r>
              <a:rPr lang="en-US" dirty="0" smtClean="0"/>
              <a:t>Floating</a:t>
            </a:r>
          </a:p>
          <a:p>
            <a:pPr lvl="1"/>
            <a:r>
              <a:rPr lang="en-US" dirty="0" smtClean="0"/>
              <a:t>Unit size</a:t>
            </a:r>
            <a:endParaRPr lang="en-US" dirty="0"/>
          </a:p>
        </p:txBody>
      </p:sp>
    </p:spTree>
    <p:extLst>
      <p:ext uri="{BB962C8B-B14F-4D97-AF65-F5344CB8AC3E}">
        <p14:creationId xmlns:p14="http://schemas.microsoft.com/office/powerpoint/2010/main" val="279604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line Styling</a:t>
            </a:r>
            <a:endParaRPr lang="en-US" dirty="0"/>
          </a:p>
        </p:txBody>
      </p:sp>
      <p:sp>
        <p:nvSpPr>
          <p:cNvPr id="3" name="Footer Placeholder 2"/>
          <p:cNvSpPr>
            <a:spLocks noGrp="1"/>
          </p:cNvSpPr>
          <p:nvPr>
            <p:ph type="ftr" sz="quarter" idx="11"/>
          </p:nvPr>
        </p:nvSpPr>
        <p:spPr/>
        <p:txBody>
          <a:bodyPr/>
          <a:lstStyle/>
          <a:p>
            <a:r>
              <a:rPr lang="en-US" smtClean="0"/>
              <a:t>© 2014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5" name="Content Placeholder 4"/>
          <p:cNvSpPr>
            <a:spLocks noGrp="1"/>
          </p:cNvSpPr>
          <p:nvPr>
            <p:ph sz="quarter" idx="1"/>
          </p:nvPr>
        </p:nvSpPr>
        <p:spPr/>
        <p:txBody>
          <a:bodyPr/>
          <a:lstStyle/>
          <a:p>
            <a:r>
              <a:rPr lang="en-US" dirty="0" smtClean="0"/>
              <a:t>Styling instructions that are located inside an HTML element using the </a:t>
            </a:r>
            <a:r>
              <a:rPr lang="en-US" dirty="0" smtClean="0">
                <a:solidFill>
                  <a:srgbClr val="FF0000"/>
                </a:solidFill>
              </a:rPr>
              <a:t>style</a:t>
            </a:r>
            <a:r>
              <a:rPr lang="en-US" dirty="0" smtClean="0"/>
              <a:t> attribute</a:t>
            </a:r>
          </a:p>
          <a:p>
            <a:pPr lvl="1"/>
            <a:r>
              <a:rPr lang="en-US" dirty="0" smtClean="0"/>
              <a:t>Should be used rarely</a:t>
            </a:r>
          </a:p>
          <a:p>
            <a:pPr lvl="1"/>
            <a:r>
              <a:rPr lang="en-US" dirty="0" smtClean="0"/>
              <a:t>Cannot be overwritten by external styling</a:t>
            </a:r>
            <a:endParaRPr lang="en-US" dirty="0"/>
          </a:p>
        </p:txBody>
      </p:sp>
      <p:sp>
        <p:nvSpPr>
          <p:cNvPr id="6" name="Rectangle 1"/>
          <p:cNvSpPr>
            <a:spLocks noChangeArrowheads="1"/>
          </p:cNvSpPr>
          <p:nvPr/>
        </p:nvSpPr>
        <p:spPr bwMode="auto">
          <a:xfrm>
            <a:off x="986250" y="3933056"/>
            <a:ext cx="7406195"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style</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="body"&gt;&lt;/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="footer"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style</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border-top</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1px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0.85em</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38797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3039</TotalTime>
  <Words>3610</Words>
  <Application>Microsoft Office PowerPoint</Application>
  <PresentationFormat>On-screen Show (4:3)</PresentationFormat>
  <Paragraphs>1321</Paragraphs>
  <Slides>82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Arial</vt:lpstr>
      <vt:lpstr>Calibri</vt:lpstr>
      <vt:lpstr>Consolas</vt:lpstr>
      <vt:lpstr>Levenim MT</vt:lpstr>
      <vt:lpstr>Lucida Console</vt:lpstr>
      <vt:lpstr>Tw Cen MT</vt:lpstr>
      <vt:lpstr>Wingdings</vt:lpstr>
      <vt:lpstr>Wingdings 2</vt:lpstr>
      <vt:lpstr>חציון</vt:lpstr>
      <vt:lpstr>CSS </vt:lpstr>
      <vt:lpstr>Objectives</vt:lpstr>
      <vt:lpstr>The Big Three</vt:lpstr>
      <vt:lpstr>CSS</vt:lpstr>
      <vt:lpstr>CSS Versions</vt:lpstr>
      <vt:lpstr>Applying Stylesheet</vt:lpstr>
      <vt:lpstr>Linking a Style sheet</vt:lpstr>
      <vt:lpstr>Embedding </vt:lpstr>
      <vt:lpstr>In line Styling</vt:lpstr>
      <vt:lpstr>Importing</vt:lpstr>
      <vt:lpstr>Cascading </vt:lpstr>
      <vt:lpstr>Style Rules</vt:lpstr>
      <vt:lpstr>CSS Selector</vt:lpstr>
      <vt:lpstr>Basic Selectors</vt:lpstr>
      <vt:lpstr>ID Selector</vt:lpstr>
      <vt:lpstr>Class Selector</vt:lpstr>
      <vt:lpstr>Relationship Selectors</vt:lpstr>
      <vt:lpstr>Sibling Selector</vt:lpstr>
      <vt:lpstr>Attribute selectors</vt:lpstr>
      <vt:lpstr>More attribute selectors</vt:lpstr>
      <vt:lpstr>Pseudo Class Selectors</vt:lpstr>
      <vt:lpstr>More Pseudo Class Selectors</vt:lpstr>
      <vt:lpstr>Pseudo Element Selectors</vt:lpstr>
      <vt:lpstr>CSS 2 vs. CSS 3</vt:lpstr>
      <vt:lpstr>Injecting Icons using CSS</vt:lpstr>
      <vt:lpstr>Specificity</vt:lpstr>
      <vt:lpstr>Specificity – Formal Definition</vt:lpstr>
      <vt:lpstr>Specificity - Samples</vt:lpstr>
      <vt:lpstr>!important</vt:lpstr>
      <vt:lpstr>Why a selector is ignored ?</vt:lpstr>
      <vt:lpstr>Invalid HTML</vt:lpstr>
      <vt:lpstr>Inheritance</vt:lpstr>
      <vt:lpstr>The CSS box model</vt:lpstr>
      <vt:lpstr>CSS Box model</vt:lpstr>
      <vt:lpstr>Was IE right ?</vt:lpstr>
      <vt:lpstr>box-sizing</vt:lpstr>
      <vt:lpstr>Outline</vt:lpstr>
      <vt:lpstr>Colliding Margin</vt:lpstr>
      <vt:lpstr>Go with the flow</vt:lpstr>
      <vt:lpstr>Inline vs. Block element</vt:lpstr>
      <vt:lpstr>Inline Element’s Padding &amp; Margin</vt:lpstr>
      <vt:lpstr>Inline Element’s Padding &amp; Margin</vt:lpstr>
      <vt:lpstr>Inline Element’s Height &amp; Width</vt:lpstr>
      <vt:lpstr>inline-block Element</vt:lpstr>
      <vt:lpstr>Line Box</vt:lpstr>
      <vt:lpstr>Line’s Baseline</vt:lpstr>
      <vt:lpstr>Where is the baseline ?</vt:lpstr>
      <vt:lpstr>vertical_align</vt:lpstr>
      <vt:lpstr>Centering an Icon</vt:lpstr>
      <vt:lpstr>vertical_align middle</vt:lpstr>
      <vt:lpstr>vertical_align middle</vt:lpstr>
      <vt:lpstr>Vertical Centering</vt:lpstr>
      <vt:lpstr>Vertical Centering</vt:lpstr>
      <vt:lpstr>Vertical Centering</vt:lpstr>
      <vt:lpstr>Wrap</vt:lpstr>
      <vt:lpstr>white-space: nowrap</vt:lpstr>
      <vt:lpstr>Controlling the overflow</vt:lpstr>
      <vt:lpstr>Exact filling</vt:lpstr>
      <vt:lpstr>Block means block</vt:lpstr>
      <vt:lpstr>White Space</vt:lpstr>
      <vt:lpstr>Zero font-size</vt:lpstr>
      <vt:lpstr>Floating</vt:lpstr>
      <vt:lpstr>Floating – Float First</vt:lpstr>
      <vt:lpstr>Floating – Collapsing Height</vt:lpstr>
      <vt:lpstr>Floating – Border and Background</vt:lpstr>
      <vt:lpstr>Stopping the Float</vt:lpstr>
      <vt:lpstr>CSS Positioning</vt:lpstr>
      <vt:lpstr>Absolute Positioning</vt:lpstr>
      <vt:lpstr>Absolute Positioning</vt:lpstr>
      <vt:lpstr>Absolute Position: bottom &amp; right</vt:lpstr>
      <vt:lpstr>Absolute Position: Docking</vt:lpstr>
      <vt:lpstr>Absolution Position: Out of flow</vt:lpstr>
      <vt:lpstr>Fixed Position</vt:lpstr>
      <vt:lpstr>Relative Position</vt:lpstr>
      <vt:lpstr>z-index</vt:lpstr>
      <vt:lpstr>Size Units</vt:lpstr>
      <vt:lpstr>The Pixel unit - px</vt:lpstr>
      <vt:lpstr>The M unit - EM</vt:lpstr>
      <vt:lpstr>em vs. px</vt:lpstr>
      <vt:lpstr>The Root EM - rem</vt:lpstr>
      <vt:lpstr>Which unit is the best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Ori Calvo</cp:lastModifiedBy>
  <cp:revision>211</cp:revision>
  <dcterms:created xsi:type="dcterms:W3CDTF">2011-02-24T08:59:43Z</dcterms:created>
  <dcterms:modified xsi:type="dcterms:W3CDTF">2014-12-14T01:58:58Z</dcterms:modified>
</cp:coreProperties>
</file>