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308" r:id="rId3"/>
    <p:sldId id="261" r:id="rId4"/>
    <p:sldId id="321" r:id="rId5"/>
    <p:sldId id="322" r:id="rId6"/>
    <p:sldId id="262" r:id="rId7"/>
    <p:sldId id="324" r:id="rId8"/>
    <p:sldId id="325" r:id="rId9"/>
    <p:sldId id="323" r:id="rId10"/>
    <p:sldId id="264" r:id="rId11"/>
    <p:sldId id="326" r:id="rId12"/>
    <p:sldId id="288" r:id="rId13"/>
    <p:sldId id="285" r:id="rId14"/>
    <p:sldId id="327" r:id="rId15"/>
    <p:sldId id="290" r:id="rId16"/>
    <p:sldId id="291" r:id="rId17"/>
    <p:sldId id="328" r:id="rId18"/>
    <p:sldId id="329" r:id="rId19"/>
    <p:sldId id="336" r:id="rId20"/>
    <p:sldId id="337" r:id="rId21"/>
    <p:sldId id="338" r:id="rId22"/>
    <p:sldId id="339" r:id="rId23"/>
    <p:sldId id="340" r:id="rId24"/>
    <p:sldId id="341" r:id="rId25"/>
    <p:sldId id="330" r:id="rId26"/>
    <p:sldId id="331" r:id="rId27"/>
    <p:sldId id="332" r:id="rId28"/>
    <p:sldId id="333" r:id="rId29"/>
    <p:sldId id="334" r:id="rId30"/>
    <p:sldId id="335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06/07/2014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Ori Calvo</a:t>
            </a:r>
            <a:endParaRPr lang="en-US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© 2014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© 2014 Ori Calvo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2014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jQuery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the DOM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jQuery offers cross browser DOM ready event</a:t>
            </a:r>
          </a:p>
          <a:p>
            <a:pPr lvl="1"/>
            <a:r>
              <a:rPr lang="en-US" dirty="0" smtClean="0"/>
              <a:t>On new browsers it uses </a:t>
            </a:r>
            <a:r>
              <a:rPr lang="en-US" dirty="0" err="1" smtClean="0"/>
              <a:t>DOMContentLoaded</a:t>
            </a:r>
            <a:endParaRPr lang="en-US" dirty="0" smtClean="0"/>
          </a:p>
          <a:p>
            <a:pPr lvl="1"/>
            <a:r>
              <a:rPr lang="en-US" dirty="0" smtClean="0"/>
              <a:t>Old browsers require some nasty tricks</a:t>
            </a:r>
          </a:p>
          <a:p>
            <a:r>
              <a:rPr lang="en-US" dirty="0" smtClean="0"/>
              <a:t>Two ways to do the same thing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27784" y="3832566"/>
            <a:ext cx="3316485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script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$(document).ready(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alert(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"DOM is ready"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alert(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"DOM is ready"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script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Selection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 a CSS selector</a:t>
            </a:r>
          </a:p>
          <a:p>
            <a:r>
              <a:rPr lang="en-US" dirty="0" smtClean="0"/>
              <a:t>Send it to $ as a string</a:t>
            </a:r>
          </a:p>
          <a:p>
            <a:r>
              <a:rPr lang="en-US" dirty="0" smtClean="0"/>
              <a:t>jQuery looks for all matching elements</a:t>
            </a:r>
          </a:p>
          <a:p>
            <a:r>
              <a:rPr lang="en-US" dirty="0" smtClean="0"/>
              <a:t>Returns an array of results</a:t>
            </a:r>
          </a:p>
          <a:p>
            <a:pPr lvl="1"/>
            <a:r>
              <a:rPr lang="en-US" dirty="0" smtClean="0"/>
              <a:t>A.K.A jQuery wrapped set </a:t>
            </a:r>
          </a:p>
          <a:p>
            <a:pPr lvl="1"/>
            <a:r>
              <a:rPr lang="en-US" dirty="0" smtClean="0"/>
              <a:t>Offers a rich API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4905" y="4725144"/>
            <a:ext cx="318888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Change all links color to 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res = 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res.css(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"color"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59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Selection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according to class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according to html tag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according to id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Combination of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".items"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“#button1"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“#main </a:t>
            </a:r>
            <a:r>
              <a:rPr lang="en-US" dirty="0" err="1" smtClean="0">
                <a:solidFill>
                  <a:srgbClr val="800000"/>
                </a:solidFill>
              </a:rPr>
              <a:t>input.simpleButton</a:t>
            </a:r>
            <a:r>
              <a:rPr lang="en-US" dirty="0" smtClean="0">
                <a:solidFill>
                  <a:srgbClr val="800000"/>
                </a:solidFill>
              </a:rPr>
              <a:t>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Wrapped Set – Be Aware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60848"/>
          </a:xfrm>
        </p:spPr>
        <p:txBody>
          <a:bodyPr/>
          <a:lstStyle/>
          <a:p>
            <a:r>
              <a:rPr lang="en-US" dirty="0" smtClean="0"/>
              <a:t>jQuery wrapped set is an array of DOM elements </a:t>
            </a:r>
          </a:p>
          <a:p>
            <a:r>
              <a:rPr lang="en-US" dirty="0" smtClean="0"/>
              <a:t>Not array of jQuery objects !!!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080" y="3068960"/>
            <a:ext cx="770485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0000FF"/>
                </a:solidFill>
              </a:rPr>
              <a:t>function</a:t>
            </a:r>
            <a:r>
              <a:rPr lang="en-US" dirty="0" smtClean="0"/>
              <a:t> () 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 set = $(</a:t>
            </a:r>
            <a:r>
              <a:rPr lang="en-US" dirty="0" smtClean="0">
                <a:solidFill>
                  <a:srgbClr val="800000"/>
                </a:solidFill>
              </a:rPr>
              <a:t>".items .item"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 (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= 0; </a:t>
            </a:r>
            <a:r>
              <a:rPr lang="en-US" dirty="0" err="1" smtClean="0"/>
              <a:t>i</a:t>
            </a:r>
            <a:r>
              <a:rPr lang="en-US" dirty="0" smtClean="0"/>
              <a:t> &lt; </a:t>
            </a:r>
            <a:r>
              <a:rPr lang="en-US" dirty="0" err="1" smtClean="0"/>
              <a:t>set.length</a:t>
            </a:r>
            <a:r>
              <a:rPr lang="en-US" dirty="0" smtClean="0"/>
              <a:t>; </a:t>
            </a:r>
            <a:r>
              <a:rPr lang="en-US" dirty="0" err="1" smtClean="0"/>
              <a:t>i</a:t>
            </a:r>
            <a:r>
              <a:rPr lang="en-US" dirty="0" smtClean="0"/>
              <a:t>++) {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 item = set[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alert(</a:t>
            </a:r>
            <a:r>
              <a:rPr lang="en-US" dirty="0" err="1" smtClean="0"/>
              <a:t>item.innerHTML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}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jQuery functions return the original result set</a:t>
            </a:r>
          </a:p>
          <a:p>
            <a:r>
              <a:rPr lang="en-US" dirty="0" smtClean="0"/>
              <a:t>This allow us to chain method calls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style of writing is very popular amongst jQuery developer</a:t>
            </a:r>
          </a:p>
          <a:p>
            <a:r>
              <a:rPr lang="en-US" dirty="0" smtClean="0"/>
              <a:t>However, code is not clear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6107" y="2780928"/>
            <a:ext cx="4706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Change all links color to red and text to XXX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"color"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).text(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"XXX"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 starts with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Attribute contains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Attribute equals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Has attribute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".item[type^=button]”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".item[type*=button]”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".item[type=button]”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".item[type]”</a:t>
            </a:r>
            <a:r>
              <a:rPr lang="en-US" dirty="0" smtClean="0"/>
              <a:t>)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even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N child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 not match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20486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tr:even</a:t>
            </a:r>
            <a:r>
              <a:rPr lang="en-US" dirty="0" smtClean="0">
                <a:solidFill>
                  <a:srgbClr val="800000"/>
                </a:solidFill>
              </a:rPr>
              <a:t>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57301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tr:nth</a:t>
            </a:r>
            <a:r>
              <a:rPr lang="en-US" dirty="0" smtClean="0">
                <a:solidFill>
                  <a:srgbClr val="800000"/>
                </a:solidFill>
              </a:rPr>
              <a:t>-child(3n)”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9863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input:not</a:t>
            </a:r>
            <a:r>
              <a:rPr lang="en-US" dirty="0" smtClean="0">
                <a:solidFill>
                  <a:srgbClr val="800000"/>
                </a:solidFill>
              </a:rPr>
              <a:t>([type=button])”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Selectors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 tags of type button and buttons tags</a:t>
            </a:r>
          </a:p>
          <a:p>
            <a:endParaRPr lang="en-US" dirty="0" smtClean="0"/>
          </a:p>
          <a:p>
            <a:r>
              <a:rPr lang="en-US" dirty="0" smtClean="0"/>
              <a:t>All input tags, select, and </a:t>
            </a:r>
            <a:r>
              <a:rPr lang="en-US" dirty="0" err="1" smtClean="0"/>
              <a:t>textarea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checked checkboxes and radio buttons</a:t>
            </a:r>
          </a:p>
          <a:p>
            <a:endParaRPr lang="en-US" dirty="0"/>
          </a:p>
          <a:p>
            <a:r>
              <a:rPr lang="en-US" dirty="0" smtClean="0"/>
              <a:t>Selected option inside select tad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“:button”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21297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“:input”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954" y="429309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“:checked”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5954" y="5409607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“:selected”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Selectors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by index</a:t>
            </a:r>
          </a:p>
          <a:p>
            <a:endParaRPr lang="en-US" dirty="0" smtClean="0"/>
          </a:p>
          <a:p>
            <a:r>
              <a:rPr lang="en-US" dirty="0" smtClean="0"/>
              <a:t>Select elements with index greater than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elements with index </a:t>
            </a:r>
            <a:r>
              <a:rPr lang="en-US" dirty="0" smtClean="0"/>
              <a:t>less </a:t>
            </a:r>
            <a:r>
              <a:rPr lang="en-US" dirty="0"/>
              <a:t>than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first and last element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div:eq</a:t>
            </a:r>
            <a:r>
              <a:rPr lang="en-US" dirty="0" smtClean="0">
                <a:solidFill>
                  <a:srgbClr val="800000"/>
                </a:solidFill>
              </a:rPr>
              <a:t>(2)”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21297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div:gt</a:t>
            </a:r>
            <a:r>
              <a:rPr lang="en-US" dirty="0" smtClean="0">
                <a:solidFill>
                  <a:srgbClr val="800000"/>
                </a:solidFill>
              </a:rPr>
              <a:t>(1)”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954" y="429309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div:lt</a:t>
            </a:r>
            <a:r>
              <a:rPr lang="en-US" dirty="0" smtClean="0">
                <a:solidFill>
                  <a:srgbClr val="800000"/>
                </a:solidFill>
              </a:rPr>
              <a:t>(4)”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5954" y="5409607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div:first</a:t>
            </a:r>
            <a:r>
              <a:rPr lang="en-US" dirty="0" smtClean="0">
                <a:solidFill>
                  <a:srgbClr val="800000"/>
                </a:solidFill>
              </a:rPr>
              <a:t>”</a:t>
            </a:r>
            <a:r>
              <a:rPr lang="en-US" dirty="0"/>
              <a:t>) 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 smtClean="0">
                <a:solidFill>
                  <a:srgbClr val="800000"/>
                </a:solidFill>
              </a:rPr>
              <a:t>div:last</a:t>
            </a:r>
            <a:r>
              <a:rPr lang="en-US" dirty="0" smtClean="0">
                <a:solidFill>
                  <a:srgbClr val="800000"/>
                </a:solidFill>
              </a:rPr>
              <a:t>”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jQuery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 hold a reference to jQuery object</a:t>
            </a:r>
          </a:p>
          <a:p>
            <a:r>
              <a:rPr lang="en-US" dirty="0" smtClean="0"/>
              <a:t>You can invoke any of jQuery DOM element APIs</a:t>
            </a:r>
          </a:p>
          <a:p>
            <a:pPr lvl="1"/>
            <a:r>
              <a:rPr lang="en-US" dirty="0" smtClean="0"/>
              <a:t>Too many to cover </a:t>
            </a:r>
          </a:p>
          <a:p>
            <a:r>
              <a:rPr lang="en-US" dirty="0" smtClean="0"/>
              <a:t>Important ones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tml &amp; text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&amp; </a:t>
            </a:r>
            <a:r>
              <a:rPr lang="en-US" dirty="0" err="1" smtClean="0"/>
              <a:t>addClass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 &amp; prop</a:t>
            </a:r>
          </a:p>
          <a:p>
            <a:pPr lvl="1"/>
            <a:r>
              <a:rPr lang="en-US" dirty="0" smtClean="0"/>
              <a:t>bind &amp; delegate &amp; on</a:t>
            </a:r>
          </a:p>
        </p:txBody>
      </p:sp>
    </p:spTree>
    <p:extLst>
      <p:ext uri="{BB962C8B-B14F-4D97-AF65-F5344CB8AC3E}">
        <p14:creationId xmlns:p14="http://schemas.microsoft.com/office/powerpoint/2010/main" val="31289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jQuery?</a:t>
            </a:r>
          </a:p>
          <a:p>
            <a:r>
              <a:rPr lang="en-US" dirty="0" smtClean="0"/>
              <a:t>Wrapped Set</a:t>
            </a:r>
          </a:p>
          <a:p>
            <a:r>
              <a:rPr lang="en-US" dirty="0" smtClean="0"/>
              <a:t>Useful API</a:t>
            </a:r>
          </a:p>
          <a:p>
            <a:r>
              <a:rPr lang="en-US" dirty="0" smtClean="0"/>
              <a:t>DOM selection</a:t>
            </a:r>
          </a:p>
          <a:p>
            <a:r>
              <a:rPr lang="en-US" dirty="0" smtClean="0"/>
              <a:t>DOM traversal</a:t>
            </a:r>
          </a:p>
          <a:p>
            <a:r>
              <a:rPr lang="en-US" dirty="0" smtClean="0"/>
              <a:t>DOM creation</a:t>
            </a:r>
          </a:p>
          <a:p>
            <a:r>
              <a:rPr lang="en-US" dirty="0" smtClean="0"/>
              <a:t>DOM events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vs. text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Get/set the content of an element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Get/set the text of an element</a:t>
            </a:r>
          </a:p>
          <a:p>
            <a:pPr lvl="1"/>
            <a:r>
              <a:rPr lang="en-US" dirty="0" smtClean="0"/>
              <a:t>All tags are removed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204864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“div”</a:t>
            </a:r>
            <a:r>
              <a:rPr lang="en-US" dirty="0" smtClean="0"/>
              <a:t>).html()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6217" y="2809528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“div”</a:t>
            </a:r>
            <a:r>
              <a:rPr lang="en-US" dirty="0" smtClean="0"/>
              <a:t>).html(</a:t>
            </a:r>
            <a:r>
              <a:rPr lang="en-US" dirty="0" smtClean="0">
                <a:solidFill>
                  <a:srgbClr val="800000"/>
                </a:solidFill>
              </a:rPr>
              <a:t>“New Content”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8922" y="4797152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“div”</a:t>
            </a:r>
            <a:r>
              <a:rPr lang="en-US" dirty="0" smtClean="0"/>
              <a:t>).text()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7515" y="5401816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“div”</a:t>
            </a:r>
            <a:r>
              <a:rPr lang="en-US" dirty="0" smtClean="0"/>
              <a:t>).text(</a:t>
            </a:r>
            <a:r>
              <a:rPr lang="en-US" dirty="0" smtClean="0">
                <a:solidFill>
                  <a:srgbClr val="800000"/>
                </a:solidFill>
              </a:rPr>
              <a:t>“New Text”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-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Get/set the inline styles of an element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styles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204864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“div”</a:t>
            </a:r>
            <a:r>
              <a:rPr lang="en-US" dirty="0" smtClean="0"/>
              <a:t>).</a:t>
            </a:r>
            <a:r>
              <a:rPr lang="en-US" dirty="0" err="1" smtClean="0"/>
              <a:t>css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800000"/>
                </a:solidFill>
              </a:rPr>
              <a:t>“background-color”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809528"/>
            <a:ext cx="3744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“div”</a:t>
            </a:r>
            <a:r>
              <a:rPr lang="en-US" dirty="0" smtClean="0"/>
              <a:t>).</a:t>
            </a:r>
            <a:r>
              <a:rPr lang="en-US" dirty="0" err="1" smtClean="0"/>
              <a:t>css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800000"/>
                </a:solidFill>
              </a:rPr>
              <a:t>“</a:t>
            </a:r>
            <a:r>
              <a:rPr lang="en-US" dirty="0">
                <a:solidFill>
                  <a:srgbClr val="800000"/>
                </a:solidFill>
              </a:rPr>
              <a:t>background-color</a:t>
            </a:r>
            <a:r>
              <a:rPr lang="en-US" dirty="0" smtClean="0">
                <a:solidFill>
                  <a:srgbClr val="800000"/>
                </a:solidFill>
              </a:rPr>
              <a:t>”, “red”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87624" y="4388188"/>
            <a:ext cx="223189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color: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"font-size"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"2em"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30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Styling - </a:t>
            </a:r>
            <a:r>
              <a:rPr lang="en-US" dirty="0" err="1" smtClean="0"/>
              <a:t>addClass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method is considered poor design</a:t>
            </a:r>
          </a:p>
          <a:p>
            <a:r>
              <a:rPr lang="en-US" dirty="0" smtClean="0"/>
              <a:t>Managing inline-styles at runtime is complex</a:t>
            </a:r>
          </a:p>
          <a:p>
            <a:r>
              <a:rPr lang="en-US" dirty="0" smtClean="0"/>
              <a:t>You should consider adding a CSS class to the element and set the styles on this class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hasClass</a:t>
            </a:r>
            <a:r>
              <a:rPr lang="en-US" dirty="0" smtClean="0"/>
              <a:t> to determine if a CSS class is present on an element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7704" y="3402866"/>
            <a:ext cx="210846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style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btn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2em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style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88024" y="3402866"/>
            <a:ext cx="299588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$(document).ready(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addClass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btn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08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Get/set the value of a specific attribute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Returned value may be a</a:t>
            </a:r>
          </a:p>
          <a:p>
            <a:pPr lvl="1"/>
            <a:r>
              <a:rPr lang="en-US" dirty="0" smtClean="0"/>
              <a:t>string – Attribute’s value</a:t>
            </a:r>
          </a:p>
          <a:p>
            <a:pPr lvl="1"/>
            <a:r>
              <a:rPr lang="en-US" dirty="0" smtClean="0"/>
              <a:t>undefined – Attribute is not present on the element</a:t>
            </a:r>
          </a:p>
          <a:p>
            <a:r>
              <a:rPr lang="en-US" dirty="0" smtClean="0"/>
              <a:t>Attribute may be empty</a:t>
            </a:r>
          </a:p>
          <a:p>
            <a:r>
              <a:rPr lang="en-US" dirty="0" smtClean="0"/>
              <a:t>Hence, below code is problematic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204864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“div”</a:t>
            </a:r>
            <a:r>
              <a:rPr lang="en-US" dirty="0" smtClean="0"/>
              <a:t>).</a:t>
            </a:r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800000"/>
                </a:solidFill>
              </a:rPr>
              <a:t>“checked”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51883" y="5355826"/>
            <a:ext cx="488832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(!$(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"input"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"xxx"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Not sure if attribute is missing or just empty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21696" y="6107668"/>
            <a:ext cx="32485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input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type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="checkbox"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xxx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/&gt;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9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&amp; Position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width/height</a:t>
            </a:r>
            <a:r>
              <a:rPr lang="en-US" dirty="0" smtClean="0"/>
              <a:t> – Content size</a:t>
            </a:r>
          </a:p>
          <a:p>
            <a:pPr lvl="1"/>
            <a:r>
              <a:rPr lang="en-US" dirty="0" smtClean="0"/>
              <a:t>Read/write API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innerWidth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innerHeight</a:t>
            </a:r>
            <a:r>
              <a:rPr lang="en-US" dirty="0" smtClean="0"/>
              <a:t> – Include padding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outerWidth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outerHeight</a:t>
            </a:r>
            <a:r>
              <a:rPr lang="en-US" dirty="0" smtClean="0"/>
              <a:t> – Include border</a:t>
            </a:r>
          </a:p>
          <a:p>
            <a:pPr lvl="1"/>
            <a:r>
              <a:rPr lang="en-US" dirty="0" smtClean="0"/>
              <a:t>Send true to include margin too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position</a:t>
            </a:r>
            <a:r>
              <a:rPr lang="en-US" dirty="0" smtClean="0"/>
              <a:t> – Relative to its non static parent</a:t>
            </a:r>
          </a:p>
          <a:p>
            <a:pPr lvl="1"/>
            <a:r>
              <a:rPr lang="en-US" dirty="0" smtClean="0"/>
              <a:t>Read-only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ffset</a:t>
            </a:r>
            <a:r>
              <a:rPr lang="en-US" dirty="0" smtClean="0"/>
              <a:t> – Relative to the document</a:t>
            </a:r>
          </a:p>
          <a:p>
            <a:pPr lvl="1"/>
            <a:r>
              <a:rPr lang="en-US" dirty="0" smtClean="0"/>
              <a:t>Read/write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 inside a DOM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Get only direct children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Get the list of parent elements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Get sibling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".items"</a:t>
            </a:r>
            <a:r>
              <a:rPr lang="en-US" dirty="0" smtClean="0"/>
              <a:t>).find(</a:t>
            </a:r>
            <a:r>
              <a:rPr lang="en-US" dirty="0" smtClean="0">
                <a:solidFill>
                  <a:srgbClr val="800000"/>
                </a:solidFill>
              </a:rPr>
              <a:t>".item"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".items"</a:t>
            </a:r>
            <a:r>
              <a:rPr lang="en-US" dirty="0" smtClean="0"/>
              <a:t>).children(</a:t>
            </a:r>
            <a:r>
              <a:rPr lang="en-US" dirty="0" smtClean="0">
                <a:solidFill>
                  <a:srgbClr val="800000"/>
                </a:solidFill>
              </a:rPr>
              <a:t>".item"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".items"</a:t>
            </a:r>
            <a:r>
              <a:rPr lang="en-US" dirty="0" smtClean="0"/>
              <a:t>).parents();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".items"</a:t>
            </a:r>
            <a:r>
              <a:rPr lang="en-US" dirty="0" smtClean="0"/>
              <a:t>).siblings();</a:t>
            </a:r>
            <a:endParaRPr lang="en-US" dirty="0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 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Previous sibling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Next sibling </a:t>
            </a:r>
            <a:r>
              <a:rPr lang="en-US" dirty="0"/>
              <a:t>element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Get the list of parent elements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first matching ancestor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“#header"</a:t>
            </a:r>
            <a:r>
              <a:rPr lang="en-US" dirty="0" smtClean="0"/>
              <a:t>).</a:t>
            </a:r>
            <a:r>
              <a:rPr lang="en-US" dirty="0" err="1" smtClean="0"/>
              <a:t>prev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“#header"</a:t>
            </a:r>
            <a:r>
              <a:rPr lang="en-US" dirty="0" smtClean="0"/>
              <a:t>).next()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".items"</a:t>
            </a:r>
            <a:r>
              <a:rPr lang="en-US" dirty="0" smtClean="0"/>
              <a:t>).parents();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".items"</a:t>
            </a:r>
            <a:r>
              <a:rPr lang="en-US" dirty="0" smtClean="0"/>
              <a:t>).closest(</a:t>
            </a:r>
            <a:r>
              <a:rPr lang="en-US" dirty="0" smtClean="0">
                <a:solidFill>
                  <a:srgbClr val="800000"/>
                </a:solidFill>
              </a:rPr>
              <a:t>“li"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Creation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 HTML string and send it to $</a:t>
            </a:r>
          </a:p>
          <a:p>
            <a:r>
              <a:rPr lang="en-US" dirty="0" smtClean="0"/>
              <a:t>Get back a reference to the newly created DOM element</a:t>
            </a:r>
          </a:p>
          <a:p>
            <a:r>
              <a:rPr lang="en-US" dirty="0" smtClean="0"/>
              <a:t>The newly created element is detached from the DOM</a:t>
            </a:r>
          </a:p>
          <a:p>
            <a:r>
              <a:rPr lang="en-US" dirty="0" smtClean="0"/>
              <a:t>Insert the new element into the document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7744" y="5013176"/>
            <a:ext cx="46041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button = 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"&lt;button&gt;Click Me&lt;/button&gt;"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"body"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).append(button);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94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Creation Techniques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Append HTML string </a:t>
            </a:r>
          </a:p>
          <a:p>
            <a:endParaRPr lang="en-US" dirty="0"/>
          </a:p>
          <a:p>
            <a:r>
              <a:rPr lang="en-US" dirty="0" smtClean="0"/>
              <a:t>Create and </a:t>
            </a:r>
            <a:r>
              <a:rPr lang="en-US" dirty="0" err="1" smtClean="0"/>
              <a:t>appendTo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techniques</a:t>
            </a:r>
          </a:p>
          <a:p>
            <a:pPr lvl="1"/>
            <a:r>
              <a:rPr lang="en-US" dirty="0" smtClean="0"/>
              <a:t>Before/</a:t>
            </a:r>
            <a:r>
              <a:rPr lang="en-US" dirty="0" err="1" smtClean="0"/>
              <a:t>insertBefore</a:t>
            </a:r>
            <a:endParaRPr lang="en-US" dirty="0" smtClean="0"/>
          </a:p>
          <a:p>
            <a:pPr lvl="1"/>
            <a:r>
              <a:rPr lang="en-US" dirty="0" smtClean="0"/>
              <a:t>after/</a:t>
            </a:r>
            <a:r>
              <a:rPr lang="en-US" dirty="0" err="1" smtClean="0"/>
              <a:t>insertAfter</a:t>
            </a:r>
            <a:endParaRPr lang="en-US" dirty="0" smtClean="0"/>
          </a:p>
          <a:p>
            <a:pPr lvl="1"/>
            <a:r>
              <a:rPr lang="en-US" dirty="0" smtClean="0"/>
              <a:t>prepend/</a:t>
            </a:r>
            <a:r>
              <a:rPr lang="en-US" dirty="0" err="1" smtClean="0"/>
              <a:t>prependTo</a:t>
            </a:r>
            <a:endParaRPr lang="en-US" dirty="0" smtClean="0"/>
          </a:p>
          <a:p>
            <a:pPr lvl="1"/>
            <a:r>
              <a:rPr lang="en-US" dirty="0" err="1" smtClean="0"/>
              <a:t>replaceWith</a:t>
            </a:r>
            <a:r>
              <a:rPr lang="en-US" dirty="0" smtClean="0"/>
              <a:t>/</a:t>
            </a:r>
            <a:r>
              <a:rPr lang="en-US" dirty="0" err="1" smtClean="0"/>
              <a:t>replaceAll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204864"/>
            <a:ext cx="49289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"body"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"&lt;button&gt;Click Me&lt;/button&gt;"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3284984"/>
            <a:ext cx="51268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"&lt;button&gt;Click Me&lt;/button&gt;"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).appendTo(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"body"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77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Element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special API</a:t>
            </a:r>
          </a:p>
          <a:p>
            <a:pPr lvl="1"/>
            <a:r>
              <a:rPr lang="en-US" dirty="0" smtClean="0"/>
              <a:t>Select existing element</a:t>
            </a:r>
          </a:p>
          <a:p>
            <a:pPr lvl="1"/>
            <a:r>
              <a:rPr lang="en-US" dirty="0" smtClean="0"/>
              <a:t>Append it to another </a:t>
            </a:r>
            <a:r>
              <a:rPr lang="en-US" dirty="0" smtClean="0">
                <a:sym typeface="Wingdings" panose="05000000000000000000" pitchFamily="2" charset="2"/>
              </a:rPr>
              <a:t> It will be moved not copied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If target is an array the moved element will be removed and then copied to all targets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71748" y="3429000"/>
            <a:ext cx="2835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).appendTo(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"div"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25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“Write less, do more”</a:t>
            </a:r>
          </a:p>
          <a:p>
            <a:r>
              <a:rPr lang="en-US" dirty="0" smtClean="0"/>
              <a:t>Open source JavaScript library</a:t>
            </a:r>
          </a:p>
          <a:p>
            <a:r>
              <a:rPr lang="en-US" dirty="0" smtClean="0"/>
              <a:t>Released at 2006</a:t>
            </a:r>
          </a:p>
          <a:p>
            <a:r>
              <a:rPr lang="en-US" dirty="0" smtClean="0"/>
              <a:t>Provides CSS 3 based syntax for DOM traversing</a:t>
            </a:r>
          </a:p>
          <a:p>
            <a:r>
              <a:rPr lang="en-US" dirty="0" smtClean="0"/>
              <a:t>Eliminates cross-browser differences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Making DOM manipulation </a:t>
            </a:r>
            <a:r>
              <a:rPr lang="en-US" b="1" u="sng" dirty="0" smtClean="0"/>
              <a:t>easier</a:t>
            </a:r>
            <a:endParaRPr lang="en-US" dirty="0" smtClean="0"/>
          </a:p>
          <a:p>
            <a:r>
              <a:rPr lang="en-US" dirty="0" smtClean="0"/>
              <a:t>http://jquery.com/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Clear content – The element itself is not removed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Totally Remove an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Remove an element but keep any jQuery related data</a:t>
            </a:r>
          </a:p>
          <a:p>
            <a:pPr lvl="1"/>
            <a:r>
              <a:rPr lang="en-US" dirty="0" smtClean="0"/>
              <a:t>Event handlers</a:t>
            </a:r>
          </a:p>
          <a:p>
            <a:pPr lvl="1"/>
            <a:r>
              <a:rPr lang="en-US" dirty="0" smtClean="0"/>
              <a:t>Attached user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“#header"</a:t>
            </a:r>
            <a:r>
              <a:rPr lang="en-US" dirty="0" smtClean="0"/>
              <a:t>).empty()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“#header"</a:t>
            </a:r>
            <a:r>
              <a:rPr lang="en-US" dirty="0" smtClean="0"/>
              <a:t>).remove()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37321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00000"/>
                </a:solidFill>
              </a:rPr>
              <a:t>“#header"</a:t>
            </a:r>
            <a:r>
              <a:rPr lang="en-US" dirty="0" smtClean="0"/>
              <a:t>).detach();</a:t>
            </a:r>
            <a:endParaRPr lang="en-US" dirty="0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Native DOM offers the </a:t>
            </a:r>
            <a:r>
              <a:rPr lang="en-US" dirty="0" err="1" smtClean="0">
                <a:solidFill>
                  <a:srgbClr val="FF0000"/>
                </a:solidFill>
              </a:rPr>
              <a:t>addEventListener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jQuery offers several methods instead</a:t>
            </a:r>
          </a:p>
          <a:p>
            <a:pPr lvl="1"/>
            <a:r>
              <a:rPr lang="en-US" dirty="0" smtClean="0"/>
              <a:t>bind/unbind</a:t>
            </a:r>
          </a:p>
          <a:p>
            <a:pPr lvl="1"/>
            <a:r>
              <a:rPr lang="en-US" dirty="0" smtClean="0"/>
              <a:t>delegate/</a:t>
            </a:r>
            <a:r>
              <a:rPr lang="en-US" dirty="0" err="1" smtClean="0"/>
              <a:t>undelegate</a:t>
            </a:r>
            <a:endParaRPr lang="en-US" dirty="0" smtClean="0"/>
          </a:p>
          <a:p>
            <a:pPr lvl="1"/>
            <a:r>
              <a:rPr lang="en-US" dirty="0" smtClean="0"/>
              <a:t>live/die</a:t>
            </a:r>
          </a:p>
          <a:p>
            <a:pPr lvl="1"/>
            <a:r>
              <a:rPr lang="en-US" dirty="0" smtClean="0"/>
              <a:t>on/off</a:t>
            </a:r>
          </a:p>
          <a:p>
            <a:r>
              <a:rPr lang="en-US" dirty="0" smtClean="0"/>
              <a:t>on/off is the latest and can be used instead of all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Accepts the following</a:t>
            </a:r>
          </a:p>
          <a:p>
            <a:pPr lvl="1"/>
            <a:r>
              <a:rPr lang="en-US" dirty="0" smtClean="0"/>
              <a:t>Event name – click, blur, focus, …</a:t>
            </a:r>
          </a:p>
          <a:p>
            <a:pPr lvl="1"/>
            <a:r>
              <a:rPr lang="en-US" dirty="0" smtClean="0"/>
              <a:t>Data object – User defined state</a:t>
            </a:r>
          </a:p>
          <a:p>
            <a:pPr lvl="2"/>
            <a:r>
              <a:rPr lang="en-US" dirty="0" smtClean="0"/>
              <a:t>Is used rarely</a:t>
            </a:r>
          </a:p>
          <a:p>
            <a:pPr lvl="1"/>
            <a:r>
              <a:rPr lang="en-US" dirty="0" smtClean="0"/>
              <a:t>Callback – A function to be invoked when event is raised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2269" y="4886084"/>
            <a:ext cx="301415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input = 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"input"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input.bind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 was clicked"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97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unbind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Registering event handler means that the DOM holds a reference back to your objects</a:t>
            </a:r>
          </a:p>
          <a:p>
            <a:r>
              <a:rPr lang="en-US" dirty="0" smtClean="0"/>
              <a:t>This reference holds your objects alive</a:t>
            </a:r>
          </a:p>
          <a:p>
            <a:r>
              <a:rPr lang="en-US" dirty="0" smtClean="0"/>
              <a:t>When building SPA it is important to clear event handlers to allow GC collection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7383" y="4298630"/>
            <a:ext cx="349044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specific handler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input.unbind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handler);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all handlers for a specific event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input.unbind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all handlers for all events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input.unbind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3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Shortcuts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some common events, jQuery offers shortcut methods instead of bind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err="1" smtClean="0"/>
              <a:t>dblclick</a:t>
            </a:r>
            <a:endParaRPr lang="en-US" dirty="0" smtClean="0"/>
          </a:p>
          <a:p>
            <a:pPr lvl="1"/>
            <a:r>
              <a:rPr lang="en-US" dirty="0" smtClean="0"/>
              <a:t>blur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err="1" smtClean="0"/>
              <a:t>keywodn</a:t>
            </a:r>
            <a:r>
              <a:rPr lang="en-US" dirty="0" smtClean="0"/>
              <a:t>/</a:t>
            </a:r>
            <a:r>
              <a:rPr lang="en-US" dirty="0" err="1" smtClean="0"/>
              <a:t>keyup</a:t>
            </a:r>
            <a:r>
              <a:rPr lang="en-US" dirty="0" smtClean="0"/>
              <a:t>/</a:t>
            </a:r>
            <a:r>
              <a:rPr lang="en-US" dirty="0" err="1" smtClean="0"/>
              <a:t>keypress</a:t>
            </a:r>
            <a:endParaRPr lang="en-US" dirty="0" smtClean="0"/>
          </a:p>
          <a:p>
            <a:pPr lvl="1"/>
            <a:r>
              <a:rPr lang="en-US" dirty="0" err="1" smtClean="0"/>
              <a:t>mouseup</a:t>
            </a:r>
            <a:r>
              <a:rPr lang="en-US" dirty="0" smtClean="0"/>
              <a:t>/</a:t>
            </a:r>
            <a:r>
              <a:rPr lang="en-US" dirty="0" err="1" smtClean="0"/>
              <a:t>mousedown</a:t>
            </a:r>
            <a:endParaRPr lang="en-US" dirty="0" smtClean="0"/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More …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89348" y="2708920"/>
            <a:ext cx="351865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 was clicked"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43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happen to my this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Inside a DOM event handler the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keyword points to the DOM element that raised the event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 wrapping it inside jQuery object</a:t>
            </a:r>
          </a:p>
          <a:p>
            <a:pPr lvl="1"/>
            <a:r>
              <a:rPr lang="en-US" dirty="0" smtClean="0"/>
              <a:t>Get back access to all jQuery APIs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662754"/>
            <a:ext cx="392242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outputs 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.nodeName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==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5229200"/>
            <a:ext cx="269477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button = 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button.text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4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inside a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Writing Object Oriented JavaScript and handling DOM event is tricky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2636912"/>
            <a:ext cx="5199821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element;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.buttonLogin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.element.find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button.login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.buttonLogin.click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.login_Clicked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HomeView.prototype.login_Clicked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Exception is thrown here, why 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.buttonLogin.attr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"disabled"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"disabled"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$(document).ready(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".home-view"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80112" y="4725144"/>
            <a:ext cx="3437159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="home-view"&gt;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="login"&gt;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7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optional object that is sent to the event handler</a:t>
            </a:r>
          </a:p>
          <a:p>
            <a:r>
              <a:rPr lang="en-US" dirty="0" smtClean="0"/>
              <a:t>Contains information about the event itself</a:t>
            </a:r>
          </a:p>
          <a:p>
            <a:pPr lvl="1"/>
            <a:r>
              <a:rPr lang="en-US" dirty="0" smtClean="0"/>
              <a:t>Mouse position, Keyboard state, …</a:t>
            </a:r>
          </a:p>
          <a:p>
            <a:r>
              <a:rPr lang="en-US" dirty="0" smtClean="0"/>
              <a:t>jQuery normalizes the event, ensuring that all standard properties exist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293096"/>
            <a:ext cx="531504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$(document).ready(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True if alt key was pressed during button 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e.altKey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91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is a Clone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jQuery clones the browser’s original event object and normalizes it</a:t>
            </a:r>
          </a:p>
          <a:p>
            <a:r>
              <a:rPr lang="en-US" dirty="0" smtClean="0"/>
              <a:t>To get access to non standard fields that are not copied by jQuery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originalEvent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Or, ask jQuery to always copy field from original object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4149080"/>
            <a:ext cx="433605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e.originalEvent.dataTransfer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608" y="6237312"/>
            <a:ext cx="39703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jQuery.event.props.push(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"dataTransfer"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13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have a table with 5000 rows</a:t>
            </a:r>
          </a:p>
          <a:p>
            <a:r>
              <a:rPr lang="en-US" dirty="0" smtClean="0"/>
              <a:t>We want to handle </a:t>
            </a:r>
            <a:r>
              <a:rPr lang="en-US" dirty="0" err="1" smtClean="0"/>
              <a:t>dblclick</a:t>
            </a:r>
            <a:r>
              <a:rPr lang="en-US" dirty="0" smtClean="0"/>
              <a:t> on each row</a:t>
            </a:r>
          </a:p>
          <a:p>
            <a:r>
              <a:rPr lang="en-US" dirty="0" smtClean="0"/>
              <a:t>Naïve solution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Selecting 5000 DOM elements into memory</a:t>
            </a:r>
          </a:p>
          <a:p>
            <a:pPr lvl="1"/>
            <a:r>
              <a:rPr lang="en-US" dirty="0" smtClean="0"/>
              <a:t>Invoking </a:t>
            </a:r>
            <a:r>
              <a:rPr lang="en-US" dirty="0" err="1" smtClean="0"/>
              <a:t>addEventListener</a:t>
            </a:r>
            <a:r>
              <a:rPr lang="en-US" dirty="0" smtClean="0"/>
              <a:t> 5000 times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284984"/>
            <a:ext cx="35278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"table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dblclick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"Row was double clicked"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4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no other choice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Open source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Free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Adopted by many leading companies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Easy to integrate into existing application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IE6+ (Wow …)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Very active community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 </a:t>
            </a:r>
            <a:r>
              <a:rPr lang="en-US" dirty="0" err="1" smtClean="0"/>
              <a:t>dblclick</a:t>
            </a:r>
            <a:r>
              <a:rPr lang="en-US" dirty="0" smtClean="0"/>
              <a:t> handler only once</a:t>
            </a:r>
          </a:p>
          <a:p>
            <a:pPr lvl="1"/>
            <a:r>
              <a:rPr lang="en-US" dirty="0" smtClean="0"/>
              <a:t>On the root table element</a:t>
            </a:r>
          </a:p>
          <a:p>
            <a:r>
              <a:rPr lang="en-US" dirty="0" smtClean="0"/>
              <a:t>The browser propagates </a:t>
            </a:r>
            <a:r>
              <a:rPr lang="en-US" dirty="0" err="1" smtClean="0"/>
              <a:t>dblclick</a:t>
            </a:r>
            <a:r>
              <a:rPr lang="en-US" dirty="0" smtClean="0"/>
              <a:t> events from a DOM element to its parents hierarchy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clear which row was clicked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handler is invoked even when clicking on non row element</a:t>
            </a:r>
          </a:p>
          <a:p>
            <a:pPr lvl="1"/>
            <a:r>
              <a:rPr lang="en-US" dirty="0" smtClean="0"/>
              <a:t>Not every DOM event is propagated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3429000"/>
            <a:ext cx="35278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"table"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dblclick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"Row was double clicked"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46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Installs event handler on a root object</a:t>
            </a:r>
          </a:p>
          <a:p>
            <a:r>
              <a:rPr lang="en-US" dirty="0" smtClean="0"/>
              <a:t>The handler is invoked only when source DOM element matches a specified selector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this reference points to the clicked row</a:t>
            </a:r>
          </a:p>
          <a:p>
            <a:pPr lvl="1"/>
            <a:r>
              <a:rPr lang="en-US" dirty="0" smtClean="0"/>
              <a:t>Not to the table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247935"/>
            <a:ext cx="414087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"table"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).delegate(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this is row not a 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row = 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47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deprecated method</a:t>
            </a:r>
          </a:p>
          <a:p>
            <a:r>
              <a:rPr lang="en-US" dirty="0" smtClean="0"/>
              <a:t>Same as delegate but the root object is always the document</a:t>
            </a:r>
          </a:p>
          <a:p>
            <a:r>
              <a:rPr lang="en-US" dirty="0" smtClean="0"/>
              <a:t>Therefore less optimized</a:t>
            </a:r>
          </a:p>
          <a:p>
            <a:r>
              <a:rPr lang="en-US" dirty="0" smtClean="0"/>
              <a:t>You might still encounter it in old jQuery based 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live</a:t>
            </a:r>
            <a:r>
              <a:rPr lang="en-US" dirty="0" smtClean="0"/>
              <a:t> was removed from jQuery 1.9 !!!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0110" y="5013176"/>
            <a:ext cx="285847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).live(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row = 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72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replacement for bind and delegate</a:t>
            </a:r>
          </a:p>
          <a:p>
            <a:r>
              <a:rPr lang="en-US" dirty="0" smtClean="0"/>
              <a:t>An overloaded 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bind</a:t>
            </a:r>
            <a:r>
              <a:rPr lang="en-US" dirty="0" smtClean="0"/>
              <a:t> like usage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elegate</a:t>
            </a:r>
            <a:r>
              <a:rPr lang="en-US" dirty="0" smtClean="0"/>
              <a:t> like usage</a:t>
            </a:r>
          </a:p>
          <a:p>
            <a:pPr lvl="1"/>
            <a:endParaRPr lang="en-US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284984"/>
            <a:ext cx="339593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).on(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"Row was clicked"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214" y="4869160"/>
            <a:ext cx="3521926" cy="923330"/>
          </a:xfrm>
          <a:prstGeom prst="rect">
            <a:avLst/>
          </a:prstGeom>
          <a:solidFill>
            <a:srgbClr val="D4E2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"table"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).on(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"Row was clicked"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jQuery is a de-facto standard for DOM manipulation</a:t>
            </a:r>
          </a:p>
          <a:p>
            <a:r>
              <a:rPr lang="en-US" dirty="0" smtClean="0"/>
              <a:t>Many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are using it</a:t>
            </a:r>
          </a:p>
          <a:p>
            <a:pPr lvl="1"/>
            <a:r>
              <a:rPr lang="en-US" dirty="0" err="1" smtClean="0"/>
              <a:t>Telerik</a:t>
            </a:r>
            <a:endParaRPr lang="en-US" dirty="0" smtClean="0"/>
          </a:p>
          <a:p>
            <a:pPr lvl="1"/>
            <a:r>
              <a:rPr lang="en-US" dirty="0" smtClean="0"/>
              <a:t>Angular</a:t>
            </a:r>
          </a:p>
          <a:p>
            <a:r>
              <a:rPr lang="en-US" dirty="0" smtClean="0"/>
              <a:t>Is a library, not a framework</a:t>
            </a:r>
          </a:p>
          <a:p>
            <a:pPr lvl="1"/>
            <a:r>
              <a:rPr lang="en-US" dirty="0" smtClean="0"/>
              <a:t>Easy to integrate into existing code</a:t>
            </a:r>
          </a:p>
          <a:p>
            <a:pPr lvl="1"/>
            <a:r>
              <a:rPr lang="en-US" dirty="0" smtClean="0"/>
              <a:t>However, does not help you with modeling/layering</a:t>
            </a:r>
          </a:p>
        </p:txBody>
      </p:sp>
    </p:spTree>
    <p:extLst>
      <p:ext uri="{BB962C8B-B14F-4D97-AF65-F5344CB8AC3E}">
        <p14:creationId xmlns:p14="http://schemas.microsoft.com/office/powerpoint/2010/main" val="3853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9" y="1628800"/>
            <a:ext cx="842127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jQuery </a:t>
            </a:r>
            <a:r>
              <a:rPr lang="en-US" dirty="0"/>
              <a:t>script from </a:t>
            </a:r>
            <a:r>
              <a:rPr lang="en-US" dirty="0">
                <a:hlinkClick r:id="rId2"/>
              </a:rPr>
              <a:t>http://jquery.com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Compressed</a:t>
            </a:r>
          </a:p>
          <a:p>
            <a:pPr lvl="1"/>
            <a:r>
              <a:rPr lang="en-US" dirty="0" smtClean="0"/>
              <a:t>Uncompressed</a:t>
            </a:r>
          </a:p>
          <a:p>
            <a:r>
              <a:rPr lang="en-US" dirty="0" smtClean="0"/>
              <a:t>Can use CDN instead of local script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jQuery</a:t>
            </a:r>
          </a:p>
          <a:p>
            <a:r>
              <a:rPr lang="en-US" dirty="0" smtClean="0"/>
              <a:t>Include it in your HTML</a:t>
            </a:r>
          </a:p>
          <a:p>
            <a:r>
              <a:rPr lang="en-US" dirty="0" smtClean="0"/>
              <a:t>Start using the </a:t>
            </a:r>
            <a:r>
              <a:rPr lang="en-US" dirty="0" smtClean="0">
                <a:solidFill>
                  <a:srgbClr val="FF0000"/>
                </a:solidFill>
              </a:rPr>
              <a:t>jQuery</a:t>
            </a:r>
            <a:r>
              <a:rPr lang="en-US" dirty="0" smtClean="0"/>
              <a:t> global object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Global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actually a function</a:t>
            </a:r>
          </a:p>
          <a:p>
            <a:r>
              <a:rPr lang="en-US" dirty="0" smtClean="0"/>
              <a:t>Has and alias named $</a:t>
            </a:r>
          </a:p>
          <a:p>
            <a:r>
              <a:rPr lang="en-US" dirty="0" smtClean="0"/>
              <a:t>There are different ways to use 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$(“div”)</a:t>
            </a:r>
            <a:r>
              <a:rPr lang="en-US" dirty="0" smtClean="0"/>
              <a:t> – Search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$(“&lt;div /&gt;”)</a:t>
            </a:r>
            <a:r>
              <a:rPr lang="en-US" dirty="0" smtClean="0"/>
              <a:t> – Create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$(function(){…})</a:t>
            </a:r>
            <a:r>
              <a:rPr lang="en-US" dirty="0" smtClean="0"/>
              <a:t> – DOM Ready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$(element)</a:t>
            </a:r>
            <a:r>
              <a:rPr lang="en-US" dirty="0" smtClean="0"/>
              <a:t> – Wrap native DOM element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$.</a:t>
            </a:r>
            <a:r>
              <a:rPr lang="en-US" dirty="0" err="1" smtClean="0">
                <a:solidFill>
                  <a:srgbClr val="FF0000"/>
                </a:solidFill>
              </a:rPr>
              <a:t>ajax</a:t>
            </a:r>
            <a:r>
              <a:rPr lang="en-US" dirty="0" smtClean="0"/>
              <a:t> – Global API</a:t>
            </a:r>
          </a:p>
          <a:p>
            <a:r>
              <a:rPr lang="en-US" dirty="0" smtClean="0"/>
              <a:t>See next slides</a:t>
            </a:r>
          </a:p>
        </p:txBody>
      </p:sp>
    </p:spTree>
    <p:extLst>
      <p:ext uri="{BB962C8B-B14F-4D97-AF65-F5344CB8AC3E}">
        <p14:creationId xmlns:p14="http://schemas.microsoft.com/office/powerpoint/2010/main" val="11766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Conflicts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 alias is not reserved for jQuery</a:t>
            </a:r>
          </a:p>
          <a:p>
            <a:r>
              <a:rPr lang="en-US" dirty="0" smtClean="0"/>
              <a:t>Other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might use it too</a:t>
            </a:r>
          </a:p>
          <a:p>
            <a:r>
              <a:rPr lang="en-US" dirty="0" smtClean="0"/>
              <a:t>How can we ensure no conflicts ?</a:t>
            </a:r>
          </a:p>
          <a:p>
            <a:pPr lvl="1"/>
            <a:r>
              <a:rPr lang="en-US" dirty="0" smtClean="0"/>
              <a:t>Use closure</a:t>
            </a:r>
          </a:p>
          <a:p>
            <a:pPr lvl="1"/>
            <a:r>
              <a:rPr lang="en-US" dirty="0" smtClean="0"/>
              <a:t>Never use the global $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4293096"/>
            <a:ext cx="427572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$ here is for sure jQuery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Ask jQuery to restore original $ 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Can omit this 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   $.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noConflict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})(jQuery);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of the time we are using jQuery for DOM manipulation</a:t>
            </a:r>
          </a:p>
          <a:p>
            <a:pPr lvl="1"/>
            <a:r>
              <a:rPr lang="en-US" dirty="0" smtClean="0"/>
              <a:t>For example, animation</a:t>
            </a:r>
          </a:p>
          <a:p>
            <a:r>
              <a:rPr lang="en-US" dirty="0" smtClean="0"/>
              <a:t>To manipulate the DOM we must first wait for it to be completely loaded</a:t>
            </a:r>
          </a:p>
          <a:p>
            <a:r>
              <a:rPr lang="en-US" dirty="0" smtClean="0"/>
              <a:t>There is a standard DOM event named </a:t>
            </a:r>
            <a:r>
              <a:rPr lang="en-US" dirty="0" err="1" smtClean="0">
                <a:solidFill>
                  <a:srgbClr val="FF0000"/>
                </a:solidFill>
              </a:rPr>
              <a:t>DOMContentLoaded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However, is not supported under old browsers IE8-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4585</TotalTime>
  <Words>1695</Words>
  <Application>Microsoft Office PowerPoint</Application>
  <PresentationFormat>On-screen Show (4:3)</PresentationFormat>
  <Paragraphs>540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jQuery</vt:lpstr>
      <vt:lpstr>Agenda</vt:lpstr>
      <vt:lpstr>jQuery</vt:lpstr>
      <vt:lpstr>Why jQuery ?</vt:lpstr>
      <vt:lpstr>Alternatives</vt:lpstr>
      <vt:lpstr>Getting Started</vt:lpstr>
      <vt:lpstr>jQuery Global Object</vt:lpstr>
      <vt:lpstr>$ Conflicts</vt:lpstr>
      <vt:lpstr>Initialization</vt:lpstr>
      <vt:lpstr>Waiting for the DOM</vt:lpstr>
      <vt:lpstr>DOM Selection</vt:lpstr>
      <vt:lpstr>DOM Selection</vt:lpstr>
      <vt:lpstr>Wrapped Set – Be Aware</vt:lpstr>
      <vt:lpstr>Method Chaining</vt:lpstr>
      <vt:lpstr>Attribute selectors</vt:lpstr>
      <vt:lpstr>Pseudo selectors</vt:lpstr>
      <vt:lpstr>Form Selectors</vt:lpstr>
      <vt:lpstr>Position Selectors</vt:lpstr>
      <vt:lpstr>Working with a jQuery Object</vt:lpstr>
      <vt:lpstr>html vs. text</vt:lpstr>
      <vt:lpstr>Styling - css</vt:lpstr>
      <vt:lpstr>Styling - addClass</vt:lpstr>
      <vt:lpstr>Attributes</vt:lpstr>
      <vt:lpstr>Size &amp; Position</vt:lpstr>
      <vt:lpstr>DOM Traversal</vt:lpstr>
      <vt:lpstr>DOM Traversal (2)</vt:lpstr>
      <vt:lpstr>DOM Creation</vt:lpstr>
      <vt:lpstr>DOM Creation Techniques</vt:lpstr>
      <vt:lpstr>Moving Element</vt:lpstr>
      <vt:lpstr>Removing Element</vt:lpstr>
      <vt:lpstr>Event Handling</vt:lpstr>
      <vt:lpstr>bind</vt:lpstr>
      <vt:lpstr>unbind</vt:lpstr>
      <vt:lpstr>Bind Shortcuts</vt:lpstr>
      <vt:lpstr>What did happen to my this ?</vt:lpstr>
      <vt:lpstr>Event Handler inside a Class</vt:lpstr>
      <vt:lpstr>Event Object</vt:lpstr>
      <vt:lpstr>Event Object is a Clone</vt:lpstr>
      <vt:lpstr>Challenge</vt:lpstr>
      <vt:lpstr>Solution</vt:lpstr>
      <vt:lpstr>delegate</vt:lpstr>
      <vt:lpstr>live</vt:lpstr>
      <vt:lpstr>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504</cp:revision>
  <dcterms:created xsi:type="dcterms:W3CDTF">2011-02-24T19:30:07Z</dcterms:created>
  <dcterms:modified xsi:type="dcterms:W3CDTF">2014-07-06T20:24:51Z</dcterms:modified>
</cp:coreProperties>
</file>