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749" r:id="rId2"/>
    <p:sldId id="753" r:id="rId3"/>
    <p:sldId id="754" r:id="rId4"/>
    <p:sldId id="750" r:id="rId5"/>
    <p:sldId id="751" r:id="rId6"/>
    <p:sldId id="752" r:id="rId7"/>
    <p:sldId id="7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0345" autoAdjust="0"/>
  </p:normalViewPr>
  <p:slideViewPr>
    <p:cSldViewPr>
      <p:cViewPr varScale="1">
        <p:scale>
          <a:sx n="103" d="100"/>
          <a:sy n="103" d="100"/>
        </p:scale>
        <p:origin x="18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F6534-9A22-485F-BF08-2A6255EDA1B1}" type="datetimeFigureOut">
              <a:rPr lang="en-US" smtClean="0"/>
              <a:pPr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5C2D3-A46D-48D8-9E28-F7967FBEE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2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"/>
            <a:ext cx="9143999" cy="686165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 hasCustomPrompt="1"/>
          </p:nvPr>
        </p:nvSpPr>
        <p:spPr>
          <a:xfrm>
            <a:off x="3995936" y="2130425"/>
            <a:ext cx="4462264" cy="28827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 hasCustomPrompt="1"/>
          </p:nvPr>
        </p:nvSpPr>
        <p:spPr>
          <a:xfrm>
            <a:off x="179512" y="4581128"/>
            <a:ext cx="2408312" cy="122413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590-8FAC-4FA8-884B-48FE3D8D30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179512" y="5877272"/>
            <a:ext cx="2133600" cy="365125"/>
          </a:xfrm>
          <a:prstGeom prst="rect">
            <a:avLst/>
          </a:prstGeom>
        </p:spPr>
        <p:txBody>
          <a:bodyPr/>
          <a:lstStyle/>
          <a:p>
            <a:fld id="{AEF2DBC7-37F2-490B-AC1C-7CFC63D086FC}" type="datetimeFigureOut">
              <a:rPr lang="en-US" smtClean="0"/>
              <a:pPr/>
              <a:t>4/21/2018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7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content</a:t>
            </a:r>
            <a:endParaRPr lang="he-IL" dirty="0"/>
          </a:p>
          <a:p>
            <a:pPr lvl="1"/>
            <a:r>
              <a:rPr lang="en-US" dirty="0"/>
              <a:t>Click to add content</a:t>
            </a:r>
            <a:endParaRPr lang="he-IL" dirty="0"/>
          </a:p>
          <a:p>
            <a:pPr lvl="2"/>
            <a:r>
              <a:rPr lang="en-US" dirty="0"/>
              <a:t>Click to add content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590-8FAC-4FA8-884B-48FE3D8D3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"/>
            <a:ext cx="9144000" cy="686165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>
            <a:off x="3923927" y="2852936"/>
            <a:ext cx="4570785" cy="1362075"/>
          </a:xfrm>
        </p:spPr>
        <p:txBody>
          <a:bodyPr anchor="t"/>
          <a:lstStyle>
            <a:lvl1pPr algn="l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Here to add divider title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2481535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here to add text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590-8FAC-4FA8-884B-48FE3D8D3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4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"/>
            <a:ext cx="9143999" cy="686165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>
            <a:off x="467545" y="2852936"/>
            <a:ext cx="2808312" cy="1362075"/>
          </a:xfrm>
        </p:spPr>
        <p:txBody>
          <a:bodyPr anchor="ctr">
            <a:noAutofit/>
          </a:bodyPr>
          <a:lstStyle>
            <a:lvl1pPr algn="l"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Customer software development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590-8FAC-4FA8-884B-48FE3D8D3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0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"/>
            <a:ext cx="9143999" cy="6861656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>
            <a:off x="467545" y="2852936"/>
            <a:ext cx="2808312" cy="1362075"/>
          </a:xfrm>
        </p:spPr>
        <p:txBody>
          <a:bodyPr anchor="ctr">
            <a:noAutofit/>
          </a:bodyPr>
          <a:lstStyle>
            <a:lvl1pPr algn="l"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590-8FAC-4FA8-884B-48FE3D8D3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8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28"/>
            <a:ext cx="9143997" cy="6861656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>
            <a:off x="467545" y="2852936"/>
            <a:ext cx="2808312" cy="1362075"/>
          </a:xfrm>
        </p:spPr>
        <p:txBody>
          <a:bodyPr anchor="ctr">
            <a:noAutofit/>
          </a:bodyPr>
          <a:lstStyle>
            <a:lvl1pPr algn="l">
              <a:defRPr sz="3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mobile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590-8FAC-4FA8-884B-48FE3D8D3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8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590-8FAC-4FA8-884B-48FE3D8D30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3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590-8FAC-4FA8-884B-48FE3D8D30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לבן 2"/>
          <p:cNvSpPr/>
          <p:nvPr userDrawn="1"/>
        </p:nvSpPr>
        <p:spPr>
          <a:xfrm>
            <a:off x="0" y="-99392"/>
            <a:ext cx="9144000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8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"/>
            <a:ext cx="9144000" cy="6861657"/>
          </a:xfrm>
          <a:prstGeom prst="rect">
            <a:avLst/>
          </a:prstGeom>
        </p:spPr>
      </p:pic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headline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content</a:t>
            </a:r>
            <a:endParaRPr lang="he-IL" dirty="0"/>
          </a:p>
          <a:p>
            <a:pPr lvl="1"/>
            <a:r>
              <a:rPr lang="en-US" dirty="0"/>
              <a:t>Click to add content</a:t>
            </a:r>
            <a:endParaRPr lang="he-IL" dirty="0"/>
          </a:p>
          <a:p>
            <a:pPr lvl="2"/>
            <a:r>
              <a:rPr lang="en-US" dirty="0"/>
              <a:t>Click to add content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35496" y="6448251"/>
            <a:ext cx="504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EF590-8FAC-4FA8-884B-48FE3D8D30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מלבן 3"/>
          <p:cNvSpPr/>
          <p:nvPr userDrawn="1"/>
        </p:nvSpPr>
        <p:spPr>
          <a:xfrm>
            <a:off x="-18256" y="6814110"/>
            <a:ext cx="9180512" cy="71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3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4" r:id="rId7"/>
    <p:sldLayoutId id="2147483663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chemeClr val="tx1"/>
          </a:solidFill>
          <a:latin typeface="Calibri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115000"/>
        <a:buFont typeface="Arial" pitchFamily="34" charset="0"/>
        <a:buChar char="•"/>
        <a:defRPr lang="he-IL" sz="3200" kern="1200" baseline="0" dirty="0" smtClean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SzPct val="115000"/>
        <a:buFont typeface="Arial" pitchFamily="34" charset="0"/>
        <a:buChar char="•"/>
        <a:defRPr lang="he-IL" sz="2800" kern="1200" baseline="0" dirty="0" smtClean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15000"/>
        <a:buFont typeface="Arial" pitchFamily="34" charset="0"/>
        <a:buChar char="•"/>
        <a:defRPr lang="he-IL" sz="2400" kern="1200" baseline="0" dirty="0" smtClean="0">
          <a:solidFill>
            <a:schemeClr val="tx1"/>
          </a:solidFill>
          <a:latin typeface="Calibri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7934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500" dirty="0"/>
              <a:t>A fixed sized array</a:t>
            </a:r>
          </a:p>
          <a:p>
            <a:r>
              <a:rPr lang="en-US" sz="4500" dirty="0"/>
              <a:t>Once created size does not change</a:t>
            </a:r>
          </a:p>
          <a:p>
            <a:r>
              <a:rPr lang="en-US" sz="4500" dirty="0"/>
              <a:t>Supports random access</a:t>
            </a:r>
          </a:p>
          <a:p>
            <a:r>
              <a:rPr lang="en-US" sz="4500" dirty="0"/>
              <a:t>Very common in modern languages (C#, Java)</a:t>
            </a:r>
          </a:p>
          <a:p>
            <a:pPr lvl="1"/>
            <a:r>
              <a:rPr lang="en-US" sz="4100" dirty="0"/>
              <a:t>JavaScript does not support it directly </a:t>
            </a:r>
          </a:p>
          <a:p>
            <a:pPr lvl="1"/>
            <a:r>
              <a:rPr lang="en-US" sz="4100" dirty="0"/>
              <a:t>Can simulate</a:t>
            </a:r>
            <a:endParaRPr lang="en-US" sz="4500" dirty="0"/>
          </a:p>
          <a:p>
            <a:r>
              <a:rPr lang="en-US" sz="4500" dirty="0"/>
              <a:t>No reallocation since add/remove are not available</a:t>
            </a:r>
          </a:p>
        </p:txBody>
      </p:sp>
    </p:spTree>
    <p:extLst>
      <p:ext uri="{BB962C8B-B14F-4D97-AF65-F5344CB8AC3E}">
        <p14:creationId xmlns:p14="http://schemas.microsoft.com/office/powerpoint/2010/main" val="320919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 (A.K.A </a:t>
            </a:r>
            <a:r>
              <a:rPr lang="en-US" dirty="0" err="1"/>
              <a:t>ArrayList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500" dirty="0"/>
              <a:t>An array that can change its size</a:t>
            </a:r>
          </a:p>
          <a:p>
            <a:r>
              <a:rPr lang="en-US" sz="4500" dirty="0"/>
              <a:t>Supports add/remove</a:t>
            </a:r>
          </a:p>
          <a:p>
            <a:r>
              <a:rPr lang="en-US" sz="4500" dirty="0"/>
              <a:t>Supports random access</a:t>
            </a:r>
          </a:p>
          <a:p>
            <a:r>
              <a:rPr lang="en-US" sz="4500" dirty="0"/>
              <a:t>Might cause reallocation when adding/removing new items</a:t>
            </a:r>
          </a:p>
          <a:p>
            <a:r>
              <a:rPr lang="en-US" sz="4100" dirty="0"/>
              <a:t>JavaScript supports that concept through the Array data type []</a:t>
            </a:r>
          </a:p>
        </p:txBody>
      </p:sp>
    </p:spTree>
    <p:extLst>
      <p:ext uri="{BB962C8B-B14F-4D97-AF65-F5344CB8AC3E}">
        <p14:creationId xmlns:p14="http://schemas.microsoft.com/office/powerpoint/2010/main" val="11467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Supports </a:t>
            </a:r>
            <a:r>
              <a:rPr lang="en-US" sz="4100" dirty="0"/>
              <a:t>push &amp; pop</a:t>
            </a:r>
          </a:p>
          <a:p>
            <a:r>
              <a:rPr lang="en-US" sz="4100" dirty="0"/>
              <a:t>No random access (index based)</a:t>
            </a:r>
          </a:p>
          <a:p>
            <a:r>
              <a:rPr lang="en-US" sz="4500" dirty="0"/>
              <a:t>A.K.A LIFO – Last in first out</a:t>
            </a:r>
          </a:p>
          <a:p>
            <a:r>
              <a:rPr lang="en-US" sz="4500" dirty="0"/>
              <a:t>In JavaScript can be simulated using plain array</a:t>
            </a:r>
          </a:p>
        </p:txBody>
      </p:sp>
    </p:spTree>
    <p:extLst>
      <p:ext uri="{BB962C8B-B14F-4D97-AF65-F5344CB8AC3E}">
        <p14:creationId xmlns:p14="http://schemas.microsoft.com/office/powerpoint/2010/main" val="125137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500" dirty="0"/>
              <a:t>Supports </a:t>
            </a:r>
            <a:r>
              <a:rPr lang="en-US" sz="4500" dirty="0" err="1"/>
              <a:t>insertFirst</a:t>
            </a:r>
            <a:r>
              <a:rPr lang="en-US" sz="4500" dirty="0"/>
              <a:t>, </a:t>
            </a:r>
            <a:r>
              <a:rPr lang="en-US" sz="4500" dirty="0" err="1"/>
              <a:t>insertLast</a:t>
            </a:r>
            <a:r>
              <a:rPr lang="en-US" sz="4500" dirty="0"/>
              <a:t>, </a:t>
            </a:r>
            <a:r>
              <a:rPr lang="en-US" sz="4500" dirty="0" err="1"/>
              <a:t>removeFirst</a:t>
            </a:r>
            <a:r>
              <a:rPr lang="en-US" sz="4500" dirty="0"/>
              <a:t>, </a:t>
            </a:r>
            <a:r>
              <a:rPr lang="en-US" sz="4500" dirty="0" err="1"/>
              <a:t>removeLast</a:t>
            </a:r>
            <a:endParaRPr lang="en-US" sz="4500" dirty="0"/>
          </a:p>
          <a:p>
            <a:r>
              <a:rPr lang="en-US" sz="4500" dirty="0"/>
              <a:t>Each node is linked to the next node</a:t>
            </a:r>
          </a:p>
          <a:p>
            <a:r>
              <a:rPr lang="en-US" sz="4500" dirty="0"/>
              <a:t>Sometimes is implemented as doubly linked list</a:t>
            </a:r>
          </a:p>
          <a:p>
            <a:r>
              <a:rPr lang="en-US" sz="4500" dirty="0"/>
              <a:t>No random access </a:t>
            </a:r>
            <a:r>
              <a:rPr lang="en-US" sz="4500" dirty="0">
                <a:sym typeface="Wingdings" panose="05000000000000000000" pitchFamily="2" charset="2"/>
              </a:rPr>
              <a:t></a:t>
            </a:r>
            <a:endParaRPr lang="en-US" sz="4500" dirty="0"/>
          </a:p>
          <a:p>
            <a:r>
              <a:rPr lang="en-US" sz="4500" dirty="0"/>
              <a:t>No reallocation when adding new node </a:t>
            </a:r>
            <a:r>
              <a:rPr lang="en-US" sz="4500" dirty="0">
                <a:sym typeface="Wingdings" panose="05000000000000000000" pitchFamily="2" charset="2"/>
              </a:rPr>
              <a:t>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16898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add, remove</a:t>
            </a:r>
          </a:p>
          <a:p>
            <a:r>
              <a:rPr lang="en-US" dirty="0"/>
              <a:t>Each node may have at most two children: left &amp; right</a:t>
            </a:r>
          </a:p>
          <a:p>
            <a:pPr lvl="1"/>
            <a:r>
              <a:rPr lang="en-US" dirty="0"/>
              <a:t>Left child is smaller then parent</a:t>
            </a:r>
          </a:p>
          <a:p>
            <a:pPr lvl="1"/>
            <a:r>
              <a:rPr lang="en-US" dirty="0"/>
              <a:t>Right child is greater then parent</a:t>
            </a:r>
          </a:p>
          <a:p>
            <a:r>
              <a:rPr lang="en-US" dirty="0"/>
              <a:t>Thus, data is always sorted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Efficient search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325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where items are located according to their hash value</a:t>
            </a:r>
          </a:p>
          <a:p>
            <a:r>
              <a:rPr lang="en-US" dirty="0"/>
              <a:t>Two distinct items might have the same hash value</a:t>
            </a:r>
          </a:p>
          <a:p>
            <a:pPr lvl="1"/>
            <a:r>
              <a:rPr lang="en-US" dirty="0"/>
              <a:t>Will be linked as the same location</a:t>
            </a:r>
          </a:p>
          <a:p>
            <a:r>
              <a:rPr lang="en-US" dirty="0"/>
              <a:t>The hash function should avoid duplicates as much as possible</a:t>
            </a:r>
          </a:p>
          <a:p>
            <a:r>
              <a:rPr lang="en-US" dirty="0"/>
              <a:t>Very efficient </a:t>
            </a:r>
            <a:r>
              <a:rPr lang="en-US"/>
              <a:t>searching almost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74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CodeByZ">
      <a:dk1>
        <a:srgbClr val="595959"/>
      </a:dk1>
      <a:lt1>
        <a:srgbClr val="FFFFFF"/>
      </a:lt1>
      <a:dk2>
        <a:srgbClr val="7F7F7F"/>
      </a:dk2>
      <a:lt2>
        <a:srgbClr val="EEECE1"/>
      </a:lt2>
      <a:accent1>
        <a:srgbClr val="3FAE47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AE47"/>
      </a:hlink>
      <a:folHlink>
        <a:srgbClr val="86D3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11194</TotalTime>
  <Words>246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ערכת נושא Office</vt:lpstr>
      <vt:lpstr>Data structures</vt:lpstr>
      <vt:lpstr>Static Array</vt:lpstr>
      <vt:lpstr>Dynamic Array (A.K.A ArrayList)</vt:lpstr>
      <vt:lpstr>Stack</vt:lpstr>
      <vt:lpstr>Linked List</vt:lpstr>
      <vt:lpstr>Binary Tree</vt:lpstr>
      <vt:lpstr>Hash Table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Ayala halevi</dc:creator>
  <cp:lastModifiedBy>Ori Calvo</cp:lastModifiedBy>
  <cp:revision>1893</cp:revision>
  <dcterms:created xsi:type="dcterms:W3CDTF">2015-01-05T09:13:57Z</dcterms:created>
  <dcterms:modified xsi:type="dcterms:W3CDTF">2018-04-21T20:38:29Z</dcterms:modified>
</cp:coreProperties>
</file>