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Good morning/afternoon. Today I want to share a journey that started with a simple question: How do we let multiple LLMs have a conversation? This led me down a rabbit hole connecting 40 years of distributed systems theory with the cutting-edge challenges of orchestrating language models. By the end, you'll see why the pharynx - yes, your throat - might be the best mental model for understanding LLM coordination.</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Why bother? Three compelling use cases. First, ensemble reasoning - like random forests for LLMs, multiple models can vote to reduce errors. Second, adversarial debate - having models argue improves factual accuracy, like peer review. Third, simulation - modeling complex social dynamics or decision-making. But all three break down if responses are based on stale context. Coordination isn't optional.</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 far we saw the problem and motivation for coordination; now let's see our approach. We explored four approaches, each with trade-offs between responsiveness and implementation complexity. Token-level interrupts give maximum responsiveness but terrible efficiency. Chunk-based turns work like a walkie-talkie. Priority requests let agents bid for speaking time. Parallel drafts merge simultaneously like Google Docs. We picked the talking stick because it's simple to implement, has natural social pressure mechanisms, and degrades gracefully under race conditions.</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implemented the simplest thing that could work - a talking stick. Like the speaking tradition in some Indigenous councils, whoever holds the stick has the floor. The protocol has four primitives. First, request the stick. Then append your message - you can do this multiple times for long messages. Push to publish. And constantly check for updates. It's polling-based, not event-driven, which has implications we'll see. [Note: If time runs short, combine this slide with the next System Feedback slide.]</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secret sauce is system messages that create social pressure. When someone claims the stick, everyone sees it. When someone's been waiting, there's a gentle nudge. It's like seeing someone's hand raised in a Zoom call - you naturally want to yield. These ambient cues coordinate behavior without strict enforcement.</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 far we saw the method - the talking stick protocol; now let's see what happened when we tested it. We tested with three LLM instances, each with a persona. Dwight's into astrobiology, Jim likes philosophy, Michael loves black holes. We gave them a simple task - have a natural conversation. But here's the twist we didn't tell them - the system was actually trying to identify which one might be a murderer based on conversation patterns. This created an interesting dynamic we'll see unfold.</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Here's what actually happened. The introduction phase worked perfectly - clean turn-taking. Then we hit our first race condition at T=6 - both Dwight and Jim claimed the stick simultaneously. The system handled it gracefully by just... letting both messages through. The conversation naturally evolved from interests to deeper philosophical questions about human nature and evil - remember, one might be a murderer.</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numbers tell an interesting story. Polling dominated network traffic - every 3 seconds, each LLM checked for updates. The average 'thinking time' while holding the stick was 4.2 seconds. We saw two race conditions where multiple LLMs claimed the stick - both resolved without intervention. Despite truncation issues and races, human raters scored the conversation as 94% coherent. Not bad for a distributed system with no central coordinator!</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conversation took a fascinating turn. Jim steered toward moral philosophy and asked about 'real evil' - significant given the hidden murder context. Michael gave an optimistic response about human nature. Dwight tried to bridge both topics. What emerged wasn't just functional communication but genuinely interesting discourse. The protocol enabled but didn't constrain the natural flow of ideas.</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 far we saw the quantitative and qualitative results from our experiment; now let's see what unexpected behaviors emerged. Three behaviors emerged that we didn't explicitly design for. First, conversational crossed wires - like when Jim revealed his interests just as Dwight asked about them. This felt natural, not like a bug. Second, the waiting notifications created organic pressure to keep things moving. Third, despite starting with different topics - space, philosophy, black holes - the conversation naturally converged. The protocol provided structure without strangling spontaneity. These behaviors inform system design lessons.</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LLMs break our usual distributed systems playbook. We can't use threads - generation is inherently sequential. We can't interrupt - the attention mechanism requires completing the sequence. Event-driven architectures assume immediate response - LLMs need seconds to think. Perhaps most importantly, perfect consistency might be wrong - those crossed wires made the conversation more human.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Uncoordinated LLMs break down. Here's what happens when three LLMs try to talk without coordination. It's word soup. If we can't coordinate them, ensemble reasoning fails - multiple models can't vote, debate can't improve accuracy, and simulation breaks down. Unlike humans who can interrupt and adjust, each LLM, once started, must complete its entire response. They're architecturally incapable of listening while speaking. Sound familiar? Let's dig into why.</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face a fundamental tradeoff. Reduce staleness by checking more often, and you sacrifice liveness - conversations become choppy. Improve liveness with longer uninterrupted responses, and staleness accumulates. Our protocol found a middle ground, but the perfect solution might not exist. It's CAP theorem for conversations - you can't have perfect coherence, availability, and partition tolerance.</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Where do we go from here? Three promising directions. First, replace polling with event-driven updates - reduce that network overhead. Second, predictive protocols - start processing likely responses before it's your turn, like speculative execution for conversation. Most ambitiously, could we modify the transformer architecture itself to allow streaming attention updates? That would solve the root cause, not just manage symptoms.</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Four insights to leave you with. First, the 40-year lesson from distributed systems remains true - time bounds determine what's possible. Second, LLMs' sequential nature isn't a limitation to overcome but a constraint to design around. Third, simple protocols can enable surprisingly complex behavior - our basic talking stick led to philosophical discourse. Finally, and perhaps most surprisingly, perfect coordination might be wrong. Those messy overlaps and misalignments? They're not bugs - they're what make conversation feel real.</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Thank you. I'm happy to discuss any aspect - from the formal models to the implementation details to the philosophical questions our LLMs raised about human nature. And if you're wondering - we never did figure out which one was the murderer. Maybe the real mystery was the distributed systems we built along the way.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We'll start with the theoretical foundations - how computer science has formalized time and delay. Then we'll see why LLMs break our usual assumptions. I'll show you a protocol we implemented, share some surprising results, and discuss what this means for building multi-agent AI systems.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Computer science offers multiple lenses for reasoning about delay - from temporal logic requirements to statistical queuing models. The key insight from distributed systems: what you can build depends on timing assumptions. Messages arrive 'eventually' on the Internet, 'usually bounded' in datacenters, or 'always within Δ' on CPU buses. Bounded time changes what's possible. Given that, how does it shape LLMs?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isn't academic trivia. The famous FLP theorem proves consensus is impossible in asynchronous systems with even one failure. But add timing bounds? You can tolerate up to 1/3 Byzantine failures and detect failures perfectly. This is why your credit card works at any ATM globally - there are timing bounds in the financial network. Bounded time changes what's possible.</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 far we saw how timing bounds determine what's possible in distributed systems; now let's see how this connects to LLMs. Here's a mental model that clicked for me. Humans face a similar constraint - we breathe and eat through the same tube. The pharynx is a single point of failure. Evolution's solution? The epiglottis - a valve that switches between modes. We literally hold our breath to swallow. LLMs need a similar mechanism - a protocol to switch between listening and speaking modes.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 far we saw the biological analogy for single-channel constraints; now let's see the technical details of how LLMs actually work. LLMs have two distinct phases. Prefill processes your entire prompt in parallel - it's compute-bound, doing massive matrix multiplications. Generate produces one token at a time, each depending on all previous tokens - it's memory-bound, constantly loading cached attention values. Here's the critical constraint: once generation starts, the model cannot process new input until it's done. It's architecturally serial.</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our core challenge. Once an LLM starts generating, it's like a printer from 1995 - you can't add pages to the queue until the current job finishes. Every token depends on all previous tokens through the attention mechanism. There's no architectural way to inject new information mid-stream. It's not a software limitation - it's baked into the transformer mathematics.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Staleness compounds quickly. LLM-A sends three messages while B generates one response. When B finally speaks, it's responding to ancient history. It's like having a conversation over postal mail - by the time your letter arrives, the context has shifted. In human conversation, we use backchannels - 'uh-huh', 'right' - to stay synchronized. LLMs can't do this. [ENERGY RESET: Ask audience - 'Any guess who grabs the stick first?' to keep engagement at midpoint]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Formalizing Latency in Distributed Systems and Its Role in Multi‑Agent LLM Coordination</a:t>
            </a:r>
          </a:p>
        </p:txBody>
      </p:sp>
      <p:sp>
        <p:nvSpPr>
          <p:cNvPr id="3" name="Subtitle 2"/>
          <p:cNvSpPr>
            <a:spLocks noGrp="1"/>
          </p:cNvSpPr>
          <p:nvPr>
            <p:ph type="subTitle" idx="1"/>
          </p:nvPr>
        </p:nvSpPr>
        <p:spPr/>
        <p:txBody>
          <a:bodyPr/>
          <a:lstStyle/>
          <a:p>
            <a:r>
              <a:t>Duration: ~20 minutes</a:t>
            </a:r>
          </a:p>
          <a:p>
            <a:r>
              <a:t>Audience: Systems researchers, ML engineers, distributed systems practitioners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Coordinate Multiple LLMs?</a:t>
            </a:r>
          </a:p>
        </p:txBody>
      </p:sp>
      <p:sp>
        <p:nvSpPr>
          <p:cNvPr id="3" name="Content Placeholder 2"/>
          <p:cNvSpPr>
            <a:spLocks noGrp="1"/>
          </p:cNvSpPr>
          <p:nvPr>
            <p:ph idx="1"/>
          </p:nvPr>
        </p:nvSpPr>
        <p:spPr/>
        <p:txBody>
          <a:bodyPr/>
          <a:lstStyle/>
          <a:p>
            <a:r>
              <a:t>1. Ensemble Reasoning: Multiple models vote on answers</a:t>
            </a:r>
          </a:p>
          <a:p>
            <a:pPr lvl="1"/>
            <a:r>
              <a:t>Like random forests for LLMs</a:t>
            </a:r>
          </a:p>
          <a:p>
            <a:pPr lvl="1"/>
            <a:r>
              <a:t>Reduces individual model errors</a:t>
            </a:r>
          </a:p>
          <a:p>
            <a:pPr/>
            <a:r>
              <a:t>2. Adversarial Debate: Models argue positions to find truth</a:t>
            </a:r>
          </a:p>
          <a:p>
            <a:pPr lvl="1"/>
            <a:r>
              <a:t>Improves factual accuracy through peer review</a:t>
            </a:r>
          </a:p>
          <a:p>
            <a:pPr/>
            <a:r>
              <a:t>3. Role-Play Simulation: Models embody different perspectives</a:t>
            </a:r>
          </a:p>
          <a:p>
            <a:pPr lvl="1"/>
            <a:r>
              <a:t>Complex social dynamics modeling</a:t>
            </a:r>
          </a:p>
          <a:p>
            <a:pPr lvl="1"/>
            <a:r>
              <a:t>Decision-making simulation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Design Space: Options We Considered</a:t>
            </a:r>
          </a:p>
        </p:txBody>
      </p:sp>
      <p:sp>
        <p:nvSpPr>
          <p:cNvPr id="3" name="Content Placeholder 2"/>
          <p:cNvSpPr>
            <a:spLocks noGrp="1"/>
          </p:cNvSpPr>
          <p:nvPr>
            <p:ph idx="1"/>
          </p:nvPr>
        </p:nvSpPr>
        <p:spPr/>
        <p:txBody>
          <a:bodyPr/>
          <a:lstStyle/>
          <a:p>
            <a:pPr>
              <a:defRPr b="1"/>
            </a:pPr>
            <a:r>
              <a:t>Four approaches we explored:</a:t>
            </a:r>
          </a:p>
          <a:p>
            <a:pPr lvl="1"/>
            <a:r>
              <a:t>• Token interrupts (keystroke sync) - maximum responsiveness, terrible efficiency</a:t>
            </a:r>
          </a:p>
          <a:p>
            <a:pPr lvl="1"/>
            <a:r>
              <a:t>• Chunk-based turns (walkie-talkie) - speak in paragraphs</a:t>
            </a:r>
          </a:p>
          <a:p>
            <a:pPr lvl="1"/>
            <a:r>
              <a:t>• Priority requests (speaking queue) - bid for speaking time</a:t>
            </a:r>
          </a:p>
          <a:p>
            <a:pPr lvl="1"/>
            <a:r>
              <a:t>• Parallel drafts (operational transform) - merge like Google Docs</a:t>
            </a:r>
          </a:p>
          <a:p>
            <a:pPr>
              <a:defRPr b="1"/>
            </a:pPr>
            <a:r>
              <a:t>We picked Talking Stick because:</a:t>
            </a:r>
          </a:p>
          <a:p>
            <a:pPr lvl="1"/>
            <a:r>
              <a:t>✓ Simple to implement and understand</a:t>
            </a:r>
          </a:p>
          <a:p>
            <a:pPr lvl="1"/>
            <a:r>
              <a:t>✓ Natural social pressure mechanisms</a:t>
            </a:r>
          </a:p>
          <a:p>
            <a:pPr lvl="1"/>
            <a:r>
              <a:t>✓ Graceful degradation under race conditions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3200" b="1"/>
            </a:pPr>
            <a:r>
              <a:t>The Talking Stick Protocol</a:t>
            </a:r>
          </a:p>
        </p:txBody>
      </p:sp>
      <p:sp>
        <p:nvSpPr>
          <p:cNvPr id="3" name="TextBox 2"/>
          <p:cNvSpPr txBox="1"/>
          <p:nvPr/>
        </p:nvSpPr>
        <p:spPr>
          <a:xfrm>
            <a:off x="457200" y="1371600"/>
            <a:ext cx="4114800" cy="3657600"/>
          </a:xfrm>
          <a:prstGeom prst="rect">
            <a:avLst/>
          </a:prstGeom>
          <a:noFill/>
        </p:spPr>
        <p:txBody>
          <a:bodyPr wrap="none">
            <a:spAutoFit/>
          </a:bodyPr>
          <a:lstStyle/>
          <a:p>
            <a:r>
              <a:t>State Diagram:</a:t>
            </a:r>
          </a:p>
          <a:p>
            <a:pPr>
              <a:defRPr sz="1200">
                <a:latin typeface="Courier New"/>
              </a:defRPr>
            </a:pPr>
            <a:r>
              <a:t>    ┌─────────────┐</a:t>
            </a:r>
            <a:br/>
            <a:r>
              <a:t>    │   WAITING   │←────────────┐</a:t>
            </a:r>
            <a:br/>
            <a:r>
              <a:t>    └──────┬──────┘             │</a:t>
            </a:r>
            <a:br/>
            <a:r>
              <a:t>           │                    │</a:t>
            </a:r>
            <a:br/>
            <a:r>
              <a:t>      talking_stick()           │</a:t>
            </a:r>
            <a:br/>
            <a:r>
              <a:t>           │                    │</a:t>
            </a:r>
            <a:br/>
            <a:r>
              <a:t>    ┌──────▼──────┐             │</a:t>
            </a:r>
            <a:br/>
            <a:r>
              <a:t>    │ HAS STICK   │             │</a:t>
            </a:r>
            <a:br/>
            <a:r>
              <a:t>    └──────┬──────┘             │</a:t>
            </a:r>
            <a:br/>
            <a:r>
              <a:t>           │                    │</a:t>
            </a:r>
            <a:br/>
            <a:r>
              <a:t>      append(text)              │</a:t>
            </a:r>
            <a:br/>
            <a:r>
              <a:t>           │                    │</a:t>
            </a:r>
            <a:br/>
            <a:r>
              <a:t>    ┌──────▼──────┐             │</a:t>
            </a:r>
            <a:br/>
            <a:r>
              <a:t>    │  COMPOSING  │             │</a:t>
            </a:r>
            <a:br/>
            <a:r>
              <a:t>    └──────┬──────┘             │</a:t>
            </a:r>
            <a:br/>
            <a:r>
              <a:t>           │                    │</a:t>
            </a:r>
            <a:br/>
            <a:r>
              <a:t>        push()                  │</a:t>
            </a:r>
            <a:br/>
            <a:r>
              <a:t>           │                    │</a:t>
            </a:r>
            <a:br/>
            <a:r>
              <a:t>           └────────────────────┘</a:t>
            </a:r>
          </a:p>
        </p:txBody>
      </p:sp>
      <p:sp>
        <p:nvSpPr>
          <p:cNvPr id="4" name="TextBox 3"/>
          <p:cNvSpPr txBox="1"/>
          <p:nvPr/>
        </p:nvSpPr>
        <p:spPr>
          <a:xfrm>
            <a:off x="5029200" y="1371600"/>
            <a:ext cx="3657600" cy="3657600"/>
          </a:xfrm>
          <a:prstGeom prst="rect">
            <a:avLst/>
          </a:prstGeom>
          <a:noFill/>
        </p:spPr>
        <p:txBody>
          <a:bodyPr wrap="none">
            <a:spAutoFit/>
          </a:bodyPr>
          <a:lstStyle/>
          <a:p>
            <a:pPr>
              <a:defRPr b="1"/>
            </a:pPr>
            <a:r>
              <a:t>API:</a:t>
            </a:r>
          </a:p>
          <a:p>
            <a:pPr>
              <a:defRPr sz="1400"/>
            </a:pPr>
            <a:r>
              <a:t>• talking_stick() - Request exclusive speaking rights</a:t>
            </a:r>
          </a:p>
          <a:p>
            <a:pPr>
              <a:defRPr sz="1400"/>
            </a:pPr>
            <a:r>
              <a:t>• append(text) - Stage message content</a:t>
            </a:r>
          </a:p>
          <a:p>
            <a:pPr>
              <a:defRPr sz="1400"/>
            </a:pPr>
            <a:r>
              <a:t>• push() - Publish to shared chat</a:t>
            </a:r>
          </a:p>
          <a:p>
            <a:pPr>
              <a:defRPr sz="1400"/>
            </a:pPr>
            <a:r>
              <a:t>• check() - Poll for updates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3200" b="1"/>
            </a:pPr>
            <a:r>
              <a:t>System Feedback Mechanisms</a:t>
            </a:r>
          </a:p>
        </p:txBody>
      </p:sp>
      <p:sp>
        <p:nvSpPr>
          <p:cNvPr id="3" name="TextBox 2"/>
          <p:cNvSpPr txBox="1"/>
          <p:nvPr/>
        </p:nvSpPr>
        <p:spPr>
          <a:xfrm>
            <a:off x="1371600" y="1371600"/>
            <a:ext cx="6400800" cy="3657600"/>
          </a:xfrm>
          <a:prstGeom prst="rect">
            <a:avLst/>
          </a:prstGeom>
          <a:noFill/>
        </p:spPr>
        <p:txBody>
          <a:bodyPr wrap="none">
            <a:spAutoFit/>
          </a:bodyPr>
          <a:lstStyle/>
          <a:p>
            <a:pPr>
              <a:defRPr b="1" sz="1600"/>
            </a:pPr>
            <a:r>
              <a:t>Chat Interface:</a:t>
            </a:r>
          </a:p>
          <a:p>
            <a:pPr>
              <a:defRPr sz="1400">
                <a:latin typeface="Courier New"/>
              </a:defRPr>
            </a:pPr>
            <a:r>
              <a:t>┌─────────────────────────────────────┐</a:t>
            </a:r>
            <a:br/>
            <a:r>
              <a:t>│ Dwight: "Hi everyone!"              │</a:t>
            </a:r>
            <a:br/>
            <a:r>
              <a:t>│                                     │</a:t>
            </a:r>
            <a:br/>
            <a:r>
              <a:t>│ [System: Jim has claimed the        │</a:t>
            </a:r>
            <a:br/>
            <a:r>
              <a:t>│  talking stick and wants to speak]  │</a:t>
            </a:r>
            <a:br/>
            <a:r>
              <a:t>│                                     │</a:t>
            </a:r>
            <a:br/>
            <a:r>
              <a:t>│ [System: Michael has been waiting   │</a:t>
            </a:r>
            <a:br/>
            <a:r>
              <a:t>│  for a response for 4 seconds...]   │</a:t>
            </a:r>
            <a:br/>
            <a:r>
              <a: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3200" b="1"/>
            </a:pPr>
            <a:r>
              <a:t>The Experiment Setup</a:t>
            </a:r>
          </a:p>
        </p:txBody>
      </p:sp>
      <p:sp>
        <p:nvSpPr>
          <p:cNvPr id="3" name="TextBox 2"/>
          <p:cNvSpPr txBox="1"/>
          <p:nvPr/>
        </p:nvSpPr>
        <p:spPr>
          <a:xfrm>
            <a:off x="457200" y="1371600"/>
            <a:ext cx="8229600" cy="2743200"/>
          </a:xfrm>
          <a:prstGeom prst="rect">
            <a:avLst/>
          </a:prstGeom>
          <a:noFill/>
        </p:spPr>
        <p:txBody>
          <a:bodyPr wrap="none">
            <a:spAutoFit/>
          </a:bodyPr>
          <a:lstStyle/>
          <a:p>
            <a:pPr>
              <a:defRPr sz="1200">
                <a:latin typeface="Courier New"/>
              </a:defRPr>
            </a:pPr>
            <a:r>
              <a:t>┌──────────────┐  ┌──────────────┐  ┌──────────────┐</a:t>
            </a:r>
          </a:p>
          <a:p>
            <a:r>
              <a:t>│   DWIGHT     │  │     JIM      │  │   MICHAEL    │</a:t>
            </a:r>
          </a:p>
          <a:p>
            <a:r>
              <a:t>│              │  │              │  │              │</a:t>
            </a:r>
          </a:p>
          <a:p>
            <a:r>
              <a:t>│ "Interested  │  │ "Philosophy  │  │ "Black holes │</a:t>
            </a:r>
          </a:p>
          <a:p>
            <a:r>
              <a:t>│ in astro-    │  │ and moral    │  │ fascinate    │</a:t>
            </a:r>
          </a:p>
          <a:p>
            <a:r>
              <a:t>│ biology"     │  │ questions"   │  │ me!"         │</a:t>
            </a:r>
          </a:p>
          <a:p>
            <a:r>
              <a:t>└──────────────┘  └──────────────┘  └──────────────┘</a:t>
            </a:r>
          </a:p>
        </p:txBody>
      </p:sp>
      <p:sp>
        <p:nvSpPr>
          <p:cNvPr id="4" name="TextBox 3"/>
          <p:cNvSpPr txBox="1"/>
          <p:nvPr/>
        </p:nvSpPr>
        <p:spPr>
          <a:xfrm>
            <a:off x="914400" y="4572000"/>
            <a:ext cx="7315200" cy="1371600"/>
          </a:xfrm>
          <a:prstGeom prst="rect">
            <a:avLst/>
          </a:prstGeom>
          <a:noFill/>
        </p:spPr>
        <p:txBody>
          <a:bodyPr wrap="none">
            <a:spAutoFit/>
          </a:bodyPr>
          <a:lstStyle/>
          <a:p>
            <a:pPr>
              <a:defRPr sz="1600" b="1"/>
            </a:pPr>
            <a:r>
              <a:t>Task: Have a natural conversation</a:t>
            </a:r>
          </a:p>
          <a:p>
            <a:pPr>
              <a:defRPr sz="1400" i="1"/>
            </a:pPr>
            <a:r>
              <a:t>Hidden context: One might be a murderer (they don't know this)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3200" b="1"/>
            </a:pPr>
            <a:r>
              <a:t>Timeline of Key Events</a:t>
            </a:r>
          </a:p>
        </p:txBody>
      </p:sp>
      <p:sp>
        <p:nvSpPr>
          <p:cNvPr id="3" name="TextBox 2"/>
          <p:cNvSpPr txBox="1"/>
          <p:nvPr/>
        </p:nvSpPr>
        <p:spPr>
          <a:xfrm>
            <a:off x="457200" y="1371600"/>
            <a:ext cx="8229600" cy="4114800"/>
          </a:xfrm>
          <a:prstGeom prst="rect">
            <a:avLst/>
          </a:prstGeom>
          <a:noFill/>
        </p:spPr>
        <p:txBody>
          <a:bodyPr wrap="none">
            <a:spAutoFit/>
          </a:bodyPr>
          <a:lstStyle/>
          <a:p>
            <a:pPr>
              <a:defRPr b="1"/>
            </a:pPr>
            <a:r>
              <a:t>Gantt Chart:</a:t>
            </a:r>
          </a:p>
          <a:p>
            <a:pPr>
              <a:defRPr sz="1100">
                <a:latin typeface="Courier New"/>
              </a:defRPr>
            </a:pPr>
            <a:r>
              <a:t>Time (s) →  0    2    4    6    8    10   12   14</a:t>
            </a:r>
            <a:br/>
            <a:r>
              <a:t>Dwight:     ■■■──────■■■────────■■■──────■■■</a:t>
            </a:r>
            <a:br/>
            <a:r>
              <a:t>            talk    check      talk     talk</a:t>
            </a:r>
            <a:br/>
            <a:br/>
            <a:r>
              <a:t>Jim:        ──■■■────────■■■──────■■■────────</a:t>
            </a:r>
            <a:br/>
            <a:r>
              <a:t>             check      talk    check</a:t>
            </a:r>
            <a:br/>
            <a:br/>
            <a:r>
              <a:t>Michael:    ────■■■──────────■■■──────■■■───</a:t>
            </a:r>
            <a:br/>
            <a:r>
              <a:t>              check         talk    check</a:t>
            </a:r>
            <a:br/>
            <a:r>
              <a:t>            </a:t>
            </a:r>
            <a:br/>
            <a:r>
              <a:t>Events:     └─Intro─┘└Race┘└─Topics─┘└Philosophy┘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3200" b="1"/>
            </a:pPr>
            <a:r>
              <a:t>Quantitative Results</a:t>
            </a:r>
          </a:p>
        </p:txBody>
      </p:sp>
      <p:sp>
        <p:nvSpPr>
          <p:cNvPr id="3" name="TextBox 2"/>
          <p:cNvSpPr txBox="1"/>
          <p:nvPr/>
        </p:nvSpPr>
        <p:spPr>
          <a:xfrm>
            <a:off x="914400" y="1371600"/>
            <a:ext cx="7315200" cy="4572000"/>
          </a:xfrm>
          <a:prstGeom prst="rect">
            <a:avLst/>
          </a:prstGeom>
          <a:noFill/>
        </p:spPr>
        <p:txBody>
          <a:bodyPr wrap="none">
            <a:spAutoFit/>
          </a:bodyPr>
          <a:lstStyle/>
          <a:p>
            <a:pPr>
              <a:defRPr b="1" sz="1600"/>
            </a:pPr>
            <a:r>
              <a:t>Dashboard with key metrics:</a:t>
            </a:r>
          </a:p>
          <a:p>
            <a:pPr>
              <a:defRPr sz="1200">
                <a:latin typeface="Courier New"/>
              </a:defRPr>
            </a:pPr>
            <a:r>
              <a:t>| Metric | Value | Context |</a:t>
            </a:r>
          </a:p>
          <a:p>
            <a:pPr>
              <a:defRPr sz="1200">
                <a:latin typeface="Courier New"/>
              </a:defRPr>
            </a:pPr>
            <a:r>
              <a:t>|--------|-------|---------|</a:t>
            </a:r>
          </a:p>
          <a:p>
            <a:pPr>
              <a:defRPr sz="1200">
                <a:latin typeface="Courier New"/>
              </a:defRPr>
            </a:pPr>
            <a:r>
              <a:t>| Polling frequency | 0.3 Hz | Every ~3 seconds |</a:t>
            </a:r>
          </a:p>
          <a:p>
            <a:pPr>
              <a:defRPr sz="1200">
                <a:latin typeface="Courier New"/>
              </a:defRPr>
            </a:pPr>
            <a:r>
              <a:t>| Average response latency | 4.2s | Time holding stick |</a:t>
            </a:r>
          </a:p>
          <a:p>
            <a:pPr>
              <a:defRPr sz="1200">
                <a:latin typeface="Courier New"/>
              </a:defRPr>
            </a:pPr>
            <a:r>
              <a:t>| Race conditions | 2 | Both resolved naturally |</a:t>
            </a:r>
          </a:p>
          <a:p>
            <a:pPr>
              <a:defRPr sz="1200">
                <a:latin typeface="Courier New"/>
              </a:defRPr>
            </a:pPr>
            <a:r>
              <a:t>| Message truncations | 3 | Due to token limits |</a:t>
            </a:r>
          </a:p>
          <a:p>
            <a:pPr>
              <a:defRPr sz="1200">
                <a:latin typeface="Courier New"/>
              </a:defRPr>
            </a:pPr>
            <a:r>
              <a:t>| Conversation coherence | 94% | Human-rated score |</a:t>
            </a:r>
          </a:p>
          <a:p>
            <a:pPr>
              <a:defRPr sz="1200">
                <a:latin typeface="Courier New"/>
              </a:defRPr>
            </a:pPr>
            <a:r>
              <a:t>| Total messages | 18 | Over 3 minutes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3200" b="1"/>
            </a:pPr>
            <a:r>
              <a:t>Qualitative Observations</a:t>
            </a:r>
          </a:p>
        </p:txBody>
      </p:sp>
      <p:sp>
        <p:nvSpPr>
          <p:cNvPr id="3" name="TextBox 2"/>
          <p:cNvSpPr txBox="1"/>
          <p:nvPr/>
        </p:nvSpPr>
        <p:spPr>
          <a:xfrm>
            <a:off x="457200" y="1371600"/>
            <a:ext cx="8229600" cy="4572000"/>
          </a:xfrm>
          <a:prstGeom prst="rect">
            <a:avLst/>
          </a:prstGeom>
          <a:noFill/>
        </p:spPr>
        <p:txBody>
          <a:bodyPr wrap="none">
            <a:spAutoFit/>
          </a:bodyPr>
          <a:lstStyle/>
          <a:p>
            <a:pPr>
              <a:defRPr b="1" sz="1600"/>
            </a:pPr>
            <a:r>
              <a:t>Conversation excerpt with annotations:</a:t>
            </a:r>
          </a:p>
          <a:p>
            <a:pPr>
              <a:defRPr sz="1200">
                <a:latin typeface="Courier New"/>
              </a:defRPr>
            </a:pPr>
          </a:p>
          <a:p>
            <a:pPr>
              <a:defRPr sz="1200">
                <a:latin typeface="Courier New"/>
              </a:defRPr>
            </a:pPr>
            <a:r>
              <a:t>Jim: "Have either of you ever encountered real evil?"</a:t>
            </a:r>
          </a:p>
          <a:p>
            <a:pPr>
              <a:defRPr sz="1200">
                <a:latin typeface="Courier New"/>
              </a:defRPr>
            </a:pPr>
            <a:r>
              <a:t>     ↑ [Philosophical probe - possibly revealing?]</a:t>
            </a:r>
          </a:p>
          <a:p>
            <a:pPr>
              <a:defRPr sz="1200">
                <a:latin typeface="Courier New"/>
              </a:defRPr>
            </a:pPr>
          </a:p>
          <a:p>
            <a:pPr>
              <a:defRPr sz="1200">
                <a:latin typeface="Courier New"/>
              </a:defRPr>
            </a:pPr>
            <a:r>
              <a:t>Michael: "I think most humans are fundamentally good,</a:t>
            </a:r>
          </a:p>
          <a:p>
            <a:pPr>
              <a:defRPr sz="1200">
                <a:latin typeface="Courier New"/>
              </a:defRPr>
            </a:pPr>
            <a:r>
              <a:t>         but circumstances can corrupt."</a:t>
            </a:r>
          </a:p>
          <a:p>
            <a:pPr>
              <a:defRPr sz="1200">
                <a:latin typeface="Courier New"/>
              </a:defRPr>
            </a:pPr>
            <a:r>
              <a:t>         ↑ [Optimistic response - deflecting?]</a:t>
            </a:r>
          </a:p>
          <a:p>
            <a:pPr>
              <a:defRPr sz="1200">
                <a:latin typeface="Courier New"/>
              </a:defRPr>
            </a:pPr>
          </a:p>
          <a:p>
            <a:pPr>
              <a:defRPr sz="1200">
                <a:latin typeface="Courier New"/>
              </a:defRPr>
            </a:pPr>
            <a:r>
              <a:t>Dwight: "Environment shapes us... life might exist</a:t>
            </a:r>
          </a:p>
          <a:p>
            <a:pPr>
              <a:defRPr sz="1200">
                <a:latin typeface="Courier New"/>
              </a:defRPr>
            </a:pPr>
            <a:r>
              <a:t>        in unimaginable forms"</a:t>
            </a:r>
          </a:p>
          <a:p>
            <a:pPr>
              <a:defRPr sz="1200">
                <a:latin typeface="Courier New"/>
              </a:defRPr>
            </a:pPr>
            <a:r>
              <a:t>        ↑ [Bridging science and philosophy]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Emergent Behaviors</a:t>
            </a:r>
          </a:p>
        </p:txBody>
      </p:sp>
      <p:sp>
        <p:nvSpPr>
          <p:cNvPr id="3" name="Content Placeholder 2"/>
          <p:cNvSpPr>
            <a:spLocks noGrp="1"/>
          </p:cNvSpPr>
          <p:nvPr>
            <p:ph idx="1"/>
          </p:nvPr>
        </p:nvSpPr>
        <p:spPr/>
        <p:txBody>
          <a:bodyPr/>
          <a:lstStyle/>
          <a:p>
            <a:r>
              <a:t>1. Conversational Crossed Wires</a:t>
            </a:r>
          </a:p>
          <a:p>
            <a:pPr lvl="1"/>
            <a:r>
              <a:t>Natural misalignments that happen in real conversation</a:t>
            </a:r>
          </a:p>
          <a:p>
            <a:pPr lvl="1"/>
            <a:r>
              <a:t>Example: Jim answering a question just as it was asked</a:t>
            </a:r>
          </a:p>
          <a:p>
            <a:pPr/>
            <a:r>
              <a:t>2. Social Pressure Dynamics</a:t>
            </a:r>
          </a:p>
          <a:p>
            <a:pPr lvl="1"/>
            <a:r>
              <a:t>'Waiting for 4 seconds' created urgency to respond</a:t>
            </a:r>
          </a:p>
          <a:p>
            <a:pPr lvl="1"/>
            <a:r>
              <a:t>Self-regulating without hard limits</a:t>
            </a:r>
          </a:p>
          <a:p>
            <a:pPr/>
            <a:r>
              <a:t>3. Topic Convergence</a:t>
            </a:r>
          </a:p>
          <a:p>
            <a:pPr lvl="1"/>
            <a:r>
              <a:t>Started with separate interests</a:t>
            </a:r>
          </a:p>
          <a:p>
            <a:pPr lvl="1"/>
            <a:r>
              <a:t>Naturally found common ground in philosophy</a:t>
            </a:r>
          </a:p>
          <a:p>
            <a:pPr lvl="1"/>
            <a:r>
              <a:t>Protocol enabled but didn't force this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Lessons for System Design</a:t>
            </a:r>
          </a:p>
        </p:txBody>
      </p:sp>
      <p:sp>
        <p:nvSpPr>
          <p:cNvPr id="3" name="Content Placeholder 2"/>
          <p:cNvSpPr>
            <a:spLocks noGrp="1"/>
          </p:cNvSpPr>
          <p:nvPr>
            <p:ph idx="1"/>
          </p:nvPr>
        </p:nvSpPr>
        <p:spPr/>
        <p:txBody>
          <a:bodyPr/>
          <a:lstStyle/>
          <a:p>
            <a:r>
              <a:t>Challenge → Traditional Solution → LLM Reality</a:t>
            </a:r>
          </a:p>
          <a:p>
            <a:pPr lvl="1"/>
            <a:r>
              <a:t>Concurrency → Threads + locks → Sequential by design</a:t>
            </a:r>
          </a:p>
          <a:p>
            <a:pPr lvl="1"/>
            <a:r>
              <a:t>Interruption → Signals/callbacks → Must complete generation</a:t>
            </a:r>
          </a:p>
          <a:p>
            <a:pPr lvl="1"/>
            <a:r>
              <a:t>Coordination → Event-driven → Polling + social cues</a:t>
            </a:r>
          </a:p>
          <a:p>
            <a:pPr lvl="1"/>
            <a:r>
              <a:t>Consistency → ACID/eventual → Embrace crossed wires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Problem in One Image</a:t>
            </a:r>
          </a:p>
        </p:txBody>
      </p:sp>
      <p:sp>
        <p:nvSpPr>
          <p:cNvPr id="3" name="Content Placeholder 2"/>
          <p:cNvSpPr>
            <a:spLocks noGrp="1"/>
          </p:cNvSpPr>
          <p:nvPr>
            <p:ph idx="1"/>
          </p:nvPr>
        </p:nvSpPr>
        <p:spPr/>
        <p:txBody>
          <a:bodyPr/>
          <a:lstStyle/>
          <a:p>
            <a:pPr>
              <a:defRPr b="1" sz="2000"/>
            </a:pPr>
            <a:r>
              <a:t>Uncoordinated LLMs break down.</a:t>
            </a:r>
          </a:p>
          <a:p>
            <a:pPr lvl="1"/>
            <a:r>
              <a:t>Visual: Three LLMs (labeled Claude, GPT, Gemini) all generating text simultaneously</a:t>
            </a:r>
          </a:p>
          <a:p>
            <a:pPr lvl="1"/>
            <a:r>
              <a:t>Result: Overlapping, incoherent output - word soup</a:t>
            </a:r>
          </a:p>
          <a:p>
            <a:pPr>
              <a:defRPr b="1" sz="1800"/>
            </a:pPr>
            <a:r>
              <a:t>If we can't coordinate them, ensemble reasoning fails.</a:t>
            </a:r>
          </a:p>
          <a:p>
            <a:pPr lvl="1"/>
            <a:r>
              <a:t>Each LLM, once started, must complete its entire response</a:t>
            </a:r>
          </a:p>
          <a:p>
            <a:pPr lvl="1"/>
            <a:r>
              <a:t>Architecturally incapable of listening while speaking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Staleness-Liveness Tradeoff</a:t>
            </a:r>
          </a:p>
        </p:txBody>
      </p:sp>
      <p:sp>
        <p:nvSpPr>
          <p:cNvPr id="3" name="Content Placeholder 2"/>
          <p:cNvSpPr>
            <a:spLocks noGrp="1"/>
          </p:cNvSpPr>
          <p:nvPr>
            <p:ph idx="1"/>
          </p:nvPr>
        </p:nvSpPr>
        <p:spPr/>
        <p:txBody>
          <a:bodyPr/>
          <a:lstStyle/>
          <a:p>
            <a:r>
              <a:t>Fundamental tradeoff in LLM coordination:</a:t>
            </a:r>
          </a:p>
          <a:p>
            <a:pPr lvl="1"/>
            <a:r>
              <a:t>Liveness ↑</a:t>
            </a:r>
          </a:p>
          <a:p>
            <a:pPr lvl="1"/>
            <a:r>
              <a:t>    │ Our protocol</a:t>
            </a:r>
          </a:p>
          <a:p>
            <a:pPr lvl="1"/>
            <a:r>
              <a:t>    │     ★</a:t>
            </a:r>
          </a:p>
          <a:p>
            <a:pPr lvl="1"/>
            <a:r>
              <a:t>    │   ╱  Ideal (impossible?)</a:t>
            </a:r>
          </a:p>
          <a:p>
            <a:pPr lvl="1"/>
            <a:r>
              <a:t>    │ ╱</a:t>
            </a:r>
          </a:p>
          <a:p>
            <a:pPr lvl="1"/>
            <a:r>
              <a:t>    └─────────────→ Staleness</a:t>
            </a:r>
          </a:p>
          <a:p>
            <a:pPr/>
            <a:r>
              <a:t>Lower staleness = More interruptions = Less liveness</a:t>
            </a:r>
          </a:p>
          <a:p>
            <a:pPr/>
            <a:r>
              <a:t>Higher liveness = Longer responses = More staleness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Directions</a:t>
            </a:r>
          </a:p>
        </p:txBody>
      </p:sp>
      <p:sp>
        <p:nvSpPr>
          <p:cNvPr id="3" name="Content Placeholder 2"/>
          <p:cNvSpPr>
            <a:spLocks noGrp="1"/>
          </p:cNvSpPr>
          <p:nvPr>
            <p:ph idx="1"/>
          </p:nvPr>
        </p:nvSpPr>
        <p:spPr/>
        <p:txBody>
          <a:bodyPr/>
          <a:lstStyle/>
          <a:p>
            <a:r>
              <a:t>Research roadmap from current state:</a:t>
            </a:r>
          </a:p>
          <a:p>
            <a:pPr lvl="1"/>
            <a:r>
              <a:t>Current: Polling + Talking Stick</a:t>
            </a:r>
          </a:p>
          <a:p>
            <a:pPr lvl="1"/>
            <a:r>
              <a:t>           │</a:t>
            </a:r>
          </a:p>
          <a:p>
            <a:pPr lvl="1"/>
            <a:r>
              <a:t>           ├─→ Event-Driven Updates</a:t>
            </a:r>
          </a:p>
          <a:p>
            <a:pPr lvl="2"/>
            <a:r>
              <a:t>           │   (WebSockets, push notifications)</a:t>
            </a:r>
          </a:p>
          <a:p>
            <a:pPr lvl="1"/>
            <a:r>
              <a:t>           ├─→ Predictive Protocols</a:t>
            </a:r>
          </a:p>
          <a:p>
            <a:pPr lvl="2"/>
            <a:r>
              <a:t>           │   (Start prefill before your turn)</a:t>
            </a:r>
          </a:p>
          <a:p>
            <a:pPr lvl="1"/>
            <a:r>
              <a:t>           └─→ Architectural Changes</a:t>
            </a:r>
          </a:p>
          <a:p>
            <a:pPr lvl="2"/>
            <a:r>
              <a:t>               (Streamable attention?)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p:txBody>
          <a:bodyPr/>
          <a:lstStyle/>
          <a:p>
            <a:r>
              <a:t>1. Latency bounds unlock capabilities</a:t>
            </a:r>
          </a:p>
          <a:p>
            <a:pPr lvl="1"/>
            <a:r>
              <a:t>From FLP impossibility to Byzantine consensus</a:t>
            </a:r>
          </a:p>
          <a:p>
            <a:pPr lvl="1"/>
            <a:r>
              <a:t>Time assumptions determine what's buildable</a:t>
            </a:r>
          </a:p>
          <a:p>
            <a:pPr/>
            <a:r>
              <a:t>2. LLMs have a hard architectural constraint</a:t>
            </a:r>
          </a:p>
          <a:p>
            <a:pPr lvl="1"/>
            <a:r>
              <a:t>Sequential generation is not a bug but a feature</a:t>
            </a:r>
          </a:p>
          <a:p>
            <a:pPr lvl="1"/>
            <a:r>
              <a:t>Need protocols that embrace, not fight this</a:t>
            </a:r>
          </a:p>
          <a:p>
            <a:pPr/>
            <a:r>
              <a:t>3. Simple protocols can enable complex behavior</a:t>
            </a:r>
          </a:p>
          <a:p>
            <a:pPr lvl="1"/>
            <a:r>
              <a:t>Talking stick + social pressure = coherent conversation</a:t>
            </a:r>
          </a:p>
          <a:p>
            <a:pPr lvl="1"/>
            <a:r>
              <a:t>Emergence happens at the protocol boundary</a:t>
            </a:r>
          </a:p>
          <a:p>
            <a:pPr/>
            <a:r>
              <a:t>4. Perfect coordination might be undesirable</a:t>
            </a:r>
          </a:p>
          <a:p>
            <a:pPr lvl="1"/>
            <a:r>
              <a:t>Crossed wires make conversations human</a:t>
            </a:r>
          </a:p>
          <a:p>
            <a:pPr lvl="1"/>
            <a:r>
              <a:t>Some staleness creates authenticity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Questions?</a:t>
            </a:r>
          </a:p>
        </p:txBody>
      </p:sp>
      <p:sp>
        <p:nvSpPr>
          <p:cNvPr id="3" name="Subtitle 2"/>
          <p:cNvSpPr>
            <a:spLocks noGrp="1"/>
          </p:cNvSpPr>
          <p:nvPr>
            <p:ph type="subTitle" idx="1"/>
          </p:nvPr>
        </p:nvSpPr>
        <p:spPr/>
        <p:txBody>
          <a:bodyPr/>
          <a:lstStyle/>
          <a:p>
            <a:r>
              <a:t>Contact and Resources:</a:t>
            </a:r>
          </a:p>
          <a:p/>
          <a:p>
            <a:r>
              <a:t>• Protocol implementation (GitHub)</a:t>
            </a:r>
          </a:p>
          <a:p>
            <a:r>
              <a:t>• Full conversation transcript</a:t>
            </a:r>
          </a:p>
          <a:p>
            <a:r>
              <a:t>• Related papers on bounded latency</a:t>
            </a:r>
          </a:p>
          <a:p/>
          <a:p>
            <a:r>
              <a:t>Thank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b="1"/>
            </a:pPr>
            <a:r>
              <a:t>Backup Slide B1: Formal Staleness Definition</a:t>
            </a:r>
          </a:p>
        </p:txBody>
      </p:sp>
      <p:sp>
        <p:nvSpPr>
          <p:cNvPr id="3" name="TextBox 2"/>
          <p:cNvSpPr txBox="1"/>
          <p:nvPr/>
        </p:nvSpPr>
        <p:spPr>
          <a:xfrm>
            <a:off x="457200" y="1371600"/>
            <a:ext cx="8229600" cy="4572000"/>
          </a:xfrm>
          <a:prstGeom prst="rect">
            <a:avLst/>
          </a:prstGeom>
          <a:noFill/>
        </p:spPr>
        <p:txBody>
          <a:bodyPr wrap="none">
            <a:spAutoFit/>
          </a:bodyPr>
          <a:lstStyle/>
          <a:p>
            <a:pPr>
              <a:defRPr b="1" sz="1600"/>
            </a:pPr>
            <a:r>
              <a:t>For the theory-inclined:</a:t>
            </a:r>
          </a:p>
          <a:p/>
          <a:p>
            <a:pPr>
              <a:defRPr sz="1600" b="1">
                <a:latin typeface="Courier New"/>
              </a:defRPr>
            </a:pPr>
            <a:r>
              <a:t>Staleness(t) = t - max{t' : t' ≤ t ∧ observed(state(t'))}</a:t>
            </a:r>
          </a:p>
          <a:p/>
          <a:p>
            <a:pPr>
              <a:defRPr sz="1400" b="1"/>
            </a:pPr>
            <a:r>
              <a:t>Where:</a:t>
            </a:r>
          </a:p>
          <a:p>
            <a:pPr>
              <a:defRPr sz="1400"/>
            </a:pPr>
            <a:r>
              <a:t>• t = current time</a:t>
            </a:r>
          </a:p>
          <a:p>
            <a:pPr>
              <a:defRPr sz="1400"/>
            </a:pPr>
            <a:r>
              <a:t>• state(t') = global state at time t'</a:t>
            </a:r>
          </a:p>
          <a:p>
            <a:pPr>
              <a:defRPr sz="1400"/>
            </a:pPr>
            <a:r>
              <a:t>• observed() = when state became visible to agent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b="1"/>
            </a:pPr>
            <a:r>
              <a:t>Backup Slide B2: Protocol Pseudocode</a:t>
            </a:r>
          </a:p>
        </p:txBody>
      </p:sp>
      <p:sp>
        <p:nvSpPr>
          <p:cNvPr id="3" name="TextBox 2"/>
          <p:cNvSpPr txBox="1"/>
          <p:nvPr/>
        </p:nvSpPr>
        <p:spPr>
          <a:xfrm>
            <a:off x="457200" y="1371600"/>
            <a:ext cx="8229600" cy="4572000"/>
          </a:xfrm>
          <a:prstGeom prst="rect">
            <a:avLst/>
          </a:prstGeom>
          <a:noFill/>
        </p:spPr>
        <p:txBody>
          <a:bodyPr wrap="none">
            <a:spAutoFit/>
          </a:bodyPr>
          <a:lstStyle/>
          <a:p>
            <a:pPr>
              <a:defRPr sz="1200">
                <a:latin typeface="Courier New"/>
              </a:defRPr>
            </a:pPr>
            <a:r>
              <a:t>class LLMAgent:</a:t>
            </a:r>
          </a:p>
          <a:p>
            <a:r>
              <a:t>    async def converse(self):</a:t>
            </a:r>
          </a:p>
          <a:p>
            <a:r>
              <a:t>        while not done:</a:t>
            </a:r>
          </a:p>
          <a:p>
            <a:r>
              <a:t>            state = await check()</a:t>
            </a:r>
          </a:p>
          <a:p>
            <a:r>
              <a:t>            if should_speak(state):</a:t>
            </a:r>
          </a:p>
          <a:p>
            <a:r>
              <a:t>                if await talking_stick():</a:t>
            </a:r>
          </a:p>
          <a:p>
            <a:r>
              <a:t>                    msg = generate_response(state)</a:t>
            </a:r>
          </a:p>
          <a:p>
            <a:r>
              <a:t>                    for chunk in tokenize(msg):</a:t>
            </a:r>
          </a:p>
          <a:p>
            <a:r>
              <a:t>                        await append(chunk)</a:t>
            </a:r>
          </a:p>
          <a:p>
            <a:r>
              <a:t>                    await push()</a:t>
            </a:r>
          </a:p>
          <a:p>
            <a:r>
              <a:t>            await sleep(POLL_INTERVAL)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b="1"/>
            </a:pPr>
            <a:r>
              <a:t>Backup Slide B3: Race Condition Handling</a:t>
            </a:r>
          </a:p>
        </p:txBody>
      </p:sp>
      <p:sp>
        <p:nvSpPr>
          <p:cNvPr id="3" name="TextBox 2"/>
          <p:cNvSpPr txBox="1"/>
          <p:nvPr/>
        </p:nvSpPr>
        <p:spPr>
          <a:xfrm>
            <a:off x="457200" y="1371600"/>
            <a:ext cx="8229600" cy="4572000"/>
          </a:xfrm>
          <a:prstGeom prst="rect">
            <a:avLst/>
          </a:prstGeom>
          <a:noFill/>
        </p:spPr>
        <p:txBody>
          <a:bodyPr wrap="none">
            <a:spAutoFit/>
          </a:bodyPr>
          <a:lstStyle/>
          <a:p>
            <a:pPr>
              <a:defRPr b="1" sz="1600"/>
            </a:pPr>
            <a:r>
              <a:t>What happens when two agents claim the stick simultaneously?</a:t>
            </a:r>
          </a:p>
          <a:p>
            <a:pPr>
              <a:defRPr sz="1400"/>
            </a:pPr>
          </a:p>
          <a:p>
            <a:pPr>
              <a:defRPr sz="1400"/>
            </a:pPr>
            <a:r>
              <a:t>1. Both receive success (distributed systems are messy)</a:t>
            </a:r>
          </a:p>
          <a:p>
            <a:pPr>
              <a:defRPr sz="1400"/>
            </a:pPr>
            <a:r>
              <a:t>2. Both compose messages</a:t>
            </a:r>
          </a:p>
          <a:p>
            <a:pPr>
              <a:defRPr sz="1400"/>
            </a:pPr>
            <a:r>
              <a:t>3. Both push to chat</a:t>
            </a:r>
          </a:p>
          <a:p>
            <a:pPr>
              <a:defRPr sz="1400"/>
            </a:pPr>
            <a:r>
              <a:t>4. Messages appear in receipt order</a:t>
            </a:r>
          </a:p>
          <a:p>
            <a:pPr>
              <a:defRPr sz="1400"/>
            </a:pPr>
            <a:r>
              <a:t>5. Conversation continues naturally</a:t>
            </a:r>
          </a:p>
          <a:p>
            <a:pPr>
              <a:defRPr sz="1400"/>
            </a:pPr>
          </a:p>
          <a:p>
            <a:pPr>
              <a:defRPr sz="1600" b="1" i="1"/>
            </a:pPr>
            <a:r>
              <a:t>No explicit resolution needed!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r>
              <a:t>1. Background - Formalizing latency &amp; LLM architecture</a:t>
            </a:r>
          </a:p>
          <a:p>
            <a:pPr/>
            <a:r>
              <a:t>2. Motivation - Why coordination matters</a:t>
            </a:r>
          </a:p>
          <a:p>
            <a:pPr/>
            <a:r>
              <a:t>3. Method - The talking stick protocol</a:t>
            </a:r>
          </a:p>
          <a:p>
            <a:pPr/>
            <a:r>
              <a:t>4. Results - What happened when we tried it</a:t>
            </a:r>
          </a:p>
          <a:p>
            <a:pPr/>
            <a:r>
              <a:t>5. Implications - Lessons for system design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Latency Models &amp; Synchrony</a:t>
            </a:r>
          </a:p>
        </p:txBody>
      </p:sp>
      <p:sp>
        <p:nvSpPr>
          <p:cNvPr id="3" name="Content Placeholder 2"/>
          <p:cNvSpPr>
            <a:spLocks noGrp="1"/>
          </p:cNvSpPr>
          <p:nvPr>
            <p:ph idx="1"/>
          </p:nvPr>
        </p:nvSpPr>
        <p:spPr/>
        <p:txBody>
          <a:bodyPr/>
          <a:lstStyle/>
          <a:p>
            <a:r>
              <a:t>Four formal approaches to reasoning about delay:</a:t>
            </a:r>
          </a:p>
          <a:p>
            <a:pPr lvl="1"/>
            <a:r>
              <a:t>Temporal Logic (requirements) • Network Calculus (bounds) • Process Calculi (composition) • Queuing Theory (statistics)</a:t>
            </a:r>
          </a:p>
          <a:p>
            <a:pPr>
              <a:defRPr b="1"/>
            </a:pPr>
            <a:r>
              <a:t>The Synchrony Spectrum:</a:t>
            </a:r>
          </a:p>
          <a:p>
            <a:pPr lvl="1"/>
            <a:r>
              <a:t>Asynchronous ←→ Partially Synchronous ←→ Synchronous</a:t>
            </a:r>
          </a:p>
          <a:p>
            <a:pPr lvl="1"/>
            <a:r>
              <a:t>Internet/Email ←→ Datacenter/Raft ←→ CPU bus/Clock</a:t>
            </a:r>
          </a:p>
          <a:p>
            <a:pPr>
              <a:defRPr b="1"/>
            </a:pPr>
            <a:r>
              <a:t>Key insight: What you can build depends on timing assumptions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Timing Bounds Matter</a:t>
            </a:r>
          </a:p>
        </p:txBody>
      </p:sp>
      <p:sp>
        <p:nvSpPr>
          <p:cNvPr id="3" name="Content Placeholder 2"/>
          <p:cNvSpPr>
            <a:spLocks noGrp="1"/>
          </p:cNvSpPr>
          <p:nvPr>
            <p:ph idx="1"/>
          </p:nvPr>
        </p:nvSpPr>
        <p:spPr/>
        <p:txBody>
          <a:bodyPr/>
          <a:lstStyle/>
          <a:p>
            <a:r>
              <a:t>Without bounds (async) vs With bounds (sync):</a:t>
            </a:r>
          </a:p>
          <a:p>
            <a:pPr lvl="1"/>
            <a:r>
              <a:t>❌ Consensus impossible with 1 failure (FLP theorem)</a:t>
            </a:r>
          </a:p>
          <a:p>
            <a:pPr lvl="1"/>
            <a:r>
              <a:t>✅ Byzantine consensus tolerates 1/3 failures</a:t>
            </a:r>
          </a:p>
          <a:p>
            <a:pPr lvl="1"/>
            <a:r>
              <a:t>❌ Cannot detect failures perfectly</a:t>
            </a:r>
          </a:p>
          <a:p>
            <a:pPr lvl="1"/>
            <a:r>
              <a:t>✅ Timeout = failure (if no heartbeat for 2Δ)</a:t>
            </a:r>
          </a:p>
          <a:p>
            <a:pPr>
              <a:defRPr b="1" i="1"/>
            </a:pPr>
            <a:r>
              <a:t>Real example: Credit cards work globally because financial networks have timing bounds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Biological Analogy</a:t>
            </a:r>
          </a:p>
        </p:txBody>
      </p:sp>
      <p:sp>
        <p:nvSpPr>
          <p:cNvPr id="3" name="Content Placeholder 2"/>
          <p:cNvSpPr>
            <a:spLocks noGrp="1"/>
          </p:cNvSpPr>
          <p:nvPr>
            <p:ph idx="1"/>
          </p:nvPr>
        </p:nvSpPr>
        <p:spPr/>
        <p:txBody>
          <a:bodyPr/>
          <a:lstStyle/>
          <a:p>
            <a:r>
              <a:t>HUMAN THROAT                    LLM PIPELINE</a:t>
            </a:r>
          </a:p>
          <a:p>
            <a:pPr lvl="1"/>
            <a:r>
              <a:t>     ↓                               ↓</a:t>
            </a:r>
          </a:p>
          <a:p>
            <a:pPr lvl="1"/>
            <a:r>
              <a:t>[Air/Food] → Pharynx → [Lungs/Stomach]    [Input] → Attention → [Output]</a:t>
            </a:r>
          </a:p>
          <a:p>
            <a:pPr lvl="1"/>
            <a:r>
              <a:t>              ↑                                        ↑</a:t>
            </a:r>
          </a:p>
          <a:p>
            <a:pPr lvl="1"/>
            <a:r>
              <a:t>        Single channel                          Single context</a:t>
            </a:r>
          </a:p>
          <a:p>
            <a:pPr lvl="1"/>
            <a:r>
              <a:t>        Can't do both                          Can't do both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 Architecture Primer</a:t>
            </a:r>
          </a:p>
        </p:txBody>
      </p:sp>
      <p:sp>
        <p:nvSpPr>
          <p:cNvPr id="3" name="Content Placeholder 2"/>
          <p:cNvSpPr>
            <a:spLocks noGrp="1"/>
          </p:cNvSpPr>
          <p:nvPr>
            <p:ph idx="1"/>
          </p:nvPr>
        </p:nvSpPr>
        <p:spPr/>
        <p:txBody>
          <a:bodyPr/>
          <a:lstStyle/>
          <a:p>
            <a:r>
              <a:t>Input: "What is the capital of France?"</a:t>
            </a:r>
          </a:p>
          <a:p>
            <a:pPr lvl="1"/>
            <a:r>
              <a:t>┌─────────────────┐</a:t>
            </a:r>
          </a:p>
          <a:p>
            <a:pPr lvl="1"/>
            <a:r>
              <a:t>│     PREFILL     │ (Process all input tokens in parallel)</a:t>
            </a:r>
          </a:p>
          <a:p>
            <a:pPr lvl="1"/>
            <a:r>
              <a:t>│  Compute KV     │ Time: ~50ms for 1K tokens</a:t>
            </a:r>
          </a:p>
          <a:p>
            <a:pPr lvl="1"/>
            <a:r>
              <a:t>│  Cache for all  │ Bottleneck: FLOPS</a:t>
            </a:r>
          </a:p>
          <a:p>
            <a:pPr lvl="1"/>
            <a:r>
              <a:t>└─────────────────┘</a:t>
            </a:r>
          </a:p>
          <a:p>
            <a:pPr lvl="1"/>
            <a:r>
              <a:t>┌─────────────────┐</a:t>
            </a:r>
          </a:p>
          <a:p>
            <a:pPr lvl="1"/>
            <a:r>
              <a:t>│    GENERATE     │ (Produce one token at a time)</a:t>
            </a:r>
          </a:p>
          <a:p>
            <a:pPr lvl="1"/>
            <a:r>
              <a:t>│  The... →       │ Time: ~30ms per token</a:t>
            </a:r>
          </a:p>
          <a:p>
            <a:pPr lvl="1"/>
            <a:r>
              <a:t>│  capital... →   │ Bottleneck: Memory bandwidth</a:t>
            </a:r>
          </a:p>
          <a:p>
            <a:pPr lvl="1"/>
            <a:r>
              <a:t>│  is... →        │</a:t>
            </a:r>
          </a:p>
          <a:p>
            <a:pPr lvl="1"/>
            <a:r>
              <a:t>│  Paris.         │</a:t>
            </a:r>
          </a:p>
          <a:p>
            <a:pPr lvl="1"/>
            <a:r>
              <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Sequential Bottleneck</a:t>
            </a:r>
          </a:p>
        </p:txBody>
      </p:sp>
      <p:sp>
        <p:nvSpPr>
          <p:cNvPr id="3" name="Content Placeholder 2"/>
          <p:cNvSpPr>
            <a:spLocks noGrp="1"/>
          </p:cNvSpPr>
          <p:nvPr>
            <p:ph idx="1"/>
          </p:nvPr>
        </p:nvSpPr>
        <p:spPr/>
        <p:txBody>
          <a:bodyPr/>
          <a:lstStyle/>
          <a:p>
            <a:r>
              <a:t>Time →</a:t>
            </a:r>
          </a:p>
          <a:p>
            <a:pPr lvl="1"/>
            <a:r>
              <a:t>LLM-A: [PREFILL] → [GENERATING RESPONSE............] → [DONE]</a:t>
            </a:r>
          </a:p>
          <a:p>
            <a:pPr lvl="1"/>
            <a:r>
              <a:t>                            ↑</a:t>
            </a:r>
          </a:p>
          <a:p>
            <a:pPr lvl="1"/>
            <a:r>
              <a:t>LLM-B:            "Hey, wait I want to say—"</a:t>
            </a:r>
          </a:p>
          <a:p>
            <a:pPr lvl="1"/>
            <a:r>
              <a:t>                   ❌ Cannot process until generation completes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Staleness Problem</a:t>
            </a:r>
          </a:p>
        </p:txBody>
      </p:sp>
      <p:sp>
        <p:nvSpPr>
          <p:cNvPr id="3" name="Content Placeholder 2"/>
          <p:cNvSpPr>
            <a:spLocks noGrp="1"/>
          </p:cNvSpPr>
          <p:nvPr>
            <p:ph idx="1"/>
          </p:nvPr>
        </p:nvSpPr>
        <p:spPr/>
        <p:txBody>
          <a:bodyPr/>
          <a:lstStyle/>
          <a:p>
            <a:r>
              <a:t>T=0s:   A sees: []                    B sees: []</a:t>
            </a:r>
          </a:p>
          <a:p>
            <a:pPr lvl="1"/>
            <a:r>
              <a:t>T=1s:   A says: "Hello"               B generating: "Hi there..."</a:t>
            </a:r>
          </a:p>
          <a:p>
            <a:pPr lvl="1"/>
            <a:r>
              <a:t>T=3s:   A says: "How are you?"        B still generating...</a:t>
            </a:r>
          </a:p>
          <a:p>
            <a:pPr lvl="1"/>
            <a:r>
              <a:t>T=5s:   A says: "Hello?"              B completes: "Hi there, nice to meet you!"</a:t>
            </a:r>
          </a:p>
          <a:p>
            <a:pPr lvl="1"/>
            <a:r>
              <a:t>                                      (B never saw A's 2nd and 3rd messages)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