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C1E0EA-E0F3-6A06-7678-F16C1D9DA9F1}" name="Josh Forman" initials="JF" userId="S::josh.forman@maidavaleschool.com::ea6db340-4cf6-4757-82b8-1079e78dd0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7" autoAdjust="0"/>
    <p:restoredTop sz="94731"/>
  </p:normalViewPr>
  <p:slideViewPr>
    <p:cSldViewPr snapToGrid="0">
      <p:cViewPr>
        <p:scale>
          <a:sx n="44" d="100"/>
          <a:sy n="44" d="100"/>
        </p:scale>
        <p:origin x="2400" y="-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4D0511-894F-7E48-9A33-65953EDAA009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1241425"/>
            <a:ext cx="47847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1275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9DCFEA8-6CDB-0E43-86C2-D9ABF46F0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66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CFEA8-6CDB-0E43-86C2-D9ABF46F020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30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כ"ד.טבת.תשפ"ג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41085"/>
              </p:ext>
            </p:extLst>
          </p:nvPr>
        </p:nvGraphicFramePr>
        <p:xfrm>
          <a:off x="199099" y="2750116"/>
          <a:ext cx="36064336" cy="244754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3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6558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2019456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Simulator of a mechanical system of a moving observation and gun post as been built, based on: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measurements of the transfer functions of the real system from input command to strategically placed sensors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measurements of the system under shooting and ground disturbances 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mechanical parameters of the system.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simulator includes: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Controllers designed to meet stability effectiveness of stabilization demands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Non-linear effects, un-balance and coulomb friction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Feedforward elements  to improve the goodness of stabilization result, reduce the error cause by friction, shooting and ground disturbances. 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Slavery position control system, for the following of the gun after the optics position (angle) state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simulator build on SIMULINK Platform.</a:t>
                      </a: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 reliable simulator based on a good simulation of the mechanical system  to provide a good predictor of the behavior of the real system.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Saving in resources of time/money, from less field tests on the real system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Check for the possibility for a wanted performances for a given mechanical system in terms of stability and balance. being an advisor for changes in the real system for the mechanical engineer to meet the demands wanted.</a:t>
                      </a: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Implementation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6 sub-systems have been simulated based on the real system measurements and parameters of the optics and gun systems. for the gun system, 2 axis-Elevation and Traverse, 2 operation modes per axis , Power and stability, and 2 stability operation mode for 2 axis of the optics system. Using newtons dynamics principles models  and unknown coefficients estimation for stiffness and damping of the systems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Simulation (blue) vs. measurements (orange) bode—Elevation, stability mode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For the 6 sub-systems, 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Controllers have been built to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meet the stability criteria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non-linear effects as 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theoretically planed and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implemented to the Simulink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models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system as tested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under disturbances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measurements on the real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system, and been calibrated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to stand in the </a:t>
                      </a: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effectiveness </a:t>
                      </a:r>
                      <a:endParaRPr lang="he-IL" sz="3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of stabilization </a:t>
                      </a: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and stability </a:t>
                      </a:r>
                      <a:endParaRPr lang="he-IL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criteria 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 feedforward techniques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as been implemented to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decrease errors from friction,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ground disturbances and set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point 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gun system as been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slaved to the optics system to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follow the position state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(angle) of the optics system.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All the above using: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Theoretical developments,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SIMULINK and MATLAB tools </a:t>
                      </a:r>
                      <a:r>
                        <a:rPr lang="he-IL" sz="3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          </a:t>
                      </a:r>
                      <a:r>
                        <a:rPr lang="en-US" sz="2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implementation hierarchy</a:t>
                      </a:r>
                      <a:endParaRPr lang="en-US" sz="34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simulator: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simulator of elevation axis (controlled by a control panel, not in the figure)</a:t>
                      </a: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©photos from Dr. Gavriel Davidov “Control 2” course presentation and parameters system list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Stability results: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stability results table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effectiveness of stabilization results: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From top - traverse axis</a:t>
                      </a:r>
                      <a:r>
                        <a:rPr lang="en-US" sz="2800" b="1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shooting shocks, ground disturbances, gun angle, </a:t>
                      </a: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optics angle</a:t>
                      </a: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effectiveness of stabilization results table</a:t>
                      </a: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Complex non-linear mechanical system can be simulated using newtons dynamics principles method and non-linear models for coulomb friction and unbalance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Feedforwards techniques improve the system performances in terms of goodness of stabilization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dynamics of the optics system produce a better stability performances, from that the gun slave to the the optics causes an improvement in the performances overall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Bibliography</a:t>
                      </a:r>
                    </a:p>
                    <a:p>
                      <a:pPr lvl="0" rtl="0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[1]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 Davidov, " SELECTED TOPICS OF THE SYNTHESIS AND ANALYSIS OF ALL-ELECTRIC HEAVY GUN/TURRET DRIVE CONTROL SYSTEMS", conference paper: THE FIRST INTERNATIONAL CONFERENCE ON ALL ELECTRIC COMBAT VEHICLE (AECV), HAIFA ISRAEL DAN-CARMEL HOTEL, May 1995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2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2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24152" y="-17045"/>
            <a:ext cx="21044940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/>
              <a:t>Simulator of a mechanical system – mobile</a:t>
            </a:r>
            <a:r>
              <a:rPr lang="he-IL" sz="5400" b="1" dirty="0"/>
              <a:t> </a:t>
            </a:r>
            <a:r>
              <a:rPr lang="en-US" sz="5400" b="1" i="0" u="none" strike="noStrike" dirty="0">
                <a:solidFill>
                  <a:srgbClr val="333333"/>
                </a:solidFill>
                <a:effectLst/>
                <a:latin typeface="Assistant" pitchFamily="2" charset="-79"/>
              </a:rPr>
              <a:t>observation and gun</a:t>
            </a:r>
            <a:r>
              <a:rPr lang="he-IL" sz="5400" b="1" i="0" u="none" strike="noStrike" dirty="0">
                <a:solidFill>
                  <a:srgbClr val="333333"/>
                </a:solidFill>
                <a:effectLst/>
                <a:latin typeface="Assistant" pitchFamily="2" charset="-79"/>
              </a:rPr>
              <a:t> </a:t>
            </a:r>
            <a:r>
              <a:rPr lang="en-US" sz="5400" b="1" i="0" u="none" strike="noStrike" dirty="0">
                <a:solidFill>
                  <a:srgbClr val="333333"/>
                </a:solidFill>
                <a:effectLst/>
                <a:latin typeface="Assistant" pitchFamily="2" charset="-79"/>
              </a:rPr>
              <a:t>post </a:t>
            </a:r>
            <a:endParaRPr lang="en-US" sz="5400" b="1" dirty="0"/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22-2-1-2206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Ohad Forman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Dr. Gavriel Davidov</a:t>
            </a:r>
            <a:endParaRPr lang="he-IL" sz="44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29"/>
            <a:ext cx="8808720" cy="2070013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BCDD966F-97A9-0D93-1A27-E978F48FD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5" r="8279" b="9692"/>
          <a:stretch/>
        </p:blipFill>
        <p:spPr>
          <a:xfrm>
            <a:off x="1311442" y="22449858"/>
            <a:ext cx="9107905" cy="2070500"/>
          </a:xfrm>
          <a:prstGeom prst="rect">
            <a:avLst/>
          </a:prstGeom>
        </p:spPr>
      </p:pic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2B5432BD-5119-CC67-07E0-B7543E836A1E}"/>
              </a:ext>
            </a:extLst>
          </p:cNvPr>
          <p:cNvGrpSpPr/>
          <p:nvPr/>
        </p:nvGrpSpPr>
        <p:grpSpPr>
          <a:xfrm>
            <a:off x="24844494" y="7831667"/>
            <a:ext cx="10534479" cy="5530371"/>
            <a:chOff x="24437066" y="9800320"/>
            <a:chExt cx="5078899" cy="4173012"/>
          </a:xfrm>
        </p:grpSpPr>
        <p:pic>
          <p:nvPicPr>
            <p:cNvPr id="41" name="תמונה 40">
              <a:extLst>
                <a:ext uri="{FF2B5EF4-FFF2-40B4-BE49-F238E27FC236}">
                  <a16:creationId xmlns:a16="http://schemas.microsoft.com/office/drawing/2014/main" id="{E03BEC6F-B7C7-3D35-6D43-3EF9F02DC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21"/>
            <a:stretch/>
          </p:blipFill>
          <p:spPr>
            <a:xfrm>
              <a:off x="24437066" y="9800320"/>
              <a:ext cx="5078899" cy="1959492"/>
            </a:xfrm>
            <a:prstGeom prst="rect">
              <a:avLst/>
            </a:prstGeom>
          </p:spPr>
        </p:pic>
        <p:pic>
          <p:nvPicPr>
            <p:cNvPr id="42" name="תמונה 41">
              <a:extLst>
                <a:ext uri="{FF2B5EF4-FFF2-40B4-BE49-F238E27FC236}">
                  <a16:creationId xmlns:a16="http://schemas.microsoft.com/office/drawing/2014/main" id="{D28252D2-81A8-4BBB-D428-BE9FD2CB1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593"/>
            <a:stretch/>
          </p:blipFill>
          <p:spPr>
            <a:xfrm>
              <a:off x="24437066" y="11761128"/>
              <a:ext cx="5078899" cy="2212204"/>
            </a:xfrm>
            <a:prstGeom prst="rect">
              <a:avLst/>
            </a:prstGeom>
          </p:spPr>
        </p:pic>
      </p:grpSp>
      <p:pic>
        <p:nvPicPr>
          <p:cNvPr id="45" name="תמונה 44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BD7DC094-D928-F247-5E21-49AECB73AE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/>
          <a:stretch/>
        </p:blipFill>
        <p:spPr>
          <a:xfrm rot="5400000">
            <a:off x="14535643" y="6303571"/>
            <a:ext cx="12724542" cy="6115732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02F74608-E550-2E17-76A0-53ADDA338B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653" b="14342"/>
          <a:stretch/>
        </p:blipFill>
        <p:spPr>
          <a:xfrm>
            <a:off x="12293600" y="17668567"/>
            <a:ext cx="11662181" cy="6224751"/>
          </a:xfrm>
          <a:prstGeom prst="rect">
            <a:avLst/>
          </a:prstGeom>
        </p:spPr>
      </p:pic>
      <p:pic>
        <p:nvPicPr>
          <p:cNvPr id="55" name="תמונה 5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8384D17E-AFFA-9915-94B3-8500BD6F5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900" y="14518610"/>
            <a:ext cx="10271072" cy="2410195"/>
          </a:xfrm>
          <a:prstGeom prst="rect">
            <a:avLst/>
          </a:prstGeom>
        </p:spPr>
      </p:pic>
      <p:pic>
        <p:nvPicPr>
          <p:cNvPr id="57" name="תמונה 5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B3E79715-8D8D-6A74-B377-77BE768859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93" y="3492288"/>
            <a:ext cx="10534479" cy="34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של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6302</TotalTime>
  <Words>599</Words>
  <Application>Microsoft Macintosh PowerPoint</Application>
  <PresentationFormat>מותאם אישית</PresentationFormat>
  <Paragraphs>103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Assistant</vt:lpstr>
      <vt:lpstr>Calibri</vt:lpstr>
      <vt:lpstr>Calibri Light</vt:lpstr>
      <vt:lpstr>Office Theme</vt:lpstr>
      <vt:lpstr>מצגת של PowerPoint‏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Ohad Forman</cp:lastModifiedBy>
  <cp:revision>110</cp:revision>
  <cp:lastPrinted>2022-12-20T09:03:04Z</cp:lastPrinted>
  <dcterms:created xsi:type="dcterms:W3CDTF">2019-12-02T06:50:52Z</dcterms:created>
  <dcterms:modified xsi:type="dcterms:W3CDTF">2023-01-18T00:05:01Z</dcterms:modified>
</cp:coreProperties>
</file>